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6" r:id="rId10"/>
    <p:sldId id="264" r:id="rId11"/>
    <p:sldId id="265" r:id="rId12"/>
    <p:sldId id="273" r:id="rId13"/>
    <p:sldId id="274" r:id="rId14"/>
    <p:sldId id="275" r:id="rId15"/>
    <p:sldId id="268" r:id="rId16"/>
    <p:sldId id="276" r:id="rId17"/>
    <p:sldId id="271" r:id="rId18"/>
    <p:sldId id="277" r:id="rId19"/>
    <p:sldId id="278" r:id="rId20"/>
    <p:sldId id="279" r:id="rId21"/>
    <p:sldId id="281" r:id="rId22"/>
    <p:sldId id="267" r:id="rId23"/>
    <p:sldId id="282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3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904999"/>
          </a:xfrm>
        </p:spPr>
        <p:txBody>
          <a:bodyPr/>
          <a:lstStyle/>
          <a:p>
            <a:r>
              <a:rPr lang="en-US" dirty="0" smtClean="0"/>
              <a:t>More With 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</a:t>
            </a:r>
            <a:r>
              <a:rPr lang="en-US" dirty="0" err="1" smtClean="0"/>
              <a:t>Hoanh</a:t>
            </a:r>
            <a:r>
              <a:rPr lang="en-US" dirty="0" smtClean="0"/>
              <a:t> Tran</a:t>
            </a:r>
            <a:br>
              <a:rPr lang="en-US" dirty="0" smtClean="0"/>
            </a:br>
            <a:r>
              <a:rPr lang="en-US" dirty="0" smtClean="0"/>
              <a:t>12/5/2015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to the rescue.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3" name="Document"/>
          <p:cNvSpPr>
            <a:spLocks noEditPoints="1" noChangeArrowheads="1"/>
          </p:cNvSpPr>
          <p:nvPr/>
        </p:nvSpPr>
        <p:spPr bwMode="auto">
          <a:xfrm>
            <a:off x="2458116" y="2101334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.less</a:t>
            </a:r>
            <a:endParaRPr lang="en-US" dirty="0"/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3917275" y="2444737"/>
            <a:ext cx="1563955" cy="1221582"/>
            <a:chOff x="1632" y="1248"/>
            <a:chExt cx="2682" cy="2286"/>
          </a:xfrm>
        </p:grpSpPr>
        <p:sp>
          <p:nvSpPr>
            <p:cNvPr id="10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1" name="AutoShape 5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2" name="AutoShape 6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180309" y="39740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 Compiler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372516" y="305552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Document"/>
          <p:cNvSpPr>
            <a:spLocks noEditPoints="1" noChangeArrowheads="1"/>
          </p:cNvSpPr>
          <p:nvPr/>
        </p:nvSpPr>
        <p:spPr bwMode="auto">
          <a:xfrm>
            <a:off x="6105525" y="2841957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2458116" y="2798668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.less</a:t>
            </a:r>
            <a:endParaRPr lang="en-US" dirty="0"/>
          </a:p>
        </p:txBody>
      </p:sp>
      <p:sp>
        <p:nvSpPr>
          <p:cNvPr id="18" name="Document"/>
          <p:cNvSpPr>
            <a:spLocks noEditPoints="1" noChangeArrowheads="1"/>
          </p:cNvSpPr>
          <p:nvPr/>
        </p:nvSpPr>
        <p:spPr bwMode="auto">
          <a:xfrm>
            <a:off x="2458116" y="3478342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.less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28109" y="306150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14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Basics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8153400" cy="1066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	</a:t>
            </a:r>
            <a:r>
              <a:rPr lang="en-US" sz="2000" dirty="0" smtClean="0"/>
              <a:t>@error-color:    #FF0000;</a:t>
            </a:r>
          </a:p>
          <a:p>
            <a:pPr algn="l"/>
            <a:r>
              <a:rPr lang="en-US" sz="2000" dirty="0" smtClean="0"/>
              <a:t>	@my-fonts:        Times Roman, sans serif;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3900" y="2209800"/>
            <a:ext cx="29337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Comments</a:t>
            </a:r>
            <a:endParaRPr lang="en-US" sz="2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62000" y="358140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@import “</a:t>
            </a:r>
            <a:r>
              <a:rPr lang="en-US" sz="2800" dirty="0" err="1" smtClean="0"/>
              <a:t>other.less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47700" y="42672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000" dirty="0" smtClean="0"/>
              <a:t>merge other .less files into single files for quicker download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62000" y="838200"/>
            <a:ext cx="29337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Variables</a:t>
            </a:r>
            <a:endParaRPr lang="en-US" sz="28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800100" y="2971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	</a:t>
            </a:r>
            <a:r>
              <a:rPr lang="en-US" sz="2000" dirty="0" smtClean="0"/>
              <a:t>/*  */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	//</a:t>
            </a:r>
          </a:p>
        </p:txBody>
      </p:sp>
    </p:spTree>
    <p:extLst>
      <p:ext uri="{BB962C8B-B14F-4D97-AF65-F5344CB8AC3E}">
        <p14:creationId xmlns:p14="http://schemas.microsoft.com/office/powerpoint/2010/main" val="171829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Basics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8153400" cy="1066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	</a:t>
            </a:r>
            <a:r>
              <a:rPr lang="en-US" sz="2000" dirty="0" smtClean="0"/>
              <a:t>font-size: 	5px + 4;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      color:		#00FFFF / 4;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3900" y="2209800"/>
            <a:ext cx="53721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Built-in Functions</a:t>
            </a:r>
            <a:endParaRPr lang="en-US" sz="28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62000" y="838200"/>
            <a:ext cx="29337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Operation</a:t>
            </a:r>
            <a:endParaRPr lang="en-US" sz="28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800100" y="2971800"/>
            <a:ext cx="8153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     color: lighten(   #0F0F0F, 10%);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color: darken(   @error-color, 10%);</a:t>
            </a:r>
          </a:p>
          <a:p>
            <a:pPr algn="l"/>
            <a:r>
              <a:rPr lang="en-US" dirty="0" smtClean="0"/>
              <a:t>     color</a:t>
            </a:r>
            <a:r>
              <a:rPr lang="en-US" dirty="0"/>
              <a:t>: </a:t>
            </a:r>
            <a:r>
              <a:rPr lang="en-US" dirty="0" smtClean="0"/>
              <a:t>saturate( </a:t>
            </a:r>
            <a:r>
              <a:rPr lang="en-US" dirty="0"/>
              <a:t>@error-color, 10%);</a:t>
            </a:r>
          </a:p>
          <a:p>
            <a:pPr algn="l"/>
            <a:r>
              <a:rPr lang="en-US" dirty="0" smtClean="0"/>
              <a:t>     color</a:t>
            </a:r>
            <a:r>
              <a:rPr lang="en-US" dirty="0"/>
              <a:t>: </a:t>
            </a:r>
            <a:r>
              <a:rPr lang="en-US" dirty="0" err="1" smtClean="0"/>
              <a:t>fadein</a:t>
            </a:r>
            <a:r>
              <a:rPr lang="en-US" dirty="0" smtClean="0"/>
              <a:t>(    @error-color</a:t>
            </a:r>
            <a:r>
              <a:rPr lang="en-US" dirty="0"/>
              <a:t>, 10%);</a:t>
            </a:r>
          </a:p>
          <a:p>
            <a:pPr algn="l"/>
            <a:r>
              <a:rPr lang="en-US" dirty="0" smtClean="0"/>
              <a:t>     color</a:t>
            </a:r>
            <a:r>
              <a:rPr lang="en-US" dirty="0"/>
              <a:t>: </a:t>
            </a:r>
            <a:r>
              <a:rPr lang="en-US" dirty="0" smtClean="0"/>
              <a:t>fadeout( </a:t>
            </a:r>
            <a:r>
              <a:rPr lang="en-US" dirty="0"/>
              <a:t>@error-color, 10%);</a:t>
            </a:r>
          </a:p>
          <a:p>
            <a:pPr algn="l"/>
            <a:r>
              <a:rPr lang="en-US" dirty="0" smtClean="0"/>
              <a:t>// Math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@pi:   round(3.1456)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388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Basics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3900" y="990600"/>
            <a:ext cx="53721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Built-in Functions</a:t>
            </a:r>
            <a:endParaRPr lang="en-US" sz="28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800100" y="1600200"/>
            <a:ext cx="81534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@top:   	ceil(3.1456)</a:t>
            </a:r>
          </a:p>
          <a:p>
            <a:pPr algn="l"/>
            <a:r>
              <a:rPr lang="en-US" dirty="0" smtClean="0"/>
              <a:t>@bottom:   	floor(3.1456)</a:t>
            </a:r>
          </a:p>
          <a:p>
            <a:pPr algn="l"/>
            <a:r>
              <a:rPr lang="en-US" dirty="0" smtClean="0"/>
              <a:t>@my-width:   percentage(0.15); // 15%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262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43000"/>
            <a:ext cx="6400800" cy="1219200"/>
          </a:xfrm>
        </p:spPr>
        <p:txBody>
          <a:bodyPr/>
          <a:lstStyle/>
          <a:p>
            <a:r>
              <a:rPr lang="en-US" b="1" dirty="0" smtClean="0"/>
              <a:t>Code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207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Cascading &amp; Nested Styles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6200" y="1219200"/>
            <a:ext cx="90678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Allows more intuitive ways of specifying rules.</a:t>
            </a:r>
          </a:p>
          <a:p>
            <a:pPr algn="l"/>
            <a:r>
              <a:rPr lang="en-US" dirty="0" smtClean="0"/>
              <a:t>Instead of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#my-form { /* </a:t>
            </a:r>
            <a:r>
              <a:rPr lang="en-US" dirty="0" err="1" smtClean="0"/>
              <a:t>css</a:t>
            </a:r>
            <a:r>
              <a:rPr lang="en-US" dirty="0" smtClean="0"/>
              <a:t> rules go here */ }</a:t>
            </a:r>
          </a:p>
          <a:p>
            <a:pPr algn="l"/>
            <a:r>
              <a:rPr lang="en-US" dirty="0" smtClean="0"/>
              <a:t>    #my-form div </a:t>
            </a:r>
            <a:r>
              <a:rPr lang="en-US" dirty="0"/>
              <a:t>{ /* </a:t>
            </a:r>
            <a:r>
              <a:rPr lang="en-US" dirty="0" err="1"/>
              <a:t>css</a:t>
            </a:r>
            <a:r>
              <a:rPr lang="en-US" dirty="0"/>
              <a:t> rules </a:t>
            </a:r>
            <a:r>
              <a:rPr lang="en-US" dirty="0" smtClean="0"/>
              <a:t>&lt;div&gt; within my-form*/ }</a:t>
            </a:r>
          </a:p>
          <a:p>
            <a:pPr algn="l"/>
            <a:r>
              <a:rPr lang="en-US" dirty="0" smtClean="0"/>
              <a:t>    </a:t>
            </a:r>
            <a:r>
              <a:rPr lang="en-US" dirty="0"/>
              <a:t>#my-form div </a:t>
            </a:r>
            <a:r>
              <a:rPr lang="en-US" dirty="0" smtClean="0"/>
              <a:t>span { </a:t>
            </a:r>
            <a:r>
              <a:rPr lang="en-US" dirty="0"/>
              <a:t>/* </a:t>
            </a:r>
            <a:r>
              <a:rPr lang="en-US" dirty="0" err="1"/>
              <a:t>css</a:t>
            </a:r>
            <a:r>
              <a:rPr lang="en-US" dirty="0"/>
              <a:t> rules </a:t>
            </a:r>
            <a:r>
              <a:rPr lang="en-US" dirty="0" smtClean="0"/>
              <a:t>of &lt;span&gt; within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   &lt;div</a:t>
            </a:r>
            <a:r>
              <a:rPr lang="en-US" dirty="0"/>
              <a:t>&gt; within my-form*/ }</a:t>
            </a:r>
            <a:endParaRPr lang="en-US" dirty="0" smtClean="0"/>
          </a:p>
          <a:p>
            <a:pPr algn="l"/>
            <a:r>
              <a:rPr lang="en-US" dirty="0" smtClean="0"/>
              <a:t>    #</a:t>
            </a:r>
            <a:r>
              <a:rPr lang="en-US" dirty="0"/>
              <a:t>my-form </a:t>
            </a:r>
            <a:r>
              <a:rPr lang="en-US" dirty="0" smtClean="0"/>
              <a:t>input { </a:t>
            </a:r>
            <a:r>
              <a:rPr lang="en-US" dirty="0"/>
              <a:t>/* </a:t>
            </a:r>
            <a:r>
              <a:rPr lang="en-US" dirty="0" err="1"/>
              <a:t>css</a:t>
            </a:r>
            <a:r>
              <a:rPr lang="en-US" dirty="0"/>
              <a:t> rules </a:t>
            </a:r>
            <a:r>
              <a:rPr lang="en-US" dirty="0" smtClean="0"/>
              <a:t>&lt;input&gt; </a:t>
            </a:r>
            <a:r>
              <a:rPr lang="en-US" dirty="0"/>
              <a:t>within my-form*/ }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909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Cascading &amp; Nested Styles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6200" y="1219200"/>
            <a:ext cx="9067800" cy="5334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We have this in LESS</a:t>
            </a:r>
          </a:p>
          <a:p>
            <a:pPr algn="l"/>
            <a:r>
              <a:rPr lang="en-US" dirty="0" smtClean="0"/>
              <a:t>#my-form {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/* </a:t>
            </a:r>
            <a:r>
              <a:rPr lang="en-US" dirty="0" err="1" smtClean="0"/>
              <a:t>css</a:t>
            </a:r>
            <a:r>
              <a:rPr lang="en-US" dirty="0" smtClean="0"/>
              <a:t> rules go here */ </a:t>
            </a:r>
          </a:p>
          <a:p>
            <a:pPr algn="l"/>
            <a:r>
              <a:rPr lang="en-US" dirty="0" smtClean="0"/>
              <a:t>    div </a:t>
            </a:r>
            <a:r>
              <a:rPr lang="en-US" dirty="0"/>
              <a:t>{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/* </a:t>
            </a:r>
            <a:r>
              <a:rPr lang="en-US" dirty="0" err="1"/>
              <a:t>css</a:t>
            </a:r>
            <a:r>
              <a:rPr lang="en-US" dirty="0"/>
              <a:t> rules </a:t>
            </a:r>
            <a:r>
              <a:rPr lang="en-US" dirty="0" smtClean="0"/>
              <a:t>&lt;div&gt; within my-form*/ </a:t>
            </a:r>
          </a:p>
          <a:p>
            <a:pPr algn="l"/>
            <a:r>
              <a:rPr lang="en-US" dirty="0" smtClean="0"/>
              <a:t>          span {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/* </a:t>
            </a:r>
            <a:r>
              <a:rPr lang="en-US" dirty="0" err="1"/>
              <a:t>css</a:t>
            </a:r>
            <a:r>
              <a:rPr lang="en-US" dirty="0"/>
              <a:t> rules </a:t>
            </a:r>
            <a:r>
              <a:rPr lang="en-US" dirty="0" smtClean="0"/>
              <a:t>of &lt;span&gt; within &lt;div</a:t>
            </a:r>
            <a:r>
              <a:rPr lang="en-US" dirty="0"/>
              <a:t>&gt; within </a:t>
            </a:r>
            <a:r>
              <a:rPr lang="en-US" dirty="0" smtClean="0"/>
              <a:t>my-form</a:t>
            </a:r>
            <a:r>
              <a:rPr lang="en-US" dirty="0"/>
              <a:t>*/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}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algn="l"/>
            <a:r>
              <a:rPr lang="en-US" dirty="0" smtClean="0"/>
              <a:t>    input { </a:t>
            </a:r>
            <a:r>
              <a:rPr lang="en-US" dirty="0"/>
              <a:t>/* </a:t>
            </a:r>
            <a:r>
              <a:rPr lang="en-US" dirty="0" err="1"/>
              <a:t>css</a:t>
            </a:r>
            <a:r>
              <a:rPr lang="en-US" dirty="0"/>
              <a:t> rules </a:t>
            </a:r>
            <a:r>
              <a:rPr lang="en-US" dirty="0" smtClean="0"/>
              <a:t>&lt;input&gt; </a:t>
            </a:r>
            <a:r>
              <a:rPr lang="en-US" dirty="0"/>
              <a:t>within my-form</a:t>
            </a:r>
            <a:r>
              <a:rPr lang="en-US" dirty="0" smtClean="0"/>
              <a:t>*/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algn="l"/>
            <a:r>
              <a:rPr lang="en-US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746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Mix-in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3200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Repeatable sections of styles.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LESS “functions”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Can accept parameters, overloads and default </a:t>
            </a:r>
            <a:r>
              <a:rPr lang="en-US" dirty="0" err="1" smtClean="0"/>
              <a:t>params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Enforce DRY principle.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440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</a:t>
            </a:r>
            <a:r>
              <a:rPr lang="en-US" sz="4000" dirty="0" smtClean="0"/>
              <a:t>Mix-in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153400" cy="5638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.rounded-corners( @size ) {</a:t>
            </a:r>
          </a:p>
          <a:p>
            <a:pPr algn="l"/>
            <a:r>
              <a:rPr lang="en-US" dirty="0" smtClean="0"/>
              <a:t>     border-radius: @size;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-</a:t>
            </a:r>
            <a:r>
              <a:rPr lang="en-US" dirty="0" err="1" smtClean="0"/>
              <a:t>webkit</a:t>
            </a:r>
            <a:r>
              <a:rPr lang="en-US" dirty="0" smtClean="0"/>
              <a:t>-</a:t>
            </a:r>
            <a:r>
              <a:rPr lang="en-US" dirty="0"/>
              <a:t>border-radius: @size;</a:t>
            </a:r>
          </a:p>
          <a:p>
            <a:pPr algn="l"/>
            <a:r>
              <a:rPr lang="en-US" dirty="0" smtClean="0"/>
              <a:t>     -</a:t>
            </a:r>
            <a:r>
              <a:rPr lang="en-US" dirty="0" err="1" smtClean="0"/>
              <a:t>moz</a:t>
            </a:r>
            <a:r>
              <a:rPr lang="en-US" dirty="0" smtClean="0"/>
              <a:t>-border-radius</a:t>
            </a:r>
            <a:r>
              <a:rPr lang="en-US" dirty="0"/>
              <a:t>: @size;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border-style</a:t>
            </a:r>
            <a:r>
              <a:rPr lang="en-US" dirty="0"/>
              <a:t>: solid;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  border-width</a:t>
            </a:r>
            <a:r>
              <a:rPr lang="en-US" dirty="0"/>
              <a:t>: </a:t>
            </a:r>
            <a:r>
              <a:rPr lang="en-US" dirty="0" smtClean="0"/>
              <a:t>2px</a:t>
            </a:r>
            <a:r>
              <a:rPr lang="en-US" dirty="0"/>
              <a:t>;</a:t>
            </a:r>
            <a:endParaRPr lang="en-US" dirty="0"/>
          </a:p>
          <a:p>
            <a:pPr algn="l"/>
            <a:r>
              <a:rPr lang="en-US" dirty="0" smtClean="0"/>
              <a:t>}</a:t>
            </a:r>
          </a:p>
          <a:p>
            <a:pPr algn="l"/>
            <a:r>
              <a:rPr lang="en-US" dirty="0" smtClean="0"/>
              <a:t>// Usage</a:t>
            </a:r>
          </a:p>
          <a:p>
            <a:pPr algn="l"/>
            <a:r>
              <a:rPr lang="en-US" dirty="0" smtClean="0"/>
              <a:t>#my-button {</a:t>
            </a:r>
          </a:p>
          <a:p>
            <a:pPr algn="l"/>
            <a:r>
              <a:rPr lang="en-US" dirty="0" smtClean="0"/>
              <a:t> .rounded-corners( 3 </a:t>
            </a:r>
            <a:r>
              <a:rPr lang="en-US" dirty="0" err="1" smtClean="0"/>
              <a:t>px</a:t>
            </a:r>
            <a:r>
              <a:rPr lang="en-US" dirty="0" smtClean="0"/>
              <a:t> );</a:t>
            </a:r>
            <a:endParaRPr lang="en-US" dirty="0"/>
          </a:p>
          <a:p>
            <a:pPr algn="l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25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</a:t>
            </a:r>
            <a:r>
              <a:rPr lang="en-US" sz="4000" dirty="0" smtClean="0"/>
              <a:t>Mix-in Overloads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153400" cy="56388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.rounded-corners( @size ) {</a:t>
            </a:r>
          </a:p>
          <a:p>
            <a:pPr algn="l"/>
            <a:r>
              <a:rPr lang="en-US" sz="2000" dirty="0" smtClean="0"/>
              <a:t>     border-radius:   @size;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</a:t>
            </a:r>
            <a:r>
              <a:rPr lang="en-US" sz="2000" dirty="0"/>
              <a:t>border-radius: </a:t>
            </a:r>
            <a:r>
              <a:rPr lang="en-US" sz="2000" dirty="0" smtClean="0"/>
              <a:t>  @</a:t>
            </a:r>
            <a:r>
              <a:rPr lang="en-US" sz="2000" dirty="0"/>
              <a:t>size;</a:t>
            </a:r>
          </a:p>
          <a:p>
            <a:pPr algn="l"/>
            <a:r>
              <a:rPr lang="en-US" sz="2000" dirty="0" smtClean="0"/>
              <a:t>     -</a:t>
            </a:r>
            <a:r>
              <a:rPr lang="en-US" sz="2000" dirty="0" err="1" smtClean="0"/>
              <a:t>moz</a:t>
            </a:r>
            <a:r>
              <a:rPr lang="en-US" sz="2000" dirty="0" smtClean="0"/>
              <a:t>-border-radius</a:t>
            </a:r>
            <a:r>
              <a:rPr lang="en-US" sz="2000" dirty="0"/>
              <a:t>: </a:t>
            </a:r>
            <a:r>
              <a:rPr lang="en-US" sz="2000" dirty="0" smtClean="0"/>
              <a:t>  @</a:t>
            </a:r>
            <a:r>
              <a:rPr lang="en-US" sz="2000" dirty="0"/>
              <a:t>size;</a:t>
            </a:r>
          </a:p>
          <a:p>
            <a:pPr algn="l"/>
            <a:r>
              <a:rPr lang="en-US" sz="2000" dirty="0" smtClean="0"/>
              <a:t>}</a:t>
            </a:r>
          </a:p>
          <a:p>
            <a:pPr algn="l"/>
            <a:r>
              <a:rPr lang="en-US" sz="2000" dirty="0"/>
              <a:t>.rounded-corners( @</a:t>
            </a:r>
            <a:r>
              <a:rPr lang="en-US" sz="2000" dirty="0" smtClean="0"/>
              <a:t>size, @factor </a:t>
            </a:r>
            <a:r>
              <a:rPr lang="en-US" sz="2000" dirty="0"/>
              <a:t>) {</a:t>
            </a:r>
          </a:p>
          <a:p>
            <a:pPr algn="l"/>
            <a:r>
              <a:rPr lang="en-US" sz="2000" dirty="0"/>
              <a:t>     border-radius: @</a:t>
            </a:r>
            <a:r>
              <a:rPr lang="en-US" sz="2000" dirty="0" smtClean="0"/>
              <a:t>size * @factor;</a:t>
            </a:r>
            <a:endParaRPr lang="en-US" sz="2000" dirty="0"/>
          </a:p>
          <a:p>
            <a:pPr algn="l"/>
            <a:r>
              <a:rPr lang="en-US" sz="2000" dirty="0"/>
              <a:t>     -</a:t>
            </a:r>
            <a:r>
              <a:rPr lang="en-US" sz="2000" dirty="0" err="1"/>
              <a:t>webkit</a:t>
            </a:r>
            <a:r>
              <a:rPr lang="en-US" sz="2000" dirty="0"/>
              <a:t>-border-radius: @</a:t>
            </a:r>
            <a:r>
              <a:rPr lang="en-US" sz="2000" dirty="0" smtClean="0"/>
              <a:t>size </a:t>
            </a:r>
            <a:r>
              <a:rPr lang="en-US" sz="2000" dirty="0"/>
              <a:t> * @factor</a:t>
            </a:r>
            <a:r>
              <a:rPr lang="en-US" sz="2000" dirty="0" smtClean="0"/>
              <a:t>;</a:t>
            </a:r>
            <a:endParaRPr lang="en-US" sz="2000" dirty="0"/>
          </a:p>
          <a:p>
            <a:pPr algn="l"/>
            <a:r>
              <a:rPr lang="en-US" sz="2000" dirty="0"/>
              <a:t>     -</a:t>
            </a:r>
            <a:r>
              <a:rPr lang="en-US" sz="2000" dirty="0" err="1"/>
              <a:t>moz</a:t>
            </a:r>
            <a:r>
              <a:rPr lang="en-US" sz="2000" dirty="0"/>
              <a:t>-border-radius: @</a:t>
            </a:r>
            <a:r>
              <a:rPr lang="en-US" sz="2000" dirty="0" smtClean="0"/>
              <a:t>size </a:t>
            </a:r>
            <a:r>
              <a:rPr lang="en-US" sz="2000" dirty="0"/>
              <a:t> * @factor</a:t>
            </a:r>
            <a:r>
              <a:rPr lang="en-US" sz="2000" dirty="0" smtClean="0"/>
              <a:t>;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  <a:endParaRPr lang="en-US" sz="2000" dirty="0" smtClean="0"/>
          </a:p>
          <a:p>
            <a:pPr algn="l"/>
            <a:r>
              <a:rPr lang="en-US" sz="2000" dirty="0" smtClean="0"/>
              <a:t>// Usage</a:t>
            </a:r>
          </a:p>
          <a:p>
            <a:pPr algn="l"/>
            <a:r>
              <a:rPr lang="en-US" sz="2000" dirty="0" smtClean="0"/>
              <a:t>#error-button {</a:t>
            </a:r>
          </a:p>
          <a:p>
            <a:pPr algn="l"/>
            <a:r>
              <a:rPr lang="en-US" sz="2000" dirty="0" smtClean="0"/>
              <a:t> .rounded-corners( 3 </a:t>
            </a:r>
            <a:r>
              <a:rPr lang="en-US" sz="2000" dirty="0" err="1" smtClean="0"/>
              <a:t>px</a:t>
            </a:r>
            <a:r>
              <a:rPr lang="en-US" sz="2000" dirty="0" smtClean="0"/>
              <a:t> );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</a:p>
          <a:p>
            <a:pPr algn="l"/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191000" y="50292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entury Gothic (Headings)"/>
              </a:rPr>
              <a:t>#error-button {</a:t>
            </a:r>
          </a:p>
          <a:p>
            <a:r>
              <a:rPr lang="en-US" sz="2000" dirty="0">
                <a:latin typeface="Century Gothic (Headings)"/>
              </a:rPr>
              <a:t> .rounded-corners( 3 </a:t>
            </a:r>
            <a:r>
              <a:rPr lang="en-US" sz="2000" dirty="0" err="1" smtClean="0">
                <a:latin typeface="Century Gothic (Headings)"/>
              </a:rPr>
              <a:t>px</a:t>
            </a:r>
            <a:r>
              <a:rPr lang="en-US" sz="2000" dirty="0" smtClean="0">
                <a:latin typeface="Century Gothic (Headings)"/>
              </a:rPr>
              <a:t>, 0.8 </a:t>
            </a:r>
            <a:r>
              <a:rPr lang="en-US" sz="2000" dirty="0">
                <a:latin typeface="Century Gothic (Headings)"/>
              </a:rPr>
              <a:t>);</a:t>
            </a:r>
          </a:p>
          <a:p>
            <a:r>
              <a:rPr lang="en-US" sz="2000" dirty="0">
                <a:latin typeface="Century Gothic (Headings)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129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CSS Pain.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Why LESS?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Grunt &amp; LESS compiler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</a:t>
            </a:r>
            <a:r>
              <a:rPr lang="en-US" sz="4000" dirty="0" smtClean="0"/>
              <a:t>Mix-in Guards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153400" cy="56388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.rounded-corners( @size ) when (@size &gt; 10px) {</a:t>
            </a:r>
          </a:p>
          <a:p>
            <a:pPr algn="l"/>
            <a:r>
              <a:rPr lang="en-US" sz="2000" dirty="0" smtClean="0"/>
              <a:t>     border-radius:   10px;</a:t>
            </a:r>
          </a:p>
          <a:p>
            <a:pPr algn="l"/>
            <a:r>
              <a:rPr lang="en-US" sz="2000" dirty="0" smtClean="0"/>
              <a:t>}</a:t>
            </a:r>
          </a:p>
          <a:p>
            <a:pPr algn="l"/>
            <a:r>
              <a:rPr lang="en-US" sz="2000" dirty="0"/>
              <a:t>.rounded-corners( @</a:t>
            </a:r>
            <a:r>
              <a:rPr lang="en-US" sz="2000" dirty="0" smtClean="0"/>
              <a:t>size) </a:t>
            </a:r>
            <a:r>
              <a:rPr lang="en-US" sz="2000" dirty="0"/>
              <a:t>when (@size </a:t>
            </a:r>
            <a:r>
              <a:rPr lang="en-US" sz="2000" dirty="0" smtClean="0"/>
              <a:t>&lt;= </a:t>
            </a:r>
            <a:r>
              <a:rPr lang="en-US" sz="2000" dirty="0"/>
              <a:t>10px) </a:t>
            </a:r>
            <a:r>
              <a:rPr lang="en-US" sz="2000" dirty="0" smtClean="0"/>
              <a:t>{</a:t>
            </a:r>
            <a:endParaRPr lang="en-US" sz="2000" dirty="0"/>
          </a:p>
          <a:p>
            <a:pPr algn="l"/>
            <a:r>
              <a:rPr lang="en-US" sz="2000" dirty="0"/>
              <a:t>     border-radius: @</a:t>
            </a:r>
            <a:r>
              <a:rPr lang="en-US" sz="2000" dirty="0" smtClean="0"/>
              <a:t>size;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  <a:endParaRPr lang="en-US" sz="2000" dirty="0" smtClean="0"/>
          </a:p>
          <a:p>
            <a:pPr algn="l"/>
            <a:r>
              <a:rPr lang="en-US" sz="2000" dirty="0" smtClean="0"/>
              <a:t>// Usage</a:t>
            </a:r>
          </a:p>
          <a:p>
            <a:pPr algn="l"/>
            <a:r>
              <a:rPr lang="en-US" sz="2000" dirty="0" smtClean="0"/>
              <a:t>#error-button {</a:t>
            </a:r>
          </a:p>
          <a:p>
            <a:pPr algn="l"/>
            <a:r>
              <a:rPr lang="en-US" sz="2000" dirty="0" smtClean="0"/>
              <a:t> .rounded-corners( 3 </a:t>
            </a:r>
            <a:r>
              <a:rPr lang="en-US" sz="2000" dirty="0" err="1" smtClean="0"/>
              <a:t>px</a:t>
            </a:r>
            <a:r>
              <a:rPr lang="en-US" sz="2000" dirty="0" smtClean="0"/>
              <a:t> );  // radius will be 3 </a:t>
            </a:r>
            <a:r>
              <a:rPr lang="en-US" sz="2000" dirty="0" err="1" smtClean="0"/>
              <a:t>px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// Usage</a:t>
            </a:r>
          </a:p>
          <a:p>
            <a:pPr algn="l"/>
            <a:r>
              <a:rPr lang="en-US" sz="2000" dirty="0" smtClean="0"/>
              <a:t>#warn-button </a:t>
            </a:r>
            <a:r>
              <a:rPr lang="en-US" sz="2000" dirty="0"/>
              <a:t>{</a:t>
            </a:r>
          </a:p>
          <a:p>
            <a:pPr algn="l"/>
            <a:r>
              <a:rPr lang="en-US" sz="2000" dirty="0"/>
              <a:t> .rounded-corners( </a:t>
            </a:r>
            <a:r>
              <a:rPr lang="en-US" sz="2000" dirty="0" smtClean="0"/>
              <a:t>30 </a:t>
            </a:r>
            <a:r>
              <a:rPr lang="en-US" sz="2000" dirty="0" err="1"/>
              <a:t>px</a:t>
            </a:r>
            <a:r>
              <a:rPr lang="en-US" sz="2000" dirty="0"/>
              <a:t> );  // radius will be </a:t>
            </a:r>
            <a:r>
              <a:rPr lang="en-US" sz="2000" dirty="0" smtClean="0"/>
              <a:t>10 </a:t>
            </a:r>
            <a:r>
              <a:rPr lang="en-US" sz="2000" dirty="0" err="1"/>
              <a:t>px</a:t>
            </a:r>
            <a:endParaRPr lang="en-US" sz="2000" dirty="0"/>
          </a:p>
          <a:p>
            <a:pPr algn="l"/>
            <a:r>
              <a:rPr lang="en-US" sz="2000" dirty="0"/>
              <a:t>}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5283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43000"/>
            <a:ext cx="6400800" cy="1219200"/>
          </a:xfrm>
        </p:spPr>
        <p:txBody>
          <a:bodyPr/>
          <a:lstStyle/>
          <a:p>
            <a:r>
              <a:rPr lang="en-US" b="1" dirty="0" smtClean="0"/>
              <a:t>Code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621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Namespace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153400" cy="54102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for organizing groups of styles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#common-namespace {</a:t>
            </a:r>
          </a:p>
          <a:p>
            <a:pPr algn="l"/>
            <a:r>
              <a:rPr lang="en-US" dirty="0" smtClean="0"/>
              <a:t>    .error-button { color: orange;  font-size: 15px; }</a:t>
            </a:r>
            <a:endParaRPr lang="en-US" dirty="0"/>
          </a:p>
          <a:p>
            <a:pPr algn="l"/>
            <a:r>
              <a:rPr lang="en-US" dirty="0" smtClean="0"/>
              <a:t>}</a:t>
            </a:r>
            <a:endParaRPr lang="en-US" dirty="0"/>
          </a:p>
          <a:p>
            <a:pPr algn="l"/>
            <a:r>
              <a:rPr lang="en-US" dirty="0"/>
              <a:t>#login-namespace {</a:t>
            </a:r>
          </a:p>
          <a:p>
            <a:pPr algn="l"/>
            <a:r>
              <a:rPr lang="en-US" dirty="0"/>
              <a:t>    .error-button { color: red;  font-size: </a:t>
            </a:r>
            <a:r>
              <a:rPr lang="en-US" dirty="0" smtClean="0"/>
              <a:t>20px</a:t>
            </a:r>
            <a:r>
              <a:rPr lang="en-US" dirty="0"/>
              <a:t>; }</a:t>
            </a:r>
          </a:p>
          <a:p>
            <a:pPr algn="l"/>
            <a:r>
              <a:rPr lang="en-US" dirty="0"/>
              <a:t>}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// usage:</a:t>
            </a:r>
          </a:p>
          <a:p>
            <a:pPr algn="l"/>
            <a:r>
              <a:rPr lang="en-US" dirty="0" smtClean="0"/>
              <a:t>#submit-failure-button {</a:t>
            </a:r>
          </a:p>
          <a:p>
            <a:pPr algn="l"/>
            <a:r>
              <a:rPr lang="en-US" dirty="0" smtClean="0"/>
              <a:t>     #login-namespace &gt; .error-button;</a:t>
            </a:r>
            <a:endParaRPr lang="en-US" dirty="0"/>
          </a:p>
          <a:p>
            <a:pPr algn="l"/>
            <a:r>
              <a:rPr lang="en-US" dirty="0" smtClean="0"/>
              <a:t>}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3776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Scope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8153400" cy="54102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@error-color: #FF0000;   // red</a:t>
            </a:r>
            <a:endParaRPr lang="en-US" sz="2000" dirty="0"/>
          </a:p>
          <a:p>
            <a:pPr algn="l"/>
            <a:r>
              <a:rPr lang="en-US" sz="2000" dirty="0" smtClean="0"/>
              <a:t>#my-namespace {</a:t>
            </a:r>
          </a:p>
          <a:p>
            <a:pPr algn="l"/>
            <a:r>
              <a:rPr lang="en-US" sz="2000" dirty="0" smtClean="0"/>
              <a:t>     @</a:t>
            </a:r>
            <a:r>
              <a:rPr lang="en-US" sz="2000" dirty="0"/>
              <a:t>error-color: #</a:t>
            </a:r>
            <a:r>
              <a:rPr lang="en-US" sz="2000" dirty="0" smtClean="0"/>
              <a:t>FF9100;  // orange</a:t>
            </a:r>
            <a:endParaRPr lang="en-US" sz="2000" dirty="0"/>
          </a:p>
          <a:p>
            <a:pPr algn="l"/>
            <a:r>
              <a:rPr lang="en-US" sz="2000" dirty="0" smtClean="0"/>
              <a:t>     .error-button {</a:t>
            </a:r>
          </a:p>
          <a:p>
            <a:pPr algn="l"/>
            <a:r>
              <a:rPr lang="en-US" sz="2000" dirty="0" smtClean="0"/>
              <a:t>         font-size: 20px;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  background: @error-color;  // orange</a:t>
            </a:r>
            <a:endParaRPr lang="en-US" sz="2000" dirty="0"/>
          </a:p>
          <a:p>
            <a:pPr algn="l"/>
            <a:r>
              <a:rPr lang="en-US" sz="2000" dirty="0" smtClean="0"/>
              <a:t>     }</a:t>
            </a:r>
            <a:endParaRPr lang="en-US" sz="2000" dirty="0" smtClean="0"/>
          </a:p>
          <a:p>
            <a:pPr algn="l"/>
            <a:r>
              <a:rPr lang="en-US" sz="2000" dirty="0" smtClean="0"/>
              <a:t>}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// usage:</a:t>
            </a:r>
          </a:p>
          <a:p>
            <a:pPr algn="l"/>
            <a:r>
              <a:rPr lang="en-US" sz="2000" dirty="0" smtClean="0"/>
              <a:t>#login-failed-button {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#my-namespace &gt; .error-button;</a:t>
            </a:r>
            <a:endParaRPr lang="en-US" sz="2000" dirty="0" smtClean="0"/>
          </a:p>
          <a:p>
            <a:pPr algn="l"/>
            <a:r>
              <a:rPr lang="en-US" sz="2000" dirty="0" smtClean="0"/>
              <a:t>}</a:t>
            </a:r>
          </a:p>
          <a:p>
            <a:pPr algn="l"/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5943600" y="4648200"/>
            <a:ext cx="388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 (Headings)"/>
              </a:rPr>
              <a:t>#</a:t>
            </a:r>
            <a:r>
              <a:rPr lang="en-US" sz="2000" dirty="0">
                <a:latin typeface="Century Gothic (Headings)"/>
              </a:rPr>
              <a:t>login-failed-button {</a:t>
            </a:r>
          </a:p>
          <a:p>
            <a:r>
              <a:rPr lang="en-US" sz="2000" dirty="0">
                <a:latin typeface="Century Gothic (Headings)"/>
              </a:rPr>
              <a:t>     font-size: 20px;</a:t>
            </a:r>
          </a:p>
          <a:p>
            <a:r>
              <a:rPr lang="en-US" sz="2000" dirty="0">
                <a:latin typeface="Century Gothic (Headings)"/>
              </a:rPr>
              <a:t>     background: #FF9100;</a:t>
            </a:r>
          </a:p>
          <a:p>
            <a:r>
              <a:rPr lang="en-US" sz="2000" dirty="0">
                <a:latin typeface="Century Gothic (Headings)"/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029200" y="518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19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LESS Basics – variables, operations, built-in functions.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Nested &amp; Cascading rules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/>
              <a:t>Mixins</a:t>
            </a:r>
            <a:r>
              <a:rPr lang="en-US" dirty="0" smtClean="0"/>
              <a:t> – overload and guards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Namespace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Scope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63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Demo App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1"/>
            <a:ext cx="4485511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51" y="3429000"/>
            <a:ext cx="4503738" cy="241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CSS Pain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Style duplication – violation of DRY principle.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Magic number &amp; lack of color names.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 support for mathematic calculation.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Cascading issues</a:t>
            </a:r>
          </a:p>
        </p:txBody>
      </p:sp>
    </p:spTree>
    <p:extLst>
      <p:ext uri="{BB962C8B-B14F-4D97-AF65-F5344CB8AC3E}">
        <p14:creationId xmlns:p14="http://schemas.microsoft.com/office/powerpoint/2010/main" val="12696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Style duplication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153400" cy="53340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#my-ok-button {</a:t>
            </a:r>
          </a:p>
          <a:p>
            <a:pPr algn="l"/>
            <a:r>
              <a:rPr lang="en-US" sz="2000" dirty="0" smtClean="0"/>
              <a:t>   background: #FEFEFE;</a:t>
            </a:r>
          </a:p>
          <a:p>
            <a:pPr algn="l"/>
            <a:r>
              <a:rPr lang="en-US" sz="2000" dirty="0"/>
              <a:t>   font-size: </a:t>
            </a:r>
            <a:r>
              <a:rPr lang="en-US" sz="2000" dirty="0" smtClean="0"/>
              <a:t>		18px;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width:		20px;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#</a:t>
            </a:r>
            <a:r>
              <a:rPr lang="en-US" sz="2000" dirty="0" smtClean="0"/>
              <a:t>my-cancel-button </a:t>
            </a:r>
            <a:r>
              <a:rPr lang="en-US" sz="2000" dirty="0"/>
              <a:t>{</a:t>
            </a:r>
          </a:p>
          <a:p>
            <a:pPr algn="l"/>
            <a:r>
              <a:rPr lang="en-US" sz="2000" dirty="0"/>
              <a:t>   background: #FEFEFE;</a:t>
            </a:r>
          </a:p>
          <a:p>
            <a:pPr algn="l"/>
            <a:r>
              <a:rPr lang="en-US" sz="2000" dirty="0"/>
              <a:t>   font-size: 		18px</a:t>
            </a:r>
            <a:r>
              <a:rPr lang="en-US" sz="2000" dirty="0" smtClean="0"/>
              <a:t>;</a:t>
            </a:r>
            <a:endParaRPr lang="en-US" sz="2000" dirty="0"/>
          </a:p>
          <a:p>
            <a:pPr algn="l"/>
            <a:r>
              <a:rPr lang="en-US" sz="2000" dirty="0"/>
              <a:t>   width:		</a:t>
            </a:r>
            <a:r>
              <a:rPr lang="en-US" sz="2000" dirty="0" smtClean="0"/>
              <a:t>30px;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border-radius</a:t>
            </a:r>
            <a:r>
              <a:rPr lang="en-US" sz="2000" dirty="0"/>
              <a:t>: 5px;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smtClean="0"/>
              <a:t> -</a:t>
            </a:r>
            <a:r>
              <a:rPr lang="en-US" sz="2000" dirty="0" err="1"/>
              <a:t>moz</a:t>
            </a:r>
            <a:r>
              <a:rPr lang="en-US" sz="2000" dirty="0"/>
              <a:t>-border-radius: 5px;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smtClean="0"/>
              <a:t> -</a:t>
            </a:r>
            <a:r>
              <a:rPr lang="en-US" sz="2000" dirty="0" err="1"/>
              <a:t>webkit</a:t>
            </a:r>
            <a:r>
              <a:rPr lang="en-US" sz="2000" dirty="0"/>
              <a:t>-border-radius: 5px;</a:t>
            </a:r>
          </a:p>
          <a:p>
            <a:pPr algn="l"/>
            <a:r>
              <a:rPr lang="en-US" sz="2000" dirty="0"/>
              <a:t>}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54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Magic number &amp; color name?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153400" cy="5334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#my-ok-button {</a:t>
            </a:r>
          </a:p>
          <a:p>
            <a:pPr algn="l"/>
            <a:r>
              <a:rPr lang="en-US" dirty="0" smtClean="0"/>
              <a:t>   background: #FEFEFE;   /* important color */</a:t>
            </a:r>
          </a:p>
          <a:p>
            <a:pPr algn="l"/>
            <a:r>
              <a:rPr lang="en-US" dirty="0"/>
              <a:t>   font-size: </a:t>
            </a:r>
            <a:r>
              <a:rPr lang="en-US" dirty="0" smtClean="0"/>
              <a:t>		18px;   /* important font */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}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#</a:t>
            </a:r>
            <a:r>
              <a:rPr lang="en-US" dirty="0" smtClean="0"/>
              <a:t>my-cancel-button </a:t>
            </a:r>
            <a:r>
              <a:rPr lang="en-US" dirty="0"/>
              <a:t>{</a:t>
            </a:r>
          </a:p>
          <a:p>
            <a:pPr algn="l"/>
            <a:r>
              <a:rPr lang="en-US" dirty="0"/>
              <a:t>   background: </a:t>
            </a:r>
            <a:r>
              <a:rPr lang="en-US" dirty="0" smtClean="0"/>
              <a:t>#EEEEEE; /* unimportant color */</a:t>
            </a:r>
            <a:endParaRPr lang="en-US" dirty="0"/>
          </a:p>
          <a:p>
            <a:pPr algn="l"/>
            <a:r>
              <a:rPr lang="en-US" dirty="0"/>
              <a:t>   font-size: 		</a:t>
            </a:r>
            <a:r>
              <a:rPr lang="en-US" dirty="0" smtClean="0"/>
              <a:t>15px; /* unimportant font */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75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No Support for Calculation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81000" y="990600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#my-ok-button {</a:t>
            </a:r>
          </a:p>
          <a:p>
            <a:pPr algn="l"/>
            <a:r>
              <a:rPr lang="en-US" dirty="0" smtClean="0"/>
              <a:t>   background: #FEFEFE;</a:t>
            </a:r>
          </a:p>
          <a:p>
            <a:pPr algn="l"/>
            <a:r>
              <a:rPr lang="en-US" dirty="0" smtClean="0"/>
              <a:t>   font-size: 		18px;</a:t>
            </a:r>
          </a:p>
          <a:p>
            <a:pPr algn="l"/>
            <a:r>
              <a:rPr lang="en-US" dirty="0" smtClean="0"/>
              <a:t>   width:		20px;</a:t>
            </a:r>
          </a:p>
          <a:p>
            <a:pPr algn="l"/>
            <a:r>
              <a:rPr lang="en-US" dirty="0" smtClean="0"/>
              <a:t>}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#my-cancel-button {</a:t>
            </a:r>
          </a:p>
          <a:p>
            <a:pPr algn="l"/>
            <a:r>
              <a:rPr lang="en-US" dirty="0" smtClean="0"/>
              <a:t>   background: #FEFEFE;</a:t>
            </a:r>
          </a:p>
          <a:p>
            <a:pPr algn="l"/>
            <a:r>
              <a:rPr lang="en-US" dirty="0" smtClean="0"/>
              <a:t>   font-size: 		12px; /* must be 2/3 that of ok-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      button */</a:t>
            </a:r>
          </a:p>
          <a:p>
            <a:pPr algn="l"/>
            <a:r>
              <a:rPr lang="en-US" dirty="0" smtClean="0"/>
              <a:t>   width:		30px; </a:t>
            </a:r>
            <a:r>
              <a:rPr lang="en-US" dirty="0"/>
              <a:t>/* must be </a:t>
            </a:r>
            <a:r>
              <a:rPr lang="en-US" dirty="0" smtClean="0"/>
              <a:t>1.5 that of ok-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	    button </a:t>
            </a:r>
            <a:r>
              <a:rPr lang="en-US" dirty="0"/>
              <a:t>*/</a:t>
            </a:r>
            <a:endParaRPr lang="en-US" dirty="0" smtClean="0"/>
          </a:p>
          <a:p>
            <a:pPr algn="l"/>
            <a:r>
              <a:rPr lang="en-US" dirty="0" smtClean="0"/>
              <a:t>}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918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Cascading Issues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953000" y="1371600"/>
            <a:ext cx="4114800" cy="4343400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#my-form {</a:t>
            </a:r>
          </a:p>
          <a:p>
            <a:pPr algn="l"/>
            <a:r>
              <a:rPr lang="en-US" sz="1800" dirty="0" smtClean="0"/>
              <a:t>     width: 		200px;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background: 	#00FFFF;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margin: 		5px;</a:t>
            </a:r>
            <a:endParaRPr lang="en-US" sz="1800" dirty="0"/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  <a:p>
            <a:pPr algn="l"/>
            <a:r>
              <a:rPr lang="en-US" sz="1800" dirty="0" smtClean="0"/>
              <a:t>#my-form input {</a:t>
            </a:r>
          </a:p>
          <a:p>
            <a:pPr algn="l"/>
            <a:r>
              <a:rPr lang="en-US" sz="1800" dirty="0" smtClean="0"/>
              <a:t>     </a:t>
            </a:r>
            <a:r>
              <a:rPr lang="en-US" sz="1800" dirty="0"/>
              <a:t>border-radius	5px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  <a:p>
            <a:pPr algn="l"/>
            <a:r>
              <a:rPr lang="en-US" sz="1800" dirty="0"/>
              <a:t>#my-form </a:t>
            </a:r>
            <a:r>
              <a:rPr lang="en-US" sz="1800" dirty="0" smtClean="0"/>
              <a:t>div {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border: 		1px;</a:t>
            </a:r>
            <a:endParaRPr lang="en-US" sz="1800" dirty="0"/>
          </a:p>
          <a:p>
            <a:pPr algn="l"/>
            <a:r>
              <a:rPr lang="en-US" sz="1800" dirty="0" smtClean="0"/>
              <a:t>}</a:t>
            </a:r>
          </a:p>
          <a:p>
            <a:pPr algn="l"/>
            <a:r>
              <a:rPr lang="en-US" sz="1800" dirty="0"/>
              <a:t>#my-form </a:t>
            </a:r>
            <a:r>
              <a:rPr lang="en-US" sz="1800" dirty="0" smtClean="0"/>
              <a:t>label {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padding</a:t>
            </a:r>
            <a:r>
              <a:rPr lang="en-US" sz="1800" dirty="0"/>
              <a:t>:	</a:t>
            </a:r>
            <a:r>
              <a:rPr lang="en-US" sz="1800" dirty="0" smtClean="0"/>
              <a:t>10px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  <a:p>
            <a:pPr algn="l"/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81000" y="1295400"/>
            <a:ext cx="4114800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/>
              <a:t>&lt;form id=“my-form”&gt;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&lt;div&gt;</a:t>
            </a:r>
          </a:p>
          <a:p>
            <a:pPr algn="l"/>
            <a:r>
              <a:rPr lang="en-US" sz="1800" dirty="0" smtClean="0"/>
              <a:t>       &lt;label&gt;Name&lt;/label&gt;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&lt;input type=text&gt;&lt;/input&gt;</a:t>
            </a:r>
            <a:endParaRPr lang="en-US" sz="1800" dirty="0"/>
          </a:p>
          <a:p>
            <a:pPr algn="l"/>
            <a:r>
              <a:rPr lang="en-US" sz="1800" dirty="0" smtClean="0"/>
              <a:t> &lt;/div&gt;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&lt;</a:t>
            </a:r>
            <a:r>
              <a:rPr lang="en-US" sz="1800" dirty="0"/>
              <a:t>div&gt;</a:t>
            </a:r>
          </a:p>
          <a:p>
            <a:pPr algn="l"/>
            <a:r>
              <a:rPr lang="en-US" sz="1800" dirty="0"/>
              <a:t>       &lt;</a:t>
            </a:r>
            <a:r>
              <a:rPr lang="en-US" sz="1800" dirty="0" smtClean="0"/>
              <a:t>label&gt;Age&lt;/</a:t>
            </a:r>
            <a:r>
              <a:rPr lang="en-US" sz="1800" dirty="0"/>
              <a:t>label&gt;</a:t>
            </a:r>
          </a:p>
          <a:p>
            <a:pPr algn="l"/>
            <a:r>
              <a:rPr lang="en-US" sz="1800" dirty="0"/>
              <a:t>       &lt;input type=text&gt;&lt;/input&gt;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&lt;/</a:t>
            </a:r>
            <a:r>
              <a:rPr lang="en-US" sz="1800" dirty="0"/>
              <a:t>div&gt;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&lt;/form&gt;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914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43000"/>
            <a:ext cx="6400800" cy="1219200"/>
          </a:xfrm>
        </p:spPr>
        <p:txBody>
          <a:bodyPr/>
          <a:lstStyle/>
          <a:p>
            <a:r>
              <a:rPr lang="en-US" b="1" dirty="0" smtClean="0"/>
              <a:t>Code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369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7906</TotalTime>
  <Words>903</Words>
  <Application>Microsoft Office PowerPoint</Application>
  <PresentationFormat>On-screen Show (4:3)</PresentationFormat>
  <Paragraphs>300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Executive</vt:lpstr>
      <vt:lpstr>More With LESS</vt:lpstr>
      <vt:lpstr>Agenda</vt:lpstr>
      <vt:lpstr>Demo App</vt:lpstr>
      <vt:lpstr>CSS Pain</vt:lpstr>
      <vt:lpstr>Style duplication</vt:lpstr>
      <vt:lpstr>Magic number &amp; color name?</vt:lpstr>
      <vt:lpstr>No Support for Calculation</vt:lpstr>
      <vt:lpstr>Cascading Issues</vt:lpstr>
      <vt:lpstr>PowerPoint Presentation</vt:lpstr>
      <vt:lpstr>LESS to the rescue.</vt:lpstr>
      <vt:lpstr>LESS Basics</vt:lpstr>
      <vt:lpstr>LESS Basics (cont)</vt:lpstr>
      <vt:lpstr>LESS Basics (cont)</vt:lpstr>
      <vt:lpstr>PowerPoint Presentation</vt:lpstr>
      <vt:lpstr>Cascading &amp; Nested Styles</vt:lpstr>
      <vt:lpstr>Cascading &amp; Nested Styles (cont)</vt:lpstr>
      <vt:lpstr>LESS Mix-in</vt:lpstr>
      <vt:lpstr>LESS Mix-in (cont)</vt:lpstr>
      <vt:lpstr>LESS Mix-in Overloads</vt:lpstr>
      <vt:lpstr>LESS Mix-in Guards</vt:lpstr>
      <vt:lpstr>PowerPoint Presentation</vt:lpstr>
      <vt:lpstr>Namespace</vt:lpstr>
      <vt:lpstr>Scope</vt:lpstr>
      <vt:lpstr>Conclusion</vt:lpstr>
    </vt:vector>
  </TitlesOfParts>
  <Company>General Dynamics Information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123</cp:revision>
  <dcterms:created xsi:type="dcterms:W3CDTF">2015-11-08T05:01:46Z</dcterms:created>
  <dcterms:modified xsi:type="dcterms:W3CDTF">2015-12-01T06:50:33Z</dcterms:modified>
</cp:coreProperties>
</file>