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6" r:id="rId7"/>
    <p:sldId id="264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98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942650" y="171312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8272A3-F470-4CA5-B092-2C514ABC62C6}"/>
              </a:ext>
            </a:extLst>
          </p:cNvPr>
          <p:cNvSpPr txBox="1"/>
          <p:nvPr/>
        </p:nvSpPr>
        <p:spPr>
          <a:xfrm>
            <a:off x="5205006" y="3007435"/>
            <a:ext cx="155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黄炜杰</a:t>
            </a:r>
            <a:r>
              <a:rPr lang="en-US" altLang="zh-CN" dirty="0"/>
              <a:t>2017211483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4" y="1125075"/>
            <a:ext cx="7030691" cy="358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单人完成，没有组队，实现的功能如下</a:t>
            </a:r>
            <a:endParaRPr lang="zh-CN" altLang="en-US"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视频信息流列表显示，采用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实现，类似抖音全屏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endParaRPr lang="zh-CN" altLang="en-US"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视频播放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视频拍摄录制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从视频信息流点击某个视频封面进入播放页面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根据视频信息的</a:t>
            </a:r>
            <a:r>
              <a:rPr lang="en-US" altLang="zh-CN" sz="1800" dirty="0" err="1">
                <a:solidFill>
                  <a:srgbClr val="3A5BAE"/>
                </a:solidFill>
              </a:rPr>
              <a:t>url</a:t>
            </a:r>
            <a:r>
              <a:rPr lang="zh-CN" altLang="en-US" sz="1800" dirty="0">
                <a:solidFill>
                  <a:srgbClr val="3A5BAE"/>
                </a:solidFill>
              </a:rPr>
              <a:t>播放视频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单击视频窗口暂停</a:t>
            </a:r>
            <a:r>
              <a:rPr lang="en-US" altLang="zh-CN" sz="1800" dirty="0">
                <a:solidFill>
                  <a:srgbClr val="3A5BAE"/>
                </a:solidFill>
              </a:rPr>
              <a:t>/</a:t>
            </a:r>
            <a:r>
              <a:rPr lang="zh-CN" altLang="en-US" sz="1800" dirty="0">
                <a:solidFill>
                  <a:srgbClr val="3A5BAE"/>
                </a:solidFill>
              </a:rPr>
              <a:t>继续，双击视频窗口弹出点赞爱心图标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endParaRPr lang="zh-CN" altLang="en-US" sz="1800" dirty="0">
              <a:solidFill>
                <a:srgbClr val="3A5BAE"/>
              </a:solidFill>
            </a:endParaRPr>
          </a:p>
          <a:p>
            <a:pPr marL="457200" lvl="1" indent="-381000">
              <a:lnSpc>
                <a:spcPct val="150000"/>
              </a:lnSpc>
              <a:buClr>
                <a:srgbClr val="3A5BAE"/>
              </a:buClr>
              <a:buSzPts val="2400"/>
              <a:buChar char="❏"/>
            </a:pP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分工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通过</a:t>
            </a:r>
            <a:r>
              <a:rPr lang="en-US" altLang="zh-CN" sz="2400" dirty="0" err="1">
                <a:solidFill>
                  <a:srgbClr val="3A5BAE"/>
                </a:solidFill>
              </a:rPr>
              <a:t>ImageView</a:t>
            </a:r>
            <a:r>
              <a:rPr lang="zh-CN" altLang="en-US" sz="2400" dirty="0">
                <a:solidFill>
                  <a:srgbClr val="3A5BAE"/>
                </a:solidFill>
              </a:rPr>
              <a:t>的属性动画实现了类似抖音的点赞爱心特效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通过隐式</a:t>
            </a:r>
            <a:r>
              <a:rPr lang="en-US" altLang="zh-CN" sz="2400" dirty="0">
                <a:solidFill>
                  <a:srgbClr val="3A5BAE"/>
                </a:solidFill>
              </a:rPr>
              <a:t>Intent</a:t>
            </a:r>
            <a:r>
              <a:rPr lang="zh-CN" altLang="en-US" sz="2400" dirty="0">
                <a:solidFill>
                  <a:srgbClr val="3A5BAE"/>
                </a:solidFill>
              </a:rPr>
              <a:t>调用系统相机完成了视频拍摄录制功能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通过</a:t>
            </a:r>
            <a:r>
              <a:rPr lang="en-US" altLang="zh-CN" sz="2400" dirty="0" err="1">
                <a:solidFill>
                  <a:srgbClr val="3A5BAE"/>
                </a:solidFill>
              </a:rPr>
              <a:t>GestureDetector</a:t>
            </a:r>
            <a:r>
              <a:rPr lang="zh-CN" altLang="en-US" sz="2400" dirty="0">
                <a:solidFill>
                  <a:srgbClr val="3A5BAE"/>
                </a:solidFill>
              </a:rPr>
              <a:t>进行手势检测，区别单击和双击事件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zh-CN" altLang="en-US" sz="1800"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创新点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000" dirty="0">
                <a:solidFill>
                  <a:srgbClr val="3A5BAE"/>
                </a:solidFill>
              </a:rPr>
              <a:t>最难的问题：开始时想在</a:t>
            </a:r>
            <a:r>
              <a:rPr lang="en-US" altLang="zh-CN" sz="2000" dirty="0" err="1">
                <a:solidFill>
                  <a:srgbClr val="3A5BAE"/>
                </a:solidFill>
              </a:rPr>
              <a:t>MainActivity</a:t>
            </a:r>
            <a:r>
              <a:rPr lang="zh-CN" altLang="en-US" sz="2000" dirty="0">
                <a:solidFill>
                  <a:srgbClr val="3A5BAE"/>
                </a:solidFill>
              </a:rPr>
              <a:t>的</a:t>
            </a:r>
            <a:r>
              <a:rPr lang="en-US" altLang="zh-CN" sz="2000" dirty="0" err="1">
                <a:solidFill>
                  <a:srgbClr val="3A5BAE"/>
                </a:solidFill>
              </a:rPr>
              <a:t>onCreate</a:t>
            </a:r>
            <a:r>
              <a:rPr lang="en-US" altLang="zh-CN" sz="2000" dirty="0">
                <a:solidFill>
                  <a:srgbClr val="3A5BAE"/>
                </a:solidFill>
              </a:rPr>
              <a:t>()</a:t>
            </a:r>
            <a:r>
              <a:rPr lang="zh-CN" altLang="en-US" sz="2000" dirty="0">
                <a:solidFill>
                  <a:srgbClr val="3A5BAE"/>
                </a:solidFill>
              </a:rPr>
              <a:t>中设置</a:t>
            </a:r>
            <a:r>
              <a:rPr lang="en-US" altLang="zh-CN" sz="2000" dirty="0">
                <a:solidFill>
                  <a:srgbClr val="3A5BAE"/>
                </a:solidFill>
              </a:rPr>
              <a:t>ViewPager2</a:t>
            </a:r>
            <a:r>
              <a:rPr lang="zh-CN" altLang="en-US" sz="2000" dirty="0">
                <a:solidFill>
                  <a:srgbClr val="3A5BAE"/>
                </a:solidFill>
              </a:rPr>
              <a:t>的数据集，但是找不到方法将</a:t>
            </a:r>
            <a:r>
              <a:rPr lang="en-US" altLang="zh-CN" sz="2000" dirty="0">
                <a:solidFill>
                  <a:srgbClr val="3A5BAE"/>
                </a:solidFill>
              </a:rPr>
              <a:t>Retrofit</a:t>
            </a:r>
            <a:r>
              <a:rPr lang="zh-CN" altLang="en-US" sz="2000" dirty="0">
                <a:solidFill>
                  <a:srgbClr val="3A5BAE"/>
                </a:solidFill>
              </a:rPr>
              <a:t>在</a:t>
            </a:r>
            <a:r>
              <a:rPr lang="en-US" altLang="zh-CN" sz="2000" dirty="0" err="1">
                <a:solidFill>
                  <a:srgbClr val="3A5BAE"/>
                </a:solidFill>
              </a:rPr>
              <a:t>onResponse</a:t>
            </a:r>
            <a:r>
              <a:rPr lang="en-US" altLang="zh-CN" sz="2000" dirty="0">
                <a:solidFill>
                  <a:srgbClr val="3A5BAE"/>
                </a:solidFill>
              </a:rPr>
              <a:t>()</a:t>
            </a:r>
            <a:r>
              <a:rPr lang="zh-CN" altLang="en-US" sz="2000" dirty="0">
                <a:solidFill>
                  <a:srgbClr val="3A5BAE"/>
                </a:solidFill>
              </a:rPr>
              <a:t>中获取的数据传出。</a:t>
            </a:r>
            <a:endParaRPr lang="en-US" altLang="zh-CN" sz="2000" dirty="0">
              <a:solidFill>
                <a:srgbClr val="3A5BAE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000" dirty="0">
                <a:solidFill>
                  <a:srgbClr val="3A5BAE"/>
                </a:solidFill>
              </a:rPr>
              <a:t>最后的解决方法：在 </a:t>
            </a:r>
            <a:r>
              <a:rPr lang="en-US" altLang="zh-CN" sz="2000" dirty="0" err="1">
                <a:solidFill>
                  <a:srgbClr val="3A5BAE"/>
                </a:solidFill>
              </a:rPr>
              <a:t>onCreate</a:t>
            </a:r>
            <a:r>
              <a:rPr lang="en-US" altLang="zh-CN" sz="2000" dirty="0">
                <a:solidFill>
                  <a:srgbClr val="3A5BAE"/>
                </a:solidFill>
              </a:rPr>
              <a:t>()</a:t>
            </a:r>
            <a:r>
              <a:rPr lang="zh-CN" altLang="en-US" sz="2000" dirty="0">
                <a:solidFill>
                  <a:srgbClr val="3A5BAE"/>
                </a:solidFill>
              </a:rPr>
              <a:t>使用</a:t>
            </a:r>
            <a:r>
              <a:rPr lang="en-US" altLang="zh-CN" sz="2000" dirty="0">
                <a:solidFill>
                  <a:srgbClr val="3A5BAE"/>
                </a:solidFill>
              </a:rPr>
              <a:t>Retrofit</a:t>
            </a:r>
            <a:r>
              <a:rPr lang="zh-CN" altLang="en-US" sz="2000" dirty="0">
                <a:solidFill>
                  <a:srgbClr val="3A5BAE"/>
                </a:solidFill>
              </a:rPr>
              <a:t>获取数据，直接在</a:t>
            </a:r>
            <a:r>
              <a:rPr lang="en-US" altLang="zh-CN" sz="2000" dirty="0" err="1">
                <a:solidFill>
                  <a:srgbClr val="3A5BAE"/>
                </a:solidFill>
              </a:rPr>
              <a:t>onResponse</a:t>
            </a:r>
            <a:r>
              <a:rPr lang="en-US" altLang="zh-CN" sz="2000" dirty="0">
                <a:solidFill>
                  <a:srgbClr val="3A5BAE"/>
                </a:solidFill>
              </a:rPr>
              <a:t>()</a:t>
            </a:r>
            <a:r>
              <a:rPr lang="zh-CN" altLang="en-US" sz="2000" dirty="0">
                <a:solidFill>
                  <a:srgbClr val="3A5BAE"/>
                </a:solidFill>
              </a:rPr>
              <a:t>中设置</a:t>
            </a:r>
            <a:r>
              <a:rPr lang="en-US" altLang="zh-CN" sz="2000" dirty="0">
                <a:solidFill>
                  <a:srgbClr val="3A5BAE"/>
                </a:solidFill>
              </a:rPr>
              <a:t>ViewPager2</a:t>
            </a:r>
            <a:r>
              <a:rPr lang="zh-CN" altLang="en-US" sz="2000" dirty="0">
                <a:solidFill>
                  <a:srgbClr val="3A5BAE"/>
                </a:solidFill>
              </a:rPr>
              <a:t>的数据集</a:t>
            </a:r>
            <a:endParaRPr lang="en-US" altLang="zh-CN" sz="20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lvl="0">
              <a:buClr>
                <a:srgbClr val="5E5E5E"/>
              </a:buClr>
              <a:buSzPts val="1900"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解决的最难的问题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88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问题一：</a:t>
            </a:r>
            <a:r>
              <a:rPr lang="en-US" altLang="zh-CN" sz="1800" dirty="0">
                <a:solidFill>
                  <a:srgbClr val="3A5BAE"/>
                </a:solidFill>
              </a:rPr>
              <a:t>API</a:t>
            </a:r>
            <a:r>
              <a:rPr lang="zh-CN" altLang="en-US" sz="1800" dirty="0">
                <a:solidFill>
                  <a:srgbClr val="3A5BAE"/>
                </a:solidFill>
              </a:rPr>
              <a:t>的数据是数组而不是键值对，使用</a:t>
            </a:r>
            <a:r>
              <a:rPr lang="en-US" altLang="zh-CN" sz="1800" dirty="0">
                <a:solidFill>
                  <a:srgbClr val="3A5BAE"/>
                </a:solidFill>
              </a:rPr>
              <a:t>retrofit</a:t>
            </a:r>
            <a:r>
              <a:rPr lang="zh-CN" altLang="en-US" sz="1800" dirty="0">
                <a:solidFill>
                  <a:srgbClr val="3A5BAE"/>
                </a:solidFill>
              </a:rPr>
              <a:t>时不知道如何定义相应的对象类与接口。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zh-CN" altLang="en-US" sz="1800" dirty="0">
                <a:solidFill>
                  <a:srgbClr val="3A5BAE"/>
                </a:solidFill>
              </a:rPr>
              <a:t>     解决方法：定义的对象类</a:t>
            </a:r>
            <a:r>
              <a:rPr lang="en-US" altLang="zh-CN" sz="1800" dirty="0" err="1">
                <a:solidFill>
                  <a:srgbClr val="3A5BAE"/>
                </a:solidFill>
              </a:rPr>
              <a:t>Vedio</a:t>
            </a:r>
            <a:r>
              <a:rPr lang="zh-CN" altLang="en-US" sz="1800" dirty="0">
                <a:solidFill>
                  <a:srgbClr val="3A5BAE"/>
                </a:solidFill>
              </a:rPr>
              <a:t>与数组元素对应，</a:t>
            </a:r>
            <a:r>
              <a:rPr lang="en-US" altLang="zh-CN" sz="1800" dirty="0" err="1">
                <a:solidFill>
                  <a:srgbClr val="3A5BAE"/>
                </a:solidFill>
              </a:rPr>
              <a:t>ApiService</a:t>
            </a:r>
            <a:r>
              <a:rPr lang="zh-CN" altLang="en-US" sz="1800" dirty="0">
                <a:solidFill>
                  <a:srgbClr val="3A5BAE"/>
                </a:solidFill>
              </a:rPr>
              <a:t>的     </a:t>
            </a:r>
            <a:r>
              <a:rPr lang="en-US" altLang="zh-CN" sz="1800" dirty="0">
                <a:solidFill>
                  <a:srgbClr val="3A5BAE"/>
                </a:solidFill>
              </a:rPr>
              <a:t>Call&lt;Video[]&gt;</a:t>
            </a:r>
            <a:r>
              <a:rPr lang="en-US" altLang="zh-CN" sz="1800" dirty="0" err="1">
                <a:solidFill>
                  <a:srgbClr val="3A5BAE"/>
                </a:solidFill>
              </a:rPr>
              <a:t>getVideos</a:t>
            </a:r>
            <a:r>
              <a:rPr lang="en-US" altLang="zh-CN" sz="1800" dirty="0">
                <a:solidFill>
                  <a:srgbClr val="3A5BAE"/>
                </a:solidFill>
              </a:rPr>
              <a:t>()</a:t>
            </a:r>
            <a:r>
              <a:rPr lang="zh-CN" altLang="en-US" sz="1800" dirty="0">
                <a:solidFill>
                  <a:srgbClr val="3A5BAE"/>
                </a:solidFill>
              </a:rPr>
              <a:t>返回一个</a:t>
            </a:r>
            <a:r>
              <a:rPr lang="en-US" altLang="zh-CN" sz="1800" dirty="0" err="1">
                <a:solidFill>
                  <a:srgbClr val="3A5BAE"/>
                </a:solidFill>
              </a:rPr>
              <a:t>Vedio</a:t>
            </a:r>
            <a:r>
              <a:rPr lang="zh-CN" altLang="en-US" sz="1800" dirty="0">
                <a:solidFill>
                  <a:srgbClr val="3A5BAE"/>
                </a:solidFill>
              </a:rPr>
              <a:t>对象数组。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457200" indent="-342900">
              <a:lnSpc>
                <a:spcPct val="150000"/>
              </a:lnSpc>
              <a:buClr>
                <a:srgbClr val="3A5BAE"/>
              </a:buClr>
              <a:buSzPts val="1800"/>
              <a:buFont typeface="Arial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问题二：从封面跳转到视频再返回时总是回到</a:t>
            </a:r>
            <a:r>
              <a:rPr lang="en-US" altLang="zh-CN" sz="1800" dirty="0">
                <a:solidFill>
                  <a:srgbClr val="3A5BAE"/>
                </a:solidFill>
              </a:rPr>
              <a:t>ViewPage2</a:t>
            </a:r>
            <a:r>
              <a:rPr lang="zh-CN" altLang="en-US" sz="1800" dirty="0">
                <a:solidFill>
                  <a:srgbClr val="3A5BAE"/>
                </a:solidFill>
              </a:rPr>
              <a:t>的第一个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r>
              <a:rPr lang="zh-CN" altLang="en-US" sz="1800" dirty="0">
                <a:solidFill>
                  <a:srgbClr val="3A5BAE"/>
                </a:solidFill>
              </a:rPr>
              <a:t>，而不是之前进入视频时的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r>
              <a:rPr lang="zh-CN" altLang="en-US" sz="1800" dirty="0">
                <a:solidFill>
                  <a:srgbClr val="3A5BAE"/>
                </a:solidFill>
              </a:rPr>
              <a:t>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>
                <a:solidFill>
                  <a:srgbClr val="3A5BAE"/>
                </a:solidFill>
              </a:rPr>
              <a:t>     </a:t>
            </a:r>
            <a:r>
              <a:rPr lang="zh-CN" altLang="en-US" sz="1800" dirty="0">
                <a:solidFill>
                  <a:srgbClr val="3A5BAE"/>
                </a:solidFill>
              </a:rPr>
              <a:t>解决方法：转跳前用</a:t>
            </a:r>
            <a:r>
              <a:rPr lang="en-US" altLang="zh-CN" sz="1800" dirty="0" err="1">
                <a:solidFill>
                  <a:srgbClr val="3A5BAE"/>
                </a:solidFill>
              </a:rPr>
              <a:t>onSaveInstanceState</a:t>
            </a:r>
            <a:r>
              <a:rPr lang="zh-CN" altLang="en-US" sz="1800" dirty="0">
                <a:solidFill>
                  <a:srgbClr val="3A5BAE"/>
                </a:solidFill>
              </a:rPr>
              <a:t>记录当前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r>
              <a:rPr lang="zh-CN" altLang="en-US" sz="1800" dirty="0">
                <a:solidFill>
                  <a:srgbClr val="3A5BAE"/>
                </a:solidFill>
              </a:rPr>
              <a:t>编号</a:t>
            </a:r>
            <a:r>
              <a:rPr lang="en-US" altLang="zh-CN" sz="1800" dirty="0">
                <a:solidFill>
                  <a:srgbClr val="3A5BAE"/>
                </a:solidFill>
              </a:rPr>
              <a:t>,</a:t>
            </a:r>
            <a:r>
              <a:rPr lang="zh-CN" altLang="en-US" sz="1800" dirty="0">
                <a:solidFill>
                  <a:srgbClr val="3A5BAE"/>
                </a:solidFill>
              </a:rPr>
              <a:t>返回时获取当前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r>
              <a:rPr lang="zh-CN" altLang="en-US" sz="1800" dirty="0">
                <a:solidFill>
                  <a:srgbClr val="3A5BAE"/>
                </a:solidFill>
              </a:rPr>
              <a:t>编号并通过 </a:t>
            </a:r>
            <a:r>
              <a:rPr lang="en-US" altLang="zh-CN" sz="1800" dirty="0">
                <a:solidFill>
                  <a:srgbClr val="3A5BAE"/>
                </a:solidFill>
              </a:rPr>
              <a:t>viewPager2.setCurrentItem()</a:t>
            </a:r>
            <a:r>
              <a:rPr lang="zh-CN" altLang="en-US" sz="1800" dirty="0">
                <a:solidFill>
                  <a:srgbClr val="3A5BAE"/>
                </a:solidFill>
              </a:rPr>
              <a:t>设置当前</a:t>
            </a:r>
            <a:r>
              <a:rPr lang="en-US" altLang="zh-CN" sz="1800" dirty="0">
                <a:solidFill>
                  <a:srgbClr val="3A5BAE"/>
                </a:solidFill>
              </a:rPr>
              <a:t>item</a:t>
            </a:r>
            <a:r>
              <a:rPr lang="zh-CN" altLang="en-US" sz="1800" dirty="0">
                <a:solidFill>
                  <a:srgbClr val="3A5BAE"/>
                </a:solidFill>
              </a:rPr>
              <a:t>；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114300" lvl="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zh-CN" altLang="en-US" sz="1800" dirty="0">
                <a:solidFill>
                  <a:srgbClr val="3A5BAE"/>
                </a:solidFill>
              </a:rPr>
              <a:t>    </a:t>
            </a: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遇到的其它问题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88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问题三：封面无法加载，视频黑屏并弹窗显示视频无法加载。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zh-CN" altLang="en-US" sz="1800" dirty="0">
                <a:solidFill>
                  <a:srgbClr val="3A5BAE"/>
                </a:solidFill>
              </a:rPr>
              <a:t>     解决方法：更改网络安全配置如下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 err="1">
                <a:solidFill>
                  <a:srgbClr val="3A5BAE"/>
                </a:solidFill>
              </a:rPr>
              <a:t>android:networkSecurityConfig</a:t>
            </a:r>
            <a:r>
              <a:rPr lang="en-US" altLang="zh-CN" sz="1800" dirty="0">
                <a:solidFill>
                  <a:srgbClr val="3A5BAE"/>
                </a:solidFill>
              </a:rPr>
              <a:t>="@xml/</a:t>
            </a:r>
            <a:r>
              <a:rPr lang="en-US" altLang="zh-CN" sz="1800" dirty="0" err="1">
                <a:solidFill>
                  <a:srgbClr val="3A5BAE"/>
                </a:solidFill>
              </a:rPr>
              <a:t>network_config</a:t>
            </a:r>
            <a:r>
              <a:rPr lang="en-US" altLang="zh-CN" sz="1800" dirty="0">
                <a:solidFill>
                  <a:srgbClr val="3A5BAE"/>
                </a:solidFill>
              </a:rPr>
              <a:t>“</a:t>
            </a: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 err="1">
                <a:solidFill>
                  <a:srgbClr val="3A5BAE"/>
                </a:solidFill>
              </a:rPr>
              <a:t>network_config</a:t>
            </a:r>
            <a:r>
              <a:rPr lang="zh-CN" altLang="en-US" sz="1800" dirty="0">
                <a:solidFill>
                  <a:srgbClr val="3A5BAE"/>
                </a:solidFill>
              </a:rPr>
              <a:t>内容如下：</a:t>
            </a: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>
                <a:solidFill>
                  <a:srgbClr val="3A5BAE"/>
                </a:solidFill>
              </a:rPr>
              <a:t>&lt;network-security-config&gt;</a:t>
            </a: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>
                <a:solidFill>
                  <a:srgbClr val="3A5BAE"/>
                </a:solidFill>
              </a:rPr>
              <a:t>    &lt;base-config </a:t>
            </a:r>
            <a:r>
              <a:rPr lang="en-US" altLang="zh-CN" sz="1800" dirty="0" err="1">
                <a:solidFill>
                  <a:srgbClr val="3A5BAE"/>
                </a:solidFill>
              </a:rPr>
              <a:t>cleartextTrafficPermitted</a:t>
            </a:r>
            <a:r>
              <a:rPr lang="en-US" altLang="zh-CN" sz="1800" dirty="0">
                <a:solidFill>
                  <a:srgbClr val="3A5BAE"/>
                </a:solidFill>
              </a:rPr>
              <a:t>="true" /&gt;</a:t>
            </a:r>
          </a:p>
          <a:p>
            <a:pPr marL="114300">
              <a:lnSpc>
                <a:spcPct val="150000"/>
              </a:lnSpc>
              <a:buClr>
                <a:srgbClr val="3A5BAE"/>
              </a:buClr>
              <a:buSzPts val="1800"/>
            </a:pPr>
            <a:r>
              <a:rPr lang="en-US" altLang="zh-CN" sz="1800" dirty="0">
                <a:solidFill>
                  <a:srgbClr val="3A5BAE"/>
                </a:solidFill>
              </a:rPr>
              <a:t>&lt;/network-security-config&gt;</a:t>
            </a: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遇到的其它问题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016047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355</Words>
  <Application>Microsoft Office PowerPoint</Application>
  <PresentationFormat>全屏显示(16:9)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Helvetica Neue</vt:lpstr>
      <vt:lpstr>Helvetica Neue Light</vt:lpstr>
      <vt:lpstr>Arial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Vampire HWJ</cp:lastModifiedBy>
  <cp:revision>16</cp:revision>
  <dcterms:modified xsi:type="dcterms:W3CDTF">2020-05-31T16:01:39Z</dcterms:modified>
</cp:coreProperties>
</file>