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6" r:id="rId6"/>
    <p:sldId id="264" r:id="rId7"/>
    <p:sldId id="267" r:id="rId8"/>
    <p:sldId id="268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322F0FB-8DAB-4E87-B507-1392AB517B9F}">
          <p14:sldIdLst>
            <p14:sldId id="256"/>
            <p14:sldId id="263"/>
            <p14:sldId id="257"/>
            <p14:sldId id="258"/>
            <p14:sldId id="266"/>
            <p14:sldId id="264"/>
            <p14:sldId id="267"/>
            <p14:sldId id="26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4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116CF-B614-25BD-BEF9-8F7A7C294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DCE0AD-EB11-B27C-5E11-B9B53F7BA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94D5F-5535-A533-A130-0B416D00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2466-61EB-4030-8FCC-FC26AAFFFCF9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B36EEC-5837-B1C3-1285-B9A5C230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05293-2A4E-EF85-F4C8-FAACCA0B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2802-8759-4622-910F-F562072F4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54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5F19A-A4E7-F8E5-6097-B6607C7D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3AC994-87B3-9451-0968-374007DF1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3DC00F-128E-3170-6B05-691C03E7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2466-61EB-4030-8FCC-FC26AAFFFCF9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6586B6-1703-3E5F-0B18-60BBE05E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9ABBB7-9AF8-2AA7-0A07-220AE19D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2802-8759-4622-910F-F562072F4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14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6E250D-84D5-5550-446D-1500695F1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B3DB63-4C36-4BDA-9D65-8F3352846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2C2A14-4CF8-9038-4832-77592FCD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2466-61EB-4030-8FCC-FC26AAFFFCF9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F2E5FA-EE9D-B5CD-7BEE-C1135A10D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2BFEA7-62CA-3EAF-BB04-BCA13DDC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2802-8759-4622-910F-F562072F4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09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C48E6-A75C-11D9-747E-E7743F02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68E746-CBA6-E49B-6C5C-241F78DFA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A385C-8DB9-82E0-9CBF-981C65DA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2466-61EB-4030-8FCC-FC26AAFFFCF9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670E4F-1645-BA4E-3A6E-756E75BA4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3AEB8-C42C-32F6-4FE8-F72FFF08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2802-8759-4622-910F-F562072F4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75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78C29-DBF0-6047-C344-8EDEB4456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25921F-6ACA-0C13-A017-257721DC6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262C7B-3111-DB23-0953-3D4459D0D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2466-61EB-4030-8FCC-FC26AAFFFCF9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B01D06-F52C-759A-B4B2-B283906A3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89EB2A-883B-361D-8CB0-E99F59A7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2802-8759-4622-910F-F562072F4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63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C1CF4-1BD4-F4EB-AAAB-7CA91332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C9E6B5-6821-74F3-39C6-5A66356EA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2E3EFC-95D4-6794-2299-EFB180B5B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5BB092-A49A-D237-C60F-32E7B73B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2466-61EB-4030-8FCC-FC26AAFFFCF9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9B46EE-94B2-33A1-A588-7EDA14281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012967-E878-F386-D28E-D2906811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2802-8759-4622-910F-F562072F4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8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710BF-AAE0-296E-0962-622E57477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8C47F-317B-165D-17E0-04D55081F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49104-D77A-B77B-79DF-34E108190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CA3086-A053-8BF0-C6D8-8435641B4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E630EB-BCCE-2EC3-E0F5-EBDE5AC9D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91A32C-61A6-2EB6-AB16-FE9CDC7D0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2466-61EB-4030-8FCC-FC26AAFFFCF9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6A488C-DE5C-2842-44B2-6E65CCF7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07C8A4-A392-8ABC-01DD-60D80A5E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2802-8759-4622-910F-F562072F4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69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AC5F6-8DF3-ABEA-19D6-C26D9C339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43C995-6DDC-0ABC-1538-CB4974754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2466-61EB-4030-8FCC-FC26AAFFFCF9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7AFFFD-92FE-101B-679F-147CF0C3E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570D12-540E-DEC8-F8AD-11810D32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2802-8759-4622-910F-F562072F4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32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DF62D0-C43A-0C00-D0AC-E80D8304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2466-61EB-4030-8FCC-FC26AAFFFCF9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CE3FB4-8748-12E9-B2CA-3E9D21BC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725AC2-0A58-7365-95A5-393926ED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2802-8759-4622-910F-F562072F4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78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C2375-DA34-94E6-0AAE-C8F7CFC0B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9C41F-F93E-F9DF-DA0A-012372D80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40E2FB-CF16-043E-27F1-D0D3793C9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F50F89-7ECB-228D-D4D3-2A464C86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2466-61EB-4030-8FCC-FC26AAFFFCF9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5677EE-160A-BE9B-8747-18BE9151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97B511-FF48-E3DE-58F4-15EA7A99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2802-8759-4622-910F-F562072F4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D2A45-36F3-A4A5-F2C3-06BCF8F1C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222B87-367B-FA26-E826-45CA159A5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423AA1-EFBA-DE0F-BB91-A557026FC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5BD733-A700-D007-380C-4E1F07B0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2466-61EB-4030-8FCC-FC26AAFFFCF9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C7BC4-9A79-5D32-12A8-5D3B1EEE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88638F-F1AA-6E80-B047-27D1F588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2802-8759-4622-910F-F562072F4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72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1F76B3-BAFC-8B4F-270C-81306AB0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790FBB-4C2B-92ED-D2BC-D223D9F78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7E4C65-42F3-228B-2F17-8503DBD40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952466-61EB-4030-8FCC-FC26AAFFFCF9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16EA1-7238-F176-EF05-CDAE00E7F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2BA2D-9EC4-2C5C-8520-DDD7B9FEC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702802-8759-4622-910F-F562072F4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5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D56A6-2415-E8E3-5C8E-E19CB21EB7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Lucida Grande"/>
              </a:rPr>
              <a:t>Vision Transformer:</a:t>
            </a:r>
            <a:br>
              <a:rPr lang="en-US" altLang="ko-KR" b="1" i="0" dirty="0">
                <a:solidFill>
                  <a:srgbClr val="000000"/>
                </a:solidFill>
                <a:effectLst/>
                <a:latin typeface="Lucida Grande"/>
              </a:rPr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68158B-0E38-2267-09CF-056B145AA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6415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Lucida Grande"/>
              </a:rPr>
              <a:t>AN IMAGE IS WORTH 16X16 WORDS:</a:t>
            </a:r>
          </a:p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Lucida Grande"/>
              </a:rPr>
              <a:t>TRANSFORMERS FOR IMAGE RECOGNITION AT SCALE</a:t>
            </a:r>
          </a:p>
          <a:p>
            <a:endParaRPr lang="en-US" altLang="ko-KR" b="1" dirty="0">
              <a:solidFill>
                <a:srgbClr val="000000"/>
              </a:solidFill>
              <a:latin typeface="Lucida Grande"/>
            </a:endParaRPr>
          </a:p>
          <a:p>
            <a:r>
              <a:rPr lang="en-US" altLang="ko-KR" i="0" dirty="0">
                <a:solidFill>
                  <a:srgbClr val="000000"/>
                </a:solidFill>
                <a:effectLst/>
                <a:latin typeface="Lucida Grande"/>
              </a:rPr>
              <a:t>Tae-</a:t>
            </a:r>
            <a:r>
              <a:rPr lang="en-US" altLang="ko-KR" i="0" dirty="0" err="1">
                <a:solidFill>
                  <a:srgbClr val="000000"/>
                </a:solidFill>
                <a:effectLst/>
                <a:latin typeface="Lucida Grande"/>
              </a:rPr>
              <a:t>hwi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Lucida Grande"/>
              </a:rPr>
              <a:t> Kim</a:t>
            </a:r>
          </a:p>
          <a:p>
            <a:endParaRPr lang="en-US" altLang="ko-KR" b="1" dirty="0">
              <a:solidFill>
                <a:srgbClr val="000000"/>
              </a:solidFill>
              <a:latin typeface="Lucida Grande"/>
            </a:endParaRP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BC92E-2418-412B-CBF8-32BE25746C3A}"/>
              </a:ext>
            </a:extLst>
          </p:cNvPr>
          <p:cNvSpPr txBox="1"/>
          <p:nvPr/>
        </p:nvSpPr>
        <p:spPr>
          <a:xfrm>
            <a:off x="3908745" y="5550971"/>
            <a:ext cx="408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ICLR, 2021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08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4D81F-6BB2-6EA2-CAB7-B2951E04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36" y="107655"/>
            <a:ext cx="10515600" cy="1325563"/>
          </a:xfrm>
        </p:spPr>
        <p:txBody>
          <a:bodyPr/>
          <a:lstStyle/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CutMix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494E27-B4D9-65BC-9FF3-29820310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6" y="1559816"/>
            <a:ext cx="10515600" cy="504717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Main Contribution</a:t>
            </a:r>
          </a:p>
          <a:p>
            <a:pPr marL="0" indent="0">
              <a:buNone/>
            </a:pPr>
            <a:r>
              <a:rPr lang="en-US" altLang="ko-KR" sz="2000" dirty="0"/>
              <a:t> 1. </a:t>
            </a:r>
            <a:r>
              <a:rPr lang="en-US" altLang="ko-KR" sz="2000" b="1" dirty="0"/>
              <a:t>Data Level</a:t>
            </a:r>
            <a:r>
              <a:rPr lang="ko-KR" altLang="en-US" sz="2000" b="1" dirty="0"/>
              <a:t>에서 </a:t>
            </a:r>
            <a:r>
              <a:rPr lang="ko-KR" altLang="en-US" sz="2000" dirty="0"/>
              <a:t>모델의 </a:t>
            </a:r>
            <a:r>
              <a:rPr lang="ko-KR" altLang="en-US" sz="2000" b="1" dirty="0"/>
              <a:t>일반화 성능을 향상</a:t>
            </a:r>
            <a:r>
              <a:rPr lang="ko-KR" altLang="en-US" sz="2000" dirty="0"/>
              <a:t>시키는 방법론</a:t>
            </a:r>
            <a:r>
              <a:rPr lang="en-US" altLang="ko-KR" sz="2000" dirty="0"/>
              <a:t> </a:t>
            </a:r>
            <a:r>
              <a:rPr lang="ko-KR" altLang="en-US" sz="2000" dirty="0"/>
              <a:t>제안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2. </a:t>
            </a:r>
            <a:r>
              <a:rPr lang="ko-KR" altLang="en-US" sz="2000" dirty="0"/>
              <a:t>간단한 연산을 통해 </a:t>
            </a:r>
            <a:r>
              <a:rPr lang="ko-KR" altLang="en-US" sz="2000" b="1" dirty="0"/>
              <a:t>효율적인 </a:t>
            </a:r>
            <a:r>
              <a:rPr lang="en-US" altLang="ko-KR" sz="2000" b="1" dirty="0"/>
              <a:t>overhead</a:t>
            </a:r>
            <a:r>
              <a:rPr lang="ko-KR" altLang="en-US" sz="2000" dirty="0"/>
              <a:t>로 이미지 증강 가능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3. </a:t>
            </a:r>
            <a:r>
              <a:rPr lang="en-US" altLang="ko-KR" sz="2000" dirty="0" err="1"/>
              <a:t>Mixup</a:t>
            </a:r>
            <a:r>
              <a:rPr lang="ko-KR" altLang="en-US" sz="2000" dirty="0"/>
              <a:t>과 비교했을 때</a:t>
            </a:r>
            <a:r>
              <a:rPr lang="en-US" altLang="ko-KR" sz="2000" dirty="0"/>
              <a:t>, </a:t>
            </a:r>
            <a:r>
              <a:rPr lang="ko-KR" altLang="en-US" sz="2000" dirty="0"/>
              <a:t>보다 </a:t>
            </a:r>
            <a:r>
              <a:rPr lang="ko-KR" altLang="en-US" sz="2000" b="1" dirty="0"/>
              <a:t>명확하고 자연스러운 이미지</a:t>
            </a:r>
            <a:r>
              <a:rPr lang="ko-KR" altLang="en-US" sz="2000" dirty="0"/>
              <a:t>를 만듦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(</a:t>
            </a:r>
            <a:r>
              <a:rPr lang="ko-KR" altLang="en-US" sz="2000" dirty="0"/>
              <a:t>식별이 쉬움 </a:t>
            </a:r>
            <a:r>
              <a:rPr lang="en-US" altLang="ko-KR" sz="2000" dirty="0"/>
              <a:t>-&gt; </a:t>
            </a:r>
            <a:r>
              <a:rPr lang="ko-KR" altLang="en-US" sz="2000" dirty="0"/>
              <a:t>모델의 </a:t>
            </a:r>
            <a:r>
              <a:rPr lang="en-US" altLang="ko-KR" sz="2000" dirty="0"/>
              <a:t>Localization </a:t>
            </a:r>
            <a:r>
              <a:rPr lang="ko-KR" altLang="en-US" sz="2000" dirty="0"/>
              <a:t>성능을 향상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4. </a:t>
            </a:r>
            <a:r>
              <a:rPr lang="ko-KR" altLang="en-US" sz="2000" dirty="0"/>
              <a:t>다른 기법에 비해 </a:t>
            </a:r>
            <a:r>
              <a:rPr lang="en-US" altLang="ko-KR" sz="2000" dirty="0"/>
              <a:t>Adversarial sample</a:t>
            </a:r>
            <a:r>
              <a:rPr lang="ko-KR" altLang="en-US" sz="2000" dirty="0"/>
              <a:t>에 대한 </a:t>
            </a:r>
            <a:r>
              <a:rPr lang="en-US" altLang="ko-KR" sz="2000" b="1" dirty="0"/>
              <a:t>Robustness</a:t>
            </a:r>
            <a:r>
              <a:rPr lang="en-US" altLang="ko-KR" sz="2000" dirty="0"/>
              <a:t> </a:t>
            </a:r>
            <a:r>
              <a:rPr lang="ko-KR" altLang="en-US" sz="2000" b="1" dirty="0"/>
              <a:t>향상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Pros</a:t>
            </a:r>
          </a:p>
          <a:p>
            <a:pPr marL="0" indent="0">
              <a:buNone/>
            </a:pPr>
            <a:r>
              <a:rPr lang="en-US" altLang="ko-KR" sz="2000" dirty="0"/>
              <a:t>&gt; </a:t>
            </a:r>
            <a:r>
              <a:rPr lang="ko-KR" altLang="en-US" sz="2000" dirty="0"/>
              <a:t>일반화 성능 향상</a:t>
            </a:r>
            <a:r>
              <a:rPr lang="en-US" altLang="ko-KR" sz="2000" dirty="0"/>
              <a:t>, Detection</a:t>
            </a:r>
            <a:r>
              <a:rPr lang="ko-KR" altLang="en-US" sz="2000" dirty="0"/>
              <a:t>에서 </a:t>
            </a:r>
            <a:r>
              <a:rPr lang="en-US" altLang="ko-KR" sz="2000" dirty="0"/>
              <a:t>Localization(</a:t>
            </a:r>
            <a:r>
              <a:rPr lang="ko-KR" altLang="en-US" sz="2000" dirty="0"/>
              <a:t>위치화</a:t>
            </a:r>
            <a:r>
              <a:rPr lang="en-US" altLang="ko-KR" sz="2000" dirty="0"/>
              <a:t>) </a:t>
            </a:r>
            <a:r>
              <a:rPr lang="ko-KR" altLang="en-US" sz="2000" dirty="0"/>
              <a:t>성능 향상</a:t>
            </a:r>
            <a:r>
              <a:rPr lang="en-US" altLang="ko-KR" sz="2000" dirty="0"/>
              <a:t>, </a:t>
            </a:r>
            <a:r>
              <a:rPr lang="ko-KR" altLang="en-US" sz="2000" dirty="0"/>
              <a:t>개선된 </a:t>
            </a:r>
            <a:r>
              <a:rPr lang="en-US" altLang="ko-KR" sz="2000" dirty="0"/>
              <a:t>Robustness</a:t>
            </a:r>
          </a:p>
          <a:p>
            <a:r>
              <a:rPr lang="en-US" altLang="ko-KR" sz="2000" dirty="0"/>
              <a:t>Cons</a:t>
            </a:r>
          </a:p>
          <a:p>
            <a:pPr marL="0" indent="0">
              <a:buNone/>
            </a:pPr>
            <a:r>
              <a:rPr lang="en-US" altLang="ko-KR" sz="2000" dirty="0"/>
              <a:t>&gt; Sampling in Uniform Distribution -&gt; </a:t>
            </a:r>
            <a:r>
              <a:rPr lang="ko-KR" altLang="en-US" sz="2000" dirty="0"/>
              <a:t>최적일까</a:t>
            </a:r>
            <a:r>
              <a:rPr lang="en-US" altLang="ko-KR" sz="2000" dirty="0"/>
              <a:t>?</a:t>
            </a:r>
          </a:p>
          <a:p>
            <a:pPr marL="0" indent="0">
              <a:buNone/>
            </a:pPr>
            <a:r>
              <a:rPr lang="en-US" altLang="ko-KR" sz="2000" dirty="0"/>
              <a:t>&gt;</a:t>
            </a:r>
            <a:r>
              <a:rPr lang="ko-KR" altLang="en-US" sz="2000" dirty="0"/>
              <a:t> 너무 높은 </a:t>
            </a:r>
            <a:r>
              <a:rPr lang="ko-KR" altLang="en-US" sz="2000" dirty="0" err="1"/>
              <a:t>랜덤성</a:t>
            </a:r>
            <a:endParaRPr lang="en-US" altLang="ko-KR" sz="2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BF1475-8ACF-F33D-22A9-3B528E16835B}"/>
              </a:ext>
            </a:extLst>
          </p:cNvPr>
          <p:cNvCxnSpPr/>
          <p:nvPr/>
        </p:nvCxnSpPr>
        <p:spPr>
          <a:xfrm>
            <a:off x="600636" y="1215559"/>
            <a:ext cx="105918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E292111-DA17-7796-2C35-82052F5AB915}"/>
              </a:ext>
            </a:extLst>
          </p:cNvPr>
          <p:cNvSpPr txBox="1"/>
          <p:nvPr/>
        </p:nvSpPr>
        <p:spPr>
          <a:xfrm>
            <a:off x="5074025" y="110084"/>
            <a:ext cx="6992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CutMix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Regularization Strategy to Train Strong Classifiers With Localizable Features, ICCV, 2019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245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4D81F-6BB2-6EA2-CAB7-B2951E04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36" y="107655"/>
            <a:ext cx="10515600" cy="1325563"/>
          </a:xfrm>
        </p:spPr>
        <p:txBody>
          <a:bodyPr/>
          <a:lstStyle/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CutMix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494E27-B4D9-65BC-9FF3-29820310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6" y="149498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Introduction</a:t>
            </a:r>
          </a:p>
          <a:p>
            <a:pPr marL="0" indent="0">
              <a:buNone/>
            </a:pPr>
            <a:r>
              <a:rPr lang="en-US" altLang="ko-KR" sz="2000" dirty="0"/>
              <a:t> : CNN</a:t>
            </a:r>
            <a:r>
              <a:rPr lang="ko-KR" altLang="en-US" sz="2000" dirty="0"/>
              <a:t>에서</a:t>
            </a:r>
            <a:r>
              <a:rPr lang="en-US" altLang="ko-KR" sz="2000" dirty="0"/>
              <a:t>, </a:t>
            </a:r>
            <a:r>
              <a:rPr lang="ko-KR" altLang="en-US" sz="2000" dirty="0"/>
              <a:t>특정 이미지의 일부분에 대해 집중하는 현상이 생김</a:t>
            </a:r>
            <a:r>
              <a:rPr lang="en-US" altLang="ko-KR" sz="2000" dirty="0"/>
              <a:t>, </a:t>
            </a:r>
            <a:r>
              <a:rPr lang="ko-KR" altLang="en-US" sz="2000" dirty="0"/>
              <a:t>이를 방지하기 위해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Regional Dropout(input</a:t>
            </a:r>
            <a:r>
              <a:rPr lang="ko-KR" altLang="en-US" sz="2000" dirty="0">
                <a:solidFill>
                  <a:srgbClr val="FF0000"/>
                </a:solidFill>
              </a:rPr>
              <a:t>의 일부 영역으로 랜덤으로 삭제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r>
              <a:rPr lang="ko-KR" altLang="en-US" sz="2000" dirty="0">
                <a:solidFill>
                  <a:srgbClr val="FF0000"/>
                </a:solidFill>
              </a:rPr>
              <a:t>하는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방식</a:t>
            </a:r>
            <a:r>
              <a:rPr lang="ko-KR" altLang="en-US" sz="2000" dirty="0"/>
              <a:t>이 사용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하지만 삭제된 영역은 대부분 </a:t>
            </a:r>
            <a:r>
              <a:rPr lang="en-US" altLang="ko-KR" sz="2000" dirty="0"/>
              <a:t>0</a:t>
            </a:r>
            <a:r>
              <a:rPr lang="ko-KR" altLang="en-US" sz="2000" dirty="0"/>
              <a:t>이 되거나 랜덤 노이즈 등으로 채워지는 경우가 많았다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이는 데이터 양이 중요한 </a:t>
            </a:r>
            <a:r>
              <a:rPr lang="en-US" altLang="ko-KR" sz="2000" dirty="0"/>
              <a:t>CNN</a:t>
            </a:r>
            <a:r>
              <a:rPr lang="ko-KR" altLang="en-US" sz="2000" dirty="0"/>
              <a:t>에서 정보 손실을 일으킨다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따라서 이 연구에서는 이 삭제된 영역을 </a:t>
            </a:r>
            <a:r>
              <a:rPr lang="ko-KR" altLang="en-US" sz="2000" b="1" dirty="0"/>
              <a:t>최대한 활용하고자 </a:t>
            </a:r>
            <a:r>
              <a:rPr lang="ko-KR" altLang="en-US" sz="2000" dirty="0"/>
              <a:t>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&gt; </a:t>
            </a:r>
            <a:r>
              <a:rPr lang="ko-KR" altLang="en-US" sz="2000" dirty="0"/>
              <a:t>삭제된 영역을 다른 이미지의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</a:t>
            </a:r>
            <a:r>
              <a:rPr lang="ko-KR" altLang="en-US" sz="2000" dirty="0"/>
              <a:t>일부</a:t>
            </a:r>
            <a:r>
              <a:rPr lang="en-US" altLang="ko-KR" sz="2000" dirty="0"/>
              <a:t>(patch)</a:t>
            </a:r>
            <a:r>
              <a:rPr lang="ko-KR" altLang="en-US" sz="2000" dirty="0"/>
              <a:t>로 대체하자 </a:t>
            </a:r>
            <a:r>
              <a:rPr lang="en-US" altLang="ko-KR" sz="2000" dirty="0"/>
              <a:t>!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BF1475-8ACF-F33D-22A9-3B528E16835B}"/>
              </a:ext>
            </a:extLst>
          </p:cNvPr>
          <p:cNvCxnSpPr/>
          <p:nvPr/>
        </p:nvCxnSpPr>
        <p:spPr>
          <a:xfrm>
            <a:off x="600636" y="1215559"/>
            <a:ext cx="105918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E292111-DA17-7796-2C35-82052F5AB915}"/>
              </a:ext>
            </a:extLst>
          </p:cNvPr>
          <p:cNvSpPr txBox="1"/>
          <p:nvPr/>
        </p:nvSpPr>
        <p:spPr>
          <a:xfrm>
            <a:off x="5074025" y="110084"/>
            <a:ext cx="6992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CutMix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Regularization Strategy to Train Strong Classifiers With Localizable Features, ICCV, 2019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 descr="보트, 스크린샷, 하늘, 배이(가) 표시된 사진&#10;&#10;자동 생성된 설명">
            <a:extLst>
              <a:ext uri="{FF2B5EF4-FFF2-40B4-BE49-F238E27FC236}">
                <a16:creationId xmlns:a16="http://schemas.microsoft.com/office/drawing/2014/main" id="{BB58A7B0-1B81-B678-DF23-CA868F26A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04" y="4356432"/>
            <a:ext cx="6258532" cy="214999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4A64002-E303-DD06-16CD-3EBBC9376C09}"/>
              </a:ext>
            </a:extLst>
          </p:cNvPr>
          <p:cNvSpPr/>
          <p:nvPr/>
        </p:nvSpPr>
        <p:spPr>
          <a:xfrm>
            <a:off x="7557247" y="5136776"/>
            <a:ext cx="537882" cy="505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33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4D81F-6BB2-6EA2-CAB7-B2951E04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36" y="107655"/>
            <a:ext cx="10515600" cy="1325563"/>
          </a:xfrm>
        </p:spPr>
        <p:txBody>
          <a:bodyPr/>
          <a:lstStyle/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CutMix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494E27-B4D9-65BC-9FF3-29820310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6" y="1494986"/>
            <a:ext cx="10515600" cy="483408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Method for Labels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그렇다면 </a:t>
            </a:r>
            <a:r>
              <a:rPr lang="en-US" altLang="ko-KR" sz="1800" dirty="0"/>
              <a:t>Cut-mix</a:t>
            </a:r>
            <a:r>
              <a:rPr lang="ko-KR" altLang="en-US" sz="1800" dirty="0"/>
              <a:t>된 이미지의 라벨은 뭐라고 해야 할까</a:t>
            </a:r>
            <a:r>
              <a:rPr lang="en-US" altLang="ko-KR" sz="1800" dirty="0"/>
              <a:t>?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&gt; </a:t>
            </a:r>
            <a:r>
              <a:rPr lang="en-US" altLang="ko-KR" sz="1800" dirty="0" err="1"/>
              <a:t>Mixup</a:t>
            </a:r>
            <a:r>
              <a:rPr lang="ko-KR" altLang="en-US" sz="1800" dirty="0"/>
              <a:t>과 유사한 방식으로 새로운 라벨을 생성                                                              </a:t>
            </a:r>
            <a:r>
              <a:rPr lang="en-US" altLang="ko-KR" sz="1800" dirty="0"/>
              <a:t> </a:t>
            </a:r>
          </a:p>
          <a:p>
            <a:pPr marL="0" indent="0">
              <a:buNone/>
            </a:pPr>
            <a:r>
              <a:rPr lang="en-US" altLang="ko-KR" sz="1800" dirty="0"/>
              <a:t>   </a:t>
            </a:r>
            <a:r>
              <a:rPr lang="en-US" altLang="ko-KR" sz="1800" u="sng" dirty="0"/>
              <a:t>Combination ratio </a:t>
            </a:r>
            <a:r>
              <a:rPr lang="el-GR" altLang="ko-KR" sz="2000" u="sng" dirty="0"/>
              <a:t>λ</a:t>
            </a:r>
            <a:r>
              <a:rPr lang="ko-KR" altLang="en-US" sz="2000" u="sng" dirty="0"/>
              <a:t>에 따라</a:t>
            </a:r>
            <a:r>
              <a:rPr lang="ko-KR" altLang="en-US" sz="2000" dirty="0"/>
              <a:t> 새로운 라벨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y*</a:t>
            </a:r>
            <a:r>
              <a:rPr lang="ko-KR" altLang="en-US" sz="2000" dirty="0"/>
              <a:t>를 만든다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                                  </a:t>
            </a:r>
          </a:p>
          <a:p>
            <a:pPr marL="0" indent="0">
              <a:buNone/>
            </a:pPr>
            <a:r>
              <a:rPr lang="en-US" altLang="ko-KR" sz="1400" dirty="0"/>
              <a:t>                                                                                                                              </a:t>
            </a:r>
            <a:r>
              <a:rPr lang="el-GR" altLang="ko-KR" sz="1400" dirty="0"/>
              <a:t>λ ∈ [0, 1]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Mixup</a:t>
            </a:r>
            <a:r>
              <a:rPr lang="ko-KR" altLang="en-US" sz="2000" dirty="0"/>
              <a:t>에서</a:t>
            </a:r>
            <a:r>
              <a:rPr lang="en-US" altLang="ko-KR" sz="2000" dirty="0"/>
              <a:t>, </a:t>
            </a:r>
            <a:r>
              <a:rPr lang="el-GR" altLang="ko-KR" sz="2000" dirty="0"/>
              <a:t>λ</a:t>
            </a:r>
            <a:r>
              <a:rPr lang="ko-KR" altLang="en-US" sz="2000" dirty="0"/>
              <a:t>값은 </a:t>
            </a:r>
            <a:r>
              <a:rPr lang="en-US" altLang="ko-KR" sz="2000" dirty="0"/>
              <a:t>Beta Distribution</a:t>
            </a:r>
            <a:r>
              <a:rPr lang="ko-KR" altLang="en-US" sz="2000" dirty="0"/>
              <a:t>인</a:t>
            </a:r>
            <a:r>
              <a:rPr lang="en-US" altLang="ko-KR" sz="2000" dirty="0"/>
              <a:t> Beta(</a:t>
            </a:r>
            <a:r>
              <a:rPr lang="el-GR" altLang="ko-KR" sz="2000" dirty="0"/>
              <a:t>α, α)</a:t>
            </a:r>
            <a:r>
              <a:rPr lang="ko-KR" altLang="en-US" sz="2000" dirty="0"/>
              <a:t>에서 정해짐에 따라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ko-KR" altLang="en-US" sz="2000" dirty="0"/>
              <a:t>이때 </a:t>
            </a:r>
            <a:r>
              <a:rPr lang="en-US" altLang="ko-KR" sz="2000" dirty="0" err="1"/>
              <a:t>CutMix</a:t>
            </a:r>
            <a:r>
              <a:rPr lang="ko-KR" altLang="en-US" sz="2000" dirty="0"/>
              <a:t>에서도 베타 분포에서 </a:t>
            </a:r>
            <a:r>
              <a:rPr lang="el-GR" altLang="ko-KR" sz="2000" dirty="0"/>
              <a:t>α</a:t>
            </a:r>
            <a:r>
              <a:rPr lang="ko-KR" altLang="en-US" sz="2000" dirty="0"/>
              <a:t>값이 </a:t>
            </a:r>
            <a:r>
              <a:rPr lang="en-US" altLang="ko-KR" sz="2000" dirty="0"/>
              <a:t>1</a:t>
            </a:r>
            <a:r>
              <a:rPr lang="ko-KR" altLang="en-US" sz="2000" dirty="0"/>
              <a:t>인 </a:t>
            </a:r>
            <a:r>
              <a:rPr lang="en-US" altLang="ko-KR" sz="2000" dirty="0"/>
              <a:t>Beta(1,1), </a:t>
            </a:r>
            <a:r>
              <a:rPr lang="ko-KR" altLang="en-US" sz="2000" dirty="0"/>
              <a:t>균형을 이루는 분포인 </a:t>
            </a:r>
            <a:r>
              <a:rPr lang="en-US" altLang="ko-KR" sz="2000" dirty="0"/>
              <a:t>Uniform</a:t>
            </a:r>
            <a:r>
              <a:rPr lang="ko-KR" altLang="en-US" sz="2000" dirty="0"/>
              <a:t> </a:t>
            </a:r>
            <a:r>
              <a:rPr lang="en-US" altLang="ko-KR" sz="2000" dirty="0"/>
              <a:t>Distribution</a:t>
            </a:r>
            <a:r>
              <a:rPr lang="ko-KR" altLang="en-US" sz="2000" dirty="0"/>
              <a:t>에서 </a:t>
            </a:r>
            <a:r>
              <a:rPr lang="el-GR" altLang="ko-KR" sz="2000" dirty="0"/>
              <a:t>λ</a:t>
            </a:r>
            <a:r>
              <a:rPr lang="en-US" altLang="ko-KR" sz="2000" dirty="0"/>
              <a:t> </a:t>
            </a:r>
            <a:r>
              <a:rPr lang="ko-KR" altLang="en-US" sz="2000" dirty="0"/>
              <a:t>값을 정한다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b="1" u="sng" dirty="0"/>
              <a:t>&gt; 0</a:t>
            </a:r>
            <a:r>
              <a:rPr lang="ko-KR" altLang="en-US" sz="2000" b="1" u="sng" dirty="0"/>
              <a:t>부터 </a:t>
            </a:r>
            <a:r>
              <a:rPr lang="en-US" altLang="ko-KR" sz="2000" b="1" u="sng" dirty="0"/>
              <a:t>1</a:t>
            </a:r>
            <a:r>
              <a:rPr lang="ko-KR" altLang="en-US" sz="2000" b="1" u="sng" dirty="0"/>
              <a:t>까지 아무 값으로 정해질 확률이 일정하다</a:t>
            </a:r>
            <a:r>
              <a:rPr lang="en-US" altLang="ko-KR" sz="2000" b="1" u="sng" dirty="0"/>
              <a:t>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BF1475-8ACF-F33D-22A9-3B528E16835B}"/>
              </a:ext>
            </a:extLst>
          </p:cNvPr>
          <p:cNvCxnSpPr/>
          <p:nvPr/>
        </p:nvCxnSpPr>
        <p:spPr>
          <a:xfrm>
            <a:off x="600636" y="1215559"/>
            <a:ext cx="105918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E292111-DA17-7796-2C35-82052F5AB915}"/>
              </a:ext>
            </a:extLst>
          </p:cNvPr>
          <p:cNvSpPr txBox="1"/>
          <p:nvPr/>
        </p:nvSpPr>
        <p:spPr>
          <a:xfrm>
            <a:off x="5074025" y="110084"/>
            <a:ext cx="6992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CutMix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Regularization Strategy to Train Strong Classifiers With Localizable Features, ICCV, 2019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CEA316-ED13-D251-A04A-773F0917D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743" y="3059626"/>
            <a:ext cx="3841493" cy="7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7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4D81F-6BB2-6EA2-CAB7-B2951E04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36" y="107655"/>
            <a:ext cx="10515600" cy="1325563"/>
          </a:xfrm>
        </p:spPr>
        <p:txBody>
          <a:bodyPr/>
          <a:lstStyle/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CutMix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494E27-B4D9-65BC-9FF3-29820310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6" y="1494986"/>
            <a:ext cx="10515600" cy="4834089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/>
              <a:t>Method for</a:t>
            </a:r>
            <a:r>
              <a:rPr lang="ko-KR" altLang="en-US" sz="2000" dirty="0"/>
              <a:t> </a:t>
            </a:r>
            <a:r>
              <a:rPr lang="en-US" altLang="ko-KR" sz="2000" dirty="0"/>
              <a:t>Images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Input Image </a:t>
            </a:r>
            <a:r>
              <a:rPr lang="ko-KR" altLang="en-US" sz="2000" dirty="0"/>
              <a:t>전체에 대한 </a:t>
            </a:r>
            <a:r>
              <a:rPr lang="en-US" altLang="ko-KR" sz="2000" b="1" dirty="0"/>
              <a:t>Binary Matrix(Width * Height) M</a:t>
            </a:r>
            <a:r>
              <a:rPr lang="ko-KR" altLang="en-US" sz="2000" dirty="0"/>
              <a:t>를 생성</a:t>
            </a:r>
            <a:r>
              <a:rPr lang="en-US" altLang="ko-KR" sz="2000" dirty="0"/>
              <a:t>, </a:t>
            </a:r>
          </a:p>
          <a:p>
            <a:pPr marL="0" indent="0">
              <a:buNone/>
            </a:pPr>
            <a:r>
              <a:rPr lang="ko-KR" altLang="en-US" sz="2000" dirty="0"/>
              <a:t>한 이미지에 대해 어떤 부분을 버릴</a:t>
            </a:r>
            <a:r>
              <a:rPr lang="en-US" altLang="ko-KR" sz="2000" dirty="0"/>
              <a:t> </a:t>
            </a:r>
            <a:r>
              <a:rPr lang="ko-KR" altLang="en-US" sz="2000" dirty="0"/>
              <a:t>지</a:t>
            </a:r>
            <a:r>
              <a:rPr lang="en-US" altLang="ko-KR" sz="2000" dirty="0"/>
              <a:t>(0), </a:t>
            </a:r>
            <a:r>
              <a:rPr lang="ko-KR" altLang="en-US" sz="2000" dirty="0"/>
              <a:t>어떤 부분을 유지할 지</a:t>
            </a:r>
            <a:r>
              <a:rPr lang="en-US" altLang="ko-KR" sz="2000" dirty="0"/>
              <a:t>(1)</a:t>
            </a:r>
            <a:r>
              <a:rPr lang="ko-KR" altLang="en-US" sz="2000" dirty="0"/>
              <a:t>를 결정하는 역할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M</a:t>
            </a:r>
            <a:r>
              <a:rPr lang="ko-KR" altLang="en-US" sz="2000" dirty="0"/>
              <a:t>에서 </a:t>
            </a:r>
            <a:r>
              <a:rPr lang="en-US" altLang="ko-KR" sz="2000" dirty="0"/>
              <a:t>0</a:t>
            </a:r>
            <a:r>
              <a:rPr lang="ko-KR" altLang="en-US" sz="2000" dirty="0"/>
              <a:t>으로 채울 영역</a:t>
            </a:r>
            <a:r>
              <a:rPr lang="en-US" altLang="ko-KR" sz="2000" dirty="0"/>
              <a:t>(Crop</a:t>
            </a:r>
            <a:r>
              <a:rPr lang="ko-KR" altLang="en-US" sz="2000" dirty="0"/>
              <a:t>할 영역</a:t>
            </a:r>
            <a:r>
              <a:rPr lang="en-US" altLang="ko-KR" sz="2000" dirty="0"/>
              <a:t>)</a:t>
            </a:r>
            <a:r>
              <a:rPr lang="ko-KR" altLang="en-US" sz="2000" dirty="0"/>
              <a:t>은 직사각형의 </a:t>
            </a:r>
            <a:r>
              <a:rPr lang="en-US" altLang="ko-KR" sz="2000" b="1" dirty="0"/>
              <a:t>Bounding Box B</a:t>
            </a:r>
            <a:r>
              <a:rPr lang="ko-KR" altLang="en-US" sz="2000" dirty="0"/>
              <a:t>를 통해 만들어진다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B</a:t>
            </a:r>
            <a:r>
              <a:rPr lang="ko-KR" altLang="en-US" sz="2000" dirty="0"/>
              <a:t>에 해당하지 않는 나머지는 모두 </a:t>
            </a:r>
            <a:r>
              <a:rPr lang="en-US" altLang="ko-KR" sz="2000" dirty="0"/>
              <a:t>1</a:t>
            </a:r>
            <a:r>
              <a:rPr lang="ko-KR" altLang="en-US" sz="2000" dirty="0"/>
              <a:t>로 둔다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CutMix</a:t>
            </a:r>
            <a:r>
              <a:rPr lang="en-US" altLang="ko-KR" sz="2000" dirty="0"/>
              <a:t> </a:t>
            </a:r>
            <a:r>
              <a:rPr lang="ko-KR" altLang="en-US" sz="2000" dirty="0"/>
              <a:t>될 두 개의 이미지는 하나의 미니 배치</a:t>
            </a:r>
            <a:r>
              <a:rPr lang="en-US" altLang="ko-KR" sz="2000" dirty="0"/>
              <a:t>(mini-batch)</a:t>
            </a:r>
            <a:r>
              <a:rPr lang="ko-KR" altLang="en-US" sz="2000" dirty="0"/>
              <a:t>에서 랜덤하게 선택된다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BF1475-8ACF-F33D-22A9-3B528E16835B}"/>
              </a:ext>
            </a:extLst>
          </p:cNvPr>
          <p:cNvCxnSpPr/>
          <p:nvPr/>
        </p:nvCxnSpPr>
        <p:spPr>
          <a:xfrm>
            <a:off x="600636" y="1215559"/>
            <a:ext cx="105918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E292111-DA17-7796-2C35-82052F5AB915}"/>
              </a:ext>
            </a:extLst>
          </p:cNvPr>
          <p:cNvSpPr txBox="1"/>
          <p:nvPr/>
        </p:nvSpPr>
        <p:spPr>
          <a:xfrm>
            <a:off x="5074025" y="110084"/>
            <a:ext cx="6992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CutMix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Regularization Strategy to Train Strong Classifiers With Localizable Features, ICCV, 2019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87BFAD-C0A7-A6D2-7066-DC9937DFF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940" y="3113901"/>
            <a:ext cx="3278778" cy="5320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D5FD458-DE14-D416-1AE9-3B39EE161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840" y="4820539"/>
            <a:ext cx="3748105" cy="8886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60C7B78-7D66-77A8-3A62-D91E1E18D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258" y="4820539"/>
            <a:ext cx="2553056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5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4D81F-6BB2-6EA2-CAB7-B2951E04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36" y="107655"/>
            <a:ext cx="10515600" cy="1325563"/>
          </a:xfrm>
        </p:spPr>
        <p:txBody>
          <a:bodyPr/>
          <a:lstStyle/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CutMix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494E27-B4D9-65BC-9FF3-29820310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49498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Experiment Result</a:t>
            </a:r>
          </a:p>
          <a:p>
            <a:pPr marL="0" indent="0">
              <a:buNone/>
            </a:pPr>
            <a:r>
              <a:rPr lang="en-US" altLang="ko-KR" sz="2000" dirty="0"/>
              <a:t>ImageNet Classification results, </a:t>
            </a:r>
            <a:r>
              <a:rPr lang="ko-KR" altLang="en-US" sz="2000" dirty="0"/>
              <a:t>더 큰 모델에 대해서도 좋은 성능 유지</a:t>
            </a:r>
            <a:endParaRPr lang="en-US" altLang="ko-KR" sz="2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BF1475-8ACF-F33D-22A9-3B528E16835B}"/>
              </a:ext>
            </a:extLst>
          </p:cNvPr>
          <p:cNvCxnSpPr/>
          <p:nvPr/>
        </p:nvCxnSpPr>
        <p:spPr>
          <a:xfrm>
            <a:off x="600636" y="1215559"/>
            <a:ext cx="105918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E292111-DA17-7796-2C35-82052F5AB915}"/>
              </a:ext>
            </a:extLst>
          </p:cNvPr>
          <p:cNvSpPr txBox="1"/>
          <p:nvPr/>
        </p:nvSpPr>
        <p:spPr>
          <a:xfrm>
            <a:off x="5074025" y="110084"/>
            <a:ext cx="6992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CutMix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Regularization Strategy to Train Strong Classifiers With Localizable Features, ICCV, 2019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C74FC1-1F8D-C234-584C-E7701DEE7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522" y="2945015"/>
            <a:ext cx="5208710" cy="28706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4F2A446-755C-0E15-9767-4CB5CF93E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674" y="2691730"/>
            <a:ext cx="3661644" cy="337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93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4D81F-6BB2-6EA2-CAB7-B2951E04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36" y="107655"/>
            <a:ext cx="10515600" cy="1325563"/>
          </a:xfrm>
        </p:spPr>
        <p:txBody>
          <a:bodyPr/>
          <a:lstStyle/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CutMix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494E27-B4D9-65BC-9FF3-29820310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494987"/>
            <a:ext cx="10515600" cy="350731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Experiment Result – Ablation Study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ko-KR" altLang="en-US" sz="2000" b="1" dirty="0"/>
              <a:t>최적의 </a:t>
            </a:r>
            <a:r>
              <a:rPr lang="el-GR" altLang="ko-KR" sz="2000" b="1" dirty="0"/>
              <a:t>α</a:t>
            </a:r>
            <a:r>
              <a:rPr lang="en-US" altLang="ko-KR" sz="2000" b="1" dirty="0"/>
              <a:t> </a:t>
            </a:r>
            <a:r>
              <a:rPr lang="ko-KR" altLang="en-US" sz="2000" b="1" dirty="0" err="1"/>
              <a:t>값와</a:t>
            </a:r>
            <a:r>
              <a:rPr lang="ko-KR" altLang="en-US" sz="2000" b="1" dirty="0"/>
              <a:t> </a:t>
            </a:r>
            <a:r>
              <a:rPr lang="en-US" altLang="ko-KR" sz="2000" b="1" dirty="0" err="1"/>
              <a:t>CutMix</a:t>
            </a:r>
            <a:r>
              <a:rPr lang="ko-KR" altLang="en-US" sz="2000" b="1" dirty="0"/>
              <a:t>를 수행하는 </a:t>
            </a:r>
            <a:r>
              <a:rPr lang="en-US" altLang="ko-KR" sz="2000" b="1" dirty="0"/>
              <a:t>Level</a:t>
            </a:r>
            <a:r>
              <a:rPr lang="ko-KR" altLang="en-US" sz="2000" b="1" dirty="0"/>
              <a:t>에 대한 </a:t>
            </a:r>
            <a:r>
              <a:rPr lang="en-US" altLang="ko-KR" sz="2000" b="1" dirty="0"/>
              <a:t>Ablation</a:t>
            </a:r>
          </a:p>
          <a:p>
            <a:pPr marL="0" indent="0">
              <a:buNone/>
            </a:pPr>
            <a:r>
              <a:rPr lang="en-US" altLang="ko-KR" sz="2000" dirty="0"/>
              <a:t>(CIFAR100, PyramidNet-200 </a:t>
            </a:r>
            <a:r>
              <a:rPr lang="ko-KR" altLang="en-US" sz="2000" dirty="0"/>
              <a:t>사용</a:t>
            </a:r>
            <a:r>
              <a:rPr lang="en-US" altLang="ko-KR" sz="2000" dirty="0"/>
              <a:t>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BF1475-8ACF-F33D-22A9-3B528E16835B}"/>
              </a:ext>
            </a:extLst>
          </p:cNvPr>
          <p:cNvCxnSpPr/>
          <p:nvPr/>
        </p:nvCxnSpPr>
        <p:spPr>
          <a:xfrm>
            <a:off x="600636" y="1215559"/>
            <a:ext cx="105918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E292111-DA17-7796-2C35-82052F5AB915}"/>
              </a:ext>
            </a:extLst>
          </p:cNvPr>
          <p:cNvSpPr txBox="1"/>
          <p:nvPr/>
        </p:nvSpPr>
        <p:spPr>
          <a:xfrm>
            <a:off x="5074025" y="110084"/>
            <a:ext cx="6992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CutMix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Regularization Strategy to Train Strong Classifiers With Localizable Features, ICCV, 2019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1A9F062-A1FB-92A4-D4D9-6D67DEAE8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465" y="3118776"/>
            <a:ext cx="5960313" cy="32277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8656DC-A960-1308-440D-B6D0873FAFE9}"/>
              </a:ext>
            </a:extLst>
          </p:cNvPr>
          <p:cNvSpPr txBox="1"/>
          <p:nvPr/>
        </p:nvSpPr>
        <p:spPr>
          <a:xfrm>
            <a:off x="8740588" y="3316401"/>
            <a:ext cx="24652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Layer Index</a:t>
            </a:r>
          </a:p>
          <a:p>
            <a:r>
              <a:rPr lang="en-US" altLang="ko-KR" sz="1400" dirty="0"/>
              <a:t>      0: Input Image</a:t>
            </a:r>
          </a:p>
          <a:p>
            <a:r>
              <a:rPr lang="en-US" altLang="ko-KR" sz="1400" dirty="0"/>
              <a:t>      1: Conv-</a:t>
            </a:r>
            <a:r>
              <a:rPr lang="en-US" altLang="ko-KR" sz="1400" dirty="0" err="1"/>
              <a:t>BatchNorm</a:t>
            </a:r>
            <a:endParaRPr lang="en-US" altLang="ko-KR" sz="1400" dirty="0"/>
          </a:p>
          <a:p>
            <a:r>
              <a:rPr lang="en-US" altLang="ko-KR" sz="1400" dirty="0"/>
              <a:t>      2: Layer 1</a:t>
            </a:r>
          </a:p>
          <a:p>
            <a:r>
              <a:rPr lang="en-US" altLang="ko-KR" sz="1400" dirty="0"/>
              <a:t>      3: Layer 2</a:t>
            </a:r>
          </a:p>
          <a:p>
            <a:r>
              <a:rPr lang="en-US" altLang="ko-KR" sz="1400" dirty="0"/>
              <a:t>      4: Layer 3</a:t>
            </a:r>
            <a:endParaRPr lang="ko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A265978-CD0D-E5BD-B168-C5754CE06DF6}"/>
              </a:ext>
            </a:extLst>
          </p:cNvPr>
          <p:cNvCxnSpPr>
            <a:cxnSpLocks/>
          </p:cNvCxnSpPr>
          <p:nvPr/>
        </p:nvCxnSpPr>
        <p:spPr>
          <a:xfrm flipV="1">
            <a:off x="8193742" y="4598894"/>
            <a:ext cx="546846" cy="4651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422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4D81F-6BB2-6EA2-CAB7-B2951E04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36" y="107655"/>
            <a:ext cx="10515600" cy="1325563"/>
          </a:xfrm>
        </p:spPr>
        <p:txBody>
          <a:bodyPr/>
          <a:lstStyle/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CutMix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494E27-B4D9-65BC-9FF3-29820310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322000"/>
            <a:ext cx="10515600" cy="542478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Experiment Result – Ablation Study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400" b="1" dirty="0" err="1"/>
              <a:t>CutMix</a:t>
            </a:r>
            <a:r>
              <a:rPr lang="en-US" altLang="ko-KR" sz="2400" b="1" dirty="0"/>
              <a:t> Design</a:t>
            </a:r>
            <a:r>
              <a:rPr lang="ko-KR" altLang="en-US" sz="2400" b="1" dirty="0"/>
              <a:t>에 따른 </a:t>
            </a:r>
            <a:r>
              <a:rPr lang="en-US" altLang="ko-KR" sz="2400" b="1" dirty="0"/>
              <a:t>Ablation</a:t>
            </a:r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 Gaussian 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CutMix</a:t>
            </a:r>
            <a:endParaRPr lang="en-US" altLang="ko-K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600" dirty="0"/>
              <a:t>: </a:t>
            </a:r>
            <a:r>
              <a:rPr lang="en-US" altLang="ko-KR" sz="1600" dirty="0" err="1"/>
              <a:t>r_x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r_y</a:t>
            </a:r>
            <a:r>
              <a:rPr lang="ko-KR" altLang="en-US" sz="1600" dirty="0"/>
              <a:t>를 이미지의 </a:t>
            </a:r>
            <a:r>
              <a:rPr lang="en-US" altLang="ko-KR" sz="1600" dirty="0"/>
              <a:t>mean</a:t>
            </a:r>
            <a:r>
              <a:rPr lang="ko-KR" altLang="en-US" sz="1600" dirty="0"/>
              <a:t>을 따르는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Gaussian </a:t>
            </a:r>
            <a:r>
              <a:rPr lang="en-US" altLang="ko-KR" sz="1600" dirty="0" err="1"/>
              <a:t>Distributio</a:t>
            </a:r>
            <a:r>
              <a:rPr lang="ko-KR" altLang="en-US" sz="1600" dirty="0"/>
              <a:t>으로 선택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Fixed-sized 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CutMix</a:t>
            </a:r>
            <a:endParaRPr lang="en-US" altLang="ko-K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600" dirty="0"/>
              <a:t>: </a:t>
            </a:r>
            <a:r>
              <a:rPr lang="ko-KR" altLang="en-US" sz="1600" dirty="0"/>
              <a:t>삭제할 영역을 </a:t>
            </a:r>
            <a:r>
              <a:rPr lang="en-US" altLang="ko-KR" sz="1600" dirty="0"/>
              <a:t>16x16, Combination ratio </a:t>
            </a:r>
            <a:r>
              <a:rPr lang="el-GR" altLang="ko-KR" sz="1800" dirty="0"/>
              <a:t>λ</a:t>
            </a:r>
            <a:r>
              <a:rPr lang="ko-KR" altLang="en-US" sz="1800" dirty="0"/>
              <a:t>를 </a:t>
            </a:r>
            <a:r>
              <a:rPr lang="en-US" altLang="ko-KR" sz="1800" dirty="0"/>
              <a:t>0.75</a:t>
            </a:r>
            <a:r>
              <a:rPr lang="ko-KR" altLang="en-US" sz="1800" dirty="0"/>
              <a:t>로</a:t>
            </a:r>
            <a:r>
              <a:rPr lang="en-US" altLang="ko-KR" sz="1800" dirty="0"/>
              <a:t> </a:t>
            </a:r>
            <a:r>
              <a:rPr lang="ko-KR" altLang="en-US" sz="1800" dirty="0"/>
              <a:t>고정</a:t>
            </a:r>
            <a:r>
              <a:rPr lang="en-US" altLang="ko-KR" sz="1600" dirty="0"/>
              <a:t> </a:t>
            </a:r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Scheduled 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CutMix</a:t>
            </a:r>
            <a:endParaRPr lang="en-US" altLang="ko-K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600" dirty="0"/>
              <a:t>: </a:t>
            </a:r>
            <a:r>
              <a:rPr lang="ko-KR" altLang="en-US" sz="1600" dirty="0"/>
              <a:t>훈련 동안 </a:t>
            </a:r>
            <a:r>
              <a:rPr lang="en-US" altLang="ko-KR" sz="1600" dirty="0" err="1"/>
              <a:t>CutMix</a:t>
            </a:r>
            <a:r>
              <a:rPr lang="ko-KR" altLang="en-US" sz="1600" dirty="0"/>
              <a:t>를 적용할 확률을 선형적으로 올림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One-hot 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CutMix</a:t>
            </a:r>
            <a:endParaRPr lang="en-US" altLang="ko-K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600" dirty="0"/>
              <a:t>: </a:t>
            </a:r>
            <a:r>
              <a:rPr lang="ko-KR" altLang="en-US" sz="1600" dirty="0"/>
              <a:t>더 많이 섞인 이미지의 라벨로 새로운 이미지의 라벨 결정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Complete-label 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CutMix</a:t>
            </a:r>
            <a:endParaRPr lang="en-US" altLang="ko-K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600" dirty="0"/>
              <a:t>: Combination ratio </a:t>
            </a:r>
            <a:r>
              <a:rPr lang="el-GR" altLang="ko-KR" sz="1800" dirty="0"/>
              <a:t>λ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</a:t>
            </a:r>
            <a:r>
              <a:rPr lang="en-US" altLang="ko-KR" sz="1800" dirty="0"/>
              <a:t>0.5</a:t>
            </a:r>
            <a:r>
              <a:rPr lang="ko-KR" altLang="en-US" sz="1800" dirty="0"/>
              <a:t>로 고정</a:t>
            </a:r>
            <a:endParaRPr lang="en-US" altLang="ko-KR" sz="16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BF1475-8ACF-F33D-22A9-3B528E16835B}"/>
              </a:ext>
            </a:extLst>
          </p:cNvPr>
          <p:cNvCxnSpPr/>
          <p:nvPr/>
        </p:nvCxnSpPr>
        <p:spPr>
          <a:xfrm>
            <a:off x="600636" y="1215559"/>
            <a:ext cx="105918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E292111-DA17-7796-2C35-82052F5AB915}"/>
              </a:ext>
            </a:extLst>
          </p:cNvPr>
          <p:cNvSpPr txBox="1"/>
          <p:nvPr/>
        </p:nvSpPr>
        <p:spPr>
          <a:xfrm>
            <a:off x="5074025" y="110084"/>
            <a:ext cx="6992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CutMix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Regularization Strategy to Train Strong Classifiers With Localizable Features, ICCV, 2019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A7B7B3-4A96-AB14-D5F6-2347822DE2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76"/>
          <a:stretch/>
        </p:blipFill>
        <p:spPr>
          <a:xfrm>
            <a:off x="6454588" y="2044036"/>
            <a:ext cx="5208493" cy="414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6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4D81F-6BB2-6EA2-CAB7-B2951E04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36" y="107655"/>
            <a:ext cx="10515600" cy="1325563"/>
          </a:xfrm>
        </p:spPr>
        <p:txBody>
          <a:bodyPr/>
          <a:lstStyle/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CutMix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494E27-B4D9-65BC-9FF3-29820310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123" y="1637367"/>
            <a:ext cx="8074959" cy="47813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Summary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 What is </a:t>
            </a:r>
            <a:r>
              <a:rPr lang="en-US" altLang="ko-KR" sz="2000" dirty="0" err="1"/>
              <a:t>CutMix</a:t>
            </a:r>
            <a:r>
              <a:rPr lang="en-US" altLang="ko-KR" sz="2000" dirty="0"/>
              <a:t>? </a:t>
            </a:r>
          </a:p>
          <a:p>
            <a:pPr marL="0" indent="0">
              <a:buNone/>
            </a:pPr>
            <a:r>
              <a:rPr lang="en-US" altLang="ko-KR" sz="2000" dirty="0"/>
              <a:t>: Cutout, </a:t>
            </a:r>
            <a:r>
              <a:rPr lang="en-US" altLang="ko-KR" sz="2000" dirty="0" err="1"/>
              <a:t>Mixup</a:t>
            </a:r>
            <a:r>
              <a:rPr lang="ko-KR" altLang="en-US" sz="2000" dirty="0"/>
              <a:t>에서 쓰인 방법론을 응용하여 모델의 </a:t>
            </a:r>
            <a:r>
              <a:rPr lang="en-US" altLang="ko-KR" sz="2000" dirty="0"/>
              <a:t>Generalization</a:t>
            </a:r>
            <a:r>
              <a:rPr lang="ko-KR" altLang="en-US" sz="2000" dirty="0"/>
              <a:t>과 </a:t>
            </a:r>
            <a:r>
              <a:rPr lang="en-US" altLang="ko-KR" sz="2000" dirty="0"/>
              <a:t>Localization </a:t>
            </a:r>
            <a:r>
              <a:rPr lang="ko-KR" altLang="en-US" sz="2000" dirty="0"/>
              <a:t>성능을 향상하는 </a:t>
            </a:r>
            <a:r>
              <a:rPr lang="en-US" altLang="ko-KR" sz="2000" dirty="0"/>
              <a:t>Augmentation Method.</a:t>
            </a:r>
          </a:p>
          <a:p>
            <a:pPr marL="0" indent="0">
              <a:buNone/>
            </a:pPr>
            <a:r>
              <a:rPr lang="en-US" altLang="ko-KR" sz="2000" dirty="0"/>
              <a:t>&gt; </a:t>
            </a:r>
            <a:r>
              <a:rPr lang="en-US" altLang="ko-KR" sz="2000" b="1" dirty="0"/>
              <a:t>Uniform Distribution</a:t>
            </a:r>
            <a:r>
              <a:rPr lang="ko-KR" altLang="en-US" sz="2000" dirty="0"/>
              <a:t>에서 </a:t>
            </a:r>
            <a:r>
              <a:rPr lang="en-US" altLang="ko-KR" sz="2000" dirty="0"/>
              <a:t>Combination ratio </a:t>
            </a:r>
            <a:r>
              <a:rPr lang="el-GR" altLang="ko-KR" sz="2400" dirty="0"/>
              <a:t>λ</a:t>
            </a:r>
            <a:r>
              <a:rPr lang="ko-KR" altLang="en-US" sz="2000" dirty="0"/>
              <a:t> 를 정하고 이에 따라 지정된 직사각형의 </a:t>
            </a:r>
            <a:r>
              <a:rPr lang="en-US" altLang="ko-KR" sz="2000" dirty="0"/>
              <a:t>Crop </a:t>
            </a:r>
            <a:r>
              <a:rPr lang="ko-KR" altLang="en-US" sz="2000" dirty="0"/>
              <a:t>영역을 다른 이미지와 섞어 새로운 이미지를 만들어 낸다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 Limitation</a:t>
            </a:r>
          </a:p>
          <a:p>
            <a:pPr marL="0" indent="0">
              <a:buNone/>
            </a:pPr>
            <a:r>
              <a:rPr lang="en-US" altLang="ko-KR" sz="2000" dirty="0"/>
              <a:t>: </a:t>
            </a:r>
            <a:r>
              <a:rPr lang="ko-KR" altLang="en-US" sz="2000" dirty="0"/>
              <a:t>랜덤성에 의존</a:t>
            </a:r>
            <a:r>
              <a:rPr lang="en-US" altLang="ko-KR" sz="2000" dirty="0"/>
              <a:t>, </a:t>
            </a:r>
            <a:r>
              <a:rPr lang="ko-KR" altLang="en-US" sz="2000" dirty="0"/>
              <a:t>매번 실행 결과가 다를 수 있음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BF1475-8ACF-F33D-22A9-3B528E16835B}"/>
              </a:ext>
            </a:extLst>
          </p:cNvPr>
          <p:cNvCxnSpPr/>
          <p:nvPr/>
        </p:nvCxnSpPr>
        <p:spPr>
          <a:xfrm>
            <a:off x="600636" y="1215559"/>
            <a:ext cx="105918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E292111-DA17-7796-2C35-82052F5AB915}"/>
              </a:ext>
            </a:extLst>
          </p:cNvPr>
          <p:cNvSpPr txBox="1"/>
          <p:nvPr/>
        </p:nvSpPr>
        <p:spPr>
          <a:xfrm>
            <a:off x="5074025" y="110084"/>
            <a:ext cx="6992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CutMix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Regularization Strategy to Train Strong Classifiers With Localizable Features, ICCV, 2019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814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701</Words>
  <Application>Microsoft Office PowerPoint</Application>
  <PresentationFormat>와이드스크린</PresentationFormat>
  <Paragraphs>104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Lucida Grande</vt:lpstr>
      <vt:lpstr>나눔고딕</vt:lpstr>
      <vt:lpstr>맑은 고딕</vt:lpstr>
      <vt:lpstr>Arial</vt:lpstr>
      <vt:lpstr>Office 테마</vt:lpstr>
      <vt:lpstr>Vision Transformer: </vt:lpstr>
      <vt:lpstr>CutMix</vt:lpstr>
      <vt:lpstr>CutMix</vt:lpstr>
      <vt:lpstr>CutMix</vt:lpstr>
      <vt:lpstr>CutMix</vt:lpstr>
      <vt:lpstr>CutMix</vt:lpstr>
      <vt:lpstr>CutMix</vt:lpstr>
      <vt:lpstr>CutMix</vt:lpstr>
      <vt:lpstr>CutMix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CutMix: </dc:title>
  <dc:creator>태휘 김</dc:creator>
  <cp:lastModifiedBy>태휘 김</cp:lastModifiedBy>
  <cp:revision>21</cp:revision>
  <dcterms:created xsi:type="dcterms:W3CDTF">2024-01-03T06:34:31Z</dcterms:created>
  <dcterms:modified xsi:type="dcterms:W3CDTF">2024-01-10T06:58:21Z</dcterms:modified>
</cp:coreProperties>
</file>