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5715000" cy="9144000" type="screen16x10"/>
  <p:notesSz cx="6858000" cy="9144000"/>
  <p:custDataLst>
    <p:tags r:id="rId12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iangrui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2294" y="-566"/>
      </p:cViewPr>
      <p:guideLst>
        <p:guide orient="horz" pos="2880"/>
        <p:guide pos="1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2:03:45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0 152,'0'-1,"0"1,1-1,-1 1,0-1,0 1,0-1,1 0,-1 1,0-1,0 1,1-1,-1 1,1 0,-1-1,0 1,1-1,-1 1,1 0,-1-1,1 1,-1 0,1-1,-1 1,1 0,0 0,-1 0,1-1,21-3,-16 3,445-66,-263 38,353-9,621 41,-1137-1,-16 0,-18 2,-31 3,-62 3,11-2,-516 45,73-9,140 6,81-39,149-9,162-2,-6 0,0 0,0 1,0 0,0 0,-8 3,23 0,11-1,388 4,-246-8,1868 0,-4476 1,4564 0,-2083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2:03:47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9,'4'0,"8"0,9 0,9 0,6 0,0 0,-5-4,-9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3:12:31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B97E-192A-46ED-A841-D342E958B1C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D4FA-2D74-4877-B7B8-9C6AD52B2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5D4FA-2D74-4877-B7B8-9C6AD52B24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customXml" Target="../ink/ink1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image" Target="../media/image60.png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image" Target="../media/image28.png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2" Type="http://schemas.openxmlformats.org/officeDocument/2006/relationships/image" Target="../media/image3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customXml" Target="../ink/ink3.xml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9" Type="http://schemas.openxmlformats.org/officeDocument/2006/relationships/image" Target="../media/image43.png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第二章入选作业及答案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总分: 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5927" y="1004366"/>
            <a:ext cx="5123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入选作业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第一题 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．计算下面序列的</a:t>
            </a:r>
            <a:r>
              <a:rPr lang="en-US" altLang="zh-CN" sz="2000" dirty="0"/>
              <a:t>N</a:t>
            </a:r>
            <a:r>
              <a:rPr lang="zh-CN" altLang="en-US" sz="2000" dirty="0"/>
              <a:t>点</a:t>
            </a:r>
            <a:r>
              <a:rPr lang="en-US" altLang="zh-CN" sz="2000" dirty="0"/>
              <a:t>DFT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 x[n]=</a:t>
            </a:r>
            <a:r>
              <a:rPr lang="el-GR" altLang="zh-CN" sz="2000" dirty="0"/>
              <a:t>δ[4-2</a:t>
            </a:r>
            <a:r>
              <a:rPr lang="en-US" altLang="zh-CN" sz="2000" dirty="0"/>
              <a:t>n]</a:t>
            </a:r>
            <a:endParaRPr lang="zh-CN" altLang="en-US" sz="20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27133" y="2526622"/>
          <a:ext cx="3156364" cy="3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1860" imgH="215900" progId="Equation.3">
                  <p:embed/>
                </p:oleObj>
              </mc:Choice>
              <mc:Fallback>
                <p:oleObj r:id="rId2" imgW="218186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3" y="2526622"/>
                        <a:ext cx="3156364" cy="3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27133" y="2745357"/>
          <a:ext cx="2492679" cy="41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31365" imgH="342900" progId="Equation.3">
                  <p:embed/>
                </p:oleObj>
              </mc:Choice>
              <mc:Fallback>
                <p:oleObj r:id="rId4" imgW="2031365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3" y="2745357"/>
                        <a:ext cx="2492679" cy="419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295927" y="3820438"/>
            <a:ext cx="5123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27134" y="4458804"/>
          <a:ext cx="1114817" cy="35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2000" imgH="241300" progId="Equation.3">
                  <p:embed/>
                </p:oleObj>
              </mc:Choice>
              <mc:Fallback>
                <p:oleObj r:id="rId6" imgW="7620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4458804"/>
                        <a:ext cx="1114817" cy="357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027113" y="4902200"/>
          <a:ext cx="16049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3635" imgH="457200" progId="Equation.3">
                  <p:embed/>
                </p:oleObj>
              </mc:Choice>
              <mc:Fallback>
                <p:oleObj r:id="rId8" imgW="1143635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902200"/>
                        <a:ext cx="1604962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294101"/>
              </p:ext>
            </p:extLst>
          </p:nvPr>
        </p:nvGraphicFramePr>
        <p:xfrm>
          <a:off x="1027113" y="5524500"/>
          <a:ext cx="4597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83230" imgH="431800" progId="Equation.3">
                  <p:embed/>
                </p:oleObj>
              </mc:Choice>
              <mc:Fallback>
                <p:oleObj r:id="rId10" imgW="298323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24500"/>
                        <a:ext cx="4597400" cy="66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252FB9F-55A0-B8A7-A2FB-27ABA39A6DF8}"/>
                  </a:ext>
                </a:extLst>
              </p14:cNvPr>
              <p14:cNvContentPartPr/>
              <p14:nvPr/>
            </p14:nvContentPartPr>
            <p14:xfrm>
              <a:off x="1501080" y="5301900"/>
              <a:ext cx="980280" cy="7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252FB9F-55A0-B8A7-A2FB-27ABA39A6D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7080" y="5194260"/>
                <a:ext cx="1087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BC8F47C-7DCD-92A5-E742-6CF26EBDFA36}"/>
                  </a:ext>
                </a:extLst>
              </p14:cNvPr>
              <p14:cNvContentPartPr/>
              <p14:nvPr/>
            </p14:nvContentPartPr>
            <p14:xfrm>
              <a:off x="2034240" y="4553460"/>
              <a:ext cx="69480" cy="3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BC8F47C-7DCD-92A5-E742-6CF26EBDFA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0240" y="4445820"/>
                <a:ext cx="177120" cy="2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5928" y="808282"/>
                <a:ext cx="512314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第二题：</a:t>
                </a:r>
                <a:endParaRPr lang="en-US" altLang="zh-CN" sz="2000" dirty="0"/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序列的傅里叶变换为 ，求下列各序列的傅里叶变换。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0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为任意实整数</m:t>
                    </m:r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8" y="808282"/>
                <a:ext cx="5123144" cy="3785652"/>
              </a:xfrm>
              <a:prstGeom prst="rect">
                <a:avLst/>
              </a:prstGeom>
              <a:blipFill rotWithShape="1">
                <a:blip r:embed="rId2"/>
                <a:stretch>
                  <a:fillRect t="-15" r="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95928" y="4560488"/>
            <a:ext cx="51231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				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（有平移特性可知）</a:t>
            </a:r>
            <a:endParaRPr lang="zh-CN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027134" y="2234556"/>
          <a:ext cx="964504" cy="46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9900" imgH="228600" progId="Equation.3">
                  <p:embed/>
                </p:oleObj>
              </mc:Choice>
              <mc:Fallback>
                <p:oleObj r:id="rId3" imgW="469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2234556"/>
                        <a:ext cx="964504" cy="466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027134" y="2917919"/>
          <a:ext cx="801666" cy="43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0365" imgH="203200" progId="Equation.3">
                  <p:embed/>
                </p:oleObj>
              </mc:Choice>
              <mc:Fallback>
                <p:oleObj r:id="rId5" imgW="380365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2917919"/>
                        <a:ext cx="801666" cy="434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027134" y="3491644"/>
          <a:ext cx="801666" cy="46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93700" imgH="228600" progId="Equation.3">
                  <p:embed/>
                </p:oleObj>
              </mc:Choice>
              <mc:Fallback>
                <p:oleObj r:id="rId7" imgW="393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3491644"/>
                        <a:ext cx="801666" cy="461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027134" y="4171227"/>
          <a:ext cx="729567" cy="46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96900" imgH="228600" progId="Equation.3">
                  <p:embed/>
                </p:oleObj>
              </mc:Choice>
              <mc:Fallback>
                <p:oleObj r:id="rId9" imgW="5969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4171227"/>
                        <a:ext cx="729567" cy="461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027134" y="5029029"/>
          <a:ext cx="4687866" cy="6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983230" imgH="431800" progId="Equation.3">
                  <p:embed/>
                </p:oleObj>
              </mc:Choice>
              <mc:Fallback>
                <p:oleObj r:id="rId11" imgW="298323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4" y="5029029"/>
                        <a:ext cx="4687866" cy="682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27133" y="5837525"/>
          <a:ext cx="4687866" cy="4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239895" imgH="444500" progId="Equation.3">
                  <p:embed/>
                </p:oleObj>
              </mc:Choice>
              <mc:Fallback>
                <p:oleObj r:id="rId13" imgW="4239895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3" y="5837525"/>
                        <a:ext cx="4687866" cy="487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027133" y="6584927"/>
          <a:ext cx="4628026" cy="170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453130" imgH="1269365" progId="Equation.3">
                  <p:embed/>
                </p:oleObj>
              </mc:Choice>
              <mc:Fallback>
                <p:oleObj r:id="rId15" imgW="3453130" imgH="126936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3" y="6584927"/>
                        <a:ext cx="4628026" cy="1707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1024522" y="8503423"/>
          <a:ext cx="1608555" cy="41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89000" imgH="228600" progId="Equation.3">
                  <p:embed/>
                </p:oleObj>
              </mc:Choice>
              <mc:Fallback>
                <p:oleObj r:id="rId17" imgW="8890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522" y="8503423"/>
                        <a:ext cx="1608555" cy="415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9869" y="858180"/>
                <a:ext cx="5123145" cy="257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第三题</a:t>
                </a:r>
              </a:p>
              <a:p>
                <a:endParaRPr lang="zh-CN" altLang="en-US" sz="2000" dirty="0"/>
              </a:p>
              <a:p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是一个周期为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的周期序列，那么它也是周期为</a:t>
                </a:r>
                <a:r>
                  <a:rPr lang="en-US" altLang="zh-CN" sz="2000" dirty="0"/>
                  <a:t>2N</a:t>
                </a:r>
                <a:r>
                  <a:rPr lang="zh-CN" altLang="en-US" sz="2000" dirty="0"/>
                  <a:t>的周期序列。把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看作周期为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的周期序列有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zh-CN" alt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/>
                  <a:t>（周期为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）；把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看作周期为</a:t>
                </a:r>
                <a:r>
                  <a:rPr lang="en-US" altLang="zh-CN" sz="2000" dirty="0"/>
                  <a:t>2N</a:t>
                </a:r>
                <a:r>
                  <a:rPr lang="zh-CN" altLang="en-US" sz="2000" dirty="0"/>
                  <a:t>的周期序列有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（周期为</a:t>
                </a:r>
                <a:r>
                  <a:rPr lang="en-US" altLang="zh-CN" sz="2000" dirty="0"/>
                  <a:t>2N</a:t>
                </a:r>
                <a:r>
                  <a:rPr lang="zh-CN" altLang="en-US" sz="2000" dirty="0"/>
                  <a:t>）；试用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zh-CN" alt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 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9" y="858180"/>
                <a:ext cx="5123145" cy="2571281"/>
              </a:xfrm>
              <a:prstGeom prst="rect">
                <a:avLst/>
              </a:prstGeom>
              <a:blipFill rotWithShape="1">
                <a:blip r:embed="rId2"/>
                <a:stretch>
                  <a:fillRect l="-12" t="-11" r="1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295927" y="3820438"/>
            <a:ext cx="5123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对后一项令</a:t>
            </a:r>
            <a:r>
              <a:rPr lang="en-US" altLang="zh-CN" sz="2000" dirty="0"/>
              <a:t>			</a:t>
            </a:r>
            <a:r>
              <a:rPr lang="zh-CN" altLang="en-US" sz="2000" dirty="0"/>
              <a:t>，则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30782" y="4184796"/>
          <a:ext cx="3947707" cy="77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24100" imgH="457200" progId="Equation.3">
                  <p:embed/>
                </p:oleObj>
              </mc:Choice>
              <mc:Fallback>
                <p:oleObj r:id="rId3" imgW="23241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82" y="4184796"/>
                        <a:ext cx="3947707" cy="77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7885" y="5015829"/>
          <a:ext cx="5687115" cy="77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65500" imgH="457200" progId="Equation.3">
                  <p:embed/>
                </p:oleObj>
              </mc:Choice>
              <mc:Fallback>
                <p:oleObj r:id="rId5" imgW="3365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5" y="5015829"/>
                        <a:ext cx="5687115" cy="77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778695" y="5987441"/>
          <a:ext cx="1586123" cy="3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71830" imgH="177800" progId="Equation.3">
                  <p:embed/>
                </p:oleObj>
              </mc:Choice>
              <mc:Fallback>
                <p:oleObj r:id="rId7" imgW="671830" imgH="177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695" y="5987441"/>
                        <a:ext cx="1586123" cy="30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30782" y="6572189"/>
          <a:ext cx="5088211" cy="77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09900" imgH="457200" progId="Equation.3">
                  <p:embed/>
                </p:oleObj>
              </mc:Choice>
              <mc:Fallback>
                <p:oleObj r:id="rId9" imgW="30099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82" y="6572189"/>
                        <a:ext cx="5088211" cy="77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134487" y="7433395"/>
          <a:ext cx="2874537" cy="148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75765" imgH="862965" progId="Equation.3">
                  <p:embed/>
                </p:oleObj>
              </mc:Choice>
              <mc:Fallback>
                <p:oleObj r:id="rId11" imgW="1675765" imgH="86296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87" y="7433395"/>
                        <a:ext cx="2874537" cy="1485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95927" y="2016690"/>
            <a:ext cx="512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所以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77237" y="1781873"/>
          <a:ext cx="1640911" cy="83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365" imgH="584200" progId="Equation.3">
                  <p:embed/>
                </p:oleObj>
              </mc:Choice>
              <mc:Fallback>
                <p:oleObj r:id="rId2" imgW="1142365" imgH="5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237" y="1781873"/>
                        <a:ext cx="1640911" cy="832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718148" y="1822060"/>
          <a:ext cx="1002082" cy="75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500" imgH="431800" progId="Equation.3">
                  <p:embed/>
                </p:oleObj>
              </mc:Choice>
              <mc:Fallback>
                <p:oleObj r:id="rId4" imgW="5715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148" y="1822060"/>
                        <a:ext cx="1002082" cy="752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5926" y="1003567"/>
                <a:ext cx="512314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第四题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点的序列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点离散傅里叶变换，</a:t>
                </a:r>
                <a:r>
                  <a:rPr lang="zh-CN" alt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本身也是一个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点的序列。如果计算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的离散傅里叶变换得到一序列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，试用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6" y="1003567"/>
                <a:ext cx="5123145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4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295927" y="3056351"/>
            <a:ext cx="51231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解：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6140" y="3558450"/>
          <a:ext cx="5482719" cy="62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76700" imgH="457200" progId="Equation.3">
                  <p:embed/>
                </p:oleObj>
              </mc:Choice>
              <mc:Fallback>
                <p:oleObj r:id="rId3" imgW="40767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40" y="3558450"/>
                        <a:ext cx="5482719" cy="627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014609" y="4801697"/>
          <a:ext cx="1697998" cy="73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54100" imgH="457200" progId="Equation.3">
                  <p:embed/>
                </p:oleObj>
              </mc:Choice>
              <mc:Fallback>
                <p:oleObj r:id="rId5" imgW="10541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609" y="4801697"/>
                        <a:ext cx="1697998" cy="73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931814" y="4787167"/>
          <a:ext cx="1219747" cy="73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11200" imgH="431800" progId="Equation.3">
                  <p:embed/>
                </p:oleObj>
              </mc:Choice>
              <mc:Fallback>
                <p:oleObj r:id="rId7" imgW="7112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814" y="4787167"/>
                        <a:ext cx="1219747" cy="73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24069" y="6501007"/>
          <a:ext cx="4895002" cy="78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78430" imgH="431800" progId="Equation.3">
                  <p:embed/>
                </p:oleObj>
              </mc:Choice>
              <mc:Fallback>
                <p:oleObj r:id="rId9" imgW="267843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9" y="6501007"/>
                        <a:ext cx="4895002" cy="78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5927" y="1004366"/>
                <a:ext cx="512314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第五题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计算下列有限长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序列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2000" dirty="0"/>
                  <a:t>DFT</a:t>
                </a:r>
                <a:r>
                  <a:rPr lang="zh-CN" altLang="en-US" sz="2000" dirty="0"/>
                  <a:t>，假设长度为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7" y="1004366"/>
                <a:ext cx="5123145" cy="2554545"/>
              </a:xfrm>
              <a:prstGeom prst="rect">
                <a:avLst/>
              </a:prstGeom>
              <a:blipFill rotWithShape="1">
                <a:blip r:embed="rId2"/>
                <a:stretch>
                  <a:fillRect t="-17" r="1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39661" y="2455101"/>
          <a:ext cx="1277656" cy="47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9600" imgH="228600" progId="Equation.3">
                  <p:embed/>
                </p:oleObj>
              </mc:Choice>
              <mc:Fallback>
                <p:oleObj r:id="rId3" imgW="60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61" y="2455101"/>
                        <a:ext cx="1277656" cy="479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11764" y="2455101"/>
          <a:ext cx="1963575" cy="42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5025" imgH="177165" progId="Equation.3">
                  <p:embed/>
                </p:oleObj>
              </mc:Choice>
              <mc:Fallback>
                <p:oleObj r:id="rId5" imgW="835025" imgH="177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764" y="2455101"/>
                        <a:ext cx="1963575" cy="427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39661" y="3131238"/>
          <a:ext cx="2221346" cy="42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04900" imgH="215900" progId="Equation.3">
                  <p:embed/>
                </p:oleObj>
              </mc:Choice>
              <mc:Fallback>
                <p:oleObj r:id="rId7" imgW="11049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61" y="3131238"/>
                        <a:ext cx="2221346" cy="427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5927" y="4100383"/>
            <a:ext cx="5123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39661" y="4572000"/>
          <a:ext cx="2902670" cy="65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29765" imgH="431800" progId="Equation.3">
                  <p:embed/>
                </p:oleObj>
              </mc:Choice>
              <mc:Fallback>
                <p:oleObj r:id="rId9" imgW="1929765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61" y="4572000"/>
                        <a:ext cx="2902670" cy="65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46968" y="5358751"/>
          <a:ext cx="2146583" cy="68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61465" imgH="495300" progId="Equation.3">
                  <p:embed/>
                </p:oleObj>
              </mc:Choice>
              <mc:Fallback>
                <p:oleObj r:id="rId11" imgW="1561465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968" y="5358751"/>
                        <a:ext cx="2146583" cy="680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003512" y="5552736"/>
          <a:ext cx="1343653" cy="29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36930" imgH="177800" progId="Equation.3">
                  <p:embed/>
                </p:oleObj>
              </mc:Choice>
              <mc:Fallback>
                <p:oleObj r:id="rId13" imgW="836930" imgH="17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512" y="5552736"/>
                        <a:ext cx="1343653" cy="292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127343" y="6131413"/>
          <a:ext cx="1848240" cy="65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31265" imgH="431800" progId="Equation.3">
                  <p:embed/>
                </p:oleObj>
              </mc:Choice>
              <mc:Fallback>
                <p:oleObj r:id="rId15" imgW="1231265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43" y="6131413"/>
                        <a:ext cx="1848240" cy="65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678489" y="6878584"/>
          <a:ext cx="2692444" cy="76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688465" imgH="482600" progId="Equation.3">
                  <p:embed/>
                </p:oleObj>
              </mc:Choice>
              <mc:Fallback>
                <p:oleObj r:id="rId17" imgW="1688465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489" y="6878584"/>
                        <a:ext cx="2692444" cy="76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678489" y="7716752"/>
          <a:ext cx="2530256" cy="35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625600" imgH="228600" progId="Equation.3">
                  <p:embed/>
                </p:oleObj>
              </mc:Choice>
              <mc:Fallback>
                <p:oleObj r:id="rId19" imgW="1625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489" y="7716752"/>
                        <a:ext cx="2530256" cy="356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370933" y="7733397"/>
          <a:ext cx="1021411" cy="30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97865" imgH="203200" progId="Equation.3">
                  <p:embed/>
                </p:oleObj>
              </mc:Choice>
              <mc:Fallback>
                <p:oleObj r:id="rId21" imgW="697865" imgH="203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933" y="7733397"/>
                        <a:ext cx="1021411" cy="300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5927" y="1004366"/>
                <a:ext cx="512314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第六题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已知序列</a:t>
                </a:r>
                <a:endParaRPr lang="en-US" altLang="zh-CN" sz="2000" dirty="0"/>
              </a:p>
              <a:p>
                <a:r>
                  <a:rPr lang="zh-CN" altLang="en-US" sz="2000" dirty="0"/>
                  <a:t>和它的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点离散傅立叶变换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algn="just"/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zh-CN" altLang="zh-CN" sz="2000" dirty="0"/>
                  <a:t>若有限长序列</a:t>
                </a:r>
                <a14:m>
                  <m:oMath xmlns:m="http://schemas.openxmlformats.org/officeDocument/2006/math">
                    <m:r>
                      <a:rPr lang="zh-CN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000" dirty="0"/>
                  <a:t>的</a:t>
                </a:r>
                <a:r>
                  <a:rPr lang="en-US" altLang="zh-CN" sz="2000" dirty="0"/>
                  <a:t>6</a:t>
                </a:r>
                <a:r>
                  <a:rPr lang="zh-CN" altLang="zh-CN" sz="2000" dirty="0"/>
                  <a:t>点离散傅立叶变换为</a:t>
                </a:r>
                <a:r>
                  <a:rPr lang="en-US" altLang="zh-CN" sz="2000" dirty="0"/>
                  <a:t>			</a:t>
                </a:r>
                <a:r>
                  <a:rPr lang="zh-CN" altLang="en-US" sz="2000" dirty="0"/>
                  <a:t>，求</a:t>
                </a:r>
                <a14:m>
                  <m:oMath xmlns:m="http://schemas.openxmlformats.org/officeDocument/2006/math">
                    <m:r>
                      <a:rPr lang="zh-CN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zh-CN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）若有限长序列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点离散傅立叶变换为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的实部</a:t>
                </a:r>
                <a:r>
                  <a:rPr lang="zh-CN" altLang="en-US" sz="2000" dirty="0"/>
                  <a:t>，即</a:t>
                </a:r>
                <a:r>
                  <a:rPr lang="en-US" altLang="zh-CN" sz="2000" dirty="0"/>
                  <a:t>			</a:t>
                </a:r>
                <a:r>
                  <a:rPr lang="zh-CN" altLang="en-US" sz="2000" dirty="0"/>
                  <a:t>，求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7" y="1004366"/>
                <a:ext cx="5123145" cy="3785652"/>
              </a:xfrm>
              <a:prstGeom prst="rect">
                <a:avLst/>
              </a:prstGeom>
              <a:blipFill rotWithShape="1">
                <a:blip r:embed="rId2"/>
                <a:stretch>
                  <a:fillRect t="-11" r="1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78645" y="1691014"/>
          <a:ext cx="4244995" cy="30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54960" imgH="203200" progId="Equation.3">
                  <p:embed/>
                </p:oleObj>
              </mc:Choice>
              <mc:Fallback>
                <p:oleObj r:id="rId3" imgW="285496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45" y="1691014"/>
                        <a:ext cx="4244995" cy="30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51976" y="2864412"/>
          <a:ext cx="1512589" cy="34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6165" imgH="241300" progId="Equation.3">
                  <p:embed/>
                </p:oleObj>
              </mc:Choice>
              <mc:Fallback>
                <p:oleObj r:id="rId5" imgW="1066165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976" y="2864412"/>
                        <a:ext cx="1512589" cy="346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693096" y="4096010"/>
          <a:ext cx="1835843" cy="36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78230" imgH="215900" progId="Equation.3">
                  <p:embed/>
                </p:oleObj>
              </mc:Choice>
              <mc:Fallback>
                <p:oleObj r:id="rId7" imgW="107823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96" y="4096010"/>
                        <a:ext cx="1835843" cy="363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5927" y="5476666"/>
                <a:ext cx="51231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答案：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）由</a:t>
                </a:r>
                <a:r>
                  <a:rPr lang="en-US" altLang="zh-CN" sz="2000" dirty="0"/>
                  <a:t>			</a:t>
                </a:r>
                <a:r>
                  <a:rPr lang="zh-CN" altLang="en-US" sz="2000" dirty="0"/>
                  <a:t>知，</a:t>
                </a:r>
                <a14:m>
                  <m:oMath xmlns:m="http://schemas.openxmlformats.org/officeDocument/2006/math">
                    <m:r>
                      <a:rPr lang="zh-CN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向</a:t>
                </a:r>
                <a:r>
                  <a:rPr lang="zh-CN" altLang="en-US" sz="2000" dirty="0"/>
                  <a:t>右循环移位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的结果，即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7" y="5476666"/>
                <a:ext cx="5123145" cy="1323439"/>
              </a:xfrm>
              <a:prstGeom prst="rect">
                <a:avLst/>
              </a:prstGeom>
              <a:blipFill rotWithShape="1">
                <a:blip r:embed="rId9"/>
                <a:stretch>
                  <a:fillRect t="-32" r="1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474128" y="6122226"/>
          <a:ext cx="1582223" cy="36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66165" imgH="241300" progId="Equation.3">
                  <p:embed/>
                </p:oleObj>
              </mc:Choice>
              <mc:Fallback>
                <p:oleObj r:id="rId10" imgW="1066165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28" y="6122226"/>
                        <a:ext cx="1582223" cy="362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65990" y="7003119"/>
          <a:ext cx="1816275" cy="37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17600" imgH="228600" progId="Equation.3">
                  <p:embed/>
                </p:oleObj>
              </mc:Choice>
              <mc:Fallback>
                <p:oleObj r:id="rId11" imgW="11176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90" y="7003119"/>
                        <a:ext cx="1816275" cy="370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104221" y="7496627"/>
          <a:ext cx="4610779" cy="37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562860" imgH="203200" progId="Equation.3">
                  <p:embed/>
                </p:oleObj>
              </mc:Choice>
              <mc:Fallback>
                <p:oleObj r:id="rId13" imgW="2562860" imgH="203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221" y="7496627"/>
                        <a:ext cx="4610779" cy="370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2514FD9-A495-6D10-292E-465D183EB809}"/>
                  </a:ext>
                </a:extLst>
              </p14:cNvPr>
              <p14:cNvContentPartPr/>
              <p14:nvPr/>
            </p14:nvContentPartPr>
            <p14:xfrm>
              <a:off x="5834400" y="165423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2514FD9-A495-6D10-292E-465D183EB8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80400" y="154623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927" y="1004366"/>
            <a:ext cx="51231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由上式得到：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5927" y="1327760"/>
          <a:ext cx="5430997" cy="68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27730" imgH="431800" progId="Equation.3">
                  <p:embed/>
                </p:oleObj>
              </mc:Choice>
              <mc:Fallback>
                <p:oleObj r:id="rId2" imgW="342773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7" y="1327760"/>
                        <a:ext cx="5430997" cy="68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6926" y="1986005"/>
          <a:ext cx="2768251" cy="437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8765" imgH="241300" progId="Equation.3">
                  <p:embed/>
                </p:oleObj>
              </mc:Choice>
              <mc:Fallback>
                <p:oleObj r:id="rId4" imgW="1548765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26" y="1986005"/>
                        <a:ext cx="2768251" cy="437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5925" y="2832049"/>
          <a:ext cx="3399251" cy="38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32965" imgH="241300" progId="Equation.3">
                  <p:embed/>
                </p:oleObj>
              </mc:Choice>
              <mc:Fallback>
                <p:oleObj r:id="rId6" imgW="2132965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5" y="2832049"/>
                        <a:ext cx="3399251" cy="389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6921" y="3554844"/>
          <a:ext cx="2734504" cy="59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15465" imgH="393700" progId="Equation.3">
                  <p:embed/>
                </p:oleObj>
              </mc:Choice>
              <mc:Fallback>
                <p:oleObj r:id="rId8" imgW="1815465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21" y="3554844"/>
                        <a:ext cx="2734504" cy="596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8239" y="4378162"/>
          <a:ext cx="5206761" cy="59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65830" imgH="393700" progId="Equation.3">
                  <p:embed/>
                </p:oleObj>
              </mc:Choice>
              <mc:Fallback>
                <p:oleObj r:id="rId10" imgW="346583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9" y="4378162"/>
                        <a:ext cx="5206761" cy="596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8239" y="5123874"/>
          <a:ext cx="4725183" cy="59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48330" imgH="393700" progId="Equation.3">
                  <p:embed/>
                </p:oleObj>
              </mc:Choice>
              <mc:Fallback>
                <p:oleObj r:id="rId12" imgW="314833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9" y="5123874"/>
                        <a:ext cx="4725183" cy="596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8239" y="5846161"/>
          <a:ext cx="4259170" cy="60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792730" imgH="393700" progId="Equation.3">
                  <p:embed/>
                </p:oleObj>
              </mc:Choice>
              <mc:Fallback>
                <p:oleObj r:id="rId14" imgW="279273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9" y="5846161"/>
                        <a:ext cx="4259170" cy="604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 flipV="1">
            <a:off x="66263" y="7098537"/>
            <a:ext cx="55859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3500" y="6989126"/>
          <a:ext cx="5585237" cy="52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227195" imgH="393700" progId="Equation.3">
                  <p:embed/>
                </p:oleObj>
              </mc:Choice>
              <mc:Fallback>
                <p:oleObj r:id="rId16" imgW="4227195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6989126"/>
                        <a:ext cx="5585237" cy="52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NiMmJjMGUyMDNhMGI0MjllZTc4OTE3ODRjOTBjM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409</Words>
  <Application>Microsoft Office PowerPoint</Application>
  <PresentationFormat>全屏显示(16:10)</PresentationFormat>
  <Paragraphs>116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Equation.3</vt:lpstr>
      <vt:lpstr>第二章入选作业及答案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第二章入选作业及答案</dc:title>
  <dc:creator>liu liangrui</dc:creator>
  <cp:lastModifiedBy>黄 丹禹</cp:lastModifiedBy>
  <cp:revision>19</cp:revision>
  <dcterms:created xsi:type="dcterms:W3CDTF">2022-12-07T10:29:00Z</dcterms:created>
  <dcterms:modified xsi:type="dcterms:W3CDTF">2023-03-01T16:49:25Z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2B6156AF39144C50A14694F34CE62DE6</vt:lpwstr>
  </property>
  <property fmtid="{D5CDD505-2E9C-101B-9397-08002B2CF9AE}" pid="3" name="KSOProductBuildVer">
    <vt:lpwstr>2052-11.1.0.12759</vt:lpwstr>
  </property>
</Properties>
</file>