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92" r:id="rId4"/>
    <p:sldId id="257" r:id="rId5"/>
    <p:sldId id="261" r:id="rId6"/>
    <p:sldId id="262" r:id="rId7"/>
    <p:sldId id="264" r:id="rId8"/>
    <p:sldId id="263" r:id="rId9"/>
    <p:sldId id="290" r:id="rId10"/>
    <p:sldId id="291" r:id="rId11"/>
    <p:sldId id="293" r:id="rId12"/>
    <p:sldId id="265" r:id="rId13"/>
    <p:sldId id="268" r:id="rId14"/>
    <p:sldId id="267" r:id="rId15"/>
    <p:sldId id="269" r:id="rId16"/>
    <p:sldId id="270" r:id="rId17"/>
    <p:sldId id="271" r:id="rId18"/>
    <p:sldId id="266" r:id="rId19"/>
    <p:sldId id="275" r:id="rId20"/>
    <p:sldId id="272" r:id="rId21"/>
    <p:sldId id="273" r:id="rId22"/>
    <p:sldId id="274" r:id="rId23"/>
    <p:sldId id="282" r:id="rId24"/>
    <p:sldId id="281" r:id="rId25"/>
    <p:sldId id="283" r:id="rId26"/>
    <p:sldId id="284" r:id="rId27"/>
    <p:sldId id="285" r:id="rId28"/>
    <p:sldId id="276" r:id="rId29"/>
    <p:sldId id="277" r:id="rId30"/>
    <p:sldId id="278" r:id="rId31"/>
    <p:sldId id="279" r:id="rId32"/>
    <p:sldId id="286" r:id="rId33"/>
    <p:sldId id="287" r:id="rId34"/>
    <p:sldId id="289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94660"/>
  </p:normalViewPr>
  <p:slideViewPr>
    <p:cSldViewPr snapToGrid="0">
      <p:cViewPr>
        <p:scale>
          <a:sx n="66" d="100"/>
          <a:sy n="66" d="100"/>
        </p:scale>
        <p:origin x="132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2T13:53:47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53 134 1164 0 0,'-8'-9'887'0'0,"0"-1"1"0"0,0 0-1 0 0,1-1 0 0 0,-7-13 1 0 0,7 9 568 0 0,10 22-1259 0 0,1 27-278 0 0,4-4 63 0 0,-5-20 15 0 0,0-1 1 0 0,0 1 0 0 0,-2-1 0 0 0,1 1 0 0 0,0 11-1 0 0,-1 10 6 0 0,7 38-1 0 0,-3-36 2 0 0,4 19 7 0 0,-5-36-6 0 0,-1 0 0 0 0,2 32 0 0 0,-3-16-22 0 0,8 50 0 0 0,-5-51-65 0 0,2 52 0 0 0,-7-82 83 0 0,0-1-1 0 0,1 0 1 0 0,-1 1-1 0 0,0-1 1 0 0,0 0 0 0 0,0 1-1 0 0,0-1 1 0 0,0 1 0 0 0,0-1-1 0 0,0 0 1 0 0,0 1-1 0 0,0-1 1 0 0,0 1 0 0 0,0-1-1 0 0,0 0 1 0 0,0 1 0 0 0,0-1-1 0 0,0 1 1 0 0,-1-1 0 0 0,1 0-1 0 0,0 1 1 0 0,0-1-1 0 0,0 0 1 0 0,-1 1 0 0 0,1-1-1 0 0,0 0 1 0 0,0 1 0 0 0,-1-1-1 0 0,1 0 1 0 0,0 1-1 0 0,-1-1 1 0 0,1 0 0 0 0,0 0-1 0 0,-1 0 1 0 0,1 1 0 0 0,0-1-1 0 0,-1 0 1 0 0,1 0-1 0 0,0 0 1 0 0,-1 0 0 0 0,1 0-1 0 0,-1 1 1 0 0,1-1 0 0 0,0 0-1 0 0,-1 0 1 0 0,1 0-1 0 0,-1 0 1 0 0,1 0 0 0 0,-1 0-1 0 0,-15-14 53 0 0,7 13-19 0 0,16-1 21 0 0,23-1 79 0 0,44 10 121 0 0,-17 0-61 0 0,44 4 21 0 0,92 4 186 0 0,-109-12-185 0 0,32-1 58 0 0,212-10 444 0 0,-118 5-266 0 0,998-65 1314 0 0,454-39-1470 0 0,-1104 100-318 0 0,-404 8 9 0 0,497 5-53 0 0,-642-6 68 0 0,-8 0 0 0 0,0-1 1 0 0,0 1-1 0 0,0 0 1 0 0,1 0-1 0 0,-1 0 0 0 0,0-1 1 0 0,0 1-1 0 0,0 0 1 0 0,1 0-1 0 0,-1 1 0 0 0,0-1 1 0 0,0 0-1 0 0,0 0 0 0 0,0 1 1 0 0,1-1-1 0 0,-1 0 1 0 0,0 1-1 0 0,0-1 0 0 0,0 1 1 0 0,0 0-1 0 0,0-1 1 0 0,0 1-1 0 0,1 1 0 0 0,6 1 10 0 0,-8-3-21 0 0,1 1 1 0 0,-1-1 0 0 0,1 0-1 0 0,0 1 1 0 0,0-1 0 0 0,-1 1-1 0 0,1-1 1 0 0,0 0 0 0 0,-1 0-1 0 0,1 1 1 0 0,0-1 0 0 0,0 0-1 0 0,0 0 1 0 0,-1 0 0 0 0,1 0-1 0 0,0 0 1 0 0,0 0 0 0 0,-1 0-1 0 0,3 0 1 0 0,-8-11 157 0 0,4 11-148 0 0,0-1 0 0 0,1 1-1 0 0,-1-1 1 0 0,1 0 0 0 0,-1 1 0 0 0,1-1-1 0 0,-1 0 1 0 0,1 1 0 0 0,0-1 0 0 0,-1 0-1 0 0,1 0 1 0 0,0 0 0 0 0,0 1 0 0 0,-1-1-1 0 0,1 0 1 0 0,0 0 0 0 0,0 0 0 0 0,0-1-1 0 0,0-353-7 0 0,-12 237-120 0 0,12 117 122 0 0,1 0 0 0 0,-1 0 0 0 0,0 0 0 0 0,0 0 0 0 0,0 0 0 0 0,0 0 0 0 0,0 0 0 0 0,0 0 0 0 0,0 0 0 0 0,0 0 0 0 0,0 0-1 0 0,-1 0 1 0 0,1 0 0 0 0,0 0 0 0 0,-1 0 0 0 0,1 0 0 0 0,-1 0 0 0 0,1 1 0 0 0,-1-1 0 0 0,1 0 0 0 0,-1 0 0 0 0,1 0 0 0 0,-1 0-1 0 0,0 1 1 0 0,1-1 0 0 0,-1 0 0 0 0,0 1 0 0 0,-1-2 0 0 0,0 1-21 0 0,12-5-49 0 0,-8 6 37 0 0,-2-12-5225 0 0,0 4-228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2T13:53:5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70 104 908 0 0,'-21'-26'1305'0'0,"18"23"-1125"0"0,0 0 1 0 0,0 0-1 0 0,1 0 1 0 0,-1-1 0 0 0,1 1-1 0 0,0-1 1 0 0,0 1 0 0 0,-3-7-1 0 0,-19-28 1286 0 0,25 39-1455 0 0,-1-1 0 0 0,0 0-1 0 0,0 0 1 0 0,0 0-1 0 0,0 0 1 0 0,1 0-1 0 0,-1 0 1 0 0,0 0-1 0 0,0 0 1 0 0,0 0-1 0 0,0 0 1 0 0,1 0-1 0 0,-1 0 1 0 0,0 0-1 0 0,0 0 1 0 0,0 0-1 0 0,0 0 1 0 0,1 0-1 0 0,-1 0 1 0 0,0-1-1 0 0,0 1 1 0 0,0 0-1 0 0,0 0 1 0 0,0 0-1 0 0,1 0 1 0 0,-1 0-1 0 0,0 0 1 0 0,0 0-1 0 0,0 0 1 0 0,0-1-1 0 0,0 1 1 0 0,0 0-1 0 0,0 0 1 0 0,0 0-1 0 0,1 0 1 0 0,-1 0-1 0 0,0-1 1 0 0,0 1-1 0 0,0 0 1 0 0,0 0-1 0 0,0 0 1 0 0,0 0-1 0 0,0-1 1 0 0,0 1-1 0 0,0 0 1 0 0,0 0-1 0 0,0 0 1 0 0,0 0-1 0 0,0-1 1 0 0,16 13 369 0 0,63 82 879 0 0,39 43-328 0 0,-96-115-831 0 0,2 0 1 0 0,0-1-1 0 0,43 28 0 0 0,-48-36-34 0 0,1-2 0 0 0,0 0 0 0 0,0-1 0 0 0,1-1-1 0 0,0-1 1 0 0,0-1 0 0 0,1-1 0 0 0,40 6 0 0 0,-16-9 12 0 0,0-2 1 0 0,1-2-1 0 0,-1-3 1 0 0,0-1-1 0 0,0-2 1 0 0,-1-2-1 0 0,0-2 1 0 0,61-24-1 0 0,262-95 26 0 0,69 9-58 0 0,-391 112-12 0 0,1 3 1 0 0,-1 2 0 0 0,1 2-1 0 0,0 2 1 0 0,49 6-1 0 0,232 47 255 0 0,-141-19-147 0 0,-78-19 5 0 0,1-4 1 0 0,0-6-1 0 0,131-9 1 0 0,487-102 0 0 0,-244 25-66 0 0,-154 55 66 0 0,-256 26 101 0 0,-1 3 0 0 0,113 20 1 0 0,-7 8 144 0 0,261 12-1 0 0,91-48-323 0 0,4-31-128 0 0,-243 23 47 0 0,-109 7-9 0 0,104 4 67 0 0,-161 3-34 0 0,289 12-32 0 0,-361-9 28 0 0,-39-2 4 0 0,-1-1-1 0 0,26-2 1 0 0,118-11 107 0 0,155-14-190 0 0,-283 24 94 0 0,42 2 0 0 0,-32 1-45 0 0,-23 1 15 0 0,0 0 1 0 0,-1 2-1 0 0,1-1 1 0 0,-1 2-1 0 0,0 0 1 0 0,30 15-1 0 0,-31-13-3 0 0,49 20 1 0 0,119 32-1 0 0,99-13 9 0 0,-69-13-4 0 0,214 34-23 0 0,-280-45 56 0 0,125 11 35 0 0,-213-28-81 0 0,49 2 3 0 0,54 0 16 0 0,28 7 78 0 0,-150-10 199 0 0,1-2 1 0 0,-1-2-1 0 0,1-2 0 0 0,0-2 1 0 0,44-9-1 0 0,-48 8-127 0 0,0 1 0 0 0,0 2-1 0 0,0 2 1 0 0,0 1 0 0 0,37 7-1 0 0,-60-7-135 0 0,-1-1 0 0 0,0 0 0 0 0,24-3-1 0 0,19-1 40 0 0,83-6-68 0 0,5 0-18 0 0,-126 8 39 0 0,25-3 9 0 0,26-8-45 0 0,-45 8 54 0 0,-19 3-26 0 0,-1 0-1 0 0,1 1 1 0 0,0 0-1 0 0,0 0 0 0 0,9 0 1 0 0,-13 1-4 0 0,0-1 1 0 0,0 1-1 0 0,1 0 0 0 0,-1 0 1 0 0,0-1-1 0 0,0 1 0 0 0,1-1 1 0 0,-1 1-1 0 0,0-1 1 0 0,0 0-1 0 0,0 1 0 0 0,0-1 1 0 0,0 0-1 0 0,0 0 0 0 0,0 0 1 0 0,0 0-1 0 0,1-1 0 0 0,-1 2-47 0 0,-1 0 0 0 0,0 0-1 0 0,0 0 1 0 0,0 0 0 0 0,0 0-1 0 0,1 0 1 0 0,-1 0-1 0 0,0 0 1 0 0,0 0 0 0 0,0 0-1 0 0,1 0 1 0 0,-1 0 0 0 0,0 0-1 0 0,0 0 1 0 0,0 0-1 0 0,1 0 1 0 0,-1 0 0 0 0,0 0-1 0 0,0 0 1 0 0,0 0-1 0 0,1 0 1 0 0,-1 0 0 0 0,0 0-1 0 0,0 0 1 0 0,0 0 0 0 0,0 0-1 0 0,1 0 1 0 0,-1 0-1 0 0,0-1 1 0 0,0 1 0 0 0,0 0-1 0 0,0 0 1 0 0,1 0 0 0 0,-1 0-1 0 0,0 0 1 0 0,0-1-1 0 0,0 1 1 0 0,0 0 0 0 0,0 0-1 0 0,0 0 1 0 0,1-1-1 0 0,-21 9-12314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2T13:53:5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2012 1 468 0 0,'0'1'179'0'0,"-1"0"-1"0"0,0 0 1 0 0,0 0-1 0 0,0-1 1 0 0,0 1-1 0 0,0 0 1 0 0,0 0-1 0 0,0-1 1 0 0,0 1-1 0 0,0 0 1 0 0,0-1-1 0 0,0 1 1 0 0,0-1-1 0 0,-1 1 1 0 0,1-1-1 0 0,0 0 1 0 0,-2 1-1 0 0,-24 6 1203 0 0,-403 87 5267 0 0,265-53-5411 0 0,-223 69 318 0 0,222-59-1286 0 0,7-4-145 0 0,-319 85-358 0 0,411-116-228 0 0,-34 7-1649 0 0,91-24 539 0 0,15-4 303 0 0,22-9-431 0 0,-26 14 1614 0 0,280-113-5735 0 0,-186 80 4709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2T13:53:5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2006 0 396 0 0,'1'1'102'0'0,"0"0"-1"0"0,-1 0 1 0 0,1 0 0 0 0,0 0 0 0 0,0-1-1 0 0,-1 1 1 0 0,1 0 0 0 0,-1 0-1 0 0,1 1 1 0 0,-1-1 0 0 0,1 0-1 0 0,-1 0 1 0 0,0 0 0 0 0,1 0-1 0 0,-1 0 1 0 0,0 0 0 0 0,0 0 0 0 0,0 1-1 0 0,0-1 1 0 0,0 0 0 0 0,0 0-1 0 0,0 0 1 0 0,0 0 0 0 0,0 1-1 0 0,-1 0 1 0 0,0 0-8 0 0,0-1 0 0 0,0 1 1 0 0,0-1-1 0 0,-1 1 0 0 0,1-1 0 0 0,0 1 0 0 0,-1-1 1 0 0,1 1-1 0 0,-1-1 0 0 0,1 0 0 0 0,-1 0 0 0 0,0 0 1 0 0,-3 1-1 0 0,-8 4 246 0 0,0-1 1 0 0,-1-1-1 0 0,-20 4 0 0 0,26-6-74 0 0,-109 17 1422 0 0,-17 3-266 0 0,-594 179 993 0 0,595-162-2340 0 0,-45 16-289 0 0,-106 29-1152 0 0,46-19-2621 0 0,228-63 3513 0 0,0 0-1 0 0,0 0 1 0 0,0-1-1 0 0,0 0 1 0 0,0-1-1 0 0,-11 0 1 0 0,5-6-1024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3FB53-D9B4-4A12-AAD8-647A5FEBCB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B086D-1063-414D-B1B3-893A017DB1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F6C-661E-4C6D-82D0-CD9DB69E21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5A9A-C5A7-411F-B88B-E2106BB41D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customXml" Target="../ink/ink4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19245" y="1046480"/>
            <a:ext cx="5245735" cy="407289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CCM 2018     IJCAI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Mem2Seq 2018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ACL2018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EmbedKGQA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	ACL2020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CronKGQA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 	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ACL2021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EXAQT 2021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CCM  &amp; Mem2Seq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较早期（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2018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探索出以下优点：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结合外部的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KG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多跳机制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共同特征：对时间不敏感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EmbedKGQA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335" y="4569329"/>
            <a:ext cx="10687330" cy="2001153"/>
          </a:xfrm>
        </p:spPr>
        <p:txBody>
          <a:bodyPr>
            <a:normAutofit fontScale="92500" lnSpcReduction="10000"/>
          </a:bodyPr>
          <a:lstStyle/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EmbedKGQA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是多跳机制的改进，由于在推理过程中多跳的次数有限制，比如限制为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次。此时若最优答案在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H+1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次跳跃后的位置，则导致准确率降低。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6546" b="2728"/>
          <a:stretch>
            <a:fillRect/>
          </a:stretch>
        </p:blipFill>
        <p:spPr>
          <a:xfrm>
            <a:off x="666471" y="287518"/>
            <a:ext cx="10859059" cy="4703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EmbedKGQA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470" y="5581809"/>
            <a:ext cx="10687330" cy="899954"/>
          </a:xfrm>
        </p:spPr>
        <p:txBody>
          <a:bodyPr>
            <a:normAutofit lnSpcReduction="10000"/>
          </a:bodyPr>
          <a:lstStyle/>
          <a:p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EmbedKGQA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中把所有实体都视为候选，扩大了推理范围。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嵌入代替多跳。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0" y="0"/>
            <a:ext cx="10859059" cy="52770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EmbedKGQA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0" y="471341"/>
            <a:ext cx="10859059" cy="527700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5511" y="4541008"/>
            <a:ext cx="6315958" cy="2976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具体模块：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KG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嵌入模块（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 Embedding Module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ComplEx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为所有实体创建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Embedding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，可以被模型识别进行后续使用。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470" y="2771480"/>
            <a:ext cx="4725662" cy="2976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EmbedKGQA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470" y="5581808"/>
            <a:ext cx="10687330" cy="202295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问题嵌入模块（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 Embedding Module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前馈神经网络（需要训练）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把问题嵌入到固定维度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0" y="0"/>
            <a:ext cx="10859059" cy="52770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5642" y="92557"/>
            <a:ext cx="4263748" cy="2113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EmbedKGQA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470" y="5346138"/>
            <a:ext cx="10687330" cy="202295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答案选择模块（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Answer Selection Module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通过得分函数计算全部实体的得分值，然后选出最高分对应实体作为结果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KG——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直接选取最大值；大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KG——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剪枝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0" y="0"/>
            <a:ext cx="10859059" cy="52770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12226" y="1101224"/>
            <a:ext cx="5470379" cy="2584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EmbedKGQA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CronKGQA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1736362" y="1509676"/>
              <a:ext cx="1997280" cy="2617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1736362" y="1509676"/>
                <a:ext cx="1997280" cy="261720"/>
              </a:xfrm>
              <a:prstGeom prst="rect"/>
            </p:spPr>
          </p:pic>
        </mc:Fallback>
      </mc:AlternateContent>
      <p:grpSp>
        <p:nvGrpSpPr>
          <p:cNvPr id="7" name="组合 6"/>
          <p:cNvGrpSpPr/>
          <p:nvPr/>
        </p:nvGrpSpPr>
        <p:grpSpPr>
          <a:xfrm>
            <a:off x="2909602" y="3508036"/>
            <a:ext cx="4646880" cy="294480"/>
            <a:chOff x="2909602" y="3508036"/>
            <a:chExt cx="464688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4" name="墨迹 3"/>
                <p14:cNvContentPartPr/>
                <p14:nvPr/>
              </p14:nvContentPartPr>
              <p14:xfrm>
                <a:off x="2909602" y="3508036"/>
                <a:ext cx="4436640" cy="161280"/>
              </p14:xfrm>
            </p:contentPart>
          </mc:Choice>
          <mc:Fallback xmlns="">
            <p:pic>
              <p:nvPicPr>
                <p:cNvPr id="4" name="墨迹 3"/>
              </p:nvPicPr>
              <p:blipFill>
                <a:blip r:embed="rId4"/>
              </p:blipFill>
              <p:spPr>
                <a:xfrm>
                  <a:off x="2909602" y="3508036"/>
                  <a:ext cx="4436640" cy="161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5" name="墨迹 4"/>
                <p14:cNvContentPartPr/>
                <p14:nvPr/>
              </p14:nvContentPartPr>
              <p14:xfrm>
                <a:off x="6781402" y="3513796"/>
                <a:ext cx="724680" cy="192240"/>
              </p14:xfrm>
            </p:contentPart>
          </mc:Choice>
          <mc:Fallback xmlns="">
            <p:pic>
              <p:nvPicPr>
                <p:cNvPr id="5" name="墨迹 4"/>
              </p:nvPicPr>
              <p:blipFill>
                <a:blip r:embed="rId6"/>
              </p:blipFill>
              <p:spPr>
                <a:xfrm>
                  <a:off x="6781402" y="3513796"/>
                  <a:ext cx="724680" cy="19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6" name="墨迹 5"/>
                <p14:cNvContentPartPr/>
                <p14:nvPr/>
              </p14:nvContentPartPr>
              <p14:xfrm>
                <a:off x="6830722" y="3598036"/>
                <a:ext cx="725760" cy="204480"/>
              </p14:xfrm>
            </p:contentPart>
          </mc:Choice>
          <mc:Fallback xmlns="">
            <p:pic>
              <p:nvPicPr>
                <p:cNvPr id="6" name="墨迹 5"/>
              </p:nvPicPr>
              <p:blipFill>
                <a:blip r:embed="rId8"/>
              </p:blipFill>
              <p:spPr>
                <a:xfrm>
                  <a:off x="6830722" y="3598036"/>
                  <a:ext cx="725760" cy="2044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201" y="620389"/>
            <a:ext cx="10907598" cy="56172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论文研究对象：时序知识库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创新点：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构建了一个时序知识图谱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构建大量需要进行时间推理的自然语言问题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论文实验中原本使用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EmbedKGQA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，由于其嵌入方式对时间不敏感导致效果不好，故修改为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CronKGQA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，使用的模型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CronKGQA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相当于是对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EmbedKGQA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的改进。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CronKGQA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043" y="4970791"/>
            <a:ext cx="10526101" cy="16202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EmbedKGQA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的嵌入方法采用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CronKGQA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TComplEx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时间知识图中的每个时间戳和实体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（将时间嵌入单独提出），再进行后续实验。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6852"/>
          <a:stretch>
            <a:fillRect/>
          </a:stretch>
        </p:blipFill>
        <p:spPr>
          <a:xfrm>
            <a:off x="1008856" y="357156"/>
            <a:ext cx="10174288" cy="46136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879297" y="590309"/>
            <a:ext cx="2794718" cy="1817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97282" y="2618865"/>
            <a:ext cx="1205128" cy="73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CronKGQA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CCM 2018</a:t>
            </a:r>
            <a:b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/>
              <a:t>Commonsense</a:t>
            </a:r>
            <a:r>
              <a:rPr lang="en-US" altLang="zh-CN" sz="2000" dirty="0"/>
              <a:t> Knowledge Aware Conversation Generation with </a:t>
            </a:r>
            <a:r>
              <a:rPr lang="en-US" altLang="zh-CN" sz="2000" b="1" dirty="0"/>
              <a:t>Graph Attention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426" y="5016201"/>
            <a:ext cx="11164640" cy="202295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用户往往需要把自己的需求说的非常详细、具体才能得到比较好的回答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现有的一些根据对话历史和外部知识图生成响应的方法</a:t>
            </a:r>
            <a:r>
              <a:rPr lang="zh-CN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局限于较小的知识图</a:t>
            </a:r>
            <a:endParaRPr lang="zh-CN" altLang="en-US" sz="2400" b="1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748" y="179110"/>
            <a:ext cx="9238114" cy="45843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46" y="5016201"/>
            <a:ext cx="10687330" cy="202295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创新点：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在感知用户说了什么的同时进行推理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设计了新的知识图谱模型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en-US" altLang="zh-CN" sz="24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DiffKG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748" y="179110"/>
            <a:ext cx="9238114" cy="45843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426" y="5016201"/>
            <a:ext cx="10687330" cy="2022951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对话历史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GPT2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T5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生成可以被模型识别的后续使用变量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748" y="179110"/>
            <a:ext cx="9238114" cy="45843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12007" y="295192"/>
            <a:ext cx="3975335" cy="2123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426" y="5016201"/>
            <a:ext cx="10687330" cy="2022951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对话历史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——GPT2/T5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知识图谱推理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——reified-KG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把三元组中的头实体、关系、尾实体这三个分别拆成了三个矩阵</a:t>
            </a:r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通过矩阵运算来得到某一些实体对应关系的一阶邻居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实现在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KG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中的跳跃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748" y="179110"/>
            <a:ext cx="9238114" cy="45843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56422" y="1841799"/>
            <a:ext cx="7250970" cy="2822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426" y="5016201"/>
            <a:ext cx="10687330" cy="2022951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对话历史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——GPT2/T5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知识图谱推理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——reified-KG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边感知边推理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逻辑推理模块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逻辑推理模块，这个模块可以通过此时的实体预测下一跳的动作向量和实体向量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748" y="179110"/>
            <a:ext cx="9238114" cy="45843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16141" y="601884"/>
            <a:ext cx="914401" cy="1597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426" y="5016201"/>
            <a:ext cx="10687330" cy="2022951"/>
          </a:xfrm>
        </p:spPr>
        <p:txBody>
          <a:bodyPr>
            <a:normAutofit/>
          </a:bodyPr>
          <a:lstStyle/>
          <a:p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对话历史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——GPT2/T5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知识图谱推理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——reified-KG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边感知边推理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逻辑推理模块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答案生成：</a:t>
            </a:r>
            <a:r>
              <a:rPr lang="zh-CN" altLang="en-US" sz="1800" b="1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最有可能的</a:t>
            </a:r>
            <a:r>
              <a:rPr lang="en-US" altLang="zh-CN" sz="18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18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个实体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zh-CN" sz="1800" b="1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对话历史编码向量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共同输入到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transformer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模型中，用于生成回答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748" y="179110"/>
            <a:ext cx="9238114" cy="45843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432726" y="503536"/>
            <a:ext cx="1949765" cy="3721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DiffKG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EXAQT</a:t>
            </a:r>
            <a:r>
              <a:rPr lang="en-US" altLang="zh-CN" dirty="0"/>
              <a:t> </a:t>
            </a:r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396" y="5220182"/>
            <a:ext cx="10771208" cy="1967697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EXAQT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进行答案预测的过程主要分为两步，构建“答案图”和根据“答案图”进行预测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258" y="803019"/>
            <a:ext cx="11121484" cy="375304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EXAQT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7071" y="838529"/>
            <a:ext cx="6234221" cy="6203507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构建“答案图”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找到与输入问题最相关的一组事实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首先找到和这个问题链接的全部事实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训练出一个分类器</a:t>
            </a:r>
            <a:endParaRPr lang="en-US" altLang="zh-CN" sz="20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根据训练好的分类器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选出与输入问题最相关的一组事实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生成紧凑子图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此时的图，图中全部事实都是与问题中的某个事实相连的，但是他们之间没有连接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时间事实增强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选取每个实体的所有时间事实中与问题相关性最强的一个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添加到答案图中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0531" r="53023"/>
          <a:stretch>
            <a:fillRect/>
          </a:stretch>
        </p:blipFill>
        <p:spPr>
          <a:xfrm>
            <a:off x="1584869" y="960449"/>
            <a:ext cx="3159397" cy="403151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EXAQT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2775" y="443060"/>
            <a:ext cx="4821025" cy="6038850"/>
          </a:xfrm>
        </p:spPr>
        <p:txBody>
          <a:bodyPr>
            <a:normAutofit lnSpcReduction="10000"/>
          </a:bodyPr>
          <a:lstStyle/>
          <a:p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CCM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对知识的记忆和流动主要通过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GRU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en-US" altLang="zh-CN" sz="2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主要思路：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输入进入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：将输入的词向量在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中进行检索，将检索得到的三元组和图输入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GRU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：由于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GRU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具有记忆功能，所以可以接受许多词向量，于是拥有语义信息。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、生成过程：在每个解码位置，根据被检索到的图和每个图中的实体，然后在词汇表中生成一个通用单词或实体。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5060"/>
            <a:ext cx="4562475" cy="6038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72" y="6475154"/>
            <a:ext cx="1713053" cy="3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81" r="1114"/>
          <a:stretch>
            <a:fillRect/>
          </a:stretch>
        </p:blipFill>
        <p:spPr>
          <a:xfrm>
            <a:off x="825858" y="781813"/>
            <a:ext cx="4971855" cy="375304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949387" y="535329"/>
            <a:ext cx="5602534" cy="5787342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根据“答案图”进行预测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R-GCN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网络（图卷积神经网络）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是一种图卷积神经网络，嵌入“关系”，利用关系嵌入来为不同的边关系赋予不同的权重。图卷积网络的不同层可以实现关系嵌入、聚合邻居信息、更新节点信息等。</a:t>
            </a:r>
            <a:endParaRPr lang="en-US" altLang="zh-CN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的步骤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问题、实体的初始化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问题、实体的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8338" y="3245177"/>
            <a:ext cx="992647" cy="289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EXAQT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81" r="1114"/>
          <a:stretch>
            <a:fillRect/>
          </a:stretch>
        </p:blipFill>
        <p:spPr>
          <a:xfrm>
            <a:off x="825858" y="781813"/>
            <a:ext cx="4971855" cy="375304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949387" y="535329"/>
            <a:ext cx="5416756" cy="5787342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根据“答案图”进行预测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问题、实体的初始化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问题的初始化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由于问题包含很多词和语义关系，所以需要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网络，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网络基础上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添加代表时间的时间类别和信号。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实体的初始化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来自维基百科，使用固定大小的预训练</a:t>
            </a:r>
            <a:r>
              <a:rPr lang="zh-CN" altLang="en-US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184" y="2658334"/>
            <a:ext cx="3247367" cy="770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EXAQT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81" r="1114"/>
          <a:stretch>
            <a:fillRect/>
          </a:stretch>
        </p:blipFill>
        <p:spPr>
          <a:xfrm>
            <a:off x="825857" y="967008"/>
            <a:ext cx="4971855" cy="375304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949387" y="535329"/>
            <a:ext cx="5416756" cy="5787342"/>
          </a:xfrm>
        </p:spPr>
        <p:txBody>
          <a:bodyPr>
            <a:normAutofit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根据“答案图”进行预测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问题、实体的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问题的更新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在随后的层中，问题的嵌入通过对属于它的实体（即从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NERD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获得的问题实体）的嵌入进行更新。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实体的更新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需要结合</a:t>
            </a:r>
            <a:r>
              <a:rPr lang="zh-CN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嵌入的问题</a:t>
            </a:r>
            <a:r>
              <a: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实体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可以感知时间的实体嵌入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TEE</a:t>
            </a:r>
            <a:r>
              <a: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r>
              <a: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带有时间注意力的时间关系</a:t>
            </a:r>
            <a:r>
              <a: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ATR</a:t>
            </a:r>
            <a:r>
              <a:rPr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进行更新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。这里的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问题和实体都是需要经过时间感知更新后的，关系需要添加时间注意。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2782" y="1847629"/>
            <a:ext cx="3247367" cy="770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2782" y="3854373"/>
            <a:ext cx="3247367" cy="770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6547332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EXAQT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5549"/>
            <a:ext cx="12192000" cy="4606901"/>
          </a:xfrm>
          <a:prstGeom prst="rect">
            <a:avLst/>
          </a:prstGeom>
        </p:spPr>
      </p:pic>
      <p:sp>
        <p:nvSpPr>
          <p:cNvPr id="8" name="标题 1"/>
          <p:cNvSpPr txBox="1"/>
          <p:nvPr/>
        </p:nvSpPr>
        <p:spPr>
          <a:xfrm>
            <a:off x="1188334" y="361239"/>
            <a:ext cx="1219200" cy="636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87174" y="282490"/>
            <a:ext cx="5953125" cy="6293020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创新点：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如何选取更“合适”的？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采用静态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动态图注意力机制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静态图注意力机制运用在检索过程中，可以更好反应检索出的三元组内的关联程度。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图注意力机制运用在生成之前。由于生成结果需要上下文向量，而上下文向量的生成需要参照检索到的图和三元组信息，此注意力机制给予不同图和三元组不同权重，以影响生成的上下文向量，使上下文向量可以更好的反应原来的语义信息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5060"/>
            <a:ext cx="4562475" cy="6038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72" y="6475154"/>
            <a:ext cx="1713053" cy="3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675" y="443060"/>
            <a:ext cx="5953125" cy="6293020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仅从被检索到的图和三元组中选择生成，没有其他的信息参照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对时间不敏感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5060"/>
            <a:ext cx="4562475" cy="6038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72" y="6475154"/>
            <a:ext cx="1713053" cy="3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Mem2Seq 2018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999" y="4829509"/>
            <a:ext cx="10668000" cy="2028491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CCM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Mem2Seq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可以记忆</a:t>
            </a:r>
            <a:r>
              <a:rPr lang="zh-CN" altLang="en-US" sz="2600" b="1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外部知识库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中的信息，于是需要较大的外部内存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论文中采用生成动态查询以控制内存访问。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采用多跳机制，在推理过程中可以实现很高性能。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59" y="243840"/>
            <a:ext cx="11993881" cy="422845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72" y="6475154"/>
            <a:ext cx="1713053" cy="3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Mem2Seq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0483" y="814973"/>
                <a:ext cx="5143253" cy="54104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编码部分：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层的嵌入矩阵。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b="1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是记忆表征。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逐次更新学习嵌入矩阵：通过查询向量</a:t>
                </a:r>
                <a:r>
                  <a:rPr lang="en-US" altLang="zh-CN" b="1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b="1" baseline="300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和嵌入矩阵</a:t>
                </a:r>
                <a:r>
                  <a:rPr lang="en-US" altLang="zh-CN" sz="2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b="1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逐次更新注意力权重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1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，通过权重更新记忆表征</a:t>
                </a:r>
                <a:r>
                  <a:rPr lang="en-US" altLang="zh-CN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b="1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，再由新的记忆表征</a:t>
                </a:r>
                <a:r>
                  <a:rPr lang="en-US" altLang="zh-CN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b="1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更新查询向量，以此逐次更新学习嵌入矩阵。</a:t>
                </a:r>
                <a:endPara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0483" y="814973"/>
                <a:ext cx="5143253" cy="5410463"/>
              </a:xfrm>
              <a:blipFill rotWithShape="1">
                <a:blip r:embed="rId1"/>
                <a:stretch>
                  <a:fillRect l="-6" t="-5" r="-143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72531" b="11018"/>
          <a:stretch>
            <a:fillRect/>
          </a:stretch>
        </p:blipFill>
        <p:spPr>
          <a:xfrm>
            <a:off x="435944" y="333709"/>
            <a:ext cx="4511832" cy="51526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72" y="6475154"/>
            <a:ext cx="1713053" cy="3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Mem2Seq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0861" y="3645244"/>
                <a:ext cx="11258622" cy="298131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解码部分：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以编码的最后一层输出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400" b="1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作为输入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每一跳中生成两个分布，词汇表中的全部单词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600" b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𝒗𝒐𝒄𝒂𝒃</m:t>
                        </m:r>
                      </m:sub>
                    </m:sSub>
                  </m:oMath>
                </a14:m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（词汇表的注意力分布）和内存内容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𝒑𝒕𝒓</m:t>
                        </m:r>
                      </m:sub>
                    </m:sSub>
                  </m:oMath>
                </a14:m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 记忆部分的注意力分布，包含对话框历史和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KB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信息）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通过这两个分布生成此次的输出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zh-CN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61" y="3645244"/>
                <a:ext cx="11258622" cy="2981316"/>
              </a:xfrm>
              <a:blipFill rotWithShape="1">
                <a:blip r:embed="rId1"/>
                <a:stretch>
                  <a:fillRect l="-6" t="-12" r="1" b="-29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7351" t="7870" r="2385" b="8552"/>
          <a:stretch>
            <a:fillRect/>
          </a:stretch>
        </p:blipFill>
        <p:spPr>
          <a:xfrm>
            <a:off x="1981753" y="307447"/>
            <a:ext cx="7661191" cy="32127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172" y="6475154"/>
            <a:ext cx="1713053" cy="3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Mem2Seq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AzODJjZTY0ODQ0NmZlNjAzOTZiMzcxMGVjY2Y2Y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2781</Words>
  <Application>WPS 演示</Application>
  <PresentationFormat>宽屏</PresentationFormat>
  <Paragraphs>199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1. CCM 2018 2. Mem2Seq 2018 3. EmbedKGQA 2020 4. CronKGQA 2021  5. DiffKG 2022 6. EXAQT 2021</vt:lpstr>
      <vt:lpstr>CCM 2018 Commonsense Knowledge Aware Conversation Generation with Graph Attention</vt:lpstr>
      <vt:lpstr>PowerPoint 演示文稿</vt:lpstr>
      <vt:lpstr>PowerPoint 演示文稿</vt:lpstr>
      <vt:lpstr>PowerPoint 演示文稿</vt:lpstr>
      <vt:lpstr>Mem2Seq 2018 </vt:lpstr>
      <vt:lpstr>PowerPoint 演示文稿</vt:lpstr>
      <vt:lpstr>PowerPoint 演示文稿</vt:lpstr>
      <vt:lpstr>PowerPoint 演示文稿</vt:lpstr>
      <vt:lpstr>CCM  &amp; Mem2Seq</vt:lpstr>
      <vt:lpstr>EmbedKGQA 2020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CronKGQA 2021 </vt:lpstr>
      <vt:lpstr>PowerPoint 演示文稿</vt:lpstr>
      <vt:lpstr>PowerPoint 演示文稿</vt:lpstr>
      <vt:lpstr>DiffKG 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EXAQT 2021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丹禹 黄</dc:creator>
  <cp:lastModifiedBy>黄</cp:lastModifiedBy>
  <cp:revision>56</cp:revision>
  <dcterms:created xsi:type="dcterms:W3CDTF">2023-06-29T07:08:00Z</dcterms:created>
  <dcterms:modified xsi:type="dcterms:W3CDTF">2023-11-13T09:20:37Z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F2A9DAB72E6644D0BD4A311C8BC1E884_12</vt:lpwstr>
  </property>
  <property fmtid="{D5CDD505-2E9C-101B-9397-08002B2CF9AE}" pid="3" name="KSOProductBuildVer">
    <vt:lpwstr>2052-12.1.0.15712</vt:lpwstr>
  </property>
</Properties>
</file>