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ink/ink1.xml" ContentType="application/inkml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83" r:id="rId5"/>
    <p:sldId id="382" r:id="rId6"/>
    <p:sldId id="384" r:id="rId7"/>
    <p:sldId id="385" r:id="rId8"/>
    <p:sldId id="386" r:id="rId9"/>
    <p:sldId id="387" r:id="rId10"/>
    <p:sldId id="388" r:id="rId11"/>
    <p:sldId id="391" r:id="rId12"/>
    <p:sldId id="389" r:id="rId13"/>
    <p:sldId id="392" r:id="rId14"/>
    <p:sldId id="393" r:id="rId15"/>
    <p:sldId id="396" r:id="rId16"/>
    <p:sldId id="394" r:id="rId17"/>
    <p:sldId id="390" r:id="rId18"/>
    <p:sldId id="399" r:id="rId19"/>
    <p:sldId id="398" r:id="rId20"/>
    <p:sldId id="381" r:id="rId21"/>
    <p:sldId id="380" r:id="rId22"/>
    <p:sldId id="40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C9C"/>
    <a:srgbClr val="DAEAE6"/>
    <a:srgbClr val="C8E4EA"/>
    <a:srgbClr val="799A92"/>
    <a:srgbClr val="53AB96"/>
    <a:srgbClr val="51A591"/>
    <a:srgbClr val="65B3C3"/>
    <a:srgbClr val="B4DAE2"/>
    <a:srgbClr val="F3FAFB"/>
    <a:srgbClr val="D8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84" autoAdjust="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5:35:4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82B0-5E92-4118-8ED0-BE21F56354E0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8130-14B9-45FE-95BC-75C4FB2E3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0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61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a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Boolean algebra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is a non-empty set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th-italic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, together with two binary operations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∧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∨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(on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th-italic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), a unary operation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inherit"/>
              </a:rPr>
              <a:t>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, and two distinguished elements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, satisfying the following axioms [...]. There are several possible widely adopted names for the operations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∧,∨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, and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inherit"/>
              </a:rPr>
              <a:t>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. We shall call them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meet, join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, and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complement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(or complementation), respectively. The distinguished elements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inherit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MathJax_Main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  <a:ea typeface="inherit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are called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zero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2596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88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0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36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7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4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0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4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7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5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4BB88-439C-4FCF-B1AC-F3FB89C7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F94CA-9999-4DB9-9104-42FA4073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B4C4-8523-4389-823A-C6B4AFD0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FB38-B4A2-4ED0-AC5B-3EE87EDD8B4C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5DDE-DF52-4355-9EF2-470713E9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6F4B-4D15-4B1B-ABA7-24A23B6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9E8F-8356-4A15-A7F8-5506D2C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EB854-F2CD-4935-9175-BFF596C7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FC7-B6DA-4B06-857C-08659CB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AA40-B5DC-486D-AC5B-AD7EAB11F977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46F73-7A54-449B-9533-D99C8515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327BB-6363-4890-8E30-D9F27E1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585AD-938E-4777-8CA0-896D93BA1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0C8CF-FB95-48CE-BCCE-1B30F83A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2486-703E-4D1C-8989-BE6BEDE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BFB-1034-4BAC-B221-A8911B2BB405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707D-50BA-4C64-B0BE-4A43DF1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6AAAB-1C62-4AA3-9276-C82AF8AC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ED084-7102-4806-B7F0-9BDBD4D3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6B5BF-8676-49F9-A616-63CB2000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A65C8-2B25-4011-B127-886D5E9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7985-FD96-4993-917B-FB5DF4076C4D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F513-362E-4D8D-A19B-A85A538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41A32-203B-4C98-8596-1FAF6CB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B7A7-AB8A-4B89-94AF-5278B7D9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1D4CE-26D5-418D-8785-77400B4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D0925-8976-4836-A11C-56D3A77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1005-F260-4471-BFC1-50490C66E829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226FB-EEBD-4394-852B-AC93447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3FB5-59EC-4D68-9EF0-630B5706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D4E5-B83C-4215-9835-6B9511F4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D7405-E592-4F44-B11B-7D8CE7F1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CDCF2-1E6D-4F11-B67D-4B002FBA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DAFA7-A1FB-4918-A90B-29DB494C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E56-C0C9-4F2C-9395-7F8446DEA7C0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F4E-0B5F-41B3-B3E7-5ABF4D97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E2C4-1F81-4772-9B9F-8C85A5CF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142BE-4928-4136-9996-49A6E8C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85D96-85FF-4524-9602-3AFA51B0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5B96-B113-445F-8A6B-1C03734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6809E-2307-4D2C-9570-260B3427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9493F-E7D6-4F9C-891A-B442E487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011FF-D8BD-4313-B902-A98C2B3E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48-7F49-4109-B3DE-18D2D144BE08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CA8A2-C67E-4871-B805-0FEA049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422B7-6B53-42FE-A063-A9695C2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0EEEF-51C2-484E-8B1B-124FC6E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63E87C-92FF-48D5-85B7-CD20D94A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9200-C98B-4EF3-BB16-A313A8DB3260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508EE-3CD1-442F-9E59-864F63E8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E2B23-3CC9-4743-97A0-FDCD126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1534F-1B8B-4EB0-98A6-8E2E9C5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07D-7634-4B0E-B494-A2DCEE23A1FD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DD56E-3F1D-496E-A1E6-A452C26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C1443-279B-4FBA-B760-251D09C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254D-D780-49F1-BFF6-C9B932D3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C563E-89DD-4507-81B0-5250D559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72B63-653C-4F81-A5B5-9BBB3D4A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9C1A7-E1DC-476E-B7DD-CB9D030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051-97F6-4114-B0A7-A93EB2618695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6BEE4-EB07-4070-8152-1FA7CF2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4DE07-0E83-44BB-8E1E-6D64937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DAF1A-A62E-42D8-9574-FCAB91EE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781E0-37BD-4FF0-A54F-00EC32E11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0070D-39E5-4BFA-B0A8-610E95A9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95602-71E2-4023-962C-E3181A7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857-18EE-4895-B619-59663A2A5806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B8B73-67D0-48A4-943F-A74CE45D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60ABB-36F4-4EE2-A73D-2228355C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3E370-542C-4B28-8624-908C05B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35D2-71D8-46F0-A31D-97A9EBE2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EB972-F355-40AD-92BF-4D02D8D36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FDCD-3922-41AA-9289-DE04C833FC06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14624-5EA1-4C8E-8A70-576AE9E5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A581-7E31-4F68-8D09-8D423567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caml.org/play" TargetMode="Externa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hyperlink" Target="https://play.haskell.org/" TargetMode="External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41" Type="http://schemas.openxmlformats.org/officeDocument/2006/relationships/image" Target="../media/image51.png"/><Relationship Id="rId1" Type="http://schemas.openxmlformats.org/officeDocument/2006/relationships/tags" Target="../tags/tag25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hass.rpi.edu/heuveb/Teaching/Logic/CompLogic/Web/Presentations/TF-Trees.pdf" TargetMode="External"/><Relationship Id="rId2" Type="http://schemas.openxmlformats.org/officeDocument/2006/relationships/hyperlink" Target="https://link.springer.com/book/10.1007/978-0-387-68436-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0" Type="http://schemas.openxmlformats.org/officeDocument/2006/relationships/image" Target="../media/image11.png"/><Relationship Id="rId4" Type="http://schemas.openxmlformats.org/officeDocument/2006/relationships/tags" Target="../tags/tag9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hyperlink" Target="https://piazza.com/class/lhd57vfodkv4y2/post/6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2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17.xml"/><Relationship Id="rId10" Type="http://schemas.openxmlformats.org/officeDocument/2006/relationships/image" Target="../media/image19.png"/><Relationship Id="rId4" Type="http://schemas.openxmlformats.org/officeDocument/2006/relationships/tags" Target="../tags/tag16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2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22.xml"/><Relationship Id="rId10" Type="http://schemas.openxmlformats.org/officeDocument/2006/relationships/image" Target="../media/image24.png"/><Relationship Id="rId4" Type="http://schemas.openxmlformats.org/officeDocument/2006/relationships/tags" Target="../tags/tag21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22" y="1499884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&amp; Logic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Yue</a:t>
            </a: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483F2-4860-4676-86D2-B2B0128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074" y="3993927"/>
            <a:ext cx="9957847" cy="2733774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94066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5" y="3386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Bradley Hand ITC" panose="03070402050302030203" pitchFamily="66" charset="0"/>
              </a:rPr>
              <a:t>Haskell</a:t>
            </a:r>
            <a:r>
              <a:rPr lang="en-US" altLang="zh-CN" dirty="0">
                <a:latin typeface="Bradley Hand ITC" panose="03070402050302030203" pitchFamily="66" charset="0"/>
              </a:rPr>
              <a:t> </a:t>
            </a:r>
            <a:endParaRPr lang="zh-CN" altLang="en-US" dirty="0">
              <a:latin typeface="Bradley Hand ITC" panose="03070402050302030203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30" y="1784052"/>
            <a:ext cx="11064740" cy="50739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Notation: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\documentclass{article}&#10;\usepackage{amsmath}&#10;\pagestyle{empty}&#10;\begin{document}&#10;&#10;$\binom{n}{k} = C^k_n$&#10;&#10;&#10;\end{document}" title="IguanaTex Bitmap Display">
            <a:extLst>
              <a:ext uri="{FF2B5EF4-FFF2-40B4-BE49-F238E27FC236}">
                <a16:creationId xmlns:a16="http://schemas.microsoft.com/office/drawing/2014/main" id="{16D776E8-7E78-2889-8BC1-AD33386699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51" y="1842932"/>
            <a:ext cx="955428" cy="30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A390B0-16CD-0F3C-6E02-418E65368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73" y="2327639"/>
            <a:ext cx="6927180" cy="31092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1E1369-95FA-C3CE-554E-D69745A77C29}"/>
              </a:ext>
            </a:extLst>
          </p:cNvPr>
          <p:cNvSpPr txBox="1"/>
          <p:nvPr/>
        </p:nvSpPr>
        <p:spPr>
          <a:xfrm>
            <a:off x="4110446" y="285199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EAE6"/>
                </a:solidFill>
              </a:rPr>
              <a:t>Type annotation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CE7117-53BB-EC20-B5AF-F45F5488C2D9}"/>
              </a:ext>
            </a:extLst>
          </p:cNvPr>
          <p:cNvSpPr txBox="1"/>
          <p:nvPr/>
        </p:nvSpPr>
        <p:spPr>
          <a:xfrm>
            <a:off x="3270068" y="322133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AEAE6"/>
                </a:solidFill>
              </a:rPr>
              <a:t>All possible patterns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E5EC1A62-C817-B5C8-A226-BF2281952BB8}"/>
              </a:ext>
            </a:extLst>
          </p:cNvPr>
          <p:cNvSpPr/>
          <p:nvPr/>
        </p:nvSpPr>
        <p:spPr>
          <a:xfrm>
            <a:off x="3078480" y="3271160"/>
            <a:ext cx="140541" cy="234219"/>
          </a:xfrm>
          <a:prstGeom prst="rightBrace">
            <a:avLst/>
          </a:prstGeom>
          <a:ln w="19050">
            <a:solidFill>
              <a:srgbClr val="DAE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8E3EF67-34D8-4803-E625-78E96BDF671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60800" y="3036664"/>
            <a:ext cx="249646" cy="0"/>
          </a:xfrm>
          <a:prstGeom prst="straightConnector1">
            <a:avLst/>
          </a:prstGeom>
          <a:ln w="19050">
            <a:solidFill>
              <a:srgbClr val="DAEA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B01EC5A-9A28-60B4-8D13-22718A804C7D}"/>
              </a:ext>
            </a:extLst>
          </p:cNvPr>
          <p:cNvSpPr txBox="1"/>
          <p:nvPr/>
        </p:nvSpPr>
        <p:spPr>
          <a:xfrm>
            <a:off x="541069" y="5441588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Haskell Playground</a:t>
            </a:r>
            <a:endParaRPr 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9DFEDC2-F426-D3C8-7781-477040FD7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2096" y="2461000"/>
            <a:ext cx="4122777" cy="28425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24F4BBE-56ED-2468-9C03-8BF9C04ED4FE}"/>
              </a:ext>
            </a:extLst>
          </p:cNvPr>
          <p:cNvSpPr txBox="1"/>
          <p:nvPr/>
        </p:nvSpPr>
        <p:spPr>
          <a:xfrm>
            <a:off x="7591453" y="5436868"/>
            <a:ext cx="344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8"/>
              </a:rPr>
              <a:t>OCaml</a:t>
            </a:r>
            <a:r>
              <a:rPr lang="en-US" dirty="0">
                <a:hlinkClick r:id="rId8"/>
              </a:rPr>
              <a:t> Playground</a:t>
            </a:r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B134F4-DB3C-25C9-A78F-8BB85CA6ADB3}"/>
              </a:ext>
            </a:extLst>
          </p:cNvPr>
          <p:cNvSpPr txBox="1"/>
          <p:nvPr/>
        </p:nvSpPr>
        <p:spPr>
          <a:xfrm>
            <a:off x="7692096" y="2072640"/>
            <a:ext cx="359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matching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36CD82-6C99-5B78-2F3F-47A6AFD5A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4326" y="518278"/>
            <a:ext cx="891734" cy="8917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872C4C-F4E2-D2FC-A323-06F6009B3ECD}"/>
              </a:ext>
            </a:extLst>
          </p:cNvPr>
          <p:cNvSpPr txBox="1"/>
          <p:nvPr/>
        </p:nvSpPr>
        <p:spPr>
          <a:xfrm>
            <a:off x="1550956" y="6007393"/>
            <a:ext cx="568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 will introduce more about functional programming language when we meet the topic of induction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A4C8E7-D808-BF0D-AFED-8AAC46EAE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375" y="6014298"/>
            <a:ext cx="55479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8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94066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Natural numbers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60" y="1692705"/>
            <a:ext cx="4800406" cy="488226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Five </a:t>
            </a:r>
            <a:r>
              <a:rPr lang="en-U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Peano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axioms: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 is a natural number.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Every natural number has a successor which is also a natural number.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 is not the successor of any natural number.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the successor of x equals the successor of y, then x equals y.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axiom of induction: If a statement is true of 0, and if the truth of that statement for a number implies its truth for the successor of that number, then the statement is true for every natural number.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9EABCE-04F5-6188-08A8-E1EC62E29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46"/>
          <a:stretch/>
        </p:blipFill>
        <p:spPr>
          <a:xfrm>
            <a:off x="5503816" y="0"/>
            <a:ext cx="6688183" cy="4186695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$0 = \emptyset$$&#10;$$1 = 0 \cup \{0\} = \{0\} = \{\emptyset\}$$&#10;$$2 = 1 \cup \{1\} = \{0, 1\} = \{\emptyset, \{\emptyset \}\}$$&#10;$$3 = 2 \cup \{2\} = \{0, 1, 2\} $$&#10;$$n = n-1 \cup \{n-1 \} = \{0, 1,...,n-1\} $$&#10;&#10;\end{document}" title="IguanaTex Bitmap Display">
            <a:extLst>
              <a:ext uri="{FF2B5EF4-FFF2-40B4-BE49-F238E27FC236}">
                <a16:creationId xmlns:a16="http://schemas.microsoft.com/office/drawing/2014/main" id="{87B309FD-AB41-7831-7115-645C4C3BD2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45" y="4551820"/>
            <a:ext cx="3823921" cy="191545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E75A566-8F57-7713-291D-77AB7DD55D98}"/>
              </a:ext>
            </a:extLst>
          </p:cNvPr>
          <p:cNvSpPr txBox="1"/>
          <p:nvPr/>
        </p:nvSpPr>
        <p:spPr>
          <a:xfrm>
            <a:off x="4147099" y="1871147"/>
            <a:ext cx="1376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E8C9C"/>
                </a:solidFill>
                <a:latin typeface="Arial Rounded MT Bold" panose="020F0704030504030204" pitchFamily="34" charset="0"/>
              </a:rPr>
              <a:t>def1</a:t>
            </a:r>
            <a:endParaRPr lang="en-US" sz="2000" dirty="0">
              <a:solidFill>
                <a:srgbClr val="3E8C9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13884A-1E37-E1A7-F955-A946A0776EFD}"/>
              </a:ext>
            </a:extLst>
          </p:cNvPr>
          <p:cNvSpPr txBox="1"/>
          <p:nvPr/>
        </p:nvSpPr>
        <p:spPr>
          <a:xfrm>
            <a:off x="5675453" y="4244032"/>
            <a:ext cx="1376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E8C9C"/>
                </a:solidFill>
                <a:latin typeface="Arial Rounded MT Bold" panose="020F0704030504030204" pitchFamily="34" charset="0"/>
              </a:rPr>
              <a:t>def2</a:t>
            </a:r>
            <a:endParaRPr lang="en-US" sz="2000" dirty="0">
              <a:solidFill>
                <a:srgbClr val="3E8C9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20461CA-07C4-8723-37FB-6FA264AB9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9166" y="4988831"/>
            <a:ext cx="891734" cy="8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94066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630" y="1784052"/>
                <a:ext cx="11064740" cy="50739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Imply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Exercise: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𝑃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→(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𝑄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→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𝑅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 ⇔ (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𝑃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∧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𝑄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)→</m:t>
                    </m:r>
                    <m:r>
                      <a:rPr lang="pt-BR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𝑅</m:t>
                    </m:r>
                  </m:oMath>
                </a14:m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SAT function: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Saturation arithmetic is a version of arithmetic in which all operations, such as addition and multiplication, are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limited to a fixed range between a minimum and maximum value.</a:t>
                </a: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630" y="1784052"/>
                <a:ext cx="11064740" cy="5073948"/>
              </a:xfrm>
              <a:blipFill>
                <a:blip r:embed="rId4"/>
                <a:stretch>
                  <a:fillRect l="-551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51A98E-1A4C-42D4-0BA4-3D7C11EEE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005" y="1748025"/>
            <a:ext cx="1828958" cy="1676545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$p \rightarrow q \iff \neg p \vee q$&#10;&#10;&#10;\end{document}" title="IguanaTex Bitmap Display">
            <a:extLst>
              <a:ext uri="{FF2B5EF4-FFF2-40B4-BE49-F238E27FC236}">
                <a16:creationId xmlns:a16="http://schemas.microsoft.com/office/drawing/2014/main" id="{1F66228A-2526-3E64-6217-877BBAEA5E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06" y="1877319"/>
            <a:ext cx="2439107" cy="235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AB871B33-21AB-4E27-FB03-53C82ADC5F2A}"/>
                  </a:ext>
                </a:extLst>
              </p14:cNvPr>
              <p14:cNvContentPartPr/>
              <p14:nvPr/>
            </p14:nvContentPartPr>
            <p14:xfrm>
              <a:off x="2925680" y="3271480"/>
              <a:ext cx="360" cy="3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AB871B33-21AB-4E27-FB03-53C82ADC5F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17040" y="3262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1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3105C-BA01-40CE-E97A-631D4CF0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11D0EE-F3E7-36F6-ED83-A9D9CE15B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90"/>
          <a:stretch/>
        </p:blipFill>
        <p:spPr>
          <a:xfrm>
            <a:off x="385605" y="1362220"/>
            <a:ext cx="4872195" cy="2064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8E7839-883B-3952-6E5B-54E562CEB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05" y="3426458"/>
            <a:ext cx="4872195" cy="34240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7E4929-0709-CB1B-AF81-028EB885B8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528"/>
          <a:stretch/>
        </p:blipFill>
        <p:spPr>
          <a:xfrm>
            <a:off x="5872480" y="1362220"/>
            <a:ext cx="5867908" cy="2984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7706D28-3707-6E62-203B-CA7EBCA05889}"/>
              </a:ext>
            </a:extLst>
          </p:cNvPr>
          <p:cNvSpPr txBox="1"/>
          <p:nvPr/>
        </p:nvSpPr>
        <p:spPr>
          <a:xfrm>
            <a:off x="5872480" y="53759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orgia" panose="02040502050405020303" pitchFamily="18" charset="0"/>
              </a:rPr>
              <a:t>Introduction to Boolean Algebras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Paul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Halmos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 , Steven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Givant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05FF8D2-4C20-602E-F8FF-837E7669698D}"/>
                  </a:ext>
                </a:extLst>
              </p:cNvPr>
              <p:cNvSpPr txBox="1"/>
              <p:nvPr/>
            </p:nvSpPr>
            <p:spPr>
              <a:xfrm>
                <a:off x="200298" y="356136"/>
                <a:ext cx="5672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Boolean algebra of all subsets of X (power set algebra)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𝑋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∅ </m:t>
                      </m:r>
                    </m:oMath>
                  </m:oMathPara>
                </a14:m>
                <a:endParaRPr 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Union, intersection, complementation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05FF8D2-4C20-602E-F8FF-837E76696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8" y="356136"/>
                <a:ext cx="5672182" cy="830997"/>
              </a:xfrm>
              <a:prstGeom prst="rect">
                <a:avLst/>
              </a:prstGeom>
              <a:blipFill>
                <a:blip r:embed="rId7"/>
                <a:stretch>
                  <a:fillRect l="-645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CE166F-B4C0-AE74-D9CC-C5ED0FEBF317}"/>
                  </a:ext>
                </a:extLst>
              </p:cNvPr>
              <p:cNvSpPr txBox="1"/>
              <p:nvPr/>
            </p:nvSpPr>
            <p:spPr>
              <a:xfrm>
                <a:off x="5872480" y="356136"/>
                <a:ext cx="5672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Boolean algebra</a:t>
                </a:r>
              </a:p>
              <a:p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Non-empty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𝐴</m:t>
                    </m:r>
                  </m:oMath>
                </a14:m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, distinguished element 0 and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    (¬)</m:t>
                      </m:r>
                    </m:oMath>
                  </m:oMathPara>
                </a14:m>
                <a:endParaRPr 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CE166F-B4C0-AE74-D9CC-C5ED0FEB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80" y="356136"/>
                <a:ext cx="5672182" cy="830997"/>
              </a:xfrm>
              <a:prstGeom prst="rect">
                <a:avLst/>
              </a:prstGeom>
              <a:blipFill>
                <a:blip r:embed="rId8"/>
                <a:stretch>
                  <a:fillRect l="-537" t="-2190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\documentclass{article}&#10;\usepackage{amsmath}&#10;\pagestyle{empty}&#10;\begin{document}&#10;&#10;$\lor, \ \land $&#10;&#10;&#10;\end{document}" title="IguanaTex Bitmap Display">
            <a:extLst>
              <a:ext uri="{FF2B5EF4-FFF2-40B4-BE49-F238E27FC236}">
                <a16:creationId xmlns:a16="http://schemas.microsoft.com/office/drawing/2014/main" id="{D0F539CF-0FDE-353E-1E23-F58D14F65A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77" y="926702"/>
            <a:ext cx="586647" cy="2325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32E97F-EF1D-4A67-6629-E9AEEE732E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9166" y="4988831"/>
            <a:ext cx="891734" cy="8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00295D6F-14C5-DFA6-3B16-521B6F490FB6}"/>
              </a:ext>
            </a:extLst>
          </p:cNvPr>
          <p:cNvSpPr/>
          <p:nvPr/>
        </p:nvSpPr>
        <p:spPr>
          <a:xfrm>
            <a:off x="-197224" y="405045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C6234B-305C-A44B-B5B5-670A67E20D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)|=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C6234B-305C-A44B-B5B5-670A67E20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D04F1B-EECB-66EA-E75C-98456A74F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0592"/>
                <a:ext cx="10515600" cy="38364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Each subset P of X is naturally associated with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𝑝</m:t>
                    </m:r>
                  </m:oMath>
                </a14:m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from X into 2, namely the characteristic function of P, defined for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𝑥</m:t>
                    </m:r>
                  </m:oMath>
                </a14:m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in X by</a:t>
                </a:r>
              </a:p>
              <a:p>
                <a:endParaRPr 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The correspondence that maps each subset to its characteristic function is a bijection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</m:oMath>
                </a14:m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. The inverse correspondence maps each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𝑞</m:t>
                    </m:r>
                  </m:oMath>
                </a14:m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to the set consists of elements x in X for which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 = 1</m:t>
                    </m:r>
                  </m:oMath>
                </a14:m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D04F1B-EECB-66EA-E75C-98456A74F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0592"/>
                <a:ext cx="10515600" cy="3836483"/>
              </a:xfrm>
              <a:blipFill>
                <a:blip r:embed="rId3"/>
                <a:stretch>
                  <a:fillRect l="-812" t="-222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60BD4C1-C5BD-AE40-8068-623B26D5F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787" y="2808581"/>
            <a:ext cx="2240474" cy="7011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BA88A5-9464-6517-54EA-1F0076840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47408"/>
            <a:ext cx="7292972" cy="17756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50C7F0-5AAE-49D9-A4A0-E0FD37022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543765"/>
            <a:ext cx="2789162" cy="312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DD648-7F82-BA59-53CB-3A22BEFA21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9166" y="4988831"/>
            <a:ext cx="891734" cy="8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C243D8-2D6C-072A-2A2F-F6793EB38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909" y="2778034"/>
                <a:ext cx="10515600" cy="38691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∩ ∪ </m:t>
                    </m:r>
                  </m:oMath>
                </a14:m>
                <a:r>
                  <a:rPr lang="en-US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&amp; max min </a:t>
                </a: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For sets, either one of the equations P ∩ Q = P and P ∪ Q = Q is equivalent to the inclusion P ⊆ Q. This observation motivates the introduction of a binary relation ≤ in every Boolean algebra; we write p ≤ q or q ≥ p in case p ∧ q = p, or, p ∨ q = q.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C243D8-2D6C-072A-2A2F-F6793EB38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909" y="2778034"/>
                <a:ext cx="10515600" cy="3869192"/>
              </a:xfrm>
              <a:blipFill>
                <a:blip r:embed="rId2"/>
                <a:stretch>
                  <a:fillRect l="-522" t="-1735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CE704C-7F1B-116C-8657-5D5E1F8BB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43"/>
          <a:stretch/>
        </p:blipFill>
        <p:spPr>
          <a:xfrm>
            <a:off x="2341904" y="442047"/>
            <a:ext cx="3589331" cy="1291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A0B455-ADFF-086D-2DC7-6FE52E421BC0}"/>
              </a:ext>
            </a:extLst>
          </p:cNvPr>
          <p:cNvSpPr txBox="1"/>
          <p:nvPr/>
        </p:nvSpPr>
        <p:spPr>
          <a:xfrm>
            <a:off x="966651" y="1210005"/>
            <a:ext cx="1051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slides,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                   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but wait, what is max/min here? What is the order? Note the 0 and 1 are just bool value but not numbers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23B9DD-5C81-8E3B-EF3C-34FDDAFAA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166" y="4988831"/>
            <a:ext cx="891734" cy="8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4">
            <a:extLst>
              <a:ext uri="{FF2B5EF4-FFF2-40B4-BE49-F238E27FC236}">
                <a16:creationId xmlns:a16="http://schemas.microsoft.com/office/drawing/2014/main" id="{12BA21D7-79C4-CD4D-A74D-D1B99AE53D22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C7E072-AF07-3098-CEF9-88B0F798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CNF DNF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891C7-D418-7A05-9B55-429FD9D4A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For any proposition φ, there is a proposition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𝑐𝑛𝑓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over the same Boolean variables and in CNF such that </a:t>
                </a:r>
                <a:r>
                  <a:rPr lang="en-US" sz="24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φ 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𝑐𝑛𝑓</m:t>
                        </m:r>
                      </m:sub>
                    </m:sSub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(also DNF)</a:t>
                </a:r>
                <a:endParaRPr lang="en-US" sz="2400" b="0" i="0" dirty="0">
                  <a:solidFill>
                    <a:srgbClr val="0000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sz="20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AND of </a:t>
                </a:r>
                <a:r>
                  <a:rPr lang="en-US" sz="2000" b="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Ors</a:t>
                </a:r>
                <a:endParaRPr lang="en-US" sz="2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891C7-D418-7A05-9B55-429FD9D4A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B92BDA1-FD32-FFC7-3775-2EE4946766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68" t="18291" r="30777" b="53888"/>
          <a:stretch/>
        </p:blipFill>
        <p:spPr>
          <a:xfrm>
            <a:off x="923110" y="4393180"/>
            <a:ext cx="2255520" cy="2349546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\land $&#10;&#10;&#10;\end{document}" title="IguanaTex Bitmap Display">
            <a:extLst>
              <a:ext uri="{FF2B5EF4-FFF2-40B4-BE49-F238E27FC236}">
                <a16:creationId xmlns:a16="http://schemas.microsoft.com/office/drawing/2014/main" id="{D30E16CA-69EE-EA5F-A2A4-CB6CFDFEAC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52" y="3940587"/>
            <a:ext cx="229595" cy="2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13753"/>
            <a:ext cx="994066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Truth Trees(with only logic operator)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30" y="1810178"/>
            <a:ext cx="6664484" cy="50739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truth tree method tries to </a:t>
            </a:r>
            <a:r>
              <a:rPr lang="en-US" sz="1600" b="1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systematically derive</a:t>
            </a: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 contradiction from the assumption that a certain set of statements is true.</a:t>
            </a:r>
          </a:p>
          <a:p>
            <a:pPr>
              <a:lnSpc>
                <a:spcPct val="100000"/>
              </a:lnSpc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Infers which statements are forced to be true under this assumption.</a:t>
            </a:r>
          </a:p>
          <a:p>
            <a:pPr>
              <a:lnSpc>
                <a:spcPct val="100000"/>
              </a:lnSpc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When nothing is forced, then the tree branches into the possible 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All branches close =&gt; the original statement cannot be false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tautology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• A sentence belongs to every branch below 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• You can close a branch if a statement and its negation both belong to that 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.• A branch is finished if all of its decomposable statements have been decomposed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A70C1E-1F59-B0BB-0B34-85DD4BC1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62" y="2186332"/>
            <a:ext cx="5053538" cy="37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4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CC73-FE26-2739-63A7-AC1B83BD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See the example in slides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C768A-EF84-FF9C-4901-A34ABCE1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294678-6CFB-113B-FDBB-35F2B852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228703" cy="32656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B91105-56CD-0B9A-F4ED-4C81B17B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87" y="1825625"/>
            <a:ext cx="5273113" cy="38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8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253B2-E23A-771B-9EB7-DABEAED3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932"/>
            <a:ext cx="10515600" cy="567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Procedure</a:t>
            </a:r>
            <a:r>
              <a:rPr lang="zh-CN" altLang="en-US" sz="20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sz="2000" b="0" i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20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 the ‘root’ of the tree(negation of what you think is tautology), write down all statements that you try</a:t>
            </a:r>
          </a:p>
          <a:p>
            <a:r>
              <a:rPr lang="en-US" sz="20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Decompose according to the rules until you have a finished open branch or until all branches close.</a:t>
            </a:r>
          </a:p>
          <a:p>
            <a:pPr marL="457200" lvl="1" indent="0">
              <a:buNone/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If there is a finished open branch, then that means that it is possible for all statements at the root of the tree to be true.</a:t>
            </a:r>
          </a:p>
          <a:p>
            <a:pPr marL="457200" lvl="1" indent="0">
              <a:buNone/>
            </a:pPr>
            <a:r>
              <a:rPr lang="en-US" sz="1600" b="0" i="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If all branches close, then it is not possible for statements at the root of the tree to be true.</a:t>
            </a: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Exercise: prove </a:t>
            </a:r>
          </a:p>
        </p:txBody>
      </p:sp>
      <p:pic>
        <p:nvPicPr>
          <p:cNvPr id="4" name="图片 3" descr="\documentclass{article}&#10;\usepackage{amsmath}&#10;\pagestyle{empty}&#10;\begin{document}&#10;&#10;$(((P \land Q) \rightarrow R) \leftrightarrow (P \rightarrow (\neg Q \lor R)) )$&#10;&#10;&#10;\end{document}" title="IguanaTex Bitmap Display">
            <a:extLst>
              <a:ext uri="{FF2B5EF4-FFF2-40B4-BE49-F238E27FC236}">
                <a16:creationId xmlns:a16="http://schemas.microsoft.com/office/drawing/2014/main" id="{A73CFF5E-953E-C380-20F4-E458400CD9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18" y="3174524"/>
            <a:ext cx="4030476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2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4">
            <a:extLst>
              <a:ext uri="{FF2B5EF4-FFF2-40B4-BE49-F238E27FC236}">
                <a16:creationId xmlns:a16="http://schemas.microsoft.com/office/drawing/2014/main" id="{B75185BA-329E-939F-8DEF-A38731204466}"/>
              </a:ext>
            </a:extLst>
          </p:cNvPr>
          <p:cNvSpPr/>
          <p:nvPr/>
        </p:nvSpPr>
        <p:spPr>
          <a:xfrm>
            <a:off x="-268941" y="422461"/>
            <a:ext cx="9678059" cy="1110504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94C4A0-61BC-4CC3-908B-AD93F968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73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3E8C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</a:t>
            </a:r>
            <a:endParaRPr lang="zh-CN" altLang="en-US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0FF25-03C1-49B6-B6C3-14E857D6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3"/>
            <a:ext cx="11092542" cy="4895851"/>
          </a:xfrm>
        </p:spPr>
        <p:txBody>
          <a:bodyPr numCol="2"/>
          <a:lstStyle/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lvl="1"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</a:p>
          <a:p>
            <a:pPr lvl="1"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Ordered pair</a:t>
            </a:r>
            <a:r>
              <a:rPr lang="zh-CN" altLang="en-US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</a:p>
          <a:p>
            <a:pPr lvl="1">
              <a:lnSpc>
                <a:spcPct val="100000"/>
              </a:lnSpc>
              <a:tabLst>
                <a:tab pos="7442200" algn="l"/>
              </a:tabLst>
            </a:pPr>
            <a:r>
              <a:rPr lang="en-US" sz="2000" dirty="0">
                <a:solidFill>
                  <a:srgbClr val="53AB96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Boolean algebra</a:t>
            </a:r>
          </a:p>
          <a:p>
            <a:pPr lvl="1"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CNF DNF</a:t>
            </a:r>
          </a:p>
          <a:p>
            <a:pPr lvl="1"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Truth Tree</a:t>
            </a:r>
            <a:endParaRPr lang="en-US" altLang="zh-CN" sz="2000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endParaRPr lang="en-US" altLang="zh-CN" sz="2400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Maybe next time: </a:t>
            </a: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rule; induction(prove); functional language; logic and type; Russel paradox</a:t>
            </a: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r>
              <a:rPr lang="en-US" altLang="zh-CN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Anything marked with </a:t>
            </a: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r>
              <a:rPr lang="en-US" altLang="zh-CN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exact topic</a:t>
            </a:r>
            <a:endParaRPr lang="zh-CN" altLang="en-US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24FA9D-CC93-47F4-93CA-D50C80B32A76}"/>
              </a:ext>
            </a:extLst>
          </p:cNvPr>
          <p:cNvSpPr/>
          <p:nvPr/>
        </p:nvSpPr>
        <p:spPr>
          <a:xfrm rot="16200000" flipV="1">
            <a:off x="11515166" y="367155"/>
            <a:ext cx="166280" cy="162219"/>
          </a:xfrm>
          <a:prstGeom prst="rect">
            <a:avLst/>
          </a:prstGeom>
          <a:solidFill>
            <a:srgbClr val="B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6FAA91-10E4-4165-ADD3-5FCF2122EE8F}"/>
              </a:ext>
            </a:extLst>
          </p:cNvPr>
          <p:cNvSpPr/>
          <p:nvPr/>
        </p:nvSpPr>
        <p:spPr>
          <a:xfrm rot="16200000" flipV="1">
            <a:off x="11200581" y="367156"/>
            <a:ext cx="166280" cy="162219"/>
          </a:xfrm>
          <a:prstGeom prst="rect">
            <a:avLst/>
          </a:prstGeom>
          <a:solidFill>
            <a:srgbClr val="C8E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8918C5-43CC-417F-BB17-FC3E64C31BCE}"/>
              </a:ext>
            </a:extLst>
          </p:cNvPr>
          <p:cNvSpPr/>
          <p:nvPr/>
        </p:nvSpPr>
        <p:spPr>
          <a:xfrm rot="16200000" flipV="1">
            <a:off x="10881069" y="367155"/>
            <a:ext cx="166280" cy="162219"/>
          </a:xfrm>
          <a:prstGeom prst="rect">
            <a:avLst/>
          </a:prstGeom>
          <a:solidFill>
            <a:srgbClr val="DB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3A89C-11BE-4117-B083-8436F81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8ECE7"/>
                </a:solidFill>
              </a:rPr>
              <a:t>Huang Yue</a:t>
            </a:r>
            <a:endParaRPr lang="zh-CN" altLang="en-US" dirty="0">
              <a:solidFill>
                <a:srgbClr val="D8ECE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D0E596-9915-A786-B039-7A01AA89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067" y="1612310"/>
            <a:ext cx="891734" cy="8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3053909" y="404786"/>
            <a:ext cx="12463028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4B17EF5-3F91-464C-A37B-74BE52A18C45}"/>
              </a:ext>
            </a:extLst>
          </p:cNvPr>
          <p:cNvSpPr/>
          <p:nvPr/>
        </p:nvSpPr>
        <p:spPr>
          <a:xfrm>
            <a:off x="13921719" y="229531"/>
            <a:ext cx="450261" cy="458870"/>
          </a:xfrm>
          <a:prstGeom prst="ellipse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Proving methods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439A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Truth table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39A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Logic/set definitions</a:t>
            </a:r>
            <a:endParaRPr lang="en-US" altLang="zh-CN" sz="2400" b="0" dirty="0">
              <a:solidFill>
                <a:srgbClr val="439AAB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39A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Truth tree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Inference rule (next time)</a:t>
            </a:r>
            <a:endParaRPr lang="en-US" altLang="zh-CN" sz="2400" b="0" dirty="0">
              <a:solidFill>
                <a:schemeClr val="accent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accent1">
                  <a:lumMod val="40000"/>
                  <a:lumOff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39AAB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B1B4F6-A47C-43B7-94E7-1191C90B8A0A}"/>
              </a:ext>
            </a:extLst>
          </p:cNvPr>
          <p:cNvSpPr/>
          <p:nvPr/>
        </p:nvSpPr>
        <p:spPr>
          <a:xfrm rot="5400000" flipV="1">
            <a:off x="13832238" y="-29317"/>
            <a:ext cx="166280" cy="162221"/>
          </a:xfrm>
          <a:prstGeom prst="rect">
            <a:avLst/>
          </a:prstGeom>
          <a:solidFill>
            <a:srgbClr val="FF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CEAFF-C769-C699-B3AD-BB15E935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93" y="2138143"/>
            <a:ext cx="3993226" cy="10516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7FDCDD-B3A6-7B73-6DDE-D3DF38AA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88" y="3948368"/>
            <a:ext cx="365018" cy="3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02143">
            <a:off x="1720823" y="2628475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End</a:t>
            </a:r>
            <a:b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5400" strike="sngStrike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QAQ</a:t>
            </a:r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1E2F9A-064F-42DF-959D-BDC45D42893D}"/>
              </a:ext>
            </a:extLst>
          </p:cNvPr>
          <p:cNvSpPr/>
          <p:nvPr/>
        </p:nvSpPr>
        <p:spPr>
          <a:xfrm rot="3309312" flipV="1">
            <a:off x="12141629" y="-813537"/>
            <a:ext cx="166923" cy="668851"/>
          </a:xfrm>
          <a:prstGeom prst="rect">
            <a:avLst/>
          </a:prstGeom>
          <a:solidFill>
            <a:srgbClr val="FC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6D816-0354-4729-BADD-F05E70D8EBD7}"/>
              </a:ext>
            </a:extLst>
          </p:cNvPr>
          <p:cNvSpPr/>
          <p:nvPr/>
        </p:nvSpPr>
        <p:spPr>
          <a:xfrm rot="8938921" flipV="1">
            <a:off x="12627395" y="-511608"/>
            <a:ext cx="757895" cy="162221"/>
          </a:xfrm>
          <a:prstGeom prst="rect">
            <a:avLst/>
          </a:prstGeom>
          <a:solidFill>
            <a:srgbClr val="FA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405A53-4DFC-4CC8-A669-48A946BE3B6A}"/>
              </a:ext>
            </a:extLst>
          </p:cNvPr>
          <p:cNvSpPr/>
          <p:nvPr/>
        </p:nvSpPr>
        <p:spPr>
          <a:xfrm rot="3595182" flipV="1">
            <a:off x="12032775" y="-680854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FCB51-9B45-4827-A541-518C89E3EE36}"/>
              </a:ext>
            </a:extLst>
          </p:cNvPr>
          <p:cNvSpPr/>
          <p:nvPr/>
        </p:nvSpPr>
        <p:spPr>
          <a:xfrm rot="3595182" flipV="1">
            <a:off x="11265881" y="-874176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F137041-11BD-9DA6-021B-DB9B17555E3C}"/>
              </a:ext>
            </a:extLst>
          </p:cNvPr>
          <p:cNvSpPr/>
          <p:nvPr/>
        </p:nvSpPr>
        <p:spPr>
          <a:xfrm rot="10574487" flipV="1">
            <a:off x="-201763" y="-489933"/>
            <a:ext cx="12577763" cy="883352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8515B26-E0C1-7664-4B50-7A9FB053216E}"/>
              </a:ext>
            </a:extLst>
          </p:cNvPr>
          <p:cNvSpPr/>
          <p:nvPr/>
        </p:nvSpPr>
        <p:spPr>
          <a:xfrm rot="21388323" flipV="1">
            <a:off x="-234485" y="6460771"/>
            <a:ext cx="12577763" cy="1663715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1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D457-A985-FE98-2A3A-963F308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CD46-0514-C289-1A83-5139F0E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Umich</a:t>
            </a:r>
            <a:r>
              <a:rPr lang="en-US" dirty="0"/>
              <a:t> MATH 582 notes and hw1</a:t>
            </a:r>
          </a:p>
          <a:p>
            <a:pPr algn="l"/>
            <a:r>
              <a:rPr lang="en-US" b="0" i="1" dirty="0">
                <a:effectLst/>
                <a:latin typeface="Georgia" panose="02040502050405020303" pitchFamily="18" charset="0"/>
              </a:rPr>
              <a:t>Introduction to Boolean Algebras, </a:t>
            </a:r>
            <a:r>
              <a:rPr lang="en-US" dirty="0">
                <a:latin typeface="Georgia" panose="02040502050405020303" pitchFamily="18" charset="0"/>
              </a:rPr>
              <a:t>Paul </a:t>
            </a:r>
            <a:r>
              <a:rPr lang="en-US" dirty="0" err="1">
                <a:latin typeface="Georgia" panose="02040502050405020303" pitchFamily="18" charset="0"/>
              </a:rPr>
              <a:t>Halmos</a:t>
            </a:r>
            <a:r>
              <a:rPr lang="en-US" dirty="0">
                <a:latin typeface="Georgia" panose="02040502050405020303" pitchFamily="18" charset="0"/>
              </a:rPr>
              <a:t> , Steven </a:t>
            </a:r>
            <a:r>
              <a:rPr lang="en-US" dirty="0" err="1">
                <a:latin typeface="Georgia" panose="02040502050405020303" pitchFamily="18" charset="0"/>
              </a:rPr>
              <a:t>Givant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https://link.springer.com/book/10.1007/978-0-387-68436-9</a:t>
            </a:r>
            <a:endParaRPr lang="en-US" dirty="0"/>
          </a:p>
          <a:p>
            <a:r>
              <a:rPr lang="en-US" dirty="0">
                <a:hlinkClick r:id="rId3"/>
              </a:rPr>
              <a:t>Truth Trees (rpi.edu)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921738" cy="5382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Distinct &amp; unordered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Symmetric difference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∆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∪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Venn Diagram vs Euler Diagram: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Difference: for empty set: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Venn diagram: shading it out.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E</a:t>
                </a: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uler diagram: missing altogether.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921738" cy="5382705"/>
              </a:xfrm>
              <a:blipFill>
                <a:blip r:embed="rId3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Venn Diagrams vs Euler Diagrams Explained with Examples">
            <a:extLst>
              <a:ext uri="{FF2B5EF4-FFF2-40B4-BE49-F238E27FC236}">
                <a16:creationId xmlns:a16="http://schemas.microsoft.com/office/drawing/2014/main" id="{6CA53C5E-7028-22EE-9327-B4F57F15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19" y="2522845"/>
            <a:ext cx="2680990" cy="37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2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Set Theory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64740" cy="49641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What is set theory?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“machine language”, “assembly language”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every other type of mathematical object can be “compiled” into sets.</a:t>
                </a:r>
              </a:p>
              <a:p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What is set?</a:t>
                </a:r>
              </a:p>
              <a:p>
                <a:pPr lvl="1"/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Informally, a collection of objects.</a:t>
                </a:r>
              </a:p>
              <a:p>
                <a:pPr lvl="1"/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Given a set A and some other object x, you are allowed to ask </a:t>
                </a:r>
                <a:r>
                  <a:rPr lang="en-US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whether or not x is </a:t>
                </a: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in the collection A, denoted x ∈ A. 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⇒ completely determined by what all of its elements are.</a:t>
                </a:r>
              </a:p>
              <a:p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Axiom of Extensionality: For two sets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, </a:t>
                </a:r>
              </a:p>
              <a:p>
                <a:pPr marL="0" indent="0">
                  <a:buNone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(“axiom” means that this assertion is assumed, while “theorem” needs to be proved)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64740" cy="4964112"/>
              </a:xfrm>
              <a:blipFill>
                <a:blip r:embed="rId4"/>
                <a:stretch>
                  <a:fillRect l="-771" t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\documentclass{article}&#10;\usepackage{amsmath}&#10;\pagestyle{empty}&#10;\begin{document}&#10;&#10;$ A = B \iff \forall x (x \in A \iff x \in B)$&#10;&#10;&#10;\end{document}" title="IguanaTex Bitmap Display">
            <a:extLst>
              <a:ext uri="{FF2B5EF4-FFF2-40B4-BE49-F238E27FC236}">
                <a16:creationId xmlns:a16="http://schemas.microsoft.com/office/drawing/2014/main" id="{770B2F0C-F9A0-EAE4-92EA-29DE9B08F7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2" y="5289195"/>
            <a:ext cx="5457576" cy="3496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F3D26F-F4B4-A45A-86CC-9497B62DA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147" y="582039"/>
            <a:ext cx="891734" cy="8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5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Naïve Set Theory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6107"/>
                <a:ext cx="11028680" cy="50902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Axiom of Extensionality: For two sets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, </a:t>
                </a:r>
              </a:p>
              <a:p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Definition: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The word </a:t>
                </a:r>
                <a:r>
                  <a:rPr lang="en-US" sz="24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set</a:t>
                </a:r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 is a synonym for “mathematical object</a:t>
                </a:r>
                <a:r>
                  <a:rPr lang="zh-CN" alt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”</a:t>
                </a:r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and is left undefined.</a:t>
                </a:r>
              </a:p>
              <a:p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There is a binary relation ∈ between sets, also undefined.</a:t>
                </a:r>
              </a:p>
              <a:p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The only thing we know about it is that the Axiom of Extensionality holds.</a:t>
                </a:r>
              </a:p>
              <a:p>
                <a:endParaRPr 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Assertion =&gt; set? Axiom of comprehension: any assertion       depending on a variable x, exist unique set A that   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  the set A is denoted </a:t>
                </a:r>
              </a:p>
              <a:p>
                <a:pPr marL="0" indent="0">
                  <a:buNone/>
                </a:pPr>
                <a:endParaRPr lang="en-US" altLang="zh-CN" sz="8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But… wait! </a:t>
                </a:r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Russe</a:t>
                </a:r>
                <a:r>
                  <a:rPr 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Calibri" panose="020F0502020204030204" pitchFamily="34" charset="0"/>
                  </a:rPr>
                  <a:t>ll’s</a:t>
                </a:r>
                <a:r>
                  <a:rPr 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paradox      (mentioned later)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6107"/>
                <a:ext cx="11028680" cy="5090294"/>
              </a:xfrm>
              <a:blipFill>
                <a:blip r:embed="rId7"/>
                <a:stretch>
                  <a:fillRect l="-884" t="-1677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\documentclass{article}&#10;\usepackage{amsmath}&#10;\pagestyle{empty}&#10;\begin{document}&#10;&#10;$ A = B \iff \forall x (x \in A \iff x \in B)$&#10;&#10;&#10;\end{document}" title="IguanaTex Bitmap Display">
            <a:extLst>
              <a:ext uri="{FF2B5EF4-FFF2-40B4-BE49-F238E27FC236}">
                <a16:creationId xmlns:a16="http://schemas.microsoft.com/office/drawing/2014/main" id="{770B2F0C-F9A0-EAE4-92EA-29DE9B08F7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10" y="1787274"/>
            <a:ext cx="4369828" cy="279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F2A61C-15ED-62E8-057B-58F51C56C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1809" y="588220"/>
            <a:ext cx="891734" cy="891734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$\forall x (x \in A \iff \phi (x))$&#10;&#10;&#10;\end{document}" title="IguanaTex Bitmap Display">
            <a:extLst>
              <a:ext uri="{FF2B5EF4-FFF2-40B4-BE49-F238E27FC236}">
                <a16:creationId xmlns:a16="http://schemas.microsoft.com/office/drawing/2014/main" id="{1D0BE2B9-744F-B67E-47FF-CA821B0340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12" y="4863593"/>
            <a:ext cx="3530629" cy="384114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 \phi (x)$&#10;&#10;&#10;\end{document}" title="IguanaTex Bitmap Display">
            <a:extLst>
              <a:ext uri="{FF2B5EF4-FFF2-40B4-BE49-F238E27FC236}">
                <a16:creationId xmlns:a16="http://schemas.microsoft.com/office/drawing/2014/main" id="{5D5C1DBD-1C9D-4E1D-2414-11DD4473D9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4" y="4558222"/>
            <a:ext cx="546743" cy="305371"/>
          </a:xfrm>
          <a:prstGeom prst="rect">
            <a:avLst/>
          </a:prstGeom>
        </p:spPr>
      </p:pic>
      <p:pic>
        <p:nvPicPr>
          <p:cNvPr id="27" name="图片 26" descr="\documentclass{article}&#10;\usepackage{amsmath}&#10;\pagestyle{empty}&#10;\begin{document}&#10;&#10;$A := \{ x | \phi (x)\}$&#10;&#10;&#10;\end{document}" title="IguanaTex Bitmap Display">
            <a:extLst>
              <a:ext uri="{FF2B5EF4-FFF2-40B4-BE49-F238E27FC236}">
                <a16:creationId xmlns:a16="http://schemas.microsoft.com/office/drawing/2014/main" id="{F00E4DFC-0C3D-C85A-BB16-6FF46A669D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67" y="5346429"/>
            <a:ext cx="1839533" cy="30537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90DB37C-78D0-AD00-EB63-22A12D48F8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896732">
            <a:off x="5019796" y="5647099"/>
            <a:ext cx="787616" cy="7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97114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Subset, powerset, union, intersection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64740" cy="49641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two sets A, B,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a set X, its powerset:</a:t>
            </a:r>
          </a:p>
          <a:p>
            <a:pPr marL="0" indent="0">
              <a:buNone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Intersection: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Empty set: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 is undefined –why? Same definition would yield the entire universe (Vacuous true)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\documentclass{article}&#10;\usepackage{amsmath}&#10;\pagestyle{empty}&#10;\begin{document}&#10;&#10;$A \subseteq B \iff \forall x(x\in A \implies x\in B )$&#10;&#10;&#10;\end{document}" title="IguanaTex Bitmap Display">
            <a:extLst>
              <a:ext uri="{FF2B5EF4-FFF2-40B4-BE49-F238E27FC236}">
                <a16:creationId xmlns:a16="http://schemas.microsoft.com/office/drawing/2014/main" id="{771AE61C-27DF-4BD0-80D6-D1CAC49B9F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1" y="1731613"/>
            <a:ext cx="4699429" cy="305371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$P(X) := \{A \ |\ A\subseteq X \} = \{A\ |\  \forall x(x\in A \implies x\in X)\}$&#10;&#10;&#10;\end{document}" title="IguanaTex Bitmap Display">
            <a:extLst>
              <a:ext uri="{FF2B5EF4-FFF2-40B4-BE49-F238E27FC236}">
                <a16:creationId xmlns:a16="http://schemas.microsoft.com/office/drawing/2014/main" id="{0F088B4E-D423-9B13-0EE5-3C0B586EEE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76" y="2646651"/>
            <a:ext cx="7149717" cy="305371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\cup \mathcal{A} := \{x\ | \ \exists A\in \mathcal{A} (x\in A)\}$&#10;&#10;&#10;\end{document}" title="IguanaTex Bitmap Display">
            <a:extLst>
              <a:ext uri="{FF2B5EF4-FFF2-40B4-BE49-F238E27FC236}">
                <a16:creationId xmlns:a16="http://schemas.microsoft.com/office/drawing/2014/main" id="{6961F483-930F-A7FC-B833-A386B29AFC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76" y="3149529"/>
            <a:ext cx="3677257" cy="305371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\cap \mathcal{A} := \{x\ | \ \forall A\in \mathcal{A} (x\in A)\}$&#10;&#10;&#10;&#10;\end{document}" title="IguanaTex Bitmap Display">
            <a:extLst>
              <a:ext uri="{FF2B5EF4-FFF2-40B4-BE49-F238E27FC236}">
                <a16:creationId xmlns:a16="http://schemas.microsoft.com/office/drawing/2014/main" id="{416C029F-5909-3F6F-50C6-3BA7D24240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38" y="3583002"/>
            <a:ext cx="3677257" cy="305371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\emptyset = \{ x\ |\ false\}$&#10;&#10;&#10;\end{document}" title="IguanaTex Bitmap Display">
            <a:extLst>
              <a:ext uri="{FF2B5EF4-FFF2-40B4-BE49-F238E27FC236}">
                <a16:creationId xmlns:a16="http://schemas.microsoft.com/office/drawing/2014/main" id="{7F6BDF6D-E329-229A-AEAF-BB555FBDB7F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66" y="4038571"/>
            <a:ext cx="2007772" cy="310857"/>
          </a:xfrm>
          <a:prstGeom prst="rect">
            <a:avLst/>
          </a:prstGeom>
        </p:spPr>
      </p:pic>
      <p:pic>
        <p:nvPicPr>
          <p:cNvPr id="27" name="图片 26" descr="\documentclass{article}&#10;\usepackage{amsmath}&#10;\pagestyle{empty}&#10;\begin{document}&#10;&#10;$\cap \emptyset $ &#10;&#10;&#10;\end{document}" title="IguanaTex Bitmap Display">
            <a:extLst>
              <a:ext uri="{FF2B5EF4-FFF2-40B4-BE49-F238E27FC236}">
                <a16:creationId xmlns:a16="http://schemas.microsoft.com/office/drawing/2014/main" id="{6F919269-3DC0-2010-E395-1A42AD3CA06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31" y="4855833"/>
            <a:ext cx="400375" cy="3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9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94066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Ordered pair &amp; Cartesian Product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30" y="1784052"/>
            <a:ext cx="11064740" cy="2482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process of “compiling” other types of commonly used mathematical objects into sets goes as follows: </a:t>
            </a:r>
          </a:p>
          <a:p>
            <a:pPr marL="457200" lvl="1" indent="0">
              <a:buNone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axioms (capture everything we need to know when using this type of object in mathematical practice)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“encode” into sets,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prove the desired axioms from the set theory axioms. </a:t>
            </a:r>
          </a:p>
          <a:p>
            <a:pPr marL="457200" lvl="1" indent="0">
              <a:buNone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might be many reasonable “encodings”.</a:t>
            </a:r>
          </a:p>
          <a:p>
            <a:pPr marL="0" indent="0">
              <a:buNone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</a:t>
            </a:r>
            <a:r>
              <a:rPr lang="en-US" sz="2000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Marr’s levels of explanation </a:t>
            </a:r>
            <a:r>
              <a:rPr lang="en-US" sz="2400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rgbClr val="3E8C9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0A82B0-055A-D675-AD79-04072F33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8228"/>
            <a:ext cx="5984240" cy="37297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457F42-D21A-1831-9C5F-BF9C3FEAA01B}"/>
              </a:ext>
            </a:extLst>
          </p:cNvPr>
          <p:cNvSpPr txBox="1"/>
          <p:nvPr/>
        </p:nvSpPr>
        <p:spPr>
          <a:xfrm>
            <a:off x="201836" y="4292264"/>
            <a:ext cx="598424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ordered pairs, we need to know two things about them in practice: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For any mathematical objects x, y, there is another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 called the pair (x, y).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The only feature of an ordered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200" dirty="0">
                <a:hlinkClick r:id="rId5"/>
              </a:rPr>
              <a:t>MATH 2030J (4 unread) | Piazza QA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9" name="图片 8" descr="\documentclass{article}&#10;\usepackage{amsmath}&#10;\pagestyle{empty}&#10;\begin{document}&#10;&#10;$(x,y)=(a,b) \iff x=a\ \&amp; \ y=b$&#10;&#10;&#10;\end{document}" title="IguanaTex Bitmap Display">
            <a:extLst>
              <a:ext uri="{FF2B5EF4-FFF2-40B4-BE49-F238E27FC236}">
                <a16:creationId xmlns:a16="http://schemas.microsoft.com/office/drawing/2014/main" id="{A40360E4-B218-1575-1A8C-2EED7DB61F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7" y="5813772"/>
            <a:ext cx="3753143" cy="254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A8F230-B79D-46B6-0497-DD2390571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6138" y="552808"/>
            <a:ext cx="891734" cy="891734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F3441C-52B7-6151-B42A-2D9BBB03CDD7}"/>
              </a:ext>
            </a:extLst>
          </p:cNvPr>
          <p:cNvSpPr/>
          <p:nvPr/>
        </p:nvSpPr>
        <p:spPr>
          <a:xfrm>
            <a:off x="8067040" y="3972560"/>
            <a:ext cx="1127760" cy="243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179052-72D5-E3A3-8A75-A4B90ECC4CE3}"/>
              </a:ext>
            </a:extLst>
          </p:cNvPr>
          <p:cNvSpPr txBox="1"/>
          <p:nvPr/>
        </p:nvSpPr>
        <p:spPr>
          <a:xfrm>
            <a:off x="7884160" y="3551027"/>
            <a:ext cx="16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</a:rPr>
              <a:t>“encode” here </a:t>
            </a:r>
          </a:p>
        </p:txBody>
      </p:sp>
    </p:spTree>
    <p:extLst>
      <p:ext uri="{BB962C8B-B14F-4D97-AF65-F5344CB8AC3E}">
        <p14:creationId xmlns:p14="http://schemas.microsoft.com/office/powerpoint/2010/main" val="427746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94066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Ordered pair &amp; Cartesian Product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30" y="1784051"/>
            <a:ext cx="11064740" cy="31362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Kuratowski’s definition: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Property: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Valid encode:</a:t>
            </a:r>
          </a:p>
          <a:p>
            <a:pPr lvl="1"/>
            <a:r>
              <a:rPr lang="pt-BR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Ordered triple</a:t>
            </a:r>
          </a:p>
          <a:p>
            <a:pPr lvl="1"/>
            <a:r>
              <a:rPr lang="pt-BR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n-tuple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Cartesian Product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s-E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</a:t>
            </a: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s-E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two</a:t>
            </a: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s-E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classes</a:t>
            </a: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X, Y , </a:t>
            </a:r>
            <a:r>
              <a:rPr lang="es-E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their</a:t>
            </a: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s-E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Cartesian</a:t>
            </a: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s-E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product</a:t>
            </a: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s-ES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</a:t>
            </a:r>
            <a:r>
              <a:rPr lang="es-E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\documentclass{article}&#10;\usepackage{amsmath}&#10;\pagestyle{empty}&#10;\begin{document}&#10;&#10;$(x,y)=(a,b) \iff x=a\ \&amp; \ y=b$&#10;&#10;&#10;\end{document}" title="IguanaTex Bitmap Display">
            <a:extLst>
              <a:ext uri="{FF2B5EF4-FFF2-40B4-BE49-F238E27FC236}">
                <a16:creationId xmlns:a16="http://schemas.microsoft.com/office/drawing/2014/main" id="{A40360E4-B218-1575-1A8C-2EED7DB61F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8" y="2236264"/>
            <a:ext cx="3753143" cy="254476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begin{document}&#10;&#10;$(a,b):=\{\{a\},\{a,b\}\}$&#10;&#10;&#10;\end{document}" title="IguanaTex Bitmap Display">
            <a:extLst>
              <a:ext uri="{FF2B5EF4-FFF2-40B4-BE49-F238E27FC236}">
                <a16:creationId xmlns:a16="http://schemas.microsoft.com/office/drawing/2014/main" id="{B61A1BCD-913F-14A6-D93A-0B630A6134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81" y="1800432"/>
            <a:ext cx="2335694" cy="261085"/>
          </a:xfrm>
          <a:prstGeom prst="rect">
            <a:avLst/>
          </a:prstGeom>
        </p:spPr>
      </p:pic>
      <p:pic>
        <p:nvPicPr>
          <p:cNvPr id="28" name="图片 27" descr="\documentclass{article}&#10;\usepackage{amsmath}&#10;\pagestyle{empty}&#10;\begin{document}&#10;&#10;$X \times Y := \{(x, y) \ |\  x \in X \ \&amp;\  y \in Y \} = \{p\ |\  \exists x \in X\  \exists y \in Y (p = (x, y))\}$&#10;&#10;&#10;\end{document}" title="IguanaTex Bitmap Display">
            <a:extLst>
              <a:ext uri="{FF2B5EF4-FFF2-40B4-BE49-F238E27FC236}">
                <a16:creationId xmlns:a16="http://schemas.microsoft.com/office/drawing/2014/main" id="{0B810534-16A1-62CE-FBF3-3D785A2AA3F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2" y="4526799"/>
            <a:ext cx="7797333" cy="254476"/>
          </a:xfrm>
          <a:prstGeom prst="rect">
            <a:avLst/>
          </a:prstGeom>
        </p:spPr>
      </p:pic>
      <p:pic>
        <p:nvPicPr>
          <p:cNvPr id="41" name="图片 40" descr="\documentclass{article}&#10;\usepackage{amsmath}&#10;\pagestyle{empty}&#10;\begin{document}&#10;&#10;$(a, b, c) := ((a, b), c).\ \ \       $&#10;&#10;&#10;\end{document}" title="IguanaTex Bitmap Display">
            <a:extLst>
              <a:ext uri="{FF2B5EF4-FFF2-40B4-BE49-F238E27FC236}">
                <a16:creationId xmlns:a16="http://schemas.microsoft.com/office/drawing/2014/main" id="{D4591BFB-D303-5763-6614-A39D0A204A7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5" y="2921931"/>
            <a:ext cx="2176000" cy="254476"/>
          </a:xfrm>
          <a:prstGeom prst="rect">
            <a:avLst/>
          </a:prstGeom>
        </p:spPr>
      </p:pic>
      <p:pic>
        <p:nvPicPr>
          <p:cNvPr id="43" name="图片 42" descr="\documentclass{article}&#10;\usepackage{amsmath}&#10;\pagestyle{empty}&#10;\begin{document}&#10;&#10;$(x_0, . . . , x_{n-1}) := (((x_0, x_1), x_2), . . ., x_{n-1}). $&#10;&#10;&#10;\end{document}" title="IguanaTex Bitmap Display">
            <a:extLst>
              <a:ext uri="{FF2B5EF4-FFF2-40B4-BE49-F238E27FC236}">
                <a16:creationId xmlns:a16="http://schemas.microsoft.com/office/drawing/2014/main" id="{33262574-3142-11AC-87EC-E0BEE8B4385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2" y="3261681"/>
            <a:ext cx="4429715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2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940664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630" y="1784052"/>
                <a:ext cx="11064740" cy="507394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0000"/>
                  </a:lnSpc>
                  <a:buAutoNum type="arabicParenBoth"/>
                </a:pP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Prove that the obvious way of generalizing the standard (</a:t>
                </a:r>
                <a:r>
                  <a:rPr lang="en-US" sz="200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Kuratowski</a:t>
                </a: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 coding of ordered pairs to ordered triples, namely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     fails to satisfy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(2) Prove that the following coding of ordered pairs also satisfies</a:t>
                </a:r>
                <a:b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</a:b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(For the purposes of this problem, it does not matter how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0, 1</m:t>
                    </m:r>
                  </m:oMath>
                </a14:m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are coded into sets; all that matters is that </a:t>
                </a:r>
                <a:r>
                  <a:rPr lang="en-US" sz="16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they are distinct from each other</a:t>
                </a:r>
                <a:r>
                  <a:rPr lang="en-US" sz="16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(but possibly not from a, b).)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(3) Does the following obvious generalization to triples satisfy “extensionality for triples”?</a:t>
                </a:r>
                <a:b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</a:b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630" y="1784052"/>
                <a:ext cx="11064740" cy="5073948"/>
              </a:xfrm>
              <a:blipFill>
                <a:blip r:embed="rId8"/>
                <a:stretch>
                  <a:fillRect l="-661" t="-1202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\documentclass{article}&#10;\usepackage{amsmath}&#10;\pagestyle{empty}&#10;\begin{document}&#10;&#10;$ (a, b, c) := \{\{a\}, \{a, b\}, \{a, b, c\}\}&#10;$&#10;&#10;&#10;\end{document}" title="IguanaTex Bitmap Display">
            <a:extLst>
              <a:ext uri="{FF2B5EF4-FFF2-40B4-BE49-F238E27FC236}">
                <a16:creationId xmlns:a16="http://schemas.microsoft.com/office/drawing/2014/main" id="{4F2D6FCA-D68A-FEB8-4EC9-53A5E96696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44" y="2571395"/>
            <a:ext cx="4377509" cy="323757"/>
          </a:xfrm>
          <a:prstGeom prst="rect">
            <a:avLst/>
          </a:prstGeom>
        </p:spPr>
      </p:pic>
      <p:pic>
        <p:nvPicPr>
          <p:cNvPr id="13" name="图片 12" descr="\documentclass{article}&#10;\usepackage{amsmath}&#10;\pagestyle{empty}&#10;\begin{document}&#10;&#10;$(a, b, c) = (d, e, f ) \iff a = d \ \&amp;\  b = e \ \&amp;\  c = f$ &#10;&#10;&#10;\end{document}" title="IguanaTex Bitmap Display">
            <a:extLst>
              <a:ext uri="{FF2B5EF4-FFF2-40B4-BE49-F238E27FC236}">
                <a16:creationId xmlns:a16="http://schemas.microsoft.com/office/drawing/2014/main" id="{E58C7FE4-DFF0-51F5-2F89-FD42F1853C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97" y="3015296"/>
            <a:ext cx="6203384" cy="307317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$(x,y)=(a,b) \iff x=a\ \&amp; \ y=b$&#10;&#10;&#10;\end{document}" title="IguanaTex Bitmap Display">
            <a:extLst>
              <a:ext uri="{FF2B5EF4-FFF2-40B4-BE49-F238E27FC236}">
                <a16:creationId xmlns:a16="http://schemas.microsoft.com/office/drawing/2014/main" id="{75C65092-E932-5EFD-54B2-6EF308E7BF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49" y="3444192"/>
            <a:ext cx="3535467" cy="239717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(a, b) := \{\{0, a\}, \{1, b\}\}$&#10;&#10;&#10;\end{document}" title="IguanaTex Bitmap Display">
            <a:extLst>
              <a:ext uri="{FF2B5EF4-FFF2-40B4-BE49-F238E27FC236}">
                <a16:creationId xmlns:a16="http://schemas.microsoft.com/office/drawing/2014/main" id="{2ABAAE96-30B7-8DD0-C2E6-92186F9588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32" y="3954321"/>
            <a:ext cx="3029006" cy="307317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(a, b, c) := \{\{0, a\}, \{1, b\}, \{2, c\}\}$&#10;&#10;&#10;\end{document}" title="IguanaTex Bitmap Display">
            <a:extLst>
              <a:ext uri="{FF2B5EF4-FFF2-40B4-BE49-F238E27FC236}">
                <a16:creationId xmlns:a16="http://schemas.microsoft.com/office/drawing/2014/main" id="{FB11A3E7-E873-1395-8CBC-1470B8966B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48" y="5553841"/>
            <a:ext cx="4158903" cy="3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55.006"/>
  <p:tag name="OUTPUTTYPE" val="PNG"/>
  <p:tag name="IGUANATEXVERSION" val="160"/>
  <p:tag name="LATEXADDIN" val="\documentclass{article}&#10;\usepackage{amsmath}&#10;\pagestyle{empty}&#10;\begin{document}&#10;&#10;$ A = B \iff \forall x (x \in A \iff x \in B)$&#10;&#10;&#10;\end{document}"/>
  <p:tag name="IGUANATEXSIZE" val="22"/>
  <p:tag name="IGUANATEXCURSOR" val="10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823.3971"/>
  <p:tag name="OUTPUTTYPE" val="PNG"/>
  <p:tag name="IGUANATEXVERSION" val="160"/>
  <p:tag name="LATEXADDIN" val="\documentclass{article}&#10;\usepackage{amsmath}&#10;\pagestyle{empty}&#10;\begin{document}&#10;&#10;$\emptyset = \{ x\ |\ false\}$&#10;&#10;&#10;\end{document}"/>
  <p:tag name="IGUANATEXSIZE" val="24"/>
  <p:tag name="IGUANATEXCURSOR" val="91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OUTPUTTYPE" val="PNG"/>
  <p:tag name="IGUANATEXVERSION" val="160"/>
  <p:tag name="LATEXADDIN" val="\documentclass{article}&#10;\usepackage{amsmath}&#10;\pagestyle{empty}&#10;\begin{document}&#10;&#10;$\cap \emptyset $ &#10;&#10;&#10;\end{document}"/>
  <p:tag name="IGUANATEXSIZE" val="20"/>
  <p:tag name="IGUANATEXCURSOR" val="9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47.019"/>
  <p:tag name="OUTPUTTYPE" val="PNG"/>
  <p:tag name="IGUANATEXVERSION" val="160"/>
  <p:tag name="LATEXADDIN" val="\documentclass{article}&#10;\usepackage{amsmath}&#10;\pagestyle{empty}&#10;\begin{document}&#10;&#10;$(x,y)=(a,b) \iff x=a\ \&amp; \ y=b$&#10;&#10;&#10;\end{document}"/>
  <p:tag name="IGUANATEXSIZE" val="20"/>
  <p:tag name="IGUANATEXCURSOR" val="11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47.019"/>
  <p:tag name="OUTPUTTYPE" val="PNG"/>
  <p:tag name="IGUANATEXVERSION" val="160"/>
  <p:tag name="LATEXADDIN" val="\documentclass{article}&#10;\usepackage{amsmath}&#10;\pagestyle{empty}&#10;\begin{document}&#10;&#10;$(x,y)=(a,b) \iff x=a\ \&amp; \ y=b$&#10;&#10;&#10;\end{document}"/>
  <p:tag name="IGUANATEXSIZE" val="20"/>
  <p:tag name="IGUANATEXCURSOR" val="11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0.36"/>
  <p:tag name="OUTPUTTYPE" val="PNG"/>
  <p:tag name="IGUANATEXVERSION" val="160"/>
  <p:tag name="LATEXADDIN" val="\documentclass{article}&#10;\usepackage{amsmath}&#10;\pagestyle{empty}&#10;\begin{document}&#10;&#10;$(a,b):=\{\{a\},\{a,b\}\}$&#10;&#10;&#10;\end{document}"/>
  <p:tag name="IGUANATEXSIZE" val="16"/>
  <p:tag name="IGUANATEXCURSOR" val="106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7.27"/>
  <p:tag name="OUTPUTTYPE" val="PNG"/>
  <p:tag name="IGUANATEXVERSION" val="160"/>
  <p:tag name="LATEXADDIN" val="\documentclass{article}&#10;\usepackage{amsmath}&#10;\pagestyle{empty}&#10;\begin{document}&#10;&#10;$X \times Y := \{(x, y) \ |\  x \in X \ \&amp;\  y \in Y \} = \{p\ |\  \exists x \in X\  \exists y \in Y (p = (x, y))\}$&#10;&#10;&#10;\end{document}"/>
  <p:tag name="IGUANATEXSIZE" val="20"/>
  <p:tag name="IGUANATEXCURSOR" val="16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0.866"/>
  <p:tag name="OUTPUTTYPE" val="PNG"/>
  <p:tag name="IGUANATEXVERSION" val="160"/>
  <p:tag name="LATEXADDIN" val="\documentclass{article}&#10;\usepackage{amsmath}&#10;\pagestyle{empty}&#10;\begin{document}&#10;&#10;$(a, b, c) := ((a, b), c).\ \ \       $&#10;&#10;&#10;\end{document}"/>
  <p:tag name="IGUANATEXSIZE" val="20"/>
  <p:tag name="IGUANATEXCURSOR" val="118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9.978"/>
  <p:tag name="OUTPUTTYPE" val="PNG"/>
  <p:tag name="IGUANATEXVERSION" val="160"/>
  <p:tag name="LATEXADDIN" val="\documentclass{article}&#10;\usepackage{amsmath}&#10;\pagestyle{empty}&#10;\begin{document}&#10;&#10;$(x_0, . . . , x_{n-1}) := (((x_0, x_1), x_2), . . ., x_{n-1}). $&#10;&#10;&#10;\end{document}"/>
  <p:tag name="IGUANATEXSIZE" val="20"/>
  <p:tag name="IGUANATEXCURSOR" val="8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3.288"/>
  <p:tag name="OUTPUTTYPE" val="PNG"/>
  <p:tag name="IGUANATEXVERSION" val="160"/>
  <p:tag name="LATEXADDIN" val="\documentclass{article}&#10;\usepackage{amsmath}&#10;\pagestyle{empty}&#10;\begin{document}&#10;&#10;$ (a, b, c) := \{\{a\}, \{a, b\}, \{a, b, c\}\}&#10;$&#10;&#10;&#10;\end{document}"/>
  <p:tag name="IGUANATEXSIZE" val="20"/>
  <p:tag name="IGUANATEXCURSOR" val="128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27.934"/>
  <p:tag name="OUTPUTTYPE" val="PNG"/>
  <p:tag name="IGUANATEXVERSION" val="160"/>
  <p:tag name="LATEXADDIN" val="\documentclass{article}&#10;\usepackage{amsmath}&#10;\pagestyle{empty}&#10;\begin{document}&#10;&#10;$(a, b, c) = (d, e, f ) \iff a = d \ \&amp;\  b = e \ \&amp;\  c = f$ &#10;&#10;&#10;\end{document}"/>
  <p:tag name="IGUANATEXSIZE" val="20"/>
  <p:tag name="IGUANATEXCURSOR" val="135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55.006"/>
  <p:tag name="OUTPUTTYPE" val="PNG"/>
  <p:tag name="IGUANATEXVERSION" val="160"/>
  <p:tag name="LATEXADDIN" val="\documentclass{article}&#10;\usepackage{amsmath}&#10;\pagestyle{empty}&#10;\begin{document}&#10;&#10;$ A = B \iff \forall x (x \in A \iff x \in B)$&#10;&#10;&#10;\end{document}"/>
  <p:tag name="IGUANATEXSIZE" val="22"/>
  <p:tag name="IGUANATEXCURSOR" val="10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47.019"/>
  <p:tag name="OUTPUTTYPE" val="PNG"/>
  <p:tag name="IGUANATEXVERSION" val="160"/>
  <p:tag name="LATEXADDIN" val="\documentclass{article}&#10;\usepackage{amsmath}&#10;\pagestyle{empty}&#10;\begin{document}&#10;&#10;$(x,y)=(a,b) \iff x=a\ \&amp; \ y=b$&#10;&#10;&#10;\end{document}"/>
  <p:tag name="IGUANATEXSIZE" val="20"/>
  <p:tag name="IGUANATEXCURSOR" val="11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4.346"/>
  <p:tag name="OUTPUTTYPE" val="PNG"/>
  <p:tag name="IGUANATEXVERSION" val="160"/>
  <p:tag name="LATEXADDIN" val="\documentclass{article}&#10;\usepackage{amsmath}&#10;\pagestyle{empty}&#10;\begin{document}&#10;&#10;$(a, b) := \{\{0, a\}, \{1, b\}\}$&#10;&#10;&#10;\end{document}"/>
  <p:tag name="IGUANATEXSIZE" val="20"/>
  <p:tag name="IGUANATEXCURSOR" val="11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4.788"/>
  <p:tag name="OUTPUTTYPE" val="PNG"/>
  <p:tag name="IGUANATEXVERSION" val="160"/>
  <p:tag name="LATEXADDIN" val="\documentclass{article}&#10;\usepackage{amsmath}&#10;\pagestyle{empty}&#10;\begin{document}&#10;&#10;$(a, b, c) := \{\{0, a\}, \{1, b\}, \{2, c\}\}$&#10;&#10;&#10;\end{document}"/>
  <p:tag name="IGUANATEXSIZE" val="20"/>
  <p:tag name="IGUANATEXCURSOR" val="126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470.1913"/>
  <p:tag name="OUTPUTTYPE" val="PNG"/>
  <p:tag name="IGUANATEXVERSION" val="160"/>
  <p:tag name="LATEXADDIN" val="\documentclass{article}&#10;\usepackage{amsmath}&#10;\pagestyle{empty}&#10;\begin{document}&#10;&#10;$\binom{n}{k} = C^k_n$&#10;&#10;&#10;\end{document}"/>
  <p:tag name="IGUANATEXSIZE" val="20"/>
  <p:tag name="IGUANATEXCURSOR" val="10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3.622"/>
  <p:tag name="ORIGINALWIDTH" val="2043.495"/>
  <p:tag name="OUTPUTTYPE" val="PNG"/>
  <p:tag name="IGUANATEXVERSION" val="160"/>
  <p:tag name="LATEXADDIN" val="\documentclass{article}&#10;\usepackage{amsmath}&#10;\pagestyle{empty}&#10;\begin{document}&#10;&#10;$$0 = \emptyset$$&#10;$$1 = 0 \cup \{0\} = \{0\} = \{\emptyset\}$$&#10;$$2 = 1 \cup \{1\} = \{0, 1\} = \{\emptyset, \{\emptyset \}\}$$&#10;$$3 = 2 \cup \{2\} = \{0, 1, 2\} $$&#10;$$n = n-1 \cup \{n-1 \} = \{0, 1,...,n-1\} $$&#10;&#10;\end{document}"/>
  <p:tag name="IGUANATEXSIZE" val="14"/>
  <p:tag name="IGUANATEXCURSOR" val="28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27.372"/>
  <p:tag name="OUTPUTTYPE" val="PNG"/>
  <p:tag name="IGUANATEXVERSION" val="160"/>
  <p:tag name="LATEXADDIN" val="\documentclass{article}&#10;\usepackage{amsmath}&#10;\pagestyle{empty}&#10;\begin{document}&#10;&#10;$p \rightarrow q \iff \neg p \vee q$&#10;&#10;&#10;\end{document}"/>
  <p:tag name="IGUANATEXSIZE" val="20"/>
  <p:tag name="IGUANATEXCURSOR" val="116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249.7188"/>
  <p:tag name="OUTPUTTYPE" val="PNG"/>
  <p:tag name="IGUANATEXVERSION" val="160"/>
  <p:tag name="LATEXADDIN" val="\documentclass{article}&#10;\usepackage{amsmath}&#10;\pagestyle{empty}&#10;\begin{document}&#10;&#10;$\lor, \ \land $&#10;&#10;&#10;\end{document}"/>
  <p:tag name="IGUANATEXSIZE" val="16"/>
  <p:tag name="IGUANATEXCURSOR" val="96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99023"/>
  <p:tag name="ORIGINALWIDTH" val="69.74126"/>
  <p:tag name="OUTPUTTYPE" val="PNG"/>
  <p:tag name="IGUANATEXVERSION" val="160"/>
  <p:tag name="LATEXADDIN" val="\documentclass{article}&#10;\usepackage{amsmath}&#10;\pagestyle{empty}&#10;\begin{document}&#10;&#10;$\land $&#10;&#10;&#10;\end{document}"/>
  <p:tag name="IGUANATEXSIZE" val="16"/>
  <p:tag name="IGUANATEXCURSOR" val="8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3.502"/>
  <p:tag name="OUTPUTTYPE" val="PNG"/>
  <p:tag name="IGUANATEXVERSION" val="160"/>
  <p:tag name="LATEXADDIN" val="\documentclass{article}&#10;\usepackage{amsmath}&#10;\pagestyle{empty}&#10;\begin{document}&#10;&#10;$(((P \land Q) \rightarrow R) \leftrightarrow (P \rightarrow (\neg Q \lor R)) )$&#10;&#10;&#10;\end{document}"/>
  <p:tag name="IGUANATEXSIZE" val="20"/>
  <p:tag name="IGUANATEXCURSOR" val="159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1.106"/>
  <p:tag name="OUTPUTTYPE" val="PNG"/>
  <p:tag name="IGUANATEXVERSION" val="160"/>
  <p:tag name="LATEXADDIN" val="\documentclass{article}&#10;\usepackage{amsmath}&#10;\pagestyle{empty}&#10;\begin{document}&#10;&#10;$\forall x (x \in A \iff \phi (x))$&#10;&#10;&#10;\end{document}"/>
  <p:tag name="IGUANATEXSIZE" val="24"/>
  <p:tag name="IGUANATEXCURSOR" val="115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OUTPUTTYPE" val="PNG"/>
  <p:tag name="IGUANATEXVERSION" val="160"/>
  <p:tag name="LATEXADDIN" val="\documentclass{article}&#10;\usepackage{amsmath}&#10;\pagestyle{empty}&#10;\begin{document}&#10;&#10;$ \phi (x)$&#10;&#10;&#10;\end{document}"/>
  <p:tag name="IGUANATEXSIZE" val="24"/>
  <p:tag name="IGUANATEXCURSOR" val="90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4.4056"/>
  <p:tag name="OUTPUTTYPE" val="PNG"/>
  <p:tag name="IGUANATEXVERSION" val="160"/>
  <p:tag name="LATEXADDIN" val="\documentclass{article}&#10;\usepackage{amsmath}&#10;\pagestyle{empty}&#10;\begin{document}&#10;&#10;$A := \{ x | \phi (x)\}$&#10;&#10;&#10;\end{document}"/>
  <p:tag name="IGUANATEXSIZE" val="16"/>
  <p:tag name="IGUANATEXCURSOR" val="104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27.259"/>
  <p:tag name="OUTPUTTYPE" val="PNG"/>
  <p:tag name="IGUANATEXVERSION" val="160"/>
  <p:tag name="LATEXADDIN" val="\documentclass{article}&#10;\usepackage{amsmath}&#10;\pagestyle{empty}&#10;\begin{document}&#10;&#10;$A \subseteq B \iff \forall x(x\in A \implies x\in B )$&#10;&#10;&#10;\end{document}"/>
  <p:tag name="IGUANATEXSIZE" val="24"/>
  <p:tag name="IGUANATEXCURSOR" val="136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32.134"/>
  <p:tag name="OUTPUTTYPE" val="PNG"/>
  <p:tag name="IGUANATEXVERSION" val="160"/>
  <p:tag name="LATEXADDIN" val="\documentclass{article}&#10;\usepackage{amsmath}&#10;\pagestyle{empty}&#10;\begin{document}&#10;&#10;$P(X) := \{A \ |\ A\subseteq X \} = \{A\ |\  \forall x(x\in A \implies x\in X)\}$&#10;&#10;&#10;\end{document}"/>
  <p:tag name="IGUANATEXSIZE" val="24"/>
  <p:tag name="IGUANATEXCURSOR" val="125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8.061"/>
  <p:tag name="OUTPUTTYPE" val="PNG"/>
  <p:tag name="IGUANATEXVERSION" val="160"/>
  <p:tag name="LATEXADDIN" val="\documentclass{article}&#10;\usepackage{amsmath}&#10;\pagestyle{empty}&#10;\begin{document}&#10;&#10;$\cup \mathcal{A} := \{x\ | \ \exists A\in \mathcal{A} (x\in A)\}$&#10;&#10;&#10;\end{document}"/>
  <p:tag name="IGUANATEXSIZE" val="24"/>
  <p:tag name="IGUANATEXCURSOR" val="118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8.061"/>
  <p:tag name="OUTPUTTYPE" val="PNG"/>
  <p:tag name="IGUANATEXVERSION" val="160"/>
  <p:tag name="LATEXADDIN" val="\documentclass{article}&#10;\usepackage{amsmath}&#10;\pagestyle{empty}&#10;\begin{document}&#10;&#10;$\cap \mathcal{A} := \{x\ | \ \forall A\in \mathcal{A} (x\in A)\}$&#10;&#10;&#10;&#10;\end{document}"/>
  <p:tag name="IGUANATEXSIZE" val="24"/>
  <p:tag name="IGUANATEXCURSOR" val="148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1436</Words>
  <Application>Microsoft Office PowerPoint</Application>
  <PresentationFormat>宽屏</PresentationFormat>
  <Paragraphs>175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Microsoft YaHei</vt:lpstr>
      <vt:lpstr>Microsoft YaHei UI</vt:lpstr>
      <vt:lpstr>Arial</vt:lpstr>
      <vt:lpstr>Arial Rounded MT Bold</vt:lpstr>
      <vt:lpstr>Bradley Hand ITC</vt:lpstr>
      <vt:lpstr>Calibri</vt:lpstr>
      <vt:lpstr>Cambria Math</vt:lpstr>
      <vt:lpstr>Georgia</vt:lpstr>
      <vt:lpstr>Office 主题​​</vt:lpstr>
      <vt:lpstr>Set &amp; Logic    Yue</vt:lpstr>
      <vt:lpstr>Outline </vt:lpstr>
      <vt:lpstr>Set</vt:lpstr>
      <vt:lpstr>Set Theory</vt:lpstr>
      <vt:lpstr>Naïve Set Theory</vt:lpstr>
      <vt:lpstr>Subset, powerset, union, intersection</vt:lpstr>
      <vt:lpstr>Ordered pair &amp; Cartesian Product</vt:lpstr>
      <vt:lpstr>Ordered pair &amp; Cartesian Product</vt:lpstr>
      <vt:lpstr>Exercise</vt:lpstr>
      <vt:lpstr>Haskell </vt:lpstr>
      <vt:lpstr>Natural numbers</vt:lpstr>
      <vt:lpstr>Logic</vt:lpstr>
      <vt:lpstr>PowerPoint 演示文稿</vt:lpstr>
      <vt:lpstr>|2^A |=|P(A)|=2^|A| </vt:lpstr>
      <vt:lpstr>PowerPoint 演示文稿</vt:lpstr>
      <vt:lpstr>CNF DNF</vt:lpstr>
      <vt:lpstr>Truth Trees(with only logic operator)</vt:lpstr>
      <vt:lpstr>See the example in slides</vt:lpstr>
      <vt:lpstr>PowerPoint 演示文稿</vt:lpstr>
      <vt:lpstr>Proving methods</vt:lpstr>
      <vt:lpstr>End QAQQ&amp;A  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VV214：Linear Algebra   Systems of linear equations</dc:title>
  <dc:creator>黄 越</dc:creator>
  <cp:lastModifiedBy>黄 越</cp:lastModifiedBy>
  <cp:revision>152</cp:revision>
  <dcterms:created xsi:type="dcterms:W3CDTF">2022-01-22T04:02:34Z</dcterms:created>
  <dcterms:modified xsi:type="dcterms:W3CDTF">2023-05-17T09:41:09Z</dcterms:modified>
</cp:coreProperties>
</file>