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1.xml" ContentType="application/vnd.openxmlformats-officedocument.presentationml.notesSlide+xml"/>
  <Override PartName="/ppt/tags/tag32.xml" ContentType="application/vnd.openxmlformats-officedocument.presentationml.tags+xml"/>
  <Override PartName="/ppt/notesSlides/notesSlide1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401" r:id="rId5"/>
    <p:sldId id="402" r:id="rId6"/>
    <p:sldId id="403" r:id="rId7"/>
    <p:sldId id="404" r:id="rId8"/>
    <p:sldId id="383" r:id="rId9"/>
    <p:sldId id="405" r:id="rId10"/>
    <p:sldId id="406" r:id="rId11"/>
    <p:sldId id="407" r:id="rId12"/>
    <p:sldId id="382" r:id="rId13"/>
    <p:sldId id="408" r:id="rId14"/>
    <p:sldId id="409" r:id="rId15"/>
    <p:sldId id="410" r:id="rId16"/>
    <p:sldId id="411" r:id="rId17"/>
    <p:sldId id="380" r:id="rId18"/>
    <p:sldId id="40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B3C3"/>
    <a:srgbClr val="53AB96"/>
    <a:srgbClr val="3E8C9C"/>
    <a:srgbClr val="B4DAE2"/>
    <a:srgbClr val="51A591"/>
    <a:srgbClr val="C8E4EA"/>
    <a:srgbClr val="E363BE"/>
    <a:srgbClr val="9053F3"/>
    <a:srgbClr val="DAEAE6"/>
    <a:srgbClr val="799A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184" autoAdjust="0"/>
  </p:normalViewPr>
  <p:slideViewPr>
    <p:cSldViewPr snapToGrid="0">
      <p:cViewPr varScale="1">
        <p:scale>
          <a:sx n="61" d="100"/>
          <a:sy n="61" d="100"/>
        </p:scale>
        <p:origin x="72" y="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E82B0-5E92-4118-8ED0-BE21F56354E0}" type="datetimeFigureOut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58130-14B9-45FE-95BC-75C4FB2E3A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307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606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81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843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948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0936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523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402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512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57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5051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03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98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502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679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652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证明考虑变量是否和已知量一样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58130-14B9-45FE-95BC-75C4FB2E3A6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63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4BB88-439C-4FCF-B1AC-F3FB89C79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9F94CA-9999-4DB9-9104-42FA4073F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CB4C4-8523-4389-823A-C6B4AFD0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FB38-B4A2-4ED0-AC5B-3EE87EDD8B4C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275DDE-DF52-4355-9EF2-470713E94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A06F4B-4D15-4B1B-ABA7-24A23B66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44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9E8F-8356-4A15-A7F8-5506D2C6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7EB854-F2CD-4935-9175-BFF596C75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EB0FC7-B6DA-4B06-857C-08659CB63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AA40-B5DC-486D-AC5B-AD7EAB11F977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246F73-7A54-449B-9533-D99C8515C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327BB-6363-4890-8E30-D9F27E192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29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3585AD-938E-4777-8CA0-896D93BA1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F0C8CF-FB95-48CE-BCCE-1B30F83AE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32486-703E-4D1C-8989-BE6BEDEAE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4BBFB-1034-4BAC-B221-A8911B2BB405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74707D-50BA-4C64-B0BE-4A43DF16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46AAAB-1C62-4AA3-9276-C82AF8AC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16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ED084-7102-4806-B7F0-9BDBD4D33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6B5BF-8676-49F9-A616-63CB2000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CA65C8-2B25-4011-B127-886D5E99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E7985-FD96-4993-917B-FB5DF4076C4D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A7F513-362E-4D8D-A19B-A85A538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541A32-203B-4C98-8596-1FAF6CB27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23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C4B7A7-AB8A-4B89-94AF-5278B7D9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1D4CE-26D5-418D-8785-77400B41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D0925-8976-4836-A11C-56D3A77E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51005-F260-4471-BFC1-50490C66E829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226FB-EEBD-4394-852B-AC934475B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413FB5-59EC-4D68-9EF0-630B5706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41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9D4E5-B83C-4215-9835-6B9511F4D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D7405-E592-4F44-B11B-7D8CE7F1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DCDCF2-1E6D-4F11-B67D-4B002FBA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EDAFA7-A1FB-4918-A90B-29DB494C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B8E56-C0C9-4F2C-9395-7F8446DEA7C0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BAF4E-0B5F-41B3-B3E7-5ABF4D97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2DE2C4-1F81-4772-9B9F-8C85A5C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898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7142BE-4928-4136-9996-49A6E8C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D85D96-85FF-4524-9602-3AFA51B0B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45B96-B113-445F-8A6B-1C0373437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E6809E-2307-4D2C-9570-260B34271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99493F-E7D6-4F9C-891A-B442E4877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3A011FF-D8BD-4313-B902-A98C2B3E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E8B48-7F49-4109-B3DE-18D2D144BE08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CA8A2-C67E-4871-B805-0FEA049C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6422B7-6B53-42FE-A063-A9695C2C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34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0EEEF-51C2-484E-8B1B-124FC6E4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63E87C-92FF-48D5-85B7-CD20D94A5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A9200-C98B-4EF3-BB16-A313A8DB3260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7508EE-3CD1-442F-9E59-864F63E8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4E2B23-3CC9-4743-97A0-FDCD1269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7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31534F-1B8B-4EB0-98A6-8E2E9C59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807D-7634-4B0E-B494-A2DCEE23A1FD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D56E-3F1D-496E-A1E6-A452C26D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C1443-279B-4FBA-B760-251D09C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3254D-D780-49F1-BFF6-C9B932D3A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C563E-89DD-4507-81B0-5250D5593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F72B63-653C-4F81-A5B5-9BBB3D4A8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9C1A7-E1DC-476E-B7DD-CB9D030C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10051-97F6-4114-B0A7-A93EB2618695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A6BEE4-EB07-4070-8152-1FA7CF212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84DE07-0E83-44BB-8E1E-6D649372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94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DAF1A-A62E-42D8-9574-FCAB91EE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9781E0-37BD-4FF0-A54F-00EC32E11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0070D-39E5-4BFA-B0A8-610E95A9D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D95602-71E2-4023-962C-E3181A78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2A857-18EE-4895-B619-59663A2A5806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FB8B73-67D0-48A4-943F-A74CE45D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60ABB-36F4-4EE2-A73D-2228355C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8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A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53E370-542C-4B28-8624-908C05B10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8035D2-71D8-46F0-A31D-97A9EBE2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EB972-F355-40AD-92BF-4D02D8D36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3FDCD-3922-41AA-9289-DE04C833FC06}" type="datetime1">
              <a:rPr lang="zh-CN" altLang="en-US" smtClean="0"/>
              <a:t>2023/5/24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B14624-5EA1-4C8E-8A70-576AE9E5D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1A581-7E31-4F68-8D09-8D423567B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A85FD-599E-410A-925E-6631B4FE59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59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6.xml"/><Relationship Id="rId7" Type="http://schemas.openxmlformats.org/officeDocument/2006/relationships/image" Target="../media/image47.jp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46.png"/><Relationship Id="rId11" Type="http://schemas.openxmlformats.org/officeDocument/2006/relationships/image" Target="../media/image49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4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jp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46.png"/><Relationship Id="rId5" Type="http://schemas.openxmlformats.org/officeDocument/2006/relationships/image" Target="../media/image50.png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31.xml"/><Relationship Id="rId7" Type="http://schemas.openxmlformats.org/officeDocument/2006/relationships/image" Target="../media/image5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.png"/><Relationship Id="rId11" Type="http://schemas.openxmlformats.org/officeDocument/2006/relationships/image" Target="../media/image55.png"/><Relationship Id="rId5" Type="http://schemas.openxmlformats.org/officeDocument/2006/relationships/notesSlide" Target="../notesSlides/notesSlide11.xml"/><Relationship Id="rId10" Type="http://schemas.openxmlformats.org/officeDocument/2006/relationships/image" Target="../media/image54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6" Type="http://schemas.openxmlformats.org/officeDocument/2006/relationships/image" Target="../media/image56.png"/><Relationship Id="rId5" Type="http://schemas.openxmlformats.org/officeDocument/2006/relationships/image" Target="../media/image540.png"/><Relationship Id="rId4" Type="http://schemas.openxmlformats.org/officeDocument/2006/relationships/image" Target="../media/image1.pn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.png"/><Relationship Id="rId3" Type="http://schemas.openxmlformats.org/officeDocument/2006/relationships/tags" Target="../tags/tag35.xml"/><Relationship Id="rId7" Type="http://schemas.openxmlformats.org/officeDocument/2006/relationships/notesSlide" Target="../notesSlides/notesSlide13.xml"/><Relationship Id="rId12" Type="http://schemas.openxmlformats.org/officeDocument/2006/relationships/image" Target="../media/image6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2.png"/><Relationship Id="rId5" Type="http://schemas.openxmlformats.org/officeDocument/2006/relationships/tags" Target="../tags/tag37.xml"/><Relationship Id="rId10" Type="http://schemas.openxmlformats.org/officeDocument/2006/relationships/image" Target="../media/image61.png"/><Relationship Id="rId4" Type="http://schemas.openxmlformats.org/officeDocument/2006/relationships/tags" Target="../tags/tag36.xml"/><Relationship Id="rId9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2.png"/><Relationship Id="rId17" Type="http://schemas.openxmlformats.org/officeDocument/2006/relationships/image" Target="../media/image7.png"/><Relationship Id="rId2" Type="http://schemas.openxmlformats.org/officeDocument/2006/relationships/tags" Target="../tags/tag2.xml"/><Relationship Id="rId16" Type="http://schemas.openxmlformats.org/officeDocument/2006/relationships/image" Target="../media/image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5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jp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14.png"/><Relationship Id="rId17" Type="http://schemas.openxmlformats.org/officeDocument/2006/relationships/image" Target="../media/image1.png"/><Relationship Id="rId2" Type="http://schemas.openxmlformats.org/officeDocument/2006/relationships/tags" Target="../tags/tag13.xml"/><Relationship Id="rId16" Type="http://schemas.openxmlformats.org/officeDocument/2006/relationships/image" Target="../media/image18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13.png"/><Relationship Id="rId5" Type="http://schemas.openxmlformats.org/officeDocument/2006/relationships/tags" Target="../tags/tag16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5.xml"/><Relationship Id="rId9" Type="http://schemas.openxmlformats.org/officeDocument/2006/relationships/notesSlide" Target="../notesSlides/notesSlide4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image" Target="../media/image2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1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E3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6322" y="1499884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 &amp; Logic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32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Yue</a:t>
            </a: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3483F2-4860-4676-86D2-B2B0128E5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074" y="3993927"/>
            <a:ext cx="9957847" cy="2733774"/>
          </a:xfrm>
        </p:spPr>
        <p:txBody>
          <a:bodyPr>
            <a:normAutofit/>
          </a:bodyPr>
          <a:lstStyle/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33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16731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Prove: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This is the axiom in classical logic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While here we use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Namely,          and      are equivalent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you can’t prove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this without this axiom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\documentclass{article}&#10;\usepackage{amsmath}&#10;\pagestyle{empty}&#10;\begin{document}&#10;&#10;$\neg p \vee p$&#10;&#10;&#10;\end{document}" title="IguanaTex Bitmap Display">
            <a:extLst>
              <a:ext uri="{FF2B5EF4-FFF2-40B4-BE49-F238E27FC236}">
                <a16:creationId xmlns:a16="http://schemas.microsoft.com/office/drawing/2014/main" id="{216A5C13-9298-2427-0BDF-BE729C35213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8" y="1895509"/>
            <a:ext cx="688762" cy="201143"/>
          </a:xfrm>
          <a:prstGeom prst="rect">
            <a:avLst/>
          </a:prstGeom>
        </p:spPr>
      </p:pic>
      <p:pic>
        <p:nvPicPr>
          <p:cNvPr id="6" name="图片 5" descr="白板上的文字&#10;&#10;描述已自动生成">
            <a:extLst>
              <a:ext uri="{FF2B5EF4-FFF2-40B4-BE49-F238E27FC236}">
                <a16:creationId xmlns:a16="http://schemas.microsoft.com/office/drawing/2014/main" id="{994989DC-678F-7989-3F97-69C7B63FBB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984" y="3075700"/>
            <a:ext cx="6420112" cy="3648197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E4641227-AE11-1DD6-64AF-2081E9AB5D5E}"/>
              </a:ext>
            </a:extLst>
          </p:cNvPr>
          <p:cNvSpPr/>
          <p:nvPr/>
        </p:nvSpPr>
        <p:spPr>
          <a:xfrm>
            <a:off x="5206854" y="1690688"/>
            <a:ext cx="3631281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54D4E1-3E58-3FEF-C6C2-E13D115D2A29}"/>
              </a:ext>
            </a:extLst>
          </p:cNvPr>
          <p:cNvSpPr txBox="1"/>
          <p:nvPr/>
        </p:nvSpPr>
        <p:spPr>
          <a:xfrm>
            <a:off x="5238034" y="1690688"/>
            <a:ext cx="379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3E8C9C"/>
                </a:solidFill>
              </a:rPr>
              <a:t>Axiom of the Excluded Middle</a:t>
            </a:r>
            <a:endParaRPr lang="en-US" b="1" dirty="0">
              <a:solidFill>
                <a:srgbClr val="3E8C9C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D49F-1D85-B591-B706-2C74F4E8B2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5000" y="2153947"/>
            <a:ext cx="1562235" cy="49534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DA254E5-FE9B-BD7D-9FE0-D4445AD2A73F}"/>
              </a:ext>
            </a:extLst>
          </p:cNvPr>
          <p:cNvSpPr txBox="1"/>
          <p:nvPr/>
        </p:nvSpPr>
        <p:spPr>
          <a:xfrm>
            <a:off x="6926600" y="2126070"/>
            <a:ext cx="191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3E8C9C"/>
                </a:solidFill>
                <a:latin typeface="CMR10"/>
              </a:rPr>
              <a:t>only in classical logic, not in constructive logic</a:t>
            </a:r>
            <a:endParaRPr lang="en-US" sz="1400" dirty="0">
              <a:solidFill>
                <a:srgbClr val="3E8C9C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0D4461F-E3F4-F5E0-1427-BABB5164F0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453" y="2828568"/>
            <a:ext cx="1204064" cy="1112616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14" name="图片 13" descr="\documentclass{article}&#10;\usepackage{amsmath}&#10;\pagestyle{empty}&#10;\begin{document}&#10;&#10;$\neg \neg A $&#10;&#10;&#10;\end{document}" title="IguanaTex Bitmap Display">
            <a:extLst>
              <a:ext uri="{FF2B5EF4-FFF2-40B4-BE49-F238E27FC236}">
                <a16:creationId xmlns:a16="http://schemas.microsoft.com/office/drawing/2014/main" id="{990695C6-A1C7-5E33-2D02-687E9AFB16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470" y="4205326"/>
            <a:ext cx="507429" cy="181333"/>
          </a:xfrm>
          <a:prstGeom prst="rect">
            <a:avLst/>
          </a:prstGeom>
        </p:spPr>
      </p:pic>
      <p:pic>
        <p:nvPicPr>
          <p:cNvPr id="21" name="图片 20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200244E0-8489-2E2C-D1D7-9955044DDA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215" y="4205326"/>
            <a:ext cx="175238" cy="181333"/>
          </a:xfrm>
          <a:prstGeom prst="rect">
            <a:avLst/>
          </a:prstGeom>
        </p:spPr>
      </p:pic>
      <p:sp>
        <p:nvSpPr>
          <p:cNvPr id="23" name="箭头: 圆角右 22">
            <a:extLst>
              <a:ext uri="{FF2B5EF4-FFF2-40B4-BE49-F238E27FC236}">
                <a16:creationId xmlns:a16="http://schemas.microsoft.com/office/drawing/2014/main" id="{C0400247-A55D-8F07-5AB2-C39C4C288F16}"/>
              </a:ext>
            </a:extLst>
          </p:cNvPr>
          <p:cNvSpPr/>
          <p:nvPr/>
        </p:nvSpPr>
        <p:spPr>
          <a:xfrm flipH="1">
            <a:off x="4760976" y="3688804"/>
            <a:ext cx="823702" cy="1054932"/>
          </a:xfrm>
          <a:prstGeom prst="bentArrow">
            <a:avLst>
              <a:gd name="adj1" fmla="val 7213"/>
              <a:gd name="adj2" fmla="val 12940"/>
              <a:gd name="adj3" fmla="val 24321"/>
              <a:gd name="adj4" fmla="val 19300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419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Prove: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Hint: use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\documentclass{article}&#10;\usepackage{amsmath}&#10;\pagestyle{empty}&#10;\begin{document}&#10;&#10;$\vdash (A \rightarrow B) \rightarrow (\neg A \lor B)$&#10;&#10;&#10;\end{document}" title="IguanaTex Bitmap Display">
            <a:extLst>
              <a:ext uri="{FF2B5EF4-FFF2-40B4-BE49-F238E27FC236}">
                <a16:creationId xmlns:a16="http://schemas.microsoft.com/office/drawing/2014/main" id="{683E7C80-F366-E1C4-4E9C-057CDFB6FF7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9" y="1895508"/>
            <a:ext cx="2604191" cy="254476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$\neg p \vee p$&#10;&#10;&#10;\end{document}" title="IguanaTex Bitmap Display">
            <a:extLst>
              <a:ext uri="{FF2B5EF4-FFF2-40B4-BE49-F238E27FC236}">
                <a16:creationId xmlns:a16="http://schemas.microsoft.com/office/drawing/2014/main" id="{BDA85867-0A19-AEBB-BE81-08C26451C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9" y="2480502"/>
            <a:ext cx="688762" cy="201143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0686E40A-B2AF-0DBE-617A-67B5706027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9" y="2779407"/>
            <a:ext cx="8440946" cy="371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0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and type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F2A61C-15ED-62E8-057B-58F51C56C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809" y="588220"/>
            <a:ext cx="891734" cy="891734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7BC2793-8197-1982-A745-8A1E1500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571755" cy="4251084"/>
          </a:xfrm>
        </p:spPr>
        <p:txBody>
          <a:bodyPr/>
          <a:lstStyle/>
          <a:p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  is a mapping from variables to types. We will write it as a sequence of typing assumptions, written      </a:t>
            </a:r>
          </a:p>
        </p:txBody>
      </p:sp>
      <p:pic>
        <p:nvPicPr>
          <p:cNvPr id="24" name="图片 23" descr="\documentclass{article}&#10;\usepackage{amsmath}&#10;\pagestyle{empty}&#10;\begin{document}&#10;&#10;$\Gamma \vdash e:\tau$&#10;&#10;&#10;\end{document}" title="IguanaTex Bitmap Display">
            <a:extLst>
              <a:ext uri="{FF2B5EF4-FFF2-40B4-BE49-F238E27FC236}">
                <a16:creationId xmlns:a16="http://schemas.microsoft.com/office/drawing/2014/main" id="{F8BF0748-076B-0C55-B8BC-6156DF22C1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6" y="2004538"/>
            <a:ext cx="1175950" cy="232018"/>
          </a:xfrm>
          <a:prstGeom prst="rect">
            <a:avLst/>
          </a:prstGeom>
        </p:spPr>
      </p:pic>
      <p:pic>
        <p:nvPicPr>
          <p:cNvPr id="30" name="图片 29" descr="\documentclass{article}&#10;\usepackage{amsmath}&#10;\pagestyle{empty}&#10;\begin{document}&#10;&#10;$\Gamma $&#10;&#10;&#10;\end{document}" title="IguanaTex Bitmap Display">
            <a:extLst>
              <a:ext uri="{FF2B5EF4-FFF2-40B4-BE49-F238E27FC236}">
                <a16:creationId xmlns:a16="http://schemas.microsoft.com/office/drawing/2014/main" id="{79758CF4-80B2-BA51-5968-985768DAD4E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976" y="2478743"/>
            <a:ext cx="182441" cy="224086"/>
          </a:xfrm>
          <a:prstGeom prst="rect">
            <a:avLst/>
          </a:prstGeom>
        </p:spPr>
      </p:pic>
      <p:pic>
        <p:nvPicPr>
          <p:cNvPr id="33" name="图片 32" descr="\documentclass{article}&#10;\usepackage{amsmath}&#10;\pagestyle{empty}&#10;\begin{document}&#10;&#10;$x_1:\tau_1,...,x_n:\tau_n $&#10;&#10;&#10;\end{document}" title="IguanaTex Bitmap Display">
            <a:extLst>
              <a:ext uri="{FF2B5EF4-FFF2-40B4-BE49-F238E27FC236}">
                <a16:creationId xmlns:a16="http://schemas.microsoft.com/office/drawing/2014/main" id="{9CFAF603-05A3-7534-7E1D-C80C5E17D33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2" y="3768055"/>
            <a:ext cx="2399497" cy="20822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26FD775A-AA16-1810-99AA-9DA6163556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45378" y="1464971"/>
            <a:ext cx="6736664" cy="541829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D6559C0-D81F-DB77-9E22-FC857D4B4CDF}"/>
              </a:ext>
            </a:extLst>
          </p:cNvPr>
          <p:cNvSpPr txBox="1"/>
          <p:nvPr/>
        </p:nvSpPr>
        <p:spPr>
          <a:xfrm>
            <a:off x="1571708" y="1480840"/>
            <a:ext cx="136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expression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EE94A14-473F-B201-F303-2697E90A29CE}"/>
              </a:ext>
            </a:extLst>
          </p:cNvPr>
          <p:cNvSpPr txBox="1"/>
          <p:nvPr/>
        </p:nvSpPr>
        <p:spPr>
          <a:xfrm>
            <a:off x="2458798" y="1956747"/>
            <a:ext cx="1365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type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DF987B3-7DB3-70D6-1458-0617F39203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191" y="4720862"/>
            <a:ext cx="5159187" cy="891617"/>
          </a:xfrm>
          <a:prstGeom prst="rect">
            <a:avLst/>
          </a:prstGeom>
        </p:spPr>
      </p:pic>
      <p:sp>
        <p:nvSpPr>
          <p:cNvPr id="40" name="箭头: 下 39">
            <a:extLst>
              <a:ext uri="{FF2B5EF4-FFF2-40B4-BE49-F238E27FC236}">
                <a16:creationId xmlns:a16="http://schemas.microsoft.com/office/drawing/2014/main" id="{D94DF052-CC46-8D33-784B-90A8231DEE70}"/>
              </a:ext>
            </a:extLst>
          </p:cNvPr>
          <p:cNvSpPr/>
          <p:nvPr/>
        </p:nvSpPr>
        <p:spPr>
          <a:xfrm rot="2274536">
            <a:off x="1644251" y="1804433"/>
            <a:ext cx="78527" cy="265274"/>
          </a:xfrm>
          <a:prstGeom prst="downArrow">
            <a:avLst>
              <a:gd name="adj1" fmla="val 39897"/>
              <a:gd name="adj2" fmla="val 50000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箭头: 下 40">
            <a:extLst>
              <a:ext uri="{FF2B5EF4-FFF2-40B4-BE49-F238E27FC236}">
                <a16:creationId xmlns:a16="http://schemas.microsoft.com/office/drawing/2014/main" id="{BC7C796F-04D4-1C14-7043-17F6F54AFDC8}"/>
              </a:ext>
            </a:extLst>
          </p:cNvPr>
          <p:cNvSpPr/>
          <p:nvPr/>
        </p:nvSpPr>
        <p:spPr>
          <a:xfrm rot="5400000">
            <a:off x="2298174" y="2041804"/>
            <a:ext cx="78527" cy="265274"/>
          </a:xfrm>
          <a:prstGeom prst="downArrow">
            <a:avLst>
              <a:gd name="adj1" fmla="val 39897"/>
              <a:gd name="adj2" fmla="val 50000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4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51A59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and type</a:t>
            </a:r>
            <a:endParaRPr lang="zh-CN" altLang="en-US" dirty="0">
              <a:solidFill>
                <a:srgbClr val="51A59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F2A61C-15ED-62E8-057B-58F51C56C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09" y="588220"/>
            <a:ext cx="891734" cy="891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97BC2793-8197-1982-A745-8A1E150002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123025" cy="4251084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E.g.</a:t>
                </a:r>
              </a:p>
              <a:p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Remember we have just proved that </a:t>
                </a:r>
              </a:p>
              <a:p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)=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𝑥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+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𝑦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</m:oMath>
                </a14:m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has type Num -&gt; Num-&gt; Num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fun x -&gt; fun y -&gt; </a:t>
                </a:r>
                <a:r>
                  <a:rPr lang="en-US" sz="200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x+y</a:t>
                </a:r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&amp; fun (x, y) -&gt; </a:t>
                </a:r>
                <a:r>
                  <a:rPr lang="en-US" sz="200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x+y</a:t>
                </a: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97BC2793-8197-1982-A745-8A1E15000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123025" cy="4251084"/>
              </a:xfrm>
              <a:blipFill>
                <a:blip r:embed="rId5"/>
                <a:stretch>
                  <a:fillRect l="-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图片 22" descr="\documentclass{article}&#10;\usepackage{amsmath}&#10;\pagestyle{empty}&#10;\begin{document}&#10;&#10;$((A \land B) \rightarrow C) \leftrightarrow (A\rightarrow B \rightarrow C)$&#10;&#10;&#10;\end{document}" title="IguanaTex Bitmap Display">
            <a:extLst>
              <a:ext uri="{FF2B5EF4-FFF2-40B4-BE49-F238E27FC236}">
                <a16:creationId xmlns:a16="http://schemas.microsoft.com/office/drawing/2014/main" id="{DDFD9471-57AA-7833-0B0E-0B55E5E3255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543" y="4601855"/>
            <a:ext cx="3582471" cy="25447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671A078-6D0F-6A8A-297C-EE5F481F5F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455" y="1880208"/>
            <a:ext cx="5258256" cy="15012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44782F-5CF6-21C6-F43C-1FC8CF7A8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1487" y="3794116"/>
            <a:ext cx="5517358" cy="3429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ABD9F1D-6A30-9A86-7554-C6184E9517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3727" y="3336269"/>
            <a:ext cx="2484335" cy="4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Russel paradox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02BA00-4D2C-E1BB-6A73-EEEF3F212D20}"/>
                  </a:ext>
                </a:extLst>
              </p:cNvPr>
              <p:cNvSpPr txBox="1"/>
              <p:nvPr/>
            </p:nvSpPr>
            <p:spPr>
              <a:xfrm>
                <a:off x="838200" y="1997839"/>
                <a:ext cx="1012806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Axiom of Extensionality: For two sets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lang="en-US" sz="18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,</a:t>
                </a:r>
              </a:p>
              <a:p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r>
                  <a:rPr lang="en-US" altLang="zh-CN" sz="1800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Axiom of comprehension: any assertion           depending on a variable x, exist unique set A that     </a:t>
                </a:r>
              </a:p>
              <a:p>
                <a:endParaRPr lang="en-US" altLang="zh-CN" sz="18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the set A is denoted </a:t>
                </a:r>
              </a:p>
              <a:p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 </a:t>
                </a:r>
              </a:p>
              <a:p>
                <a:pPr algn="l"/>
                <a:endParaRPr lang="en-US" altLang="zh-CN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Russel paradox: 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Naive Set Theory is inconsistent (self-contradictory).</a:t>
                </a:r>
              </a:p>
              <a:p>
                <a:pPr algn="l"/>
                <a:b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</a:br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br>
                  <a:rPr lang="en-US" b="0" i="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</a:rPr>
                </a:br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endParaRPr 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02BA00-4D2C-E1BB-6A73-EEEF3F212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7839"/>
                <a:ext cx="10128068" cy="4247317"/>
              </a:xfrm>
              <a:prstGeom prst="rect">
                <a:avLst/>
              </a:prstGeom>
              <a:blipFill>
                <a:blip r:embed="rId8"/>
                <a:stretch>
                  <a:fillRect l="-542" t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\documentclass{article}&#10;\usepackage{amsmath}&#10;\pagestyle{empty}&#10;\begin{document}&#10;&#10;$ A = B \iff \forall x (x \in A \iff x \in B)$&#10;&#10;&#10;\end{document}" title="IguanaTex Bitmap Display">
            <a:extLst>
              <a:ext uri="{FF2B5EF4-FFF2-40B4-BE49-F238E27FC236}">
                <a16:creationId xmlns:a16="http://schemas.microsoft.com/office/drawing/2014/main" id="{D1DC6B03-ECB9-1E2B-157A-0CE4AAE6BD9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394" y="2425341"/>
            <a:ext cx="4767080" cy="305371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\forall x (x \in A \iff \phi (x))$&#10;&#10;&#10;\end{document}" title="IguanaTex Bitmap Display">
            <a:extLst>
              <a:ext uri="{FF2B5EF4-FFF2-40B4-BE49-F238E27FC236}">
                <a16:creationId xmlns:a16="http://schemas.microsoft.com/office/drawing/2014/main" id="{47F1B11E-6E53-707B-5918-8BDD317A15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234" y="3227791"/>
            <a:ext cx="2819400" cy="306736"/>
          </a:xfrm>
          <a:prstGeom prst="rect">
            <a:avLst/>
          </a:prstGeom>
        </p:spPr>
      </p:pic>
      <p:pic>
        <p:nvPicPr>
          <p:cNvPr id="13" name="图片 12" descr="\documentclass{article}&#10;\usepackage{amsmath}&#10;\pagestyle{empty}&#10;\begin{document}&#10;&#10;$ \phi (x)$&#10;&#10;&#10;\end{document}" title="IguanaTex Bitmap Display">
            <a:extLst>
              <a:ext uri="{FF2B5EF4-FFF2-40B4-BE49-F238E27FC236}">
                <a16:creationId xmlns:a16="http://schemas.microsoft.com/office/drawing/2014/main" id="{05DF9582-889E-6B42-600D-77CF1FEEA23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91" y="2842930"/>
            <a:ext cx="546743" cy="305371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A := \{ x | \phi (x)\}$&#10;&#10;&#10;\end{document}" title="IguanaTex Bitmap Display">
            <a:extLst>
              <a:ext uri="{FF2B5EF4-FFF2-40B4-BE49-F238E27FC236}">
                <a16:creationId xmlns:a16="http://schemas.microsoft.com/office/drawing/2014/main" id="{E705028C-03F8-96BC-4874-BBD07591CC6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467" y="3688993"/>
            <a:ext cx="1839533" cy="305370"/>
          </a:xfrm>
          <a:prstGeom prst="rect">
            <a:avLst/>
          </a:prstGeom>
        </p:spPr>
      </p:pic>
      <p:pic>
        <p:nvPicPr>
          <p:cNvPr id="24" name="图片 23" descr="\documentclass{article}&#10;\usepackage{amsmath}&#10;\pagestyle{empty}&#10;\begin{document}&#10;&#10;$A := \{ x | x \notin x\}$&#10;&#10;&#10;\end{document}" title="IguanaTex Bitmap Display">
            <a:extLst>
              <a:ext uri="{FF2B5EF4-FFF2-40B4-BE49-F238E27FC236}">
                <a16:creationId xmlns:a16="http://schemas.microsoft.com/office/drawing/2014/main" id="{1D793497-749F-ECF0-DF52-E563A312716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639" y="5075062"/>
            <a:ext cx="1965704" cy="30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4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Russel paradox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02BA00-4D2C-E1BB-6A73-EEEF3F212D20}"/>
                  </a:ext>
                </a:extLst>
              </p:cNvPr>
              <p:cNvSpPr txBox="1"/>
              <p:nvPr/>
            </p:nvSpPr>
            <p:spPr>
              <a:xfrm>
                <a:off x="838200" y="1997839"/>
                <a:ext cx="10128068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Russel paradox: </a:t>
                </a:r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Naive Set Theory is inconsistent (self-contradictory).</a:t>
                </a:r>
              </a:p>
              <a:p>
                <a:pPr algn="l"/>
                <a: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  <a:t>Another proof: </a:t>
                </a:r>
                <a:br>
                  <a:rPr lang="en-US" dirty="0">
                    <a:latin typeface="Microsoft YaHei" panose="020B0503020204020204" pitchFamily="34" charset="-122"/>
                    <a:ea typeface="Microsoft YaHei" panose="020B0503020204020204" pitchFamily="34" charset="-122"/>
                    <a:cs typeface="Calibri" panose="020F0502020204030204" pitchFamily="34" charset="0"/>
                  </a:rPr>
                </a:br>
                <a:endParaRPr lang="en-US" sz="18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  <a:p>
                <a:r>
                  <a:rPr lang="en-US" sz="2000" b="1" i="0" dirty="0">
                    <a:solidFill>
                      <a:srgbClr val="3E8C9C"/>
                    </a:solidFill>
                    <a:effectLst/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Cantor’s Theorem</a:t>
                </a:r>
              </a:p>
              <a:p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Let X be a set,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be a function. Then f is not surjective,</a:t>
                </a:r>
                <a:br>
                  <a:rPr lang="en-US" sz="2000" dirty="0"/>
                </a:br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i.e., there is an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 such that for all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) ≠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000" dirty="0"/>
                </a:br>
                <a:r>
                  <a:rPr lang="en-US" sz="2000" dirty="0"/>
                  <a:t>idea: </a:t>
                </a:r>
                <a:r>
                  <a:rPr lang="en-US" dirty="0"/>
                  <a:t>We want to find a subset A ⊆ X which</a:t>
                </a:r>
                <a:r>
                  <a:rPr lang="en-US" sz="2000" dirty="0"/>
                  <a:t> </a:t>
                </a:r>
                <a:r>
                  <a:rPr lang="en-US" dirty="0"/>
                  <a:t>does not equal any f (x),</a:t>
                </a:r>
              </a:p>
              <a:p>
                <a:r>
                  <a:rPr lang="en-US" b="0" i="0" dirty="0">
                    <a:solidFill>
                      <a:srgbClr val="B4DAE2"/>
                    </a:solidFill>
                    <a:effectLst/>
                    <a:latin typeface="Arial" panose="020B0604020202020204" pitchFamily="34" charset="0"/>
                  </a:rPr>
                  <a:t>Diagonalization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Proof of Cantor’s Theorem: </a:t>
                </a:r>
                <a:r>
                  <a:rPr lang="en-US" dirty="0"/>
                  <a:t>                                 there is not x that f(x) = A</a:t>
                </a:r>
              </a:p>
              <a:p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r>
                  <a:rPr lang="en-US" sz="200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Proof of Russel paradox : l</a:t>
                </a:r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be the set of all sets. Note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(since all objects</a:t>
                </a:r>
                <a:br>
                  <a:rPr lang="en-US" sz="2000" dirty="0"/>
                </a:br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are sets). Thus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→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dirty="0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000" b="0" i="0" dirty="0">
                    <a:effectLst/>
                    <a:latin typeface="Arial" panose="020B0604020202020204" pitchFamily="34" charset="0"/>
                  </a:rPr>
                  <a:t> is a surjection, contradicting Cantor’s theorem</a:t>
                </a:r>
                <a:endParaRPr lang="en-US" sz="200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102BA00-4D2C-E1BB-6A73-EEEF3F212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7839"/>
                <a:ext cx="10128068" cy="4524315"/>
              </a:xfrm>
              <a:prstGeom prst="rect">
                <a:avLst/>
              </a:prstGeom>
              <a:blipFill>
                <a:blip r:embed="rId3"/>
                <a:stretch>
                  <a:fillRect l="-662" t="-809" b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C0756A6-B1AC-5C1F-944C-129F78F12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809" y="588220"/>
            <a:ext cx="891734" cy="8917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F68DB1-3F57-8CF9-3BB9-1036B7E96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626" y="6934249"/>
            <a:ext cx="6645216" cy="2743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AD1766F-417D-3A77-D76D-E0127F95914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536" t="1124" r="62572" b="-15269"/>
          <a:stretch/>
        </p:blipFill>
        <p:spPr>
          <a:xfrm>
            <a:off x="3762045" y="4634629"/>
            <a:ext cx="2001498" cy="35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3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Russel paradox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02BA00-4D2C-E1BB-6A73-EEEF3F212D20}"/>
              </a:ext>
            </a:extLst>
          </p:cNvPr>
          <p:cNvSpPr txBox="1"/>
          <p:nvPr/>
        </p:nvSpPr>
        <p:spPr>
          <a:xfrm>
            <a:off x="838200" y="1862237"/>
            <a:ext cx="101280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Russel paradox: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Naive Set Theory is inconsistent (self-contradictory).</a:t>
            </a:r>
            <a:b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</a:b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algn="l"/>
            <a:r>
              <a:rPr lang="en-US" sz="18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Solution: </a:t>
            </a:r>
          </a:p>
          <a:p>
            <a:pPr algn="l"/>
            <a:r>
              <a:rPr lang="en-US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 most common way: </a:t>
            </a:r>
            <a:r>
              <a:rPr lang="en-US" b="0" i="0" dirty="0">
                <a:effectLst/>
                <a:latin typeface="Arial" panose="020B0604020202020204" pitchFamily="34" charset="0"/>
              </a:rPr>
              <a:t>restrict the Axiom of Comprehension so that only “sufficiently small” classes form sets. =&gt; The </a:t>
            </a:r>
            <a:r>
              <a:rPr lang="en-US" b="1" i="0" dirty="0">
                <a:solidFill>
                  <a:srgbClr val="3E8C9C"/>
                </a:solidFill>
                <a:effectLst/>
                <a:latin typeface="Arial" panose="020B0604020202020204" pitchFamily="34" charset="0"/>
              </a:rPr>
              <a:t>theory ZF−-infinity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 </a:t>
            </a:r>
            <a:r>
              <a:rPr lang="en-US" b="1" i="0" dirty="0">
                <a:solidFill>
                  <a:srgbClr val="3E8C9C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en-US" b="0" i="0" dirty="0">
                <a:effectLst/>
                <a:latin typeface="Arial" panose="020B0604020202020204" pitchFamily="34" charset="0"/>
              </a:rPr>
              <a:t> is an informal collection {x | φ(x) } defined by a property φ(x)</a:t>
            </a:r>
            <a:endParaRPr lang="en-US" sz="1800" dirty="0">
              <a:latin typeface="Arial" panose="020B060402020202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algn="l"/>
            <a:endParaRPr lang="en-US" sz="1800" dirty="0">
              <a:latin typeface="Arial" panose="020B0604020202020204" pitchFamily="34" charset="0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0756A6-B1AC-5C1F-944C-129F78F1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09" y="588220"/>
            <a:ext cx="891734" cy="8917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BF68DB1-3F57-8CF9-3BB9-1036B7E96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9626" y="6934249"/>
            <a:ext cx="6645216" cy="2743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AF2E98-D366-109A-3635-2DD672C85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5192" y="4183504"/>
            <a:ext cx="5166808" cy="2651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D92CEB-92C7-BAD4-2B4C-9760275487B8}"/>
                  </a:ext>
                </a:extLst>
              </p:cNvPr>
              <p:cNvSpPr txBox="1"/>
              <p:nvPr/>
            </p:nvSpPr>
            <p:spPr>
              <a:xfrm>
                <a:off x="272528" y="3929550"/>
                <a:ext cx="6793005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Axiom: (Powerset). For any set X, the class P(X) = {A | A ⊆ X} is a set.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Axiom: (Union). For any set A, ⋃ A = {x | ∃A ∈ A (x ∈ A)} is a set.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Axiom: (Finite Sets).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>
                        <a:effectLst/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1600" b="0" i="1" dirty="0" err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err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dirty="0" err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, </a:t>
                </a:r>
                <a:r>
                  <a:rPr lang="en-US" sz="1600" dirty="0">
                    <a:latin typeface="Arial" panose="020B0604020202020204" pitchFamily="34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, . . . , </m:t>
                    </m:r>
                    <m:sSub>
                      <m:sSub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latin typeface="Arial" panose="020B0604020202020204" pitchFamily="34" charset="0"/>
                  </a:rPr>
                  <a:t>}  </a:t>
                </a:r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is a set.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Axiom: (Empty Set). ∅ = {x | false} is a set.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Axiom: (Pairing). For any x, y, {x, y} = {z | x = z or y = z} is a set.</a:t>
                </a:r>
                <a:br>
                  <a:rPr lang="en-US" sz="1600" dirty="0"/>
                </a:br>
                <a:r>
                  <a:rPr lang="en-US" sz="1600" b="0" i="0" dirty="0">
                    <a:effectLst/>
                    <a:latin typeface="Arial" panose="020B0604020202020204" pitchFamily="34" charset="0"/>
                  </a:rPr>
                  <a:t>Axiom: (Restricted Comprehension/Separation). Any class contained in a set is a set</a:t>
                </a:r>
                <a:endParaRPr 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ED92CEB-92C7-BAD4-2B4C-97602754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8" y="3929550"/>
                <a:ext cx="6793005" cy="1815882"/>
              </a:xfrm>
              <a:prstGeom prst="rect">
                <a:avLst/>
              </a:prstGeom>
              <a:blipFill>
                <a:blip r:embed="rId6"/>
                <a:stretch>
                  <a:fillRect l="-539" t="-1684" r="-449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>
            <a:extLst>
              <a:ext uri="{FF2B5EF4-FFF2-40B4-BE49-F238E27FC236}">
                <a16:creationId xmlns:a16="http://schemas.microsoft.com/office/drawing/2014/main" id="{7A78F61B-76D6-1AA8-A7DC-7B0875718B40}"/>
              </a:ext>
            </a:extLst>
          </p:cNvPr>
          <p:cNvSpPr txBox="1"/>
          <p:nvPr/>
        </p:nvSpPr>
        <p:spPr>
          <a:xfrm>
            <a:off x="312869" y="6132424"/>
            <a:ext cx="69216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53AB9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Gödel’s incompleteness theorem.  find a complete and consistent set of </a:t>
            </a:r>
            <a:r>
              <a:rPr lang="en-US" sz="1400" b="0" i="0" u="none" strike="noStrike" dirty="0">
                <a:solidFill>
                  <a:srgbClr val="53AB9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axioms</a:t>
            </a:r>
            <a:r>
              <a:rPr lang="en-US" sz="1400" b="0" i="0" dirty="0">
                <a:solidFill>
                  <a:srgbClr val="53AB9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for all </a:t>
            </a:r>
            <a:r>
              <a:rPr lang="en-US" sz="1400" b="0" i="0" u="none" strike="noStrike" dirty="0">
                <a:solidFill>
                  <a:srgbClr val="53AB9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mathematics</a:t>
            </a:r>
            <a:r>
              <a:rPr lang="en-US" sz="1400" b="0" i="0" dirty="0">
                <a:solidFill>
                  <a:srgbClr val="53AB96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is impossible</a:t>
            </a:r>
            <a:endParaRPr lang="en-US" sz="1400" dirty="0">
              <a:solidFill>
                <a:srgbClr val="53AB96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3672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B3106F72-F4C4-42BC-88EE-C38CE4F0AB0E}"/>
              </a:ext>
            </a:extLst>
          </p:cNvPr>
          <p:cNvSpPr/>
          <p:nvPr/>
        </p:nvSpPr>
        <p:spPr>
          <a:xfrm rot="287787">
            <a:off x="-518749" y="1608753"/>
            <a:ext cx="13577144" cy="3081937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541D2C6-17C3-4C91-9BD6-76DB003C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02143">
            <a:off x="1720823" y="2628475"/>
            <a:ext cx="8702659" cy="236141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End</a:t>
            </a:r>
            <a:br>
              <a:rPr lang="en-US" altLang="zh-CN" sz="5400" dirty="0">
                <a:solidFill>
                  <a:srgbClr val="439AAB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r>
              <a:rPr lang="en-US" altLang="zh-CN" sz="5400" strike="sngStrike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QAQ</a:t>
            </a:r>
            <a:r>
              <a:rPr lang="en-US" altLang="zh-CN" sz="54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900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dirty="0">
                <a:solidFill>
                  <a:srgbClr val="439AAB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3200" dirty="0">
              <a:solidFill>
                <a:srgbClr val="439AA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71E2F9A-064F-42DF-959D-BDC45D42893D}"/>
              </a:ext>
            </a:extLst>
          </p:cNvPr>
          <p:cNvSpPr/>
          <p:nvPr/>
        </p:nvSpPr>
        <p:spPr>
          <a:xfrm rot="3309312" flipV="1">
            <a:off x="12141629" y="-813537"/>
            <a:ext cx="166923" cy="668851"/>
          </a:xfrm>
          <a:prstGeom prst="rect">
            <a:avLst/>
          </a:prstGeom>
          <a:solidFill>
            <a:srgbClr val="FC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B6D816-0354-4729-BADD-F05E70D8EBD7}"/>
              </a:ext>
            </a:extLst>
          </p:cNvPr>
          <p:cNvSpPr/>
          <p:nvPr/>
        </p:nvSpPr>
        <p:spPr>
          <a:xfrm rot="8938921" flipV="1">
            <a:off x="12627395" y="-511608"/>
            <a:ext cx="757895" cy="162221"/>
          </a:xfrm>
          <a:prstGeom prst="rect">
            <a:avLst/>
          </a:prstGeom>
          <a:solidFill>
            <a:srgbClr val="FAE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405A53-4DFC-4CC8-A669-48A946BE3B6A}"/>
              </a:ext>
            </a:extLst>
          </p:cNvPr>
          <p:cNvSpPr/>
          <p:nvPr/>
        </p:nvSpPr>
        <p:spPr>
          <a:xfrm rot="3595182" flipV="1">
            <a:off x="12032775" y="-680854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3FCB51-9B45-4827-A541-518C89E3EE36}"/>
              </a:ext>
            </a:extLst>
          </p:cNvPr>
          <p:cNvSpPr/>
          <p:nvPr/>
        </p:nvSpPr>
        <p:spPr>
          <a:xfrm rot="3595182" flipV="1">
            <a:off x="11265881" y="-874176"/>
            <a:ext cx="952289" cy="162221"/>
          </a:xfrm>
          <a:prstGeom prst="rect">
            <a:avLst/>
          </a:prstGeom>
          <a:solidFill>
            <a:srgbClr val="FFEB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F137041-11BD-9DA6-021B-DB9B17555E3C}"/>
              </a:ext>
            </a:extLst>
          </p:cNvPr>
          <p:cNvSpPr/>
          <p:nvPr/>
        </p:nvSpPr>
        <p:spPr>
          <a:xfrm rot="10574487" flipV="1">
            <a:off x="-201763" y="-489933"/>
            <a:ext cx="12577763" cy="883352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8515B26-E0C1-7664-4B50-7A9FB053216E}"/>
              </a:ext>
            </a:extLst>
          </p:cNvPr>
          <p:cNvSpPr/>
          <p:nvPr/>
        </p:nvSpPr>
        <p:spPr>
          <a:xfrm rot="21388323" flipV="1">
            <a:off x="-234485" y="6460771"/>
            <a:ext cx="12577763" cy="1663715"/>
          </a:xfrm>
          <a:prstGeom prst="triangle">
            <a:avLst>
              <a:gd name="adj" fmla="val 10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74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DD457-A985-FE98-2A3A-963F308F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8FCD46-0514-C289-1A83-5139F0EF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Umich</a:t>
            </a:r>
            <a:r>
              <a:rPr lang="en-US" dirty="0"/>
              <a:t> MATH 582 notes</a:t>
            </a:r>
          </a:p>
          <a:p>
            <a:r>
              <a:rPr lang="en-US" dirty="0" err="1"/>
              <a:t>Umich</a:t>
            </a:r>
            <a:r>
              <a:rPr lang="en-US" dirty="0"/>
              <a:t> EECS490 HW6</a:t>
            </a:r>
          </a:p>
          <a:p>
            <a:r>
              <a:rPr lang="en-US" i="1" dirty="0"/>
              <a:t>Practical Foundation for Programming Language, </a:t>
            </a:r>
            <a:r>
              <a:rPr lang="en-US" dirty="0"/>
              <a:t>Robert Harper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7016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4">
            <a:extLst>
              <a:ext uri="{FF2B5EF4-FFF2-40B4-BE49-F238E27FC236}">
                <a16:creationId xmlns:a16="http://schemas.microsoft.com/office/drawing/2014/main" id="{B75185BA-329E-939F-8DEF-A38731204466}"/>
              </a:ext>
            </a:extLst>
          </p:cNvPr>
          <p:cNvSpPr/>
          <p:nvPr/>
        </p:nvSpPr>
        <p:spPr>
          <a:xfrm>
            <a:off x="-268941" y="422461"/>
            <a:ext cx="9678059" cy="1110504"/>
          </a:xfrm>
          <a:prstGeom prst="roundRect">
            <a:avLst/>
          </a:prstGeom>
          <a:solidFill>
            <a:srgbClr val="FDF2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94C4A0-61BC-4CC3-908B-AD93F968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731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3E8C9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Outline </a:t>
            </a:r>
            <a:endParaRPr lang="zh-CN" altLang="en-US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10FF25-03C1-49B6-B6C3-14E857D61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909" y="1825623"/>
            <a:ext cx="11092542" cy="4895851"/>
          </a:xfrm>
        </p:spPr>
        <p:txBody>
          <a:bodyPr numCol="2"/>
          <a:lstStyle/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 tree for first order logic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rule/</a:t>
            </a:r>
            <a:r>
              <a:rPr lang="en-US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Deduction Rules</a:t>
            </a:r>
            <a:endParaRPr lang="en-US" altLang="zh-CN" sz="2400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Logic and type</a:t>
            </a:r>
          </a:p>
          <a:p>
            <a:pPr>
              <a:lnSpc>
                <a:spcPct val="100000"/>
              </a:lnSpc>
              <a:tabLst>
                <a:tab pos="7442200" algn="l"/>
              </a:tabLst>
            </a:pPr>
            <a:r>
              <a:rPr lang="en-US" altLang="zh-CN" sz="2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Russel paradox</a:t>
            </a: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400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endParaRPr lang="en-US" altLang="zh-CN" sz="2000" dirty="0">
              <a:solidFill>
                <a:srgbClr val="3E8C9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  <a:tabLst>
                <a:tab pos="7442200" algn="l"/>
              </a:tabLst>
            </a:pPr>
            <a:r>
              <a:rPr lang="en-US" altLang="zh-CN" sz="2000" dirty="0">
                <a:solidFill>
                  <a:srgbClr val="3E8C9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Anything marked with              is an exact topic</a:t>
            </a:r>
            <a:endParaRPr lang="zh-CN" altLang="en-US" sz="2000" dirty="0">
              <a:solidFill>
                <a:srgbClr val="3E8C9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24FA9D-CC93-47F4-93CA-D50C80B32A76}"/>
              </a:ext>
            </a:extLst>
          </p:cNvPr>
          <p:cNvSpPr/>
          <p:nvPr/>
        </p:nvSpPr>
        <p:spPr>
          <a:xfrm rot="16200000" flipV="1">
            <a:off x="11515166" y="367155"/>
            <a:ext cx="166280" cy="162219"/>
          </a:xfrm>
          <a:prstGeom prst="rect">
            <a:avLst/>
          </a:prstGeom>
          <a:solidFill>
            <a:srgbClr val="B4DA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96FAA91-10E4-4165-ADD3-5FCF2122EE8F}"/>
              </a:ext>
            </a:extLst>
          </p:cNvPr>
          <p:cNvSpPr/>
          <p:nvPr/>
        </p:nvSpPr>
        <p:spPr>
          <a:xfrm rot="16200000" flipV="1">
            <a:off x="11200581" y="367156"/>
            <a:ext cx="166280" cy="162219"/>
          </a:xfrm>
          <a:prstGeom prst="rect">
            <a:avLst/>
          </a:prstGeom>
          <a:solidFill>
            <a:srgbClr val="C8E4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A8918C5-43CC-417F-BB17-FC3E64C31BCE}"/>
              </a:ext>
            </a:extLst>
          </p:cNvPr>
          <p:cNvSpPr/>
          <p:nvPr/>
        </p:nvSpPr>
        <p:spPr>
          <a:xfrm rot="16200000" flipV="1">
            <a:off x="10881069" y="367155"/>
            <a:ext cx="166280" cy="162219"/>
          </a:xfrm>
          <a:prstGeom prst="rect">
            <a:avLst/>
          </a:prstGeom>
          <a:solidFill>
            <a:srgbClr val="DBED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n w="0"/>
              <a:solidFill>
                <a:srgbClr val="93CAD5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83A89C-11BE-4117-B083-8436F81C4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D8ECE7"/>
                </a:solidFill>
              </a:rPr>
              <a:t>Huang Yue</a:t>
            </a:r>
            <a:endParaRPr lang="zh-CN" altLang="en-US" dirty="0">
              <a:solidFill>
                <a:srgbClr val="D8ECE7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D0E596-9915-A786-B039-7A01AA89F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276" y="1748024"/>
            <a:ext cx="544842" cy="5448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D10826-5088-9D50-5A04-0941A86FA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82" y="2827182"/>
            <a:ext cx="544842" cy="54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1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Truth tree for first order logic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Simplify: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How to use: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            : exist     that P(a) is true, while     is a new constant symbol here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             should use a new variable each time,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             as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we don’t know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what     is, only know     exists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            : can choose arbitrary x. but…how to choose?             Is true, but useless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                 </a:t>
            </a:r>
            <a:r>
              <a:rPr 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“Delay” 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the choose! (create contradictory)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570085D-887B-EC9D-7112-01E4C44AE46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3275" t="11919"/>
          <a:stretch/>
        </p:blipFill>
        <p:spPr>
          <a:xfrm>
            <a:off x="2386149" y="1829180"/>
            <a:ext cx="4746978" cy="852465"/>
          </a:xfrm>
          <a:prstGeom prst="rect">
            <a:avLst/>
          </a:prstGeom>
        </p:spPr>
      </p:pic>
      <p:pic>
        <p:nvPicPr>
          <p:cNvPr id="33" name="图片 32" descr="\documentclass{article}&#10;\usepackage{amsmath}&#10;\pagestyle{empty}&#10;\begin{document}&#10;&#10;$\forall x,\ \neg P(x)$&#10;&#10;&#10;\end{document}" title="IguanaTex Bitmap Display">
            <a:extLst>
              <a:ext uri="{FF2B5EF4-FFF2-40B4-BE49-F238E27FC236}">
                <a16:creationId xmlns:a16="http://schemas.microsoft.com/office/drawing/2014/main" id="{298104D3-1414-53B1-9874-69C8818FC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10" y="5040074"/>
            <a:ext cx="1165713" cy="254476"/>
          </a:xfrm>
          <a:prstGeom prst="rect">
            <a:avLst/>
          </a:prstGeom>
        </p:spPr>
      </p:pic>
      <p:pic>
        <p:nvPicPr>
          <p:cNvPr id="12" name="图片 11" descr="\documentclass{article}&#10;\usepackage{amsmath}&#10;\pagestyle{empty}&#10;\begin{document}&#10;&#10;$\exists x,\ P(x)$&#10;&#10;&#10;\end{document}" title="IguanaTex Bitmap Display">
            <a:extLst>
              <a:ext uri="{FF2B5EF4-FFF2-40B4-BE49-F238E27FC236}">
                <a16:creationId xmlns:a16="http://schemas.microsoft.com/office/drawing/2014/main" id="{973AED50-8DD6-5A15-1470-D82DACBEF1F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423" y="3629181"/>
            <a:ext cx="982857" cy="254476"/>
          </a:xfrm>
          <a:prstGeom prst="rect">
            <a:avLst/>
          </a:prstGeom>
        </p:spPr>
      </p:pic>
      <p:pic>
        <p:nvPicPr>
          <p:cNvPr id="14" name="图片 13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A132E859-7B54-A46F-45CA-BA0E516E06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395" y="3672995"/>
            <a:ext cx="150902" cy="146984"/>
          </a:xfrm>
          <a:prstGeom prst="rect">
            <a:avLst/>
          </a:prstGeom>
        </p:spPr>
      </p:pic>
      <p:pic>
        <p:nvPicPr>
          <p:cNvPr id="20" name="图片 19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24454165-7EBB-8865-2DD7-C2B38CB9C1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618" y="3682927"/>
            <a:ext cx="150902" cy="146984"/>
          </a:xfrm>
          <a:prstGeom prst="rect">
            <a:avLst/>
          </a:prstGeom>
        </p:spPr>
      </p:pic>
      <p:pic>
        <p:nvPicPr>
          <p:cNvPr id="25" name="图片 24" descr="\documentclass{article}&#10;\usepackage{amsmath}&#10;\pagestyle{empty}&#10;\begin{document}&#10;&#10;$P(a)$&#10;&#10;&#10;\end{document}" title="IguanaTex Bitmap Display">
            <a:extLst>
              <a:ext uri="{FF2B5EF4-FFF2-40B4-BE49-F238E27FC236}">
                <a16:creationId xmlns:a16="http://schemas.microsoft.com/office/drawing/2014/main" id="{4590898A-1F97-286F-6046-5049315C4441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32" y="4122817"/>
            <a:ext cx="495238" cy="254476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B2EFC184-4389-78E8-CBAA-AB5CAD38F6E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766" y="4574332"/>
            <a:ext cx="150902" cy="146984"/>
          </a:xfrm>
          <a:prstGeom prst="rect">
            <a:avLst/>
          </a:prstGeom>
        </p:spPr>
      </p:pic>
      <p:pic>
        <p:nvPicPr>
          <p:cNvPr id="27" name="图片 26" descr="\documentclass{article}&#10;\usepackage{amsmath}&#10;\pagestyle{empty}&#10;\begin{document}&#10;&#10;$a$&#10;&#10;&#10;\end{document}" title="IguanaTex Bitmap Display">
            <a:extLst>
              <a:ext uri="{FF2B5EF4-FFF2-40B4-BE49-F238E27FC236}">
                <a16:creationId xmlns:a16="http://schemas.microsoft.com/office/drawing/2014/main" id="{89E524DB-A033-0697-A434-99EE6F36193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841" y="4571228"/>
            <a:ext cx="150902" cy="146984"/>
          </a:xfrm>
          <a:prstGeom prst="rect">
            <a:avLst/>
          </a:prstGeom>
        </p:spPr>
      </p:pic>
      <p:pic>
        <p:nvPicPr>
          <p:cNvPr id="35" name="图片 34" descr="\documentclass{article}&#10;\usepackage{amsmath}&#10;\pagestyle{empty}&#10;\begin{document}&#10;&#10;$\neg P(a)$&#10;&#10;&#10;\end{document}" title="IguanaTex Bitmap Display">
            <a:extLst>
              <a:ext uri="{FF2B5EF4-FFF2-40B4-BE49-F238E27FC236}">
                <a16:creationId xmlns:a16="http://schemas.microsoft.com/office/drawing/2014/main" id="{1BF23182-FAB2-96ED-FDB6-C2891BBE05B3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32" y="5626609"/>
            <a:ext cx="658286" cy="254476"/>
          </a:xfrm>
          <a:prstGeom prst="rect">
            <a:avLst/>
          </a:prstGeom>
        </p:spPr>
      </p:pic>
      <p:pic>
        <p:nvPicPr>
          <p:cNvPr id="38" name="图片 37" descr="\documentclass{article}&#10;\usepackage{amsmath}&#10;\pagestyle{empty}&#10;\begin{document}&#10;&#10;$\neg P(b)$&#10;&#10;&#10;\end{document}" title="IguanaTex Bitmap Display">
            <a:extLst>
              <a:ext uri="{FF2B5EF4-FFF2-40B4-BE49-F238E27FC236}">
                <a16:creationId xmlns:a16="http://schemas.microsoft.com/office/drawing/2014/main" id="{979DC23C-344F-6415-EE99-163A06D5C0B7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100" y="5040074"/>
            <a:ext cx="632381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28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Prove: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</a:t>
            </a:r>
            <a:r>
              <a:rPr lang="en-US" sz="2000" dirty="0">
                <a:solidFill>
                  <a:srgbClr val="3E8C9C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note:                  can be reused</a:t>
            </a: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\documentclass{article}&#10;\usepackage{amsmath}&#10;\pagestyle{empty}&#10;\begin{document}&#10;&#10;$\forall x,\  P(x)$&#10;&#10;&#10;\end{document}" title="IguanaTex Bitmap Display">
            <a:extLst>
              <a:ext uri="{FF2B5EF4-FFF2-40B4-BE49-F238E27FC236}">
                <a16:creationId xmlns:a16="http://schemas.microsoft.com/office/drawing/2014/main" id="{A782FAD9-9973-6712-3B42-676BC295DD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940" y="2446615"/>
            <a:ext cx="996570" cy="254476"/>
          </a:xfrm>
          <a:prstGeom prst="rect">
            <a:avLst/>
          </a:prstGeom>
        </p:spPr>
      </p:pic>
      <p:pic>
        <p:nvPicPr>
          <p:cNvPr id="9" name="图片 8" descr="\documentclass{article}&#10;\usepackage{amsmath}&#10;\pagestyle{empty}&#10;\begin{document}&#10;&#10;$\forall x \exists y(F(x)\rightarrow G(y))\vdash \exists y \forall x (F(x)\rightarrow G(y))$&#10;&#10;&#10;\end{document}" title="IguanaTex Bitmap Display">
            <a:extLst>
              <a:ext uri="{FF2B5EF4-FFF2-40B4-BE49-F238E27FC236}">
                <a16:creationId xmlns:a16="http://schemas.microsoft.com/office/drawing/2014/main" id="{3E7DE466-D786-ED60-3211-5AF69A24AC2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8" y="1895509"/>
            <a:ext cx="4703999" cy="254476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36668493-F1B8-EA2A-4F2C-A78B41ACED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375" y="2296908"/>
            <a:ext cx="4110062" cy="430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9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</a:t>
            </a:r>
            <a:r>
              <a:rPr lang="en-US" altLang="zh-CN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dirty="0"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premises are sufficient for the conclusion</a:t>
            </a:r>
            <a:endParaRPr lang="en-US" sz="1800" b="0" i="0" u="none" strike="noStrike" baseline="0" dirty="0"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1800" b="0" i="0" u="none" strike="noStrike" baseline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it is not necessary that the premises hold</a:t>
            </a:r>
          </a:p>
          <a:p>
            <a:pPr marL="0" indent="0" algn="l">
              <a:buNone/>
            </a:pPr>
            <a:endParaRPr lang="en-US" sz="1800" b="0" i="0" u="none" strike="noStrike" baseline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\documentclass{article}&#10;\usepackage{amsmath}&#10;\pagestyle{empty}&#10;\begin{document}&#10;&#10;$\frac{J_1\  ...\  J_k}{J}$&#10;&#10;&#10;\end{document}" title="IguanaTex Bitmap Display">
            <a:extLst>
              <a:ext uri="{FF2B5EF4-FFF2-40B4-BE49-F238E27FC236}">
                <a16:creationId xmlns:a16="http://schemas.microsoft.com/office/drawing/2014/main" id="{6960D240-9FC9-3CEA-5911-7089F8CC92C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9443"/>
            <a:ext cx="1421304" cy="572395"/>
          </a:xfrm>
          <a:prstGeom prst="rect">
            <a:avLst/>
          </a:prstGeom>
        </p:spPr>
      </p:pic>
      <p:sp>
        <p:nvSpPr>
          <p:cNvPr id="42" name="矩形: 圆角 4">
            <a:extLst>
              <a:ext uri="{FF2B5EF4-FFF2-40B4-BE49-F238E27FC236}">
                <a16:creationId xmlns:a16="http://schemas.microsoft.com/office/drawing/2014/main" id="{FC8F7287-ED92-6031-E5B5-877439EC0B6F}"/>
              </a:ext>
            </a:extLst>
          </p:cNvPr>
          <p:cNvSpPr/>
          <p:nvPr/>
        </p:nvSpPr>
        <p:spPr>
          <a:xfrm>
            <a:off x="587435" y="3736405"/>
            <a:ext cx="4685606" cy="2756470"/>
          </a:xfrm>
          <a:prstGeom prst="roundRect">
            <a:avLst>
              <a:gd name="adj" fmla="val 7084"/>
            </a:avLst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9C14F6E-CF6F-5425-76D2-66210B2A4EE6}"/>
              </a:ext>
            </a:extLst>
          </p:cNvPr>
          <p:cNvSpPr txBox="1"/>
          <p:nvPr/>
        </p:nvSpPr>
        <p:spPr>
          <a:xfrm>
            <a:off x="2418745" y="2265641"/>
            <a:ext cx="281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Conclusion 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40555A-D2C5-D40C-3C73-80333112D731}"/>
              </a:ext>
            </a:extLst>
          </p:cNvPr>
          <p:cNvSpPr txBox="1"/>
          <p:nvPr/>
        </p:nvSpPr>
        <p:spPr>
          <a:xfrm>
            <a:off x="2418745" y="1898524"/>
            <a:ext cx="281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E8C9C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Premises of the rule</a:t>
            </a:r>
          </a:p>
        </p:txBody>
      </p:sp>
      <p:pic>
        <p:nvPicPr>
          <p:cNvPr id="24" name="图片 23" descr="\documentclass{article}&#10;\usepackage{amsmath}&#10;\pagestyle{empty}&#10;\begin{document}&#10;&#10;$\frac{}{zero\  \text{nat}}$&#10;&#10;&#10;\end{document}" title="IguanaTex Bitmap Display">
            <a:extLst>
              <a:ext uri="{FF2B5EF4-FFF2-40B4-BE49-F238E27FC236}">
                <a16:creationId xmlns:a16="http://schemas.microsoft.com/office/drawing/2014/main" id="{4FBFAE34-96B3-8960-2A83-97070521B1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98" y="4862299"/>
            <a:ext cx="1068383" cy="216196"/>
          </a:xfrm>
          <a:prstGeom prst="rect">
            <a:avLst/>
          </a:prstGeom>
        </p:spPr>
      </p:pic>
      <p:sp>
        <p:nvSpPr>
          <p:cNvPr id="43" name="矩形: 圆角 4">
            <a:extLst>
              <a:ext uri="{FF2B5EF4-FFF2-40B4-BE49-F238E27FC236}">
                <a16:creationId xmlns:a16="http://schemas.microsoft.com/office/drawing/2014/main" id="{24E83AF1-AE76-0139-3793-ABC569B56C5F}"/>
              </a:ext>
            </a:extLst>
          </p:cNvPr>
          <p:cNvSpPr/>
          <p:nvPr/>
        </p:nvSpPr>
        <p:spPr>
          <a:xfrm>
            <a:off x="5457312" y="3726902"/>
            <a:ext cx="5515488" cy="2765973"/>
          </a:xfrm>
          <a:prstGeom prst="roundRect">
            <a:avLst>
              <a:gd name="adj" fmla="val 7484"/>
            </a:avLst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 descr="\documentclass{article}&#10;\usepackage{amsmath}&#10;\pagestyle{empty}&#10;\begin{document}&#10;&#10;$\frac{a\ \text{nat}}{succ(a)\ \text{nat}}$&#10;&#10;&#10;\end{document}" title="IguanaTex Bitmap Display">
            <a:extLst>
              <a:ext uri="{FF2B5EF4-FFF2-40B4-BE49-F238E27FC236}">
                <a16:creationId xmlns:a16="http://schemas.microsoft.com/office/drawing/2014/main" id="{0B4638F5-2433-4E91-BAE0-FE1BEC2E8A6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98" y="5513554"/>
            <a:ext cx="1173345" cy="38481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80F64E2F-5F68-B1EB-4D87-1B566AD88F8A}"/>
              </a:ext>
            </a:extLst>
          </p:cNvPr>
          <p:cNvSpPr txBox="1"/>
          <p:nvPr/>
        </p:nvSpPr>
        <p:spPr>
          <a:xfrm>
            <a:off x="838200" y="3853762"/>
            <a:ext cx="4552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Examples: an inductive definition of  </a:t>
            </a:r>
            <a:r>
              <a:rPr lang="en-US" sz="1800" b="0" i="0" u="none" strike="noStrike" baseline="0" dirty="0" err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nat</a:t>
            </a: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(natural number)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D0977CC-01DD-6B05-DB33-0DAFE4CC5803}"/>
              </a:ext>
            </a:extLst>
          </p:cNvPr>
          <p:cNvSpPr txBox="1"/>
          <p:nvPr/>
        </p:nvSpPr>
        <p:spPr>
          <a:xfrm>
            <a:off x="5597433" y="3810037"/>
            <a:ext cx="5262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Examples: a simultaneous inductive definition of even and odd</a:t>
            </a:r>
            <a:endParaRPr lang="en-US" altLang="zh-CN" sz="1800" dirty="0"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33" name="图片 32" descr="\documentclass{article}&#10;\usepackage{amsmath}&#10;\pagestyle{empty}&#10;\begin{document}&#10;&#10;$\frac{}{zero\  \text{even}}$&#10;&#10;&#10;\end{document}" title="IguanaTex Bitmap Display">
            <a:extLst>
              <a:ext uri="{FF2B5EF4-FFF2-40B4-BE49-F238E27FC236}">
                <a16:creationId xmlns:a16="http://schemas.microsoft.com/office/drawing/2014/main" id="{7C049BA0-3B43-453F-88D3-574B7454D6F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41" y="4655987"/>
            <a:ext cx="1151737" cy="206312"/>
          </a:xfrm>
          <a:prstGeom prst="rect">
            <a:avLst/>
          </a:prstGeom>
        </p:spPr>
      </p:pic>
      <p:pic>
        <p:nvPicPr>
          <p:cNvPr id="41" name="图片 40" descr="\documentclass{article}&#10;\usepackage{amsmath}&#10;\pagestyle{empty}&#10;\begin{document}&#10;&#10;$\frac{b\ \text{even}}{succ(b)\ \text{odd}}$&#10;&#10;&#10;\end{document}" title="IguanaTex Bitmap Display">
            <a:extLst>
              <a:ext uri="{FF2B5EF4-FFF2-40B4-BE49-F238E27FC236}">
                <a16:creationId xmlns:a16="http://schemas.microsoft.com/office/drawing/2014/main" id="{37FB7801-4B63-0045-28B2-89A4FA6EF9D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41" y="5104195"/>
            <a:ext cx="1192242" cy="400279"/>
          </a:xfrm>
          <a:prstGeom prst="rect">
            <a:avLst/>
          </a:prstGeom>
        </p:spPr>
      </p:pic>
      <p:pic>
        <p:nvPicPr>
          <p:cNvPr id="39" name="图片 38" descr="\documentclass{article}&#10;\usepackage{amsmath}&#10;\pagestyle{empty}&#10;\begin{document}&#10;&#10;$\frac{a\ \text{odd}}{succ(a)\ \text{even}}$&#10;&#10;&#10;\end{document}" title="IguanaTex Bitmap Display">
            <a:extLst>
              <a:ext uri="{FF2B5EF4-FFF2-40B4-BE49-F238E27FC236}">
                <a16:creationId xmlns:a16="http://schemas.microsoft.com/office/drawing/2014/main" id="{7678EE21-7CCA-38E0-9E92-DC11DD332B7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941" y="5675884"/>
            <a:ext cx="1286728" cy="400279"/>
          </a:xfrm>
          <a:prstGeom prst="rect">
            <a:avLst/>
          </a:prstGeom>
        </p:spPr>
      </p:pic>
      <p:pic>
        <p:nvPicPr>
          <p:cNvPr id="44" name="图片 43" descr="\documentclass{article}&#10;\usepackage{amsmath}&#10;\pagestyle{empty}&#10;\begin{document}&#10;&#10;$J_1\  ...\  J_k \vdash J$&#10;&#10;&#10;\end{document}" title="IguanaTex Bitmap Display">
            <a:extLst>
              <a:ext uri="{FF2B5EF4-FFF2-40B4-BE49-F238E27FC236}">
                <a16:creationId xmlns:a16="http://schemas.microsoft.com/office/drawing/2014/main" id="{F40A936A-F4AE-138D-F3AA-AB43E5FF2C19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372" y="2170696"/>
            <a:ext cx="1739138" cy="279611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EEDB975E-9DE4-72BD-6802-03634BA299E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19310" y="4798047"/>
            <a:ext cx="891734" cy="89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63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 1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Inference </a:t>
            </a:r>
            <a:r>
              <a:rPr lang="en-US" altLang="zh-CN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rule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First-order propositional logic captures the essence of hypothetical reasoning by way of the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hypothetical judgement                 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which species how to derive that a proposition A is true if we assume, without proof, the truth of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 finite set of propositions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18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 call the propositions in      the “hypotheses” or “assumptions”.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CF85A1A-5A5E-60F7-77A5-1F85AA325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3980" y="3097264"/>
            <a:ext cx="2301439" cy="617273"/>
          </a:xfrm>
          <a:prstGeom prst="rect">
            <a:avLst/>
          </a:prstGeom>
        </p:spPr>
      </p:pic>
      <p:pic>
        <p:nvPicPr>
          <p:cNvPr id="23" name="图片 22" descr="\documentclass{article}&#10;\usepackage{amsmath}&#10;\pagestyle{empty}&#10;\begin{document}&#10;&#10;$\Gamma \vdash A$&#10;&#10;&#10;\end{document}" title="IguanaTex Bitmap Display">
            <a:extLst>
              <a:ext uri="{FF2B5EF4-FFF2-40B4-BE49-F238E27FC236}">
                <a16:creationId xmlns:a16="http://schemas.microsoft.com/office/drawing/2014/main" id="{71913547-DDFF-3627-7874-F2580C7B98B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655" y="2144300"/>
            <a:ext cx="819001" cy="235984"/>
          </a:xfrm>
          <a:prstGeom prst="rect">
            <a:avLst/>
          </a:prstGeom>
        </p:spPr>
      </p:pic>
      <p:pic>
        <p:nvPicPr>
          <p:cNvPr id="26" name="图片 25" descr="\documentclass{article}&#10;\usepackage{amsmath}&#10;\pagestyle{empty}&#10;\begin{document}&#10;&#10;$\Gamma$&#10;&#10;&#10;\end{document}" title="IguanaTex Bitmap Display">
            <a:extLst>
              <a:ext uri="{FF2B5EF4-FFF2-40B4-BE49-F238E27FC236}">
                <a16:creationId xmlns:a16="http://schemas.microsoft.com/office/drawing/2014/main" id="{A2536D67-7921-D951-F7A0-082235BED46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994" y="2914839"/>
            <a:ext cx="192128" cy="235984"/>
          </a:xfrm>
          <a:prstGeom prst="rect">
            <a:avLst/>
          </a:prstGeom>
        </p:spPr>
      </p:pic>
      <p:pic>
        <p:nvPicPr>
          <p:cNvPr id="28" name="图片 27" descr="\documentclass{article}&#10;\usepackage{amsmath}&#10;\pagestyle{empty}&#10;\begin{document}&#10;&#10;$\Gamma$&#10;&#10;&#10;\end{document}" title="IguanaTex Bitmap Display">
            <a:extLst>
              <a:ext uri="{FF2B5EF4-FFF2-40B4-BE49-F238E27FC236}">
                <a16:creationId xmlns:a16="http://schemas.microsoft.com/office/drawing/2014/main" id="{2FDC98F4-2C88-39C1-800C-2FE9CEEC336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930" y="3342276"/>
            <a:ext cx="192128" cy="23598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19865245-D0DA-1672-38C2-01D9835085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4727" y="3120363"/>
            <a:ext cx="617273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06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5A76FEB-608C-1CD4-DA40-9A1732626338}"/>
              </a:ext>
            </a:extLst>
          </p:cNvPr>
          <p:cNvSpPr/>
          <p:nvPr/>
        </p:nvSpPr>
        <p:spPr>
          <a:xfrm>
            <a:off x="448916" y="4812350"/>
            <a:ext cx="4985232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4962DA4-BE4A-F354-C8CA-F8E76443223E}"/>
              </a:ext>
            </a:extLst>
          </p:cNvPr>
          <p:cNvSpPr/>
          <p:nvPr/>
        </p:nvSpPr>
        <p:spPr>
          <a:xfrm>
            <a:off x="2785879" y="1748459"/>
            <a:ext cx="6562498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B81C87B-6900-A2F7-24EB-F2309BFCCFEB}"/>
              </a:ext>
            </a:extLst>
          </p:cNvPr>
          <p:cNvSpPr/>
          <p:nvPr/>
        </p:nvSpPr>
        <p:spPr>
          <a:xfrm>
            <a:off x="489856" y="3270830"/>
            <a:ext cx="8858521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Classical Propositional Logic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B9CF3EB-BBC0-F9A0-E4F7-5811554F4046}"/>
              </a:ext>
            </a:extLst>
          </p:cNvPr>
          <p:cNvSpPr/>
          <p:nvPr/>
        </p:nvSpPr>
        <p:spPr>
          <a:xfrm>
            <a:off x="448916" y="1748025"/>
            <a:ext cx="2122714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F3D26F-F4B4-A45A-86CC-9497B62D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027" y="607392"/>
            <a:ext cx="891734" cy="89173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24F1A9-2B01-990C-9A59-7583804CC8E3}"/>
              </a:ext>
            </a:extLst>
          </p:cNvPr>
          <p:cNvSpPr txBox="1"/>
          <p:nvPr/>
        </p:nvSpPr>
        <p:spPr>
          <a:xfrm>
            <a:off x="574767" y="1797122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Assumption</a:t>
            </a:r>
            <a:r>
              <a:rPr lang="en-US" dirty="0"/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A7D315-1931-8717-0AB0-0872A13BD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4" y="2280832"/>
            <a:ext cx="1699407" cy="5944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BA660BC-3F20-B1B7-75D4-B7D9836CB5C6}"/>
              </a:ext>
            </a:extLst>
          </p:cNvPr>
          <p:cNvSpPr txBox="1"/>
          <p:nvPr/>
        </p:nvSpPr>
        <p:spPr>
          <a:xfrm>
            <a:off x="2947906" y="1777719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Conjunctions </a:t>
            </a:r>
            <a:r>
              <a:rPr lang="en-US" dirty="0"/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E2CAEFE-5E7D-CEAA-7D6D-ED9309146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002" y="2277022"/>
            <a:ext cx="1920406" cy="60203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62B178-29CE-0B6F-1138-82C11E1D56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9221" y="2275094"/>
            <a:ext cx="4122777" cy="63251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BDAA358-CB13-970B-700D-5D6FE8EE837C}"/>
              </a:ext>
            </a:extLst>
          </p:cNvPr>
          <p:cNvSpPr txBox="1"/>
          <p:nvPr/>
        </p:nvSpPr>
        <p:spPr>
          <a:xfrm>
            <a:off x="489857" y="3241887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Disjunctions </a:t>
            </a:r>
            <a:r>
              <a:rPr lang="en-US" dirty="0"/>
              <a:t>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BC7FF1-6C81-9A5F-DDC1-D685DF164EA3}"/>
              </a:ext>
            </a:extLst>
          </p:cNvPr>
          <p:cNvSpPr txBox="1"/>
          <p:nvPr/>
        </p:nvSpPr>
        <p:spPr>
          <a:xfrm>
            <a:off x="448916" y="4812350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Implication </a:t>
            </a:r>
            <a:r>
              <a:rPr lang="en-US" dirty="0"/>
              <a:t> 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D023264-BF27-E74A-D9E6-89DB85C42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543" y="3722091"/>
            <a:ext cx="4160881" cy="6934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0F5E80A-CBAD-484D-1249-522EC13C6D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1752" y="3722091"/>
            <a:ext cx="3391194" cy="61727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301361B-47AD-3185-F5F9-B9ACAC47A6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853" y="5294661"/>
            <a:ext cx="1813717" cy="60965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464B5C-21B8-134A-3F4A-882042AB36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59522" y="5275609"/>
            <a:ext cx="2453853" cy="647756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id="{5299CB56-7B26-DE7C-917A-58DB8F6F80DE}"/>
              </a:ext>
            </a:extLst>
          </p:cNvPr>
          <p:cNvSpPr/>
          <p:nvPr/>
        </p:nvSpPr>
        <p:spPr>
          <a:xfrm>
            <a:off x="9552173" y="1748025"/>
            <a:ext cx="1824614" cy="1879317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BA033B-A748-1895-3AD4-44D3C47736FB}"/>
              </a:ext>
            </a:extLst>
          </p:cNvPr>
          <p:cNvSpPr txBox="1"/>
          <p:nvPr/>
        </p:nvSpPr>
        <p:spPr>
          <a:xfrm>
            <a:off x="9762718" y="1728856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Absurdities 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4EC034-64A1-B962-9CDD-0C0C2AF78B4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62718" y="2248623"/>
            <a:ext cx="1333616" cy="5867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335DEEA-D8AA-4EFF-1FD3-BD0712EA17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61009" y="3017222"/>
            <a:ext cx="1470787" cy="434378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CF144647-82CC-F338-C479-9A7DFF02483A}"/>
              </a:ext>
            </a:extLst>
          </p:cNvPr>
          <p:cNvSpPr/>
          <p:nvPr/>
        </p:nvSpPr>
        <p:spPr>
          <a:xfrm>
            <a:off x="5709950" y="4812350"/>
            <a:ext cx="3631281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819B782-5C76-84F0-6EA0-8AB9046A7B3D}"/>
              </a:ext>
            </a:extLst>
          </p:cNvPr>
          <p:cNvSpPr txBox="1"/>
          <p:nvPr/>
        </p:nvSpPr>
        <p:spPr>
          <a:xfrm>
            <a:off x="5741130" y="4812350"/>
            <a:ext cx="379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3E8C9C"/>
                </a:solidFill>
              </a:rPr>
              <a:t>Axiom of the Excluded Middle</a:t>
            </a:r>
            <a:endParaRPr lang="en-US" b="1" dirty="0">
              <a:solidFill>
                <a:srgbClr val="3E8C9C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0774B95C-5F32-AD6F-0585-D1983407E59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68096" y="5275609"/>
            <a:ext cx="1562235" cy="495343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B928999A-44EB-79E9-B354-0D802746D0C8}"/>
              </a:ext>
            </a:extLst>
          </p:cNvPr>
          <p:cNvSpPr txBox="1"/>
          <p:nvPr/>
        </p:nvSpPr>
        <p:spPr>
          <a:xfrm>
            <a:off x="7429696" y="5247732"/>
            <a:ext cx="191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3E8C9C"/>
                </a:solidFill>
                <a:latin typeface="CMR10"/>
              </a:rPr>
              <a:t>only in classical logic, not in constructive logic</a:t>
            </a:r>
            <a:endParaRPr lang="en-US" sz="1400" dirty="0">
              <a:solidFill>
                <a:srgbClr val="3E8C9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79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1B895E9A-6EE7-490F-BE11-EA1DB9E8406D}"/>
              </a:ext>
            </a:extLst>
          </p:cNvPr>
          <p:cNvSpPr/>
          <p:nvPr/>
        </p:nvSpPr>
        <p:spPr>
          <a:xfrm>
            <a:off x="5636085" y="4751873"/>
            <a:ext cx="3631281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15A76FEB-608C-1CD4-DA40-9A1732626338}"/>
              </a:ext>
            </a:extLst>
          </p:cNvPr>
          <p:cNvSpPr/>
          <p:nvPr/>
        </p:nvSpPr>
        <p:spPr>
          <a:xfrm>
            <a:off x="448916" y="4751873"/>
            <a:ext cx="4985232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4962DA4-BE4A-F354-C8CA-F8E76443223E}"/>
              </a:ext>
            </a:extLst>
          </p:cNvPr>
          <p:cNvSpPr/>
          <p:nvPr/>
        </p:nvSpPr>
        <p:spPr>
          <a:xfrm>
            <a:off x="2785878" y="1748459"/>
            <a:ext cx="6623241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CB81C87B-6900-A2F7-24EB-F2309BFCCFEB}"/>
              </a:ext>
            </a:extLst>
          </p:cNvPr>
          <p:cNvSpPr/>
          <p:nvPr/>
        </p:nvSpPr>
        <p:spPr>
          <a:xfrm>
            <a:off x="489856" y="3270830"/>
            <a:ext cx="8225989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06137813-EA3C-A6CB-595D-6D501CE09952}"/>
              </a:ext>
            </a:extLst>
          </p:cNvPr>
          <p:cNvSpPr/>
          <p:nvPr/>
        </p:nvSpPr>
        <p:spPr>
          <a:xfrm>
            <a:off x="9628829" y="1729573"/>
            <a:ext cx="1824614" cy="1879317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97224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Natural Deduction Rules</a:t>
            </a:r>
            <a:endParaRPr lang="zh-CN" altLang="en-US" dirty="0">
              <a:solidFill>
                <a:srgbClr val="53AB9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B9CF3EB-BBC0-F9A0-E4F7-5811554F4046}"/>
              </a:ext>
            </a:extLst>
          </p:cNvPr>
          <p:cNvSpPr/>
          <p:nvPr/>
        </p:nvSpPr>
        <p:spPr>
          <a:xfrm>
            <a:off x="448916" y="1748025"/>
            <a:ext cx="2122714" cy="1250910"/>
          </a:xfrm>
          <a:prstGeom prst="roundRect">
            <a:avLst>
              <a:gd name="adj" fmla="val 10476"/>
            </a:avLst>
          </a:prstGeom>
          <a:solidFill>
            <a:srgbClr val="DAEAE6">
              <a:alpha val="36078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24F1A9-2B01-990C-9A59-7583804CC8E3}"/>
              </a:ext>
            </a:extLst>
          </p:cNvPr>
          <p:cNvSpPr txBox="1"/>
          <p:nvPr/>
        </p:nvSpPr>
        <p:spPr>
          <a:xfrm>
            <a:off x="574767" y="1797122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Assumption</a:t>
            </a:r>
            <a:r>
              <a:rPr lang="en-US" dirty="0"/>
              <a:t> 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A7D315-1931-8717-0AB0-0872A13BD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4" y="2280832"/>
            <a:ext cx="1699407" cy="5944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BA660BC-3F20-B1B7-75D4-B7D9836CB5C6}"/>
              </a:ext>
            </a:extLst>
          </p:cNvPr>
          <p:cNvSpPr txBox="1"/>
          <p:nvPr/>
        </p:nvSpPr>
        <p:spPr>
          <a:xfrm>
            <a:off x="2947906" y="1777719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Conjunctions </a:t>
            </a:r>
            <a:r>
              <a:rPr lang="en-US" dirty="0"/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E2CAEFE-5E7D-CEAA-7D6D-ED93091468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27" y="2277720"/>
            <a:ext cx="1920406" cy="60203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8562B178-29CE-0B6F-1138-82C11E1D5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3375" y="2272508"/>
            <a:ext cx="4122777" cy="632515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BDAA358-CB13-970B-700D-5D6FE8EE837C}"/>
              </a:ext>
            </a:extLst>
          </p:cNvPr>
          <p:cNvSpPr txBox="1"/>
          <p:nvPr/>
        </p:nvSpPr>
        <p:spPr>
          <a:xfrm>
            <a:off x="489857" y="3241887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Disjunctions </a:t>
            </a:r>
            <a:r>
              <a:rPr lang="en-US" dirty="0"/>
              <a:t> 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CBC7FF1-6C81-9A5F-DDC1-D685DF164EA3}"/>
              </a:ext>
            </a:extLst>
          </p:cNvPr>
          <p:cNvSpPr txBox="1"/>
          <p:nvPr/>
        </p:nvSpPr>
        <p:spPr>
          <a:xfrm>
            <a:off x="448916" y="4751873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Implication </a:t>
            </a:r>
            <a:r>
              <a:rPr lang="en-US" dirty="0"/>
              <a:t> 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CD242B1-9D41-4775-F5E6-BB74179CBB92}"/>
              </a:ext>
            </a:extLst>
          </p:cNvPr>
          <p:cNvSpPr txBox="1"/>
          <p:nvPr/>
        </p:nvSpPr>
        <p:spPr>
          <a:xfrm>
            <a:off x="9839374" y="1710404"/>
            <a:ext cx="168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Absurdities </a:t>
            </a:r>
            <a:endParaRPr 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D023264-BF27-E74A-D9E6-89DB85C42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543" y="3722091"/>
            <a:ext cx="4160881" cy="69348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60F5E80A-CBAD-484D-1249-522EC13C6D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0722" y="3735205"/>
            <a:ext cx="3391194" cy="61727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301361B-47AD-3185-F5F9-B9ACAC47A6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361" y="5160609"/>
            <a:ext cx="1813717" cy="60965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6464B5C-21B8-134A-3F4A-882042AB36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2307" y="4969382"/>
            <a:ext cx="2453853" cy="64775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0F8AF56-3381-696D-F2A1-A32A3F9342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39374" y="2230171"/>
            <a:ext cx="1333616" cy="586791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6FB66B9-715A-EE2B-427C-4783278643C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37665" y="2998770"/>
            <a:ext cx="1470787" cy="434378"/>
          </a:xfrm>
          <a:prstGeom prst="rect">
            <a:avLst/>
          </a:prstGeom>
        </p:spPr>
      </p:pic>
      <p:sp>
        <p:nvSpPr>
          <p:cNvPr id="47" name="文本框 46">
            <a:extLst>
              <a:ext uri="{FF2B5EF4-FFF2-40B4-BE49-F238E27FC236}">
                <a16:creationId xmlns:a16="http://schemas.microsoft.com/office/drawing/2014/main" id="{B203E88F-79A0-7844-1282-791FD4C3C4F2}"/>
              </a:ext>
            </a:extLst>
          </p:cNvPr>
          <p:cNvSpPr txBox="1"/>
          <p:nvPr/>
        </p:nvSpPr>
        <p:spPr>
          <a:xfrm>
            <a:off x="5667265" y="4751873"/>
            <a:ext cx="3791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3E8C9C"/>
                </a:solidFill>
              </a:rPr>
              <a:t>Axiom of the Excluded Middle</a:t>
            </a:r>
            <a:endParaRPr lang="en-US" b="1" dirty="0">
              <a:solidFill>
                <a:srgbClr val="3E8C9C"/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DF115CA7-C559-A450-D57B-B3568F17969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94231" y="5215132"/>
            <a:ext cx="1562235" cy="495343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5DF2D4D-EC68-099B-8C6E-A39483B919EB}"/>
              </a:ext>
            </a:extLst>
          </p:cNvPr>
          <p:cNvSpPr txBox="1"/>
          <p:nvPr/>
        </p:nvSpPr>
        <p:spPr>
          <a:xfrm>
            <a:off x="7355831" y="5187255"/>
            <a:ext cx="19121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3E8C9C"/>
                </a:solidFill>
                <a:latin typeface="CMR10"/>
              </a:rPr>
              <a:t>only in classical logic, not in constructive logic</a:t>
            </a:r>
            <a:endParaRPr lang="en-US" sz="1400" dirty="0">
              <a:solidFill>
                <a:srgbClr val="3E8C9C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D63BBDFE-3BBD-9A89-FA1C-57C0794246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5046" y="1647050"/>
            <a:ext cx="1135478" cy="541067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58EE8E47-7DA6-3D3A-984F-95CEDD69B8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18476" y="1621476"/>
            <a:ext cx="2316681" cy="617273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A75460E5-82AC-11D2-7FB9-201392829D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1754" y="5656542"/>
            <a:ext cx="1188823" cy="1051651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B8DEF03B-4BBD-643E-D16F-36E2F127433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663440" y="5669780"/>
            <a:ext cx="1661304" cy="586791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4309F483-97D2-CD90-DD62-F6AF7A18D84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66571" y="3123907"/>
            <a:ext cx="2187130" cy="571550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1AB50CB8-E0BD-A3B5-6F03-C7DF5562D84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0596" y="3446353"/>
            <a:ext cx="2415749" cy="1044030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2BEC0952-70B8-0956-02E1-63D2D7AAC84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07355" y="3477710"/>
            <a:ext cx="1234547" cy="1044030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4BAF0A4F-2DC0-6A89-950A-2D0B7E92B0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654942" y="4712919"/>
            <a:ext cx="1386960" cy="541067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50047C92-4CFB-D8A0-046B-D3B48375F7B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089320" y="2231916"/>
            <a:ext cx="670618" cy="487722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705E5AE4-BB30-5465-2437-5AC432CDEB5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12580" y="5656542"/>
            <a:ext cx="1204064" cy="1112616"/>
          </a:xfrm>
          <a:prstGeom prst="rect">
            <a:avLst/>
          </a:prstGeom>
          <a:ln w="28575">
            <a:solidFill>
              <a:srgbClr val="3E8C9C"/>
            </a:solidFill>
          </a:ln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5CF890B3-7F6D-3D67-89F3-A10685B9C5EE}"/>
              </a:ext>
            </a:extLst>
          </p:cNvPr>
          <p:cNvSpPr txBox="1"/>
          <p:nvPr/>
        </p:nvSpPr>
        <p:spPr>
          <a:xfrm>
            <a:off x="7818903" y="699243"/>
            <a:ext cx="3297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the small “a”?</a:t>
            </a:r>
          </a:p>
          <a:p>
            <a:r>
              <a:rPr lang="en-US" b="1" dirty="0"/>
              <a:t>Tags for assumptions!</a:t>
            </a:r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11B6B687-56C3-F3F6-E7E5-B4D2402E513F}"/>
              </a:ext>
            </a:extLst>
          </p:cNvPr>
          <p:cNvSpPr/>
          <p:nvPr/>
        </p:nvSpPr>
        <p:spPr>
          <a:xfrm>
            <a:off x="6009919" y="3698303"/>
            <a:ext cx="1875153" cy="412444"/>
          </a:xfrm>
          <a:prstGeom prst="roundRect">
            <a:avLst/>
          </a:prstGeom>
          <a:noFill/>
          <a:ln w="28575">
            <a:solidFill>
              <a:srgbClr val="E36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6761CD1-B236-6885-2082-FE9C0AB6170F}"/>
              </a:ext>
            </a:extLst>
          </p:cNvPr>
          <p:cNvSpPr/>
          <p:nvPr/>
        </p:nvSpPr>
        <p:spPr>
          <a:xfrm>
            <a:off x="8489733" y="3337195"/>
            <a:ext cx="1489097" cy="434377"/>
          </a:xfrm>
          <a:prstGeom prst="roundRect">
            <a:avLst/>
          </a:prstGeom>
          <a:noFill/>
          <a:ln w="28575">
            <a:solidFill>
              <a:srgbClr val="E36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6F1C1926-1B8D-95AB-C9BA-F0DFCD31D85A}"/>
              </a:ext>
            </a:extLst>
          </p:cNvPr>
          <p:cNvSpPr/>
          <p:nvPr/>
        </p:nvSpPr>
        <p:spPr>
          <a:xfrm>
            <a:off x="1993409" y="5710475"/>
            <a:ext cx="625815" cy="292308"/>
          </a:xfrm>
          <a:prstGeom prst="roundRect">
            <a:avLst/>
          </a:prstGeom>
          <a:noFill/>
          <a:ln w="28575">
            <a:solidFill>
              <a:srgbClr val="E36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0C87B380-1833-B48C-D8F4-9EDEAB181682}"/>
              </a:ext>
            </a:extLst>
          </p:cNvPr>
          <p:cNvSpPr/>
          <p:nvPr/>
        </p:nvSpPr>
        <p:spPr>
          <a:xfrm>
            <a:off x="838201" y="5086930"/>
            <a:ext cx="956528" cy="412660"/>
          </a:xfrm>
          <a:prstGeom prst="roundRect">
            <a:avLst/>
          </a:prstGeom>
          <a:noFill/>
          <a:ln w="28575">
            <a:solidFill>
              <a:srgbClr val="E36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56042995-6BE0-8865-F9A2-F8A30B568851}"/>
              </a:ext>
            </a:extLst>
          </p:cNvPr>
          <p:cNvSpPr/>
          <p:nvPr/>
        </p:nvSpPr>
        <p:spPr>
          <a:xfrm>
            <a:off x="9990907" y="2967397"/>
            <a:ext cx="1682246" cy="412660"/>
          </a:xfrm>
          <a:prstGeom prst="roundRect">
            <a:avLst/>
          </a:prstGeom>
          <a:noFill/>
          <a:ln w="28575">
            <a:solidFill>
              <a:srgbClr val="E36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87A23734-E8FF-5DC1-B96C-8A6FE9B71045}"/>
              </a:ext>
            </a:extLst>
          </p:cNvPr>
          <p:cNvSpPr/>
          <p:nvPr/>
        </p:nvSpPr>
        <p:spPr>
          <a:xfrm>
            <a:off x="10933038" y="3424619"/>
            <a:ext cx="841523" cy="1044030"/>
          </a:xfrm>
          <a:prstGeom prst="roundRect">
            <a:avLst/>
          </a:prstGeom>
          <a:noFill/>
          <a:ln w="28575">
            <a:solidFill>
              <a:srgbClr val="E36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B564796-EB50-1B2E-2047-106E123C6347}"/>
              </a:ext>
            </a:extLst>
          </p:cNvPr>
          <p:cNvSpPr txBox="1"/>
          <p:nvPr/>
        </p:nvSpPr>
        <p:spPr>
          <a:xfrm>
            <a:off x="9479486" y="5651358"/>
            <a:ext cx="2562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3E8C9C"/>
                </a:solidFill>
              </a:rPr>
              <a:t>Interesting fact: these two can not derive each other</a:t>
            </a:r>
            <a:endParaRPr lang="en-US" dirty="0"/>
          </a:p>
        </p:txBody>
      </p:sp>
      <p:sp>
        <p:nvSpPr>
          <p:cNvPr id="89" name="箭头: 圆角右 88">
            <a:extLst>
              <a:ext uri="{FF2B5EF4-FFF2-40B4-BE49-F238E27FC236}">
                <a16:creationId xmlns:a16="http://schemas.microsoft.com/office/drawing/2014/main" id="{F056B23B-2C65-EFF3-E8F3-42B1C015B615}"/>
              </a:ext>
            </a:extLst>
          </p:cNvPr>
          <p:cNvSpPr/>
          <p:nvPr/>
        </p:nvSpPr>
        <p:spPr>
          <a:xfrm>
            <a:off x="9912174" y="4327149"/>
            <a:ext cx="831088" cy="1318047"/>
          </a:xfrm>
          <a:prstGeom prst="bentArrow">
            <a:avLst>
              <a:gd name="adj1" fmla="val 7213"/>
              <a:gd name="adj2" fmla="val 14609"/>
              <a:gd name="adj3" fmla="val 36002"/>
              <a:gd name="adj4" fmla="val 19300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箭头: 下 89">
            <a:extLst>
              <a:ext uri="{FF2B5EF4-FFF2-40B4-BE49-F238E27FC236}">
                <a16:creationId xmlns:a16="http://schemas.microsoft.com/office/drawing/2014/main" id="{C069D60A-F776-99FD-0EEF-E726E97D5882}"/>
              </a:ext>
            </a:extLst>
          </p:cNvPr>
          <p:cNvSpPr/>
          <p:nvPr/>
        </p:nvSpPr>
        <p:spPr>
          <a:xfrm rot="5400000">
            <a:off x="8752643" y="5670387"/>
            <a:ext cx="188557" cy="1265126"/>
          </a:xfrm>
          <a:prstGeom prst="downArrow">
            <a:avLst>
              <a:gd name="adj1" fmla="val 39897"/>
              <a:gd name="adj2" fmla="val 50000"/>
            </a:avLst>
          </a:prstGeom>
          <a:solidFill>
            <a:srgbClr val="C8E4EA"/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CE068724-19B4-9738-1538-2B6127F5F76C}"/>
              </a:ext>
            </a:extLst>
          </p:cNvPr>
          <p:cNvSpPr/>
          <p:nvPr/>
        </p:nvSpPr>
        <p:spPr>
          <a:xfrm>
            <a:off x="7719310" y="602222"/>
            <a:ext cx="2725234" cy="868648"/>
          </a:xfrm>
          <a:prstGeom prst="roundRect">
            <a:avLst>
              <a:gd name="adj" fmla="val 10476"/>
            </a:avLst>
          </a:prstGeom>
          <a:solidFill>
            <a:srgbClr val="65B3C3">
              <a:alpha val="25882"/>
            </a:srgbClr>
          </a:solidFill>
          <a:ln>
            <a:solidFill>
              <a:srgbClr val="3E8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5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A8B51C39-3972-8214-E53A-4CCE74A0171E}"/>
              </a:ext>
            </a:extLst>
          </p:cNvPr>
          <p:cNvSpPr/>
          <p:nvPr/>
        </p:nvSpPr>
        <p:spPr>
          <a:xfrm>
            <a:off x="-188515" y="422462"/>
            <a:ext cx="9606343" cy="1121303"/>
          </a:xfrm>
          <a:prstGeom prst="roundRect">
            <a:avLst/>
          </a:prstGeom>
          <a:solidFill>
            <a:srgbClr val="DAEA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AE0672-83B6-4EFD-B840-ABA53A6940BB}"/>
              </a:ext>
            </a:extLst>
          </p:cNvPr>
          <p:cNvSpPr/>
          <p:nvPr/>
        </p:nvSpPr>
        <p:spPr>
          <a:xfrm>
            <a:off x="11275809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D4DF97-1F50-409C-8B21-8C38C7F4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>
                <a:solidFill>
                  <a:srgbClr val="53AB9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 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80CD-FBBA-4477-AB6C-3979F4BF9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1738" cy="5382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Prove:                                                     and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Calibri" panose="020F0502020204030204" pitchFamily="34" charset="0"/>
              </a:rPr>
              <a:t>   </a:t>
            </a:r>
            <a:endParaRPr lang="en-US" altLang="zh-CN" sz="2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380C479-8AAB-4F9D-987C-478EEB9E2F2B}"/>
              </a:ext>
            </a:extLst>
          </p:cNvPr>
          <p:cNvSpPr/>
          <p:nvPr/>
        </p:nvSpPr>
        <p:spPr>
          <a:xfrm>
            <a:off x="11570900" y="365125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DBA4986-2A38-4CB5-AB9A-E146B96DDEEC}"/>
              </a:ext>
            </a:extLst>
          </p:cNvPr>
          <p:cNvSpPr/>
          <p:nvPr/>
        </p:nvSpPr>
        <p:spPr>
          <a:xfrm>
            <a:off x="11282268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B7236AA-B687-4B91-9FDC-5D3DD4DE44FB}"/>
              </a:ext>
            </a:extLst>
          </p:cNvPr>
          <p:cNvSpPr/>
          <p:nvPr/>
        </p:nvSpPr>
        <p:spPr>
          <a:xfrm>
            <a:off x="11570900" y="649394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1501380-90C2-4173-B715-73B809B1E87A}"/>
              </a:ext>
            </a:extLst>
          </p:cNvPr>
          <p:cNvSpPr/>
          <p:nvPr/>
        </p:nvSpPr>
        <p:spPr>
          <a:xfrm>
            <a:off x="11570900" y="959418"/>
            <a:ext cx="189038" cy="187683"/>
          </a:xfrm>
          <a:prstGeom prst="ellipse">
            <a:avLst/>
          </a:prstGeom>
          <a:solidFill>
            <a:srgbClr val="E0EA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 descr="\documentclass{article}&#10;\usepackage{amsmath}&#10;\pagestyle{empty}&#10;\begin{document}&#10;&#10;$((A \land B) \rightarrow C) \rightarrow (A\rightarrow B \rightarrow C)$&#10;&#10;&#10;\end{document}" title="IguanaTex Bitmap Display">
            <a:extLst>
              <a:ext uri="{FF2B5EF4-FFF2-40B4-BE49-F238E27FC236}">
                <a16:creationId xmlns:a16="http://schemas.microsoft.com/office/drawing/2014/main" id="{9CFEC248-A0CB-9D14-A88A-F8C675A99F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518" y="1895505"/>
            <a:ext cx="3582474" cy="254476"/>
          </a:xfrm>
          <a:prstGeom prst="rect">
            <a:avLst/>
          </a:prstGeom>
        </p:spPr>
      </p:pic>
      <p:pic>
        <p:nvPicPr>
          <p:cNvPr id="40" name="图片 39" descr="形状, 信件, 箭头&#10;&#10;描述已自动生成">
            <a:extLst>
              <a:ext uri="{FF2B5EF4-FFF2-40B4-BE49-F238E27FC236}">
                <a16:creationId xmlns:a16="http://schemas.microsoft.com/office/drawing/2014/main" id="{244C5686-0173-B877-DF25-A8B0AADF2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00" y="2786346"/>
            <a:ext cx="5283081" cy="3649192"/>
          </a:xfrm>
          <a:prstGeom prst="rect">
            <a:avLst/>
          </a:prstGeom>
        </p:spPr>
      </p:pic>
      <p:pic>
        <p:nvPicPr>
          <p:cNvPr id="42" name="图片 41" descr="信件">
            <a:extLst>
              <a:ext uri="{FF2B5EF4-FFF2-40B4-BE49-F238E27FC236}">
                <a16:creationId xmlns:a16="http://schemas.microsoft.com/office/drawing/2014/main" id="{BE9EE741-E05C-EA51-158F-5E90935907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281" y="2786346"/>
            <a:ext cx="6132757" cy="3605933"/>
          </a:xfrm>
          <a:prstGeom prst="rect">
            <a:avLst/>
          </a:prstGeom>
        </p:spPr>
      </p:pic>
      <p:pic>
        <p:nvPicPr>
          <p:cNvPr id="47" name="图片 46" descr="\documentclass{article}&#10;\usepackage{amsmath}&#10;\pagestyle{empty}&#10;\begin{document}&#10;&#10;$ (A\rightarrow B \rightarrow C) \rightarrow ((A \land B) \rightarrow C)$&#10;&#10;&#10;\end{document}" title="IguanaTex Bitmap Display">
            <a:extLst>
              <a:ext uri="{FF2B5EF4-FFF2-40B4-BE49-F238E27FC236}">
                <a16:creationId xmlns:a16="http://schemas.microsoft.com/office/drawing/2014/main" id="{352E1A3A-D26B-93A8-2A91-F8684D4960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010" y="1901686"/>
            <a:ext cx="3582473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43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73.6783"/>
  <p:tag name="OUTPUTTYPE" val="PNG"/>
  <p:tag name="IGUANATEXVERSION" val="160"/>
  <p:tag name="LATEXADDIN" val="\documentclass{article}&#10;\usepackage{amsmath}&#10;\pagestyle{empty}&#10;\begin{document}&#10;&#10;$\forall x,\ \neg P(x)$&#10;&#10;&#10;\end{document}"/>
  <p:tag name="IGUANATEXSIZE" val="20"/>
  <p:tag name="IGUANATEXCURSOR" val="9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90.4387"/>
  <p:tag name="OUTPUTTYPE" val="PNG"/>
  <p:tag name="IGUANATEXVERSION" val="160"/>
  <p:tag name="LATEXADDIN" val="\documentclass{article}&#10;\usepackage{amsmath}&#10;\pagestyle{empty}&#10;\begin{document}&#10;&#10;$\forall x,\  P(x)$&#10;&#10;&#10;\end{document}"/>
  <p:tag name="IGUANATEXSIZE" val="20"/>
  <p:tag name="IGUANATEXCURSOR" val="94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314.961"/>
  <p:tag name="OUTPUTTYPE" val="PNG"/>
  <p:tag name="IGUANATEXVERSION" val="160"/>
  <p:tag name="LATEXADDIN" val="\documentclass{article}&#10;\usepackage{amsmath}&#10;\pagestyle{empty}&#10;\begin{document}&#10;&#10;$\forall x \exists y(F(x)\rightarrow G(y))\vdash \exists y \forall x (F(x)\rightarrow G(y))$&#10;&#10;&#10;\end{document}"/>
  <p:tag name="IGUANATEXSIZE" val="20"/>
  <p:tag name="IGUANATEXCURSOR" val="171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2306"/>
  <p:tag name="ORIGINALWIDTH" val="385.4518"/>
  <p:tag name="OUTPUTTYPE" val="PNG"/>
  <p:tag name="IGUANATEXVERSION" val="160"/>
  <p:tag name="LATEXADDIN" val="\documentclass{article}&#10;\usepackage{amsmath}&#10;\pagestyle{empty}&#10;\begin{document}&#10;&#10;$\frac{J_1\  ...\  J_k}{J}$&#10;&#10;&#10;\end{document}"/>
  <p:tag name="IGUANATEXSIZE" val="20"/>
  <p:tag name="IGUANATEXCURSOR" val="99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381.7023"/>
  <p:tag name="OUTPUTTYPE" val="PNG"/>
  <p:tag name="IGUANATEXVERSION" val="160"/>
  <p:tag name="LATEXADDIN" val="\documentclass{article}&#10;\usepackage{amsmath}&#10;\pagestyle{empty}&#10;\begin{document}&#10;&#10;$\frac{}{zero\  \text{nat}}$&#10;&#10;&#10;\end{document}"/>
  <p:tag name="IGUANATEXSIZE" val="20"/>
  <p:tag name="IGUANATEXCURSOR" val="9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.979"/>
  <p:tag name="ORIGINALWIDTH" val="512.186"/>
  <p:tag name="OUTPUTTYPE" val="PNG"/>
  <p:tag name="IGUANATEXVERSION" val="160"/>
  <p:tag name="LATEXADDIN" val="\documentclass{article}&#10;\usepackage{amsmath}&#10;\pagestyle{empty}&#10;\begin{document}&#10;&#10;$\frac{a\ \text{nat}}{succ(a)\ \text{nat}}$&#10;&#10;&#10;\end{document}"/>
  <p:tag name="IGUANATEXSIZE" val="20"/>
  <p:tag name="IGUANATEXCURSOR" val="91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7.24032"/>
  <p:tag name="ORIGINALWIDTH" val="431.1961"/>
  <p:tag name="OUTPUTTYPE" val="PNG"/>
  <p:tag name="IGUANATEXVERSION" val="160"/>
  <p:tag name="LATEXADDIN" val="\documentclass{article}&#10;\usepackage{amsmath}&#10;\pagestyle{empty}&#10;\begin{document}&#10;&#10;$\frac{}{zero\  \text{even}}$&#10;&#10;&#10;\end{document}"/>
  <p:tag name="IGUANATEXSIZE" val="20"/>
  <p:tag name="IGUANATEXCURSOR" val="10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20.4349"/>
  <p:tag name="OUTPUTTYPE" val="PNG"/>
  <p:tag name="IGUANATEXVERSION" val="160"/>
  <p:tag name="LATEXADDIN" val="\documentclass{article}&#10;\usepackage{amsmath}&#10;\pagestyle{empty}&#10;\begin{document}&#10;&#10;$\frac{b\ \text{even}}{succ(b)\ \text{odd}}$&#10;&#10;&#10;\end{document}"/>
  <p:tag name="IGUANATEXSIZE" val="20"/>
  <p:tag name="IGUANATEXCURSOR" val="110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.7282"/>
  <p:tag name="ORIGINALWIDTH" val="561.6797"/>
  <p:tag name="OUTPUTTYPE" val="PNG"/>
  <p:tag name="IGUANATEXVERSION" val="160"/>
  <p:tag name="LATEXADDIN" val="\documentclass{article}&#10;\usepackage{amsmath}&#10;\pagestyle{empty}&#10;\begin{document}&#10;&#10;$\frac{a\ \text{odd}}{succ(a)\ \text{even}}$&#10;&#10;&#10;\end{document}"/>
  <p:tag name="IGUANATEXSIZE" val="20"/>
  <p:tag name="IGUANATEXCURSOR" val="12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57.6678"/>
  <p:tag name="OUTPUTTYPE" val="PNG"/>
  <p:tag name="IGUANATEXVERSION" val="160"/>
  <p:tag name="LATEXADDIN" val="\documentclass{article}&#10;\usepackage{amsmath}&#10;\pagestyle{empty}&#10;\begin{document}&#10;&#10;$J_1\  ...\  J_k \vdash J$&#10;&#10;&#10;\end{document}"/>
  <p:tag name="IGUANATEXSIZE" val="20"/>
  <p:tag name="IGUANATEXCURSOR" val="10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309.7113"/>
  <p:tag name="OUTPUTTYPE" val="PNG"/>
  <p:tag name="IGUANATEXVERSION" val="160"/>
  <p:tag name="LATEXADDIN" val="\documentclass{article}&#10;\usepackage{amsmath}&#10;\pagestyle{empty}&#10;\begin{document}&#10;&#10;$\Gamma \vdash A$&#10;&#10;&#10;\end{document}"/>
  <p:tag name="IGUANATEXSIZE" val="20"/>
  <p:tag name="IGUANATEXCURSOR" val="9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83.6895"/>
  <p:tag name="OUTPUTTYPE" val="PNG"/>
  <p:tag name="IGUANATEXVERSION" val="160"/>
  <p:tag name="LATEXADDIN" val="\documentclass{article}&#10;\usepackage{amsmath}&#10;\pagestyle{empty}&#10;\begin{document}&#10;&#10;$\exists x,\ P(x)$&#10;&#10;&#10;\end{document}"/>
  <p:tag name="IGUANATEXSIZE" val="20"/>
  <p:tag name="IGUANATEXCURSOR" val="9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OUTPUTTYPE" val="PNG"/>
  <p:tag name="IGUANATEXVERSION" val="160"/>
  <p:tag name="LATEXADDIN" val="\documentclass{article}&#10;\usepackage{amsmath}&#10;\pagestyle{empty}&#10;\begin{document}&#10;&#10;$\Gamma$&#10;&#10;&#10;\end{document}"/>
  <p:tag name="IGUANATEXSIZE" val="18"/>
  <p:tag name="IGUANATEXCURSOR" val="8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OUTPUTTYPE" val="PNG"/>
  <p:tag name="IGUANATEXVERSION" val="160"/>
  <p:tag name="LATEXADDIN" val="\documentclass{article}&#10;\usepackage{amsmath}&#10;\pagestyle{empty}&#10;\begin{document}&#10;&#10;$\Gamma$&#10;&#10;&#10;\end{document}"/>
  <p:tag name="IGUANATEXSIZE" val="18"/>
  <p:tag name="IGUANATEXCURSOR" val="88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63.03"/>
  <p:tag name="OUTPUTTYPE" val="PNG"/>
  <p:tag name="IGUANATEXVERSION" val="160"/>
  <p:tag name="LATEXADDIN" val="\documentclass{article}&#10;\usepackage{amsmath}&#10;\pagestyle{empty}&#10;\begin{document}&#10;&#10;$((A \land B) \rightarrow C) \rightarrow (A\rightarrow B \rightarrow C)$&#10;&#10;&#10;\end{document}"/>
  <p:tag name="IGUANATEXSIZE" val="20"/>
  <p:tag name="IGUANATEXCURSOR" val="94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63.03"/>
  <p:tag name="OUTPUTTYPE" val="PNG"/>
  <p:tag name="IGUANATEXVERSION" val="160"/>
  <p:tag name="LATEXADDIN" val="\documentclass{article}&#10;\usepackage{amsmath}&#10;\pagestyle{empty}&#10;\begin{document}&#10;&#10;$ (A\rightarrow B \rightarrow C) \rightarrow ((A \land B) \rightarrow C)$&#10;&#10;&#10;\end{document}"/>
  <p:tag name="IGUANATEXSIZE" val="20"/>
  <p:tag name="IGUANATEXCURSOR" val="126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38.9576"/>
  <p:tag name="OUTPUTTYPE" val="PNG"/>
  <p:tag name="IGUANATEXVERSION" val="160"/>
  <p:tag name="LATEXADDIN" val="\documentclass{article}&#10;\usepackage{amsmath}&#10;\pagestyle{empty}&#10;\begin{document}&#10;&#10;$\neg p \vee p$&#10;&#10;&#10;\end{document}"/>
  <p:tag name="IGUANATEXSIZE" val="20"/>
  <p:tag name="IGUANATEXCURSOR" val="9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249.7188"/>
  <p:tag name="OUTPUTTYPE" val="PNG"/>
  <p:tag name="IGUANATEXVERSION" val="160"/>
  <p:tag name="LATEXADDIN" val="\documentclass{article}&#10;\usepackage{amsmath}&#10;\pagestyle{empty}&#10;\begin{document}&#10;&#10;$\neg \neg A $&#10;&#10;&#10;\end{document}"/>
  <p:tag name="IGUANATEXSIZE" val="20"/>
  <p:tag name="IGUANATEXCURSOR" val="94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OUTPUTTYPE" val="PNG"/>
  <p:tag name="IGUANATEXVERSION" val="160"/>
  <p:tag name="LATEXADDIN" val="\documentclass{article}&#10;\usepackage{amsmath}&#10;\pagestyle{empty}&#10;\begin{document}&#10;&#10;$A$&#10;&#10;&#10;\end{document}"/>
  <p:tag name="IGUANATEXSIZE" val="20"/>
  <p:tag name="IGUANATEXCURSOR" val="8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81.59"/>
  <p:tag name="OUTPUTTYPE" val="PNG"/>
  <p:tag name="IGUANATEXVERSION" val="160"/>
  <p:tag name="LATEXADDIN" val="\documentclass{article}&#10;\usepackage{amsmath}&#10;\pagestyle{empty}&#10;\begin{document}&#10;&#10;$\vdash (A \rightarrow B) \rightarrow (\neg A \lor B)$&#10;&#10;&#10;\end{document}"/>
  <p:tag name="IGUANATEXSIZE" val="20"/>
  <p:tag name="IGUANATEXCURSOR" val="13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98764"/>
  <p:tag name="ORIGINALWIDTH" val="338.9576"/>
  <p:tag name="OUTPUTTYPE" val="PNG"/>
  <p:tag name="IGUANATEXVERSION" val="160"/>
  <p:tag name="LATEXADDIN" val="\documentclass{article}&#10;\usepackage{amsmath}&#10;\pagestyle{empty}&#10;\begin{document}&#10;&#10;$\neg p \vee p$&#10;&#10;&#10;\end{document}"/>
  <p:tag name="IGUANATEXSIZE" val="20"/>
  <p:tag name="IGUANATEXCURSOR" val="9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444.6944"/>
  <p:tag name="OUTPUTTYPE" val="PNG"/>
  <p:tag name="IGUANATEXVERSION" val="160"/>
  <p:tag name="LATEXADDIN" val="\documentclass{article}&#10;\usepackage{amsmath}&#10;\pagestyle{empty}&#10;\begin{document}&#10;&#10;$\Gamma \vdash e:\tau$&#10;&#10;&#10;\end{document}"/>
  <p:tag name="IGUANATEXSIZE" val="20"/>
  <p:tag name="IGUANATEXCURSOR" val="10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OUTPUTTYPE" val="PNG"/>
  <p:tag name="IGUANATEXVERSION" val="160"/>
  <p:tag name="LATEXADDIN" val="\documentclass{article}&#10;\usepackage{amsmath}&#10;\pagestyle{empty}&#10;\begin{document}&#10;&#10;$a$&#10;&#10;&#10;\end{document}"/>
  <p:tag name="IGUANATEXSIZE" val="20"/>
  <p:tag name="IGUANATEXCURSOR" val="8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68.99134"/>
  <p:tag name="OUTPUTTYPE" val="PNG"/>
  <p:tag name="IGUANATEXVERSION" val="160"/>
  <p:tag name="LATEXADDIN" val="\documentclass{article}&#10;\usepackage{amsmath}&#10;\pagestyle{empty}&#10;\begin{document}&#10;&#10;$\Gamma $&#10;&#10;&#10;\end{document}"/>
  <p:tag name="IGUANATEXSIZE" val="20"/>
  <p:tag name="IGUANATEXCURSOR" val="89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.74016"/>
  <p:tag name="ORIGINALWIDTH" val="907.3865"/>
  <p:tag name="OUTPUTTYPE" val="PNG"/>
  <p:tag name="IGUANATEXVERSION" val="160"/>
  <p:tag name="LATEXADDIN" val="\documentclass{article}&#10;\usepackage{amsmath}&#10;\pagestyle{empty}&#10;\begin{document}&#10;&#10;$x_1:\tau_1,...,x_n:\tau_n $&#10;&#10;&#10;\end{document}"/>
  <p:tag name="IGUANATEXSIZE" val="20"/>
  <p:tag name="IGUANATEXCURSOR" val="10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63.03"/>
  <p:tag name="OUTPUTTYPE" val="PNG"/>
  <p:tag name="IGUANATEXVERSION" val="160"/>
  <p:tag name="LATEXADDIN" val="\documentclass{article}&#10;\usepackage{amsmath}&#10;\pagestyle{empty}&#10;\begin{document}&#10;&#10;$((A \land B) \rightarrow C) \leftrightarrow (A\rightarrow B \rightarrow C)$&#10;&#10;&#10;\end{document}"/>
  <p:tag name="IGUANATEXSIZE" val="20"/>
  <p:tag name="IGUANATEXCURSOR" val="11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55.006"/>
  <p:tag name="OUTPUTTYPE" val="PNG"/>
  <p:tag name="IGUANATEXVERSION" val="160"/>
  <p:tag name="LATEXADDIN" val="\documentclass{article}&#10;\usepackage{amsmath}&#10;\pagestyle{empty}&#10;\begin{document}&#10;&#10;$ A = B \iff \forall x (x \in A \iff x \in B)$&#10;&#10;&#10;\end{document}"/>
  <p:tag name="IGUANATEXSIZE" val="22"/>
  <p:tag name="IGUANATEXCURSOR" val="102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1.106"/>
  <p:tag name="OUTPUTTYPE" val="PNG"/>
  <p:tag name="IGUANATEXVERSION" val="160"/>
  <p:tag name="LATEXADDIN" val="\documentclass{article}&#10;\usepackage{amsmath}&#10;\pagestyle{empty}&#10;\begin{document}&#10;&#10;$\forall x (x \in A \iff \phi (x))$&#10;&#10;&#10;\end{document}"/>
  <p:tag name="IGUANATEXSIZE" val="24"/>
  <p:tag name="IGUANATEXCURSOR" val="11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24.222"/>
  <p:tag name="OUTPUTTYPE" val="PNG"/>
  <p:tag name="IGUANATEXVERSION" val="160"/>
  <p:tag name="LATEXADDIN" val="\documentclass{article}&#10;\usepackage{amsmath}&#10;\pagestyle{empty}&#10;\begin{document}&#10;&#10;$ \phi (x)$&#10;&#10;&#10;\end{document}"/>
  <p:tag name="IGUANATEXSIZE" val="24"/>
  <p:tag name="IGUANATEXCURSOR" val="90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54.4056"/>
  <p:tag name="OUTPUTTYPE" val="PNG"/>
  <p:tag name="IGUANATEXVERSION" val="160"/>
  <p:tag name="LATEXADDIN" val="\documentclass{article}&#10;\usepackage{amsmath}&#10;\pagestyle{empty}&#10;\begin{document}&#10;&#10;$A := \{ x | \phi (x)\}$&#10;&#10;&#10;\end{document}"/>
  <p:tag name="IGUANATEXSIZE" val="16"/>
  <p:tag name="IGUANATEXCURSOR" val="104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6.1492"/>
  <p:tag name="OUTPUTTYPE" val="PNG"/>
  <p:tag name="IGUANATEXVERSION" val="160"/>
  <p:tag name="LATEXADDIN" val="\documentclass{article}&#10;\usepackage{amsmath}&#10;\pagestyle{empty}&#10;\begin{document}&#10;&#10;$A := \{ x | x \notin x\}$&#10;&#10;&#10;\end{document}"/>
  <p:tag name="IGUANATEXSIZE" val="16"/>
  <p:tag name="IGUANATEXCURSOR" val="104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OUTPUTTYPE" val="PNG"/>
  <p:tag name="IGUANATEXVERSION" val="160"/>
  <p:tag name="LATEXADDIN" val="\documentclass{article}&#10;\usepackage{amsmath}&#10;\pagestyle{empty}&#10;\begin{document}&#10;&#10;$a$&#10;&#10;&#10;\end{document}"/>
  <p:tag name="IGUANATEXSIZE" val="20"/>
  <p:tag name="IGUANATEXCURSOR" val="8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3.7195"/>
  <p:tag name="OUTPUTTYPE" val="PNG"/>
  <p:tag name="IGUANATEXVERSION" val="160"/>
  <p:tag name="LATEXADDIN" val="\documentclass{article}&#10;\usepackage{amsmath}&#10;\pagestyle{empty}&#10;\begin{document}&#10;&#10;$P(a)$&#10;&#10;&#10;\end{document}"/>
  <p:tag name="IGUANATEXSIZE" val="20"/>
  <p:tag name="IGUANATEXCURSOR" val="85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OUTPUTTYPE" val="PNG"/>
  <p:tag name="IGUANATEXVERSION" val="160"/>
  <p:tag name="LATEXADDIN" val="\documentclass{article}&#10;\usepackage{amsmath}&#10;\pagestyle{empty}&#10;\begin{document}&#10;&#10;$a$&#10;&#10;&#10;\end{document}"/>
  <p:tag name="IGUANATEXSIZE" val="20"/>
  <p:tag name="IGUANATEXCURSOR" val="8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7.74276"/>
  <p:tag name="OUTPUTTYPE" val="PNG"/>
  <p:tag name="IGUANATEXVERSION" val="160"/>
  <p:tag name="LATEXADDIN" val="\documentclass{article}&#10;\usepackage{amsmath}&#10;\pagestyle{empty}&#10;\begin{document}&#10;&#10;$a$&#10;&#10;&#10;\end{document}"/>
  <p:tag name="IGUANATEXSIZE" val="20"/>
  <p:tag name="IGUANATEXCURSOR" val="83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23.9595"/>
  <p:tag name="OUTPUTTYPE" val="PNG"/>
  <p:tag name="IGUANATEXVERSION" val="160"/>
  <p:tag name="LATEXADDIN" val="\documentclass{article}&#10;\usepackage{amsmath}&#10;\pagestyle{empty}&#10;\begin{document}&#10;&#10;$\neg P(a)$&#10;&#10;&#10;\end{document}"/>
  <p:tag name="IGUANATEXSIZE" val="20"/>
  <p:tag name="IGUANATEXCURSOR" val="87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1.2111"/>
  <p:tag name="OUTPUTTYPE" val="PNG"/>
  <p:tag name="IGUANATEXVERSION" val="160"/>
  <p:tag name="LATEXADDIN" val="\documentclass{article}&#10;\usepackage{amsmath}&#10;\pagestyle{empty}&#10;\begin{document}&#10;&#10;$\neg P(b)$&#10;&#10;&#10;\end{document}"/>
  <p:tag name="IGUANATEXSIZE" val="20"/>
  <p:tag name="IGUANATEXCURSOR" val="90"/>
  <p:tag name="TRANSPARENCY" val="True"/>
  <p:tag name="LATEXENGINEID" val="0"/>
  <p:tag name="TEMPFOLDER" val="C:\Users\hyhy\Documents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5335</TotalTime>
  <Words>962</Words>
  <Application>Microsoft Office PowerPoint</Application>
  <PresentationFormat>宽屏</PresentationFormat>
  <Paragraphs>153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CMR10</vt:lpstr>
      <vt:lpstr>等线</vt:lpstr>
      <vt:lpstr>等线 Light</vt:lpstr>
      <vt:lpstr>Microsoft YaHei</vt:lpstr>
      <vt:lpstr>Microsoft YaHei UI</vt:lpstr>
      <vt:lpstr>Arial</vt:lpstr>
      <vt:lpstr>Calibri</vt:lpstr>
      <vt:lpstr>Cambria Math</vt:lpstr>
      <vt:lpstr>Lato</vt:lpstr>
      <vt:lpstr>Office 主题​​</vt:lpstr>
      <vt:lpstr>Set &amp; Logic    Yue</vt:lpstr>
      <vt:lpstr>Outline </vt:lpstr>
      <vt:lpstr>Truth tree for first order logic</vt:lpstr>
      <vt:lpstr>Example </vt:lpstr>
      <vt:lpstr>Inference rule</vt:lpstr>
      <vt:lpstr>Inference rule</vt:lpstr>
      <vt:lpstr>Classical Propositional Logic</vt:lpstr>
      <vt:lpstr>Natural Deduction Rules</vt:lpstr>
      <vt:lpstr>Example </vt:lpstr>
      <vt:lpstr>Example </vt:lpstr>
      <vt:lpstr>Example </vt:lpstr>
      <vt:lpstr>Logic and type</vt:lpstr>
      <vt:lpstr>Logic and type</vt:lpstr>
      <vt:lpstr>Russel paradox</vt:lpstr>
      <vt:lpstr>Russel paradox</vt:lpstr>
      <vt:lpstr>Russel paradox</vt:lpstr>
      <vt:lpstr>End QAQQ&amp;A   </vt:lpstr>
      <vt:lpstr>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VV214：Linear Algebra   Systems of linear equations</dc:title>
  <dc:creator>黄 越</dc:creator>
  <cp:lastModifiedBy>黄 越</cp:lastModifiedBy>
  <cp:revision>156</cp:revision>
  <dcterms:created xsi:type="dcterms:W3CDTF">2022-01-22T04:02:34Z</dcterms:created>
  <dcterms:modified xsi:type="dcterms:W3CDTF">2023-05-24T11:56:43Z</dcterms:modified>
</cp:coreProperties>
</file>