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421" r:id="rId5"/>
    <p:sldId id="401" r:id="rId6"/>
    <p:sldId id="423" r:id="rId7"/>
    <p:sldId id="425" r:id="rId8"/>
    <p:sldId id="403" r:id="rId9"/>
    <p:sldId id="419" r:id="rId10"/>
    <p:sldId id="424" r:id="rId11"/>
    <p:sldId id="384" r:id="rId12"/>
    <p:sldId id="388" r:id="rId13"/>
    <p:sldId id="389" r:id="rId14"/>
    <p:sldId id="391" r:id="rId15"/>
    <p:sldId id="392" r:id="rId16"/>
    <p:sldId id="393" r:id="rId17"/>
    <p:sldId id="380" r:id="rId18"/>
    <p:sldId id="40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8C9C"/>
    <a:srgbClr val="DFEDE9"/>
    <a:srgbClr val="E1F0F3"/>
    <a:srgbClr val="C8E4EA"/>
    <a:srgbClr val="E9F3F0"/>
    <a:srgbClr val="51A591"/>
    <a:srgbClr val="B4DAE2"/>
    <a:srgbClr val="65B3C3"/>
    <a:srgbClr val="FCEBE4"/>
    <a:srgbClr val="53A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55" autoAdjust="0"/>
    <p:restoredTop sz="92184" autoAdjust="0"/>
  </p:normalViewPr>
  <p:slideViewPr>
    <p:cSldViewPr snapToGrid="0">
      <p:cViewPr varScale="1">
        <p:scale>
          <a:sx n="90" d="100"/>
          <a:sy n="90" d="100"/>
        </p:scale>
        <p:origin x="1021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2B0-5E92-4118-8ED0-BE21F56354E0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8130-14B9-45FE-95BC-75C4FB2E3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0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5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786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8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214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22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Work for different 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79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BB88-439C-4FCF-B1AC-F3FB89C7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F94CA-9999-4DB9-9104-42FA4073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B4C4-8523-4389-823A-C6B4AFD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FB38-B4A2-4ED0-AC5B-3EE87EDD8B4C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DDE-DF52-4355-9EF2-470713E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6F4B-4D15-4B1B-ABA7-24A23B6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9E8F-8356-4A15-A7F8-5506D2C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B854-F2CD-4935-9175-BFF596C7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FC7-B6DA-4B06-857C-08659CB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AA40-B5DC-486D-AC5B-AD7EAB11F977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6F73-7A54-449B-9533-D99C8515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327BB-6363-4890-8E30-D9F27E1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585AD-938E-4777-8CA0-896D93BA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0C8CF-FB95-48CE-BCCE-1B30F83A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2486-703E-4D1C-8989-BE6BEDE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BFB-1034-4BAC-B221-A8911B2BB40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707D-50BA-4C64-B0BE-4A43DF1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AAAB-1C62-4AA3-9276-C82AF8A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ED084-7102-4806-B7F0-9BDBD4D3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B5BF-8676-49F9-A616-63CB200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65C8-2B25-4011-B127-886D5E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7985-FD96-4993-917B-FB5DF4076C4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F513-362E-4D8D-A19B-A85A538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1A32-203B-4C98-8596-1FAF6C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B7A7-AB8A-4B89-94AF-5278B7D9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D4CE-26D5-418D-8785-77400B4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0925-8976-4836-A11C-56D3A77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005-F260-4471-BFC1-50490C66E829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226FB-EEBD-4394-852B-AC93447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3FB5-59EC-4D68-9EF0-630B570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D4E5-B83C-4215-9835-6B9511F4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7405-E592-4F44-B11B-7D8CE7F1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CDCF2-1E6D-4F11-B67D-4B002FB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DAFA7-A1FB-4918-A90B-29DB494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E56-C0C9-4F2C-9395-7F8446DEA7C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F4E-0B5F-41B3-B3E7-5ABF4D97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2C4-1F81-4772-9B9F-8C85A5C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42BE-4928-4136-9996-49A6E8C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85D96-85FF-4524-9602-3AFA51B0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B96-B113-445F-8A6B-1C03734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6809E-2307-4D2C-9570-260B3427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9493F-E7D6-4F9C-891A-B442E487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011FF-D8BD-4313-B902-A98C2B3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48-7F49-4109-B3DE-18D2D144BE08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A8A2-C67E-4871-B805-0FEA049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22B7-6B53-42FE-A063-A9695C2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EEEF-51C2-484E-8B1B-124FC6E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63E87C-92FF-48D5-85B7-CD20D94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9200-C98B-4EF3-BB16-A313A8DB3260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08EE-3CD1-442F-9E59-864F63E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E2B23-3CC9-4743-97A0-FDCD126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1534F-1B8B-4EB0-98A6-8E2E9C5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07D-7634-4B0E-B494-A2DCEE23A1FD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D56E-3F1D-496E-A1E6-A452C26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C1443-279B-4FBA-B760-251D09C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54D-D780-49F1-BFF6-C9B932D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C563E-89DD-4507-81B0-5250D559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72B63-653C-4F81-A5B5-9BBB3D4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9C1A7-E1DC-476E-B7DD-CB9D030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051-97F6-4114-B0A7-A93EB2618695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6BEE4-EB07-4070-8152-1FA7CF2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4DE07-0E83-44BB-8E1E-6D6493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AF1A-A62E-42D8-9574-FCAB91EE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781E0-37BD-4FF0-A54F-00EC32E1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070D-39E5-4BFA-B0A8-610E95A9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95602-71E2-4023-962C-E3181A7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857-18EE-4895-B619-59663A2A580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B8B73-67D0-48A4-943F-A74CE45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0ABB-36F4-4EE2-A73D-2228355C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3E370-542C-4B28-8624-908C05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35D2-71D8-46F0-A31D-97A9EBE2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B972-F355-40AD-92BF-4D02D8D3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DCD-3922-41AA-9289-DE04C833FC06}" type="datetime1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14624-5EA1-4C8E-8A70-576AE9E5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A581-7E31-4F68-8D09-8D423567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>
            <a:off x="1082157" y="1531428"/>
            <a:ext cx="10319909" cy="2567320"/>
          </a:xfrm>
          <a:prstGeom prst="roundRect">
            <a:avLst/>
          </a:prstGeom>
          <a:solidFill>
            <a:srgbClr val="FC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665" y="1820508"/>
            <a:ext cx="8702659" cy="1608492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83F2-4860-4676-86D2-B2B0128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072" y="4042912"/>
            <a:ext cx="9957847" cy="1815847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</a:p>
          <a:p>
            <a:br>
              <a:rPr lang="en-US" altLang="zh-CN" sz="2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2023/6/7</a:t>
            </a:r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83D4-804B-9EC3-8B0C-158D841E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C9300-2A54-E0E9-177E-BC9F79B0D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487" y="3138675"/>
                <a:ext cx="10901313" cy="303828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Equivalence relation: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How many (dimensions) equivalent classes do we have? how many (dimensions of) elements in each equivalent class?</a:t>
                </a:r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DC9300-2A54-E0E9-177E-BC9F79B0D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487" y="3138675"/>
                <a:ext cx="10901313" cy="3038287"/>
              </a:xfrm>
              <a:blipFill>
                <a:blip r:embed="rId2"/>
                <a:stretch>
                  <a:fillRect l="-559" t="-2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BCB6738-395A-319A-557D-8532633F9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213" y="571618"/>
            <a:ext cx="8054428" cy="2464384"/>
          </a:xfrm>
          <a:prstGeom prst="rect">
            <a:avLst/>
          </a:prstGeom>
        </p:spPr>
      </p:pic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BDD8E353-6226-4041-59E6-F5763848C074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0884BA9-0A73-6DFF-57EA-B4EA5801AC0C}"/>
              </a:ext>
            </a:extLst>
          </p:cNvPr>
          <p:cNvSpPr txBox="1">
            <a:spLocks/>
          </p:cNvSpPr>
          <p:nvPr/>
        </p:nvSpPr>
        <p:spPr>
          <a:xfrm>
            <a:off x="759644" y="375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b="1" dirty="0">
                    <a:solidFill>
                      <a:srgbClr val="3E8C9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Sum of a vector and a subspace:</a:t>
                </a:r>
              </a:p>
              <a:p>
                <a:pPr marL="0" indent="0">
                  <a:buNone/>
                </a:pPr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131413"/>
                        </a:solidFill>
                        <a:effectLst/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is the subset of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b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lang="en-US" altLang="zh-CN" sz="2400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defined by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What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0,0,1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4 2">
            <a:extLst>
              <a:ext uri="{FF2B5EF4-FFF2-40B4-BE49-F238E27FC236}">
                <a16:creationId xmlns:a16="http://schemas.microsoft.com/office/drawing/2014/main" id="{CFA17078-33DC-43D7-2F39-119B919535D4}"/>
              </a:ext>
            </a:extLst>
          </p:cNvPr>
          <p:cNvSpPr/>
          <p:nvPr/>
        </p:nvSpPr>
        <p:spPr>
          <a:xfrm>
            <a:off x="9638121" y="742745"/>
            <a:ext cx="1715679" cy="1082880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</a:p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from my VV214 RC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223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solidFill>
                      <a:srgbClr val="13141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zh-CN" dirty="0">
                    <a:solidFill>
                      <a:srgbClr val="13141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 subspace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solidFill>
                      <a:srgbClr val="13141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b="1" dirty="0">
                    <a:solidFill>
                      <a:srgbClr val="3E8C9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Affine subset 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(a subset </a:t>
                </a:r>
                <a:r>
                  <a:rPr lang="en-US" altLang="zh-CN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altLang="zh-CN" b="1" dirty="0">
                    <a:solidFill>
                      <a:srgbClr val="3E8C9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Parallel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solidFill>
                      <a:srgbClr val="131413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altLang="zh-CN" dirty="0">
                    <a:solidFill>
                      <a:srgbClr val="131413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parallel to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131413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i="1" dirty="0">
                  <a:solidFill>
                    <a:srgbClr val="131413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</m:d>
                    </m:oMath>
                  </m:oMathPara>
                </a14:m>
                <a:endParaRPr lang="en-US" altLang="zh-CN" sz="2400" i="1" dirty="0">
                  <a:solidFill>
                    <a:srgbClr val="131413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affine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parallel to U are the planes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are parallel to the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xy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-plane U in the usual sense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considered to be an affine subset that is parallel to the plane U </a:t>
                </a:r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2661" r="-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4 2">
            <a:extLst>
              <a:ext uri="{FF2B5EF4-FFF2-40B4-BE49-F238E27FC236}">
                <a16:creationId xmlns:a16="http://schemas.microsoft.com/office/drawing/2014/main" id="{4C32E2C8-5C6A-17BA-66FD-58CB0E0E7643}"/>
              </a:ext>
            </a:extLst>
          </p:cNvPr>
          <p:cNvSpPr/>
          <p:nvPr/>
        </p:nvSpPr>
        <p:spPr>
          <a:xfrm>
            <a:off x="9638121" y="742745"/>
            <a:ext cx="1715679" cy="570321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44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b="1" dirty="0">
                    <a:solidFill>
                      <a:srgbClr val="3E8C9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Quotient space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U is a subspace of V. Then the quotient space V/U is</a:t>
                </a:r>
              </a:p>
              <a:p>
                <a:pPr marL="0" indent="0">
                  <a:buNone/>
                </a:pPr>
                <a:b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 following are equivalent</a:t>
                </a:r>
                <a:r>
                  <a:rPr lang="zh-CN" altLang="en-US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：</a:t>
                </a: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∩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≠∅</m:t>
                    </m:r>
                  </m:oMath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Two affine subsets parallel to U are equal or disjoint</a:t>
                </a: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4 2">
            <a:extLst>
              <a:ext uri="{FF2B5EF4-FFF2-40B4-BE49-F238E27FC236}">
                <a16:creationId xmlns:a16="http://schemas.microsoft.com/office/drawing/2014/main" id="{6E1BA4F7-7F76-CDBA-FBF9-8C8E02848915}"/>
              </a:ext>
            </a:extLst>
          </p:cNvPr>
          <p:cNvSpPr/>
          <p:nvPr/>
        </p:nvSpPr>
        <p:spPr>
          <a:xfrm>
            <a:off x="9638121" y="742745"/>
            <a:ext cx="1715679" cy="570321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851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66799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make it a vector space, so we define addition and scalar multiplication on V/U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endParaRPr lang="en-US" altLang="zh-CN" sz="2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𝔽  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Well defined?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Different v may build the same element in the quotient space. So we need to check that this definition works for different expressions.</a:t>
                </a:r>
              </a:p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Quotient space is a vector space</a:t>
                </a: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667992"/>
              </a:xfrm>
              <a:blipFill>
                <a:blip r:embed="rId2"/>
                <a:stretch>
                  <a:fillRect l="-1043" t="-1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D60AE9CE-0581-4725-9D9E-81F9BD0A1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398" y="4006896"/>
            <a:ext cx="3993512" cy="25629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484D4A2-8294-4A03-BFC0-C11D3BDB0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74" y="7177088"/>
            <a:ext cx="8605234" cy="132558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7BECC3-67FF-4A42-9300-9A84A3B7E6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299626"/>
            <a:ext cx="8103795" cy="1080506"/>
          </a:xfrm>
          <a:prstGeom prst="rect">
            <a:avLst/>
          </a:prstGeom>
        </p:spPr>
      </p:pic>
      <p:sp>
        <p:nvSpPr>
          <p:cNvPr id="5" name="矩形: 圆角 4 2">
            <a:extLst>
              <a:ext uri="{FF2B5EF4-FFF2-40B4-BE49-F238E27FC236}">
                <a16:creationId xmlns:a16="http://schemas.microsoft.com/office/drawing/2014/main" id="{2A7BA0D8-92C4-BB35-7913-9CFE10A3965B}"/>
              </a:ext>
            </a:extLst>
          </p:cNvPr>
          <p:cNvSpPr/>
          <p:nvPr/>
        </p:nvSpPr>
        <p:spPr>
          <a:xfrm>
            <a:off x="9638121" y="742745"/>
            <a:ext cx="1715679" cy="570321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41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686761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describe the dimension of V/U</a:t>
                </a:r>
              </a:p>
              <a:p>
                <a:r>
                  <a:rPr lang="en-US" altLang="zh-CN" b="1" dirty="0">
                    <a:solidFill>
                      <a:srgbClr val="3E8C9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Quotient map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zh-CN" altLang="en-US" b="1" i="1">
                        <a:solidFill>
                          <a:srgbClr val="3E8C9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zh-CN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linear map</a:t>
                </a:r>
              </a:p>
              <a:p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Dimension of a quotient space:</a:t>
                </a:r>
              </a:p>
              <a:p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dim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</m:func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𝐾𝑒𝑟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𝑈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𝑟𝑎𝑛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𝑉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/</m:t>
                      </m:r>
                      <m:r>
                        <a:rPr lang="en-US" altLang="zh-CN" sz="24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𝑈</m:t>
                      </m:r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6867614"/>
              </a:xfrm>
              <a:blipFill>
                <a:blip r:embed="rId2"/>
                <a:stretch>
                  <a:fillRect l="-1043" t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4 2">
            <a:extLst>
              <a:ext uri="{FF2B5EF4-FFF2-40B4-BE49-F238E27FC236}">
                <a16:creationId xmlns:a16="http://schemas.microsoft.com/office/drawing/2014/main" id="{A05841C1-3287-049B-0D7F-50CC4403A891}"/>
              </a:ext>
            </a:extLst>
          </p:cNvPr>
          <p:cNvSpPr/>
          <p:nvPr/>
        </p:nvSpPr>
        <p:spPr>
          <a:xfrm>
            <a:off x="9638121" y="742745"/>
            <a:ext cx="1715679" cy="570321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3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699D8-9794-42FE-99DE-69406F7B8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0" i="0" dirty="0">
                <a:solidFill>
                  <a:srgbClr val="3E8C9C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Quotients of vector spaces</a:t>
            </a:r>
            <a:endParaRPr lang="zh-CN" altLang="en-US" dirty="0">
              <a:solidFill>
                <a:srgbClr val="3E8C9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2934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build an isomorphic 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Define    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by:</a:t>
                </a:r>
              </a:p>
              <a:p>
                <a:pPr marL="0" indent="0">
                  <a:buNone/>
                </a:pPr>
                <a:b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Ker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Tv</m:t>
                      </m:r>
                    </m:oMath>
                  </m:oMathPara>
                </a14:m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is a linear map form 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𝑊</m:t>
                    </m:r>
                  </m:oMath>
                </a14:m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</a:t>
                </a:r>
                <a:r>
                  <a:rPr lang="en-US" altLang="zh-CN" sz="24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injective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range      = range T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𝐾𝑒𝑟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isomorphic to range T</a:t>
                </a:r>
              </a:p>
              <a:p>
                <a:pPr marL="0" indent="0">
                  <a:buNone/>
                </a:pPr>
                <a:endParaRPr lang="en-US" altLang="zh-CN" sz="24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1A3C00-F749-4C79-8D0E-97927A3B8E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29344"/>
              </a:xfrm>
              <a:blipFill>
                <a:blip r:embed="rId3"/>
                <a:stretch>
                  <a:fillRect l="-1217" t="-1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DF663B6-F709-4C1E-AABC-E2C130764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824" y="2316139"/>
            <a:ext cx="348254" cy="51077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E043E7-9439-4B50-A7F8-11D5FD3E0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811" y="2804956"/>
            <a:ext cx="310935" cy="456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939982-76E2-498C-B055-DF450DBD1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977" y="3657310"/>
            <a:ext cx="310935" cy="4560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FBFB07B-65BC-4F7B-90AA-5C8DA03A9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72" y="5086393"/>
            <a:ext cx="310935" cy="4560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E763FA-E179-49A3-B494-3D406004E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173" y="4568354"/>
            <a:ext cx="310935" cy="4560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AE554B-FCDE-4400-B2C6-665F495DA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5132" y="5455835"/>
            <a:ext cx="310935" cy="456038"/>
          </a:xfrm>
          <a:prstGeom prst="rect">
            <a:avLst/>
          </a:prstGeom>
        </p:spPr>
      </p:pic>
      <p:sp>
        <p:nvSpPr>
          <p:cNvPr id="4" name="矩形: 圆角 4 2">
            <a:extLst>
              <a:ext uri="{FF2B5EF4-FFF2-40B4-BE49-F238E27FC236}">
                <a16:creationId xmlns:a16="http://schemas.microsoft.com/office/drawing/2014/main" id="{1625D8A1-1389-5C8E-6EE6-2595FBBF7559}"/>
              </a:ext>
            </a:extLst>
          </p:cNvPr>
          <p:cNvSpPr/>
          <p:nvPr/>
        </p:nvSpPr>
        <p:spPr>
          <a:xfrm>
            <a:off x="9638121" y="742745"/>
            <a:ext cx="1715679" cy="570321"/>
          </a:xfrm>
          <a:prstGeom prst="roundRect">
            <a:avLst>
              <a:gd name="adj" fmla="val 26223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3E8C9C"/>
                </a:solidFill>
              </a:rPr>
              <a:t>an example</a:t>
            </a:r>
            <a:endParaRPr lang="zh-CN" altLang="en-US" b="1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8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B3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>
            <a:off x="1682668" y="2365023"/>
            <a:ext cx="9405684" cy="2357461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02143">
            <a:off x="1720823" y="2628475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End</a:t>
            </a:r>
            <a:b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5400" strike="sngStrike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QAQ</a:t>
            </a:r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3E06D7-84EF-A0DF-8504-9AA1E0624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815" y="4863901"/>
            <a:ext cx="1404055" cy="163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D457-A985-FE98-2A3A-963F308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CD46-0514-C289-1A83-5139F0E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rgbClr val="53AB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Umich</a:t>
            </a:r>
            <a:r>
              <a:rPr lang="en-US" sz="2400" dirty="0">
                <a:solidFill>
                  <a:srgbClr val="53AB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MATH 582 notes</a:t>
            </a:r>
          </a:p>
          <a:p>
            <a:r>
              <a:rPr lang="en-US" sz="2400" dirty="0">
                <a:solidFill>
                  <a:srgbClr val="53AB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Sheldon </a:t>
            </a:r>
            <a:r>
              <a:rPr lang="en-US" sz="2400" dirty="0" err="1">
                <a:solidFill>
                  <a:srgbClr val="53AB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Axler</a:t>
            </a:r>
            <a:r>
              <a:rPr lang="en-US" sz="2400" dirty="0">
                <a:solidFill>
                  <a:srgbClr val="53AB9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. “Linear algebra done right”  </a:t>
            </a:r>
          </a:p>
        </p:txBody>
      </p:sp>
    </p:spTree>
    <p:extLst>
      <p:ext uri="{BB962C8B-B14F-4D97-AF65-F5344CB8AC3E}">
        <p14:creationId xmlns:p14="http://schemas.microsoft.com/office/powerpoint/2010/main" val="38701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>
            <a:extLst>
              <a:ext uri="{FF2B5EF4-FFF2-40B4-BE49-F238E27FC236}">
                <a16:creationId xmlns:a16="http://schemas.microsoft.com/office/drawing/2014/main" id="{B75185BA-329E-939F-8DEF-A38731204466}"/>
              </a:ext>
            </a:extLst>
          </p:cNvPr>
          <p:cNvSpPr/>
          <p:nvPr/>
        </p:nvSpPr>
        <p:spPr>
          <a:xfrm>
            <a:off x="-268941" y="422461"/>
            <a:ext cx="9678059" cy="1110504"/>
          </a:xfrm>
          <a:prstGeom prst="roundRect">
            <a:avLst/>
          </a:prstGeom>
          <a:solidFill>
            <a:srgbClr val="FCEB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94C4A0-61BC-4CC3-908B-AD93F96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7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FF25-03C1-49B6-B6C3-14E857D6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2542" cy="4895851"/>
          </a:xfrm>
        </p:spPr>
        <p:txBody>
          <a:bodyPr numCol="2"/>
          <a:lstStyle/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 &amp; Function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Injective &amp; surjective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 Class </a:t>
            </a:r>
          </a:p>
          <a:p>
            <a:pPr lvl="1"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Quotient set </a:t>
            </a:r>
          </a:p>
          <a:p>
            <a:pPr marL="457200" lvl="1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sz="20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– take quotient space as an example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sz="2000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marked with              is an extra topic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4FA9D-CC93-47F4-93CA-D50C80B32A76}"/>
              </a:ext>
            </a:extLst>
          </p:cNvPr>
          <p:cNvSpPr/>
          <p:nvPr/>
        </p:nvSpPr>
        <p:spPr>
          <a:xfrm rot="16200000" flipV="1">
            <a:off x="11515166" y="367155"/>
            <a:ext cx="166280" cy="162219"/>
          </a:xfrm>
          <a:prstGeom prst="rect">
            <a:avLst/>
          </a:prstGeom>
          <a:solidFill>
            <a:srgbClr val="B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FAA91-10E4-4165-ADD3-5FCF2122EE8F}"/>
              </a:ext>
            </a:extLst>
          </p:cNvPr>
          <p:cNvSpPr/>
          <p:nvPr/>
        </p:nvSpPr>
        <p:spPr>
          <a:xfrm rot="16200000" flipV="1">
            <a:off x="11200581" y="367156"/>
            <a:ext cx="166280" cy="162219"/>
          </a:xfrm>
          <a:prstGeom prst="rect">
            <a:avLst/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918C5-43CC-417F-BB17-FC3E64C31BCE}"/>
              </a:ext>
            </a:extLst>
          </p:cNvPr>
          <p:cNvSpPr/>
          <p:nvPr/>
        </p:nvSpPr>
        <p:spPr>
          <a:xfrm rot="16200000" flipV="1">
            <a:off x="10881069" y="367155"/>
            <a:ext cx="166280" cy="162219"/>
          </a:xfrm>
          <a:prstGeom prst="rect">
            <a:avLst/>
          </a:prstGeom>
          <a:solidFill>
            <a:srgbClr val="DB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3A89C-11BE-4117-B083-8436F81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8ECE7"/>
                </a:solidFill>
              </a:rPr>
              <a:t>Huang Yue</a:t>
            </a:r>
            <a:endParaRPr lang="zh-CN" altLang="en-US" dirty="0">
              <a:solidFill>
                <a:srgbClr val="D8ECE7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D10826-5088-9D50-5A04-0941A86FA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872" y="4693043"/>
            <a:ext cx="544842" cy="5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4 2">
            <a:extLst>
              <a:ext uri="{FF2B5EF4-FFF2-40B4-BE49-F238E27FC236}">
                <a16:creationId xmlns:a16="http://schemas.microsoft.com/office/drawing/2014/main" id="{F3F7C038-E82B-4360-5D13-FF4EA18DDBD8}"/>
              </a:ext>
            </a:extLst>
          </p:cNvPr>
          <p:cNvSpPr/>
          <p:nvPr/>
        </p:nvSpPr>
        <p:spPr>
          <a:xfrm>
            <a:off x="735989" y="4544623"/>
            <a:ext cx="11141417" cy="2209682"/>
          </a:xfrm>
          <a:prstGeom prst="roundRect">
            <a:avLst>
              <a:gd name="adj" fmla="val 2659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4 2">
            <a:extLst>
              <a:ext uri="{FF2B5EF4-FFF2-40B4-BE49-F238E27FC236}">
                <a16:creationId xmlns:a16="http://schemas.microsoft.com/office/drawing/2014/main" id="{2669EB5B-CA1A-3FF0-EB6F-C93DBE2EB8D5}"/>
              </a:ext>
            </a:extLst>
          </p:cNvPr>
          <p:cNvSpPr/>
          <p:nvPr/>
        </p:nvSpPr>
        <p:spPr>
          <a:xfrm>
            <a:off x="727150" y="2778232"/>
            <a:ext cx="11141417" cy="1669804"/>
          </a:xfrm>
          <a:prstGeom prst="roundRect">
            <a:avLst>
              <a:gd name="adj" fmla="val 3666"/>
            </a:avLst>
          </a:prstGeom>
          <a:solidFill>
            <a:srgbClr val="DF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4 2">
            <a:extLst>
              <a:ext uri="{FF2B5EF4-FFF2-40B4-BE49-F238E27FC236}">
                <a16:creationId xmlns:a16="http://schemas.microsoft.com/office/drawing/2014/main" id="{58A46328-A6EE-6631-78D9-EA359D3D0EDB}"/>
              </a:ext>
            </a:extLst>
          </p:cNvPr>
          <p:cNvSpPr/>
          <p:nvPr/>
        </p:nvSpPr>
        <p:spPr>
          <a:xfrm>
            <a:off x="741401" y="2267329"/>
            <a:ext cx="11127166" cy="453268"/>
          </a:xfrm>
          <a:prstGeom prst="roundRect">
            <a:avLst>
              <a:gd name="adj" fmla="val 21247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4 2">
            <a:extLst>
              <a:ext uri="{FF2B5EF4-FFF2-40B4-BE49-F238E27FC236}">
                <a16:creationId xmlns:a16="http://schemas.microsoft.com/office/drawing/2014/main" id="{D571C6C8-7A56-6E50-080D-E4220521CB44}"/>
              </a:ext>
            </a:extLst>
          </p:cNvPr>
          <p:cNvSpPr/>
          <p:nvPr/>
        </p:nvSpPr>
        <p:spPr>
          <a:xfrm>
            <a:off x="735989" y="1712290"/>
            <a:ext cx="11141417" cy="453269"/>
          </a:xfrm>
          <a:prstGeom prst="roundRect">
            <a:avLst>
              <a:gd name="adj" fmla="val 21247"/>
            </a:avLst>
          </a:prstGeom>
          <a:solidFill>
            <a:srgbClr val="DF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Relation &amp; Function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5829" y="1650759"/>
                <a:ext cx="10921738" cy="521764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21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Ordered pair</a:t>
                </a: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(</a:t>
                </a:r>
                <a:r>
                  <a:rPr lang="en-US" altLang="zh-CN" sz="2100" dirty="0" err="1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Kuratowski</a:t>
                </a: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): For any x, y, let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) := {{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}, {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}}.</m:t>
                    </m:r>
                  </m:oMath>
                </a14:m>
                <a:endParaRPr lang="en-US" altLang="zh-CN" sz="2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s-E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For two classes X, Y , their </a:t>
                </a:r>
                <a:r>
                  <a:rPr lang="es-ES" altLang="zh-CN" sz="21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Cartesian product</a:t>
                </a:r>
                <a:r>
                  <a:rPr lang="es-E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𝑋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×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𝑌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:= {(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) |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∈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𝑋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&amp;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∈ 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𝑌</m:t>
                    </m:r>
                    <m:r>
                      <a:rPr lang="es-E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}</m:t>
                    </m:r>
                  </m:oMath>
                </a14:m>
                <a:endParaRPr lang="en-US" altLang="zh-CN" sz="2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 set (or class) R is a binary </a:t>
                </a:r>
                <a:r>
                  <a:rPr lang="en-US" altLang="zh-CN" sz="21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relation</a:t>
                </a: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if each of its elements is an </a:t>
                </a:r>
                <a:r>
                  <a:rPr lang="en-US" altLang="zh-CN" sz="21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ordered pair </a:t>
                </a: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(x, y), in which case we write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:        </m:t>
                    </m:r>
                    <m:d>
                      <m:dPr>
                        <m:ctrlPr>
                          <a:rPr lang="en-US" altLang="zh-CN" sz="21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∈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zh-CN" sz="2100" i="1" dirty="0">
                  <a:latin typeface="Cambria Math" panose="02040503050406030204" pitchFamily="18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100" dirty="0">
                    <a:ea typeface="Microsoft YaHei" panose="020B0503020204020204" pitchFamily="34" charset="-122"/>
                    <a:cs typeface="Calibri" panose="020F0502020204030204" pitchFamily="34" charset="0"/>
                  </a:rPr>
                  <a:t>e.g.: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∈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= {(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) |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∈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}.</m:t>
                    </m:r>
                  </m:oMath>
                </a14:m>
                <a:endParaRPr lang="en-US" altLang="zh-CN" sz="2100" i="1" dirty="0">
                  <a:latin typeface="Cambria Math" panose="02040503050406030204" pitchFamily="18" charset="0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𝑑𝑜𝑚𝑎𝑖𝑛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 := {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 | ∃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 ((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 ∈ 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)},  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𝑟𝑎𝑛𝑔𝑒</m:t>
                      </m:r>
                      <m:r>
                        <a:rPr lang="en-US" altLang="zh-CN" sz="2200" i="1" dirty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 := {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 | ∃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 ((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 ∈ 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𝑅</m:t>
                      </m:r>
                      <m:r>
                        <a:rPr lang="en-US" altLang="zh-CN" sz="2200" i="1" dirty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alibri" panose="020F0502020204030204" pitchFamily="34" charset="0"/>
                        </a:rPr>
                        <m:t>)}.</m:t>
                      </m:r>
                    </m:oMath>
                  </m:oMathPara>
                </a14:m>
                <a:endParaRPr lang="en-US" sz="22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 </a:t>
                </a:r>
                <a:r>
                  <a:rPr lang="en-US" altLang="zh-CN" sz="22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relation</a:t>
                </a:r>
                <a:r>
                  <a:rPr lang="en-US" altLang="zh-CN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f is a </a:t>
                </a:r>
                <a:r>
                  <a:rPr lang="en-US" altLang="zh-CN" sz="22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function</a:t>
                </a:r>
                <a:r>
                  <a:rPr lang="en-US" altLang="zh-CN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if for each x in domain(f), there exist unique y such that x f y, we denote this y by f(x).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If f is a function, domain(f) = X, and range(f) ⊆ Y , then we say that f is a function from X to Y , denoted f : X → Y , and call Y a </a:t>
                </a:r>
                <a:r>
                  <a:rPr lang="en-US" altLang="zh-CN" sz="2200" b="1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codomain</a:t>
                </a:r>
                <a:r>
                  <a:rPr lang="en-US" altLang="zh-CN" sz="22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of f.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3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30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30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</m:sSup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:= {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300" i="1" dirty="0" smtClean="0">
                          <a:latin typeface="Cambria Math" panose="02040503050406030204" pitchFamily="18" charset="0"/>
                        </a:rPr>
                        <m:t> }.</m:t>
                      </m:r>
                    </m:oMath>
                  </m:oMathPara>
                </a14:m>
                <a:endParaRPr lang="en-US" altLang="zh-CN" sz="23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5829" y="1650759"/>
                <a:ext cx="10921738" cy="5217648"/>
              </a:xfrm>
              <a:blipFill>
                <a:blip r:embed="rId4"/>
                <a:stretch>
                  <a:fillRect l="-614" r="-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23BA5EB-4350-1503-4DF8-BE35FAA64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7406" y="6450044"/>
            <a:ext cx="350177" cy="40795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CE1D28-8D49-D634-22BB-CF81E22E03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265" y="5011176"/>
            <a:ext cx="2095723" cy="480270"/>
          </a:xfrm>
          <a:prstGeom prst="rect">
            <a:avLst/>
          </a:prstGeom>
        </p:spPr>
      </p:pic>
      <p:sp>
        <p:nvSpPr>
          <p:cNvPr id="24" name="矩形: 圆角 4 2">
            <a:extLst>
              <a:ext uri="{FF2B5EF4-FFF2-40B4-BE49-F238E27FC236}">
                <a16:creationId xmlns:a16="http://schemas.microsoft.com/office/drawing/2014/main" id="{68C68D50-A6A0-58AE-E77C-84CE06008A9D}"/>
              </a:ext>
            </a:extLst>
          </p:cNvPr>
          <p:cNvSpPr/>
          <p:nvPr/>
        </p:nvSpPr>
        <p:spPr>
          <a:xfrm>
            <a:off x="6555930" y="185246"/>
            <a:ext cx="4797870" cy="1454712"/>
          </a:xfrm>
          <a:prstGeom prst="roundRect">
            <a:avLst>
              <a:gd name="adj" fmla="val 8935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\documentclass{article}&#10;\usepackage{amsmath}&#10;\usepackage{amsfonts} &#10;\pagestyle{empty}&#10;\begin{document}&#10;&#10;&#10;$\iff$&#10;&#10;\end{document}" title="IguanaTex Bitmap Display">
            <a:extLst>
              <a:ext uri="{FF2B5EF4-FFF2-40B4-BE49-F238E27FC236}">
                <a16:creationId xmlns:a16="http://schemas.microsoft.com/office/drawing/2014/main" id="{703F8BB9-4769-D0C1-92EE-5B5C50D4E74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289" y="3333270"/>
            <a:ext cx="393600" cy="1275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844AC149-F517-DBFF-AFDC-1BB9517FD649}"/>
              </a:ext>
            </a:extLst>
          </p:cNvPr>
          <p:cNvSpPr txBox="1"/>
          <p:nvPr/>
        </p:nvSpPr>
        <p:spPr>
          <a:xfrm>
            <a:off x="6734006" y="245044"/>
            <a:ext cx="4896439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lang="en-US" altLang="zh-CN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subset of a </a:t>
            </a: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Cartesian product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Elements in </a:t>
            </a: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</a:t>
            </a:r>
            <a:r>
              <a:rPr lang="en-US" altLang="zh-CN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ordered pairs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</a:t>
            </a:r>
            <a:r>
              <a:rPr lang="en-US" altLang="zh-CN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some special </a:t>
            </a:r>
            <a:r>
              <a:rPr lang="en-US" altLang="zh-CN" b="1" dirty="0">
                <a:solidFill>
                  <a:srgbClr val="3E8C9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</a:t>
            </a:r>
            <a:endParaRPr lang="zh-CN" altLang="en-US" b="1" dirty="0">
              <a:solidFill>
                <a:srgbClr val="3E8C9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32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: 圆角 4 2">
            <a:extLst>
              <a:ext uri="{FF2B5EF4-FFF2-40B4-BE49-F238E27FC236}">
                <a16:creationId xmlns:a16="http://schemas.microsoft.com/office/drawing/2014/main" id="{2CE3A1D3-AEF3-96EE-40D2-FDB880D01134}"/>
              </a:ext>
            </a:extLst>
          </p:cNvPr>
          <p:cNvSpPr/>
          <p:nvPr/>
        </p:nvSpPr>
        <p:spPr>
          <a:xfrm>
            <a:off x="799227" y="3643319"/>
            <a:ext cx="7595342" cy="506846"/>
          </a:xfrm>
          <a:prstGeom prst="roundRect">
            <a:avLst>
              <a:gd name="adj" fmla="val 24978"/>
            </a:avLst>
          </a:prstGeom>
          <a:solidFill>
            <a:srgbClr val="E9F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4 2">
            <a:extLst>
              <a:ext uri="{FF2B5EF4-FFF2-40B4-BE49-F238E27FC236}">
                <a16:creationId xmlns:a16="http://schemas.microsoft.com/office/drawing/2014/main" id="{AA5388F4-613F-F9DE-FC88-3A7748199D0C}"/>
              </a:ext>
            </a:extLst>
          </p:cNvPr>
          <p:cNvSpPr/>
          <p:nvPr/>
        </p:nvSpPr>
        <p:spPr>
          <a:xfrm>
            <a:off x="6025776" y="2995361"/>
            <a:ext cx="4070331" cy="604135"/>
          </a:xfrm>
          <a:prstGeom prst="roundRect">
            <a:avLst>
              <a:gd name="adj" fmla="val 22944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4 2">
            <a:extLst>
              <a:ext uri="{FF2B5EF4-FFF2-40B4-BE49-F238E27FC236}">
                <a16:creationId xmlns:a16="http://schemas.microsoft.com/office/drawing/2014/main" id="{B6C4C9B9-AEFF-4A58-4A4A-7E27749FACBC}"/>
              </a:ext>
            </a:extLst>
          </p:cNvPr>
          <p:cNvSpPr/>
          <p:nvPr/>
        </p:nvSpPr>
        <p:spPr>
          <a:xfrm>
            <a:off x="838200" y="4245413"/>
            <a:ext cx="9149499" cy="2527746"/>
          </a:xfrm>
          <a:prstGeom prst="roundRect">
            <a:avLst>
              <a:gd name="adj" fmla="val 6388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4 2">
            <a:extLst>
              <a:ext uri="{FF2B5EF4-FFF2-40B4-BE49-F238E27FC236}">
                <a16:creationId xmlns:a16="http://schemas.microsoft.com/office/drawing/2014/main" id="{79D71F37-F2D1-6C60-86A3-B0462F46EA6B}"/>
              </a:ext>
            </a:extLst>
          </p:cNvPr>
          <p:cNvSpPr/>
          <p:nvPr/>
        </p:nvSpPr>
        <p:spPr>
          <a:xfrm>
            <a:off x="775495" y="1587588"/>
            <a:ext cx="7143020" cy="1375220"/>
          </a:xfrm>
          <a:prstGeom prst="roundRect">
            <a:avLst>
              <a:gd name="adj" fmla="val 11227"/>
            </a:avLst>
          </a:prstGeom>
          <a:solidFill>
            <a:srgbClr val="E9F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6693" y="1650759"/>
                <a:ext cx="10890874" cy="521764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e.g.: remember cardinality of X: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𝑒𝑎𝑐h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𝑠𝑢𝑏𝑠𝑒𝑡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zh-CN" sz="2000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→2={0, 1} </m:t>
                    </m:r>
                  </m:oMath>
                </a14:m>
                <a:r>
                  <a:rPr lang="en-US" altLang="zh-CN" sz="21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Microsoft YaHei" panose="020B0503020204020204" pitchFamily="34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</m:ctrlPr>
                          </m:eqArr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0,  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    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&amp;1,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      </m:t>
                            </m:r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  <a:ea typeface="Microsoft YaHei" panose="020B0503020204020204" pitchFamily="34" charset="-122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 two functions 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: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→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we have  </a:t>
                </a:r>
                <a14:m>
                  <m:oMath xmlns:m="http://schemas.openxmlformats.org/officeDocument/2006/math"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          ∀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100" b="0" i="1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sz="21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Partial function: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𝑑𝑜𝑚𝑎𝑖𝑛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  Total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domain</m:t>
                    </m:r>
                    <m:r>
                      <a:rPr lang="en-US" altLang="zh-CN" sz="21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1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sz="21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Inverse: 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Composition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Restriction(a restriction on domain)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r>
                  <a:rPr lang="en-US" altLang="zh-CN" sz="21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Image of A under F</a:t>
                </a:r>
              </a:p>
              <a:p>
                <a:pPr marL="0" indent="0">
                  <a:lnSpc>
                    <a:spcPct val="160000"/>
                  </a:lnSpc>
                  <a:buNone/>
                </a:pPr>
                <a:endParaRPr lang="en-US" altLang="zh-CN" sz="21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6693" y="1650759"/>
                <a:ext cx="10890874" cy="5217648"/>
              </a:xfrm>
              <a:blipFill>
                <a:blip r:embed="rId6"/>
                <a:stretch>
                  <a:fillRect l="-672" t="-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23BA5EB-4350-1503-4DF8-BE35FAA64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77406" y="6450044"/>
            <a:ext cx="350177" cy="407956"/>
          </a:xfrm>
          <a:prstGeom prst="rect">
            <a:avLst/>
          </a:prstGeom>
        </p:spPr>
      </p:pic>
      <p:pic>
        <p:nvPicPr>
          <p:cNvPr id="8" name="图片 7" descr="\documentclass{article}&#10;\usepackage{amsmath}&#10;\usepackage{amsfonts} &#10;\pagestyle{empty}&#10;\begin{document}&#10;&#10;&#10;$\notin$&#10;&#10;\end{document}" title="IguanaTex Bitmap Display">
            <a:extLst>
              <a:ext uri="{FF2B5EF4-FFF2-40B4-BE49-F238E27FC236}">
                <a16:creationId xmlns:a16="http://schemas.microsoft.com/office/drawing/2014/main" id="{B54AED99-C70F-6E66-A0EB-8286513A4A4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02" y="2222148"/>
            <a:ext cx="121600" cy="241752"/>
          </a:xfrm>
          <a:prstGeom prst="rect">
            <a:avLst/>
          </a:prstGeom>
        </p:spPr>
      </p:pic>
      <p:pic>
        <p:nvPicPr>
          <p:cNvPr id="12" name="图片 11" descr="\documentclass{article}&#10;\usepackage{amsmath}&#10;\usepackage{amsfonts} &#10;\pagestyle{empty}&#10;\begin{document}&#10;&#10;&#10;$\in$&#10;&#10;\end{document}" title="IguanaTex Bitmap Display">
            <a:extLst>
              <a:ext uri="{FF2B5EF4-FFF2-40B4-BE49-F238E27FC236}">
                <a16:creationId xmlns:a16="http://schemas.microsoft.com/office/drawing/2014/main" id="{F8D5D1AA-7E8A-19BF-08C2-3DD63E4D54E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602" y="2603113"/>
            <a:ext cx="121600" cy="140419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amsfonts} &#10;\pagestyle{empty}&#10;\begin{document}&#10;&#10;&#10;$\iff$&#10;&#10;\end{document}" title="IguanaTex Bitmap Display">
            <a:extLst>
              <a:ext uri="{FF2B5EF4-FFF2-40B4-BE49-F238E27FC236}">
                <a16:creationId xmlns:a16="http://schemas.microsoft.com/office/drawing/2014/main" id="{38C66993-8031-0CBC-81C6-DFEE5BE5839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033" y="3248429"/>
            <a:ext cx="393600" cy="1275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6E49F7E-5C1E-BD36-9316-DD05E631C8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2749" y="4316396"/>
            <a:ext cx="3248022" cy="50208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CF72DA4-70DE-29B3-FEE7-1891BB80BD3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44218" y="4976846"/>
            <a:ext cx="4850097" cy="460789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2AFB9FFF-BB20-A4F7-E3AA-FFCDA1C22A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96986" y="5618491"/>
            <a:ext cx="3963232" cy="50875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D0FDA1B-4036-8B95-D897-5D66AB66074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37088" y="6252419"/>
            <a:ext cx="4705632" cy="48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42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Injection &amp; Surjection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Given a function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: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→ B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 with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dom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and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im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zh-CN" sz="2000" b="0" i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⊂ B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endParaRPr lang="en-US" altLang="zh-CN" sz="2000" dirty="0">
              <a:solidFill>
                <a:srgbClr val="333333"/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Injective/one-to-one: 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Surjective/onto: </a:t>
            </a:r>
            <a:r>
              <a:rPr lang="en-US" altLang="zh-CN" sz="2000" dirty="0" err="1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im</a:t>
            </a:r>
            <a:r>
              <a:rPr lang="en-US" altLang="zh-CN" sz="20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(F)=B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333333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Bijective: injective &amp; surjective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B62023-1804-9AFD-9400-D30B48DC2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1306" y="1543765"/>
            <a:ext cx="427217" cy="4977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87BB306-E55E-7EEB-59A9-1033F77F9E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07" b="-4722"/>
          <a:stretch/>
        </p:blipFill>
        <p:spPr>
          <a:xfrm>
            <a:off x="3733014" y="2115632"/>
            <a:ext cx="4294462" cy="39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316A0-5A4F-CA79-A470-A27CE8EC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33DB4C-8B6D-2DDB-2838-E90D6FD35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76ECA-2A54-55DF-B74B-77739D5B8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14"/>
            <a:ext cx="12192000" cy="68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4 2">
            <a:extLst>
              <a:ext uri="{FF2B5EF4-FFF2-40B4-BE49-F238E27FC236}">
                <a16:creationId xmlns:a16="http://schemas.microsoft.com/office/drawing/2014/main" id="{A097E760-BF08-9C6D-6956-1834ECD3842F}"/>
              </a:ext>
            </a:extLst>
          </p:cNvPr>
          <p:cNvSpPr/>
          <p:nvPr/>
        </p:nvSpPr>
        <p:spPr>
          <a:xfrm>
            <a:off x="6858896" y="1147101"/>
            <a:ext cx="3951358" cy="1171032"/>
          </a:xfrm>
          <a:prstGeom prst="roundRect">
            <a:avLst>
              <a:gd name="adj" fmla="val 8935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Exercise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921738" cy="538270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R ⊆ X × Y be a binary relation.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(a) 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◦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en-US" altLang="zh-CN" sz="1800" i="1" dirty="0" err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mean?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(b) What does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◦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⊇</m:t>
                    </m:r>
                    <m:r>
                      <a:rPr lang="en-US" altLang="zh-CN" sz="1800" i="1" dirty="0" err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mean?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(c) Prove that R is a function X → Y </a:t>
                </a:r>
                <a:r>
                  <a:rPr lang="en-US" altLang="zh-CN" sz="1800" dirty="0" err="1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iff</a:t>
                </a: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zh-CN" altLang="en-US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◦</m:t>
                    </m:r>
                    <m:r>
                      <a:rPr lang="zh-CN" altLang="en-US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1800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?? </m:t>
                    </m:r>
                    <m:r>
                      <a:rPr lang="zh-CN" altLang="en-US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zh-CN" altLang="en-US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zh-CN" altLang="en-US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zh-CN" altLang="en-US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◦</m:t>
                    </m:r>
                    <m:sSup>
                      <m:sSupPr>
                        <m:ctrlPr>
                          <a:rPr lang="en-US" altLang="zh-CN" sz="18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?? </m:t>
                    </m:r>
                    <m:r>
                      <a:rPr lang="en-US" altLang="zh-CN" sz="1800" i="1" dirty="0" err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sSub>
                      <m:sSubPr>
                        <m:ctrlPr>
                          <a:rPr lang="en-US" altLang="zh-CN" sz="1800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800" i="1" dirty="0" err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each ?? is either ⊆ or ⊇ (which?).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(d) Conclude that for a function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, </m:t>
                    </m:r>
                    <m:sSup>
                      <m:sSupPr>
                        <m:ctrlP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p>
                        <m:r>
                          <a:rPr lang="en-US" altLang="zh-CN" sz="180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altLang="zh-CN" sz="18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also a function </a:t>
                </a:r>
                <a:r>
                  <a:rPr lang="en-US" altLang="zh-CN" sz="1800" dirty="0" err="1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iff</a:t>
                </a:r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∃!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altLang="zh-CN" sz="180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</m:oMath>
                </a14:m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i.e., f is a bijection.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921738" cy="5382705"/>
              </a:xfrm>
              <a:blipFill>
                <a:blip r:embed="rId3"/>
                <a:stretch>
                  <a:fillRect l="-503" t="-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8B62023-1804-9AFD-9400-D30B48DC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9522">
            <a:off x="9523004" y="645270"/>
            <a:ext cx="427217" cy="4977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F28BB9-03C7-25CC-EEFC-BC1FAB558D2A}"/>
                  </a:ext>
                </a:extLst>
              </p:cNvPr>
              <p:cNvSpPr txBox="1"/>
              <p:nvPr/>
            </p:nvSpPr>
            <p:spPr>
              <a:xfrm>
                <a:off x="6969943" y="1229023"/>
                <a:ext cx="419139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Note: </a:t>
                </a:r>
              </a:p>
              <a:p>
                <a:r>
                  <a:rPr lang="en-US" altLang="zh-CN" sz="1800" dirty="0">
                    <a:solidFill>
                      <a:srgbClr val="33333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R is a relation, may not be a function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𝑖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i="1" dirty="0" err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sz="1800" i="1" dirty="0" err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sz="18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1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 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800" b="0" i="1" dirty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altLang="zh-CN" sz="1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DF28BB9-03C7-25CC-EEFC-BC1FAB55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943" y="1229023"/>
                <a:ext cx="4191393" cy="923330"/>
              </a:xfrm>
              <a:prstGeom prst="rect">
                <a:avLst/>
              </a:prstGeom>
              <a:blipFill>
                <a:blip r:embed="rId5"/>
                <a:stretch>
                  <a:fillRect l="-1163" t="-4636" b="-59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7202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4 2">
            <a:extLst>
              <a:ext uri="{FF2B5EF4-FFF2-40B4-BE49-F238E27FC236}">
                <a16:creationId xmlns:a16="http://schemas.microsoft.com/office/drawing/2014/main" id="{0898382A-E1B7-C54C-C9CB-1CE72CBDA01E}"/>
              </a:ext>
            </a:extLst>
          </p:cNvPr>
          <p:cNvSpPr/>
          <p:nvPr/>
        </p:nvSpPr>
        <p:spPr>
          <a:xfrm>
            <a:off x="6791407" y="4137193"/>
            <a:ext cx="5289042" cy="2584118"/>
          </a:xfrm>
          <a:prstGeom prst="roundRect">
            <a:avLst>
              <a:gd name="adj" fmla="val 3666"/>
            </a:avLst>
          </a:prstGeom>
          <a:solidFill>
            <a:srgbClr val="E9F3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 of relations</a:t>
            </a:r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535" y="1775997"/>
                <a:ext cx="10921738" cy="386652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Partial order: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non-strict: </a:t>
                </a:r>
                <a:r>
                  <a:rPr lang="en-US" altLang="zh-CN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reflexive, antisymmetric, transitive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strict: </a:t>
                </a:r>
                <a:r>
                  <a:rPr lang="en-US" altLang="zh-CN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reflexive, antisymmetric, transitive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Total order: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partial order </a:t>
                </a:r>
                <a:r>
                  <a:rPr lang="en-US" altLang="zh-CN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+ total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(any two can be compared)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e.g., divisibility, subset relation are </a:t>
                </a: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total order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Equivalence relation: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b="1" dirty="0">
                    <a:solidFill>
                      <a:srgbClr val="3E8C9C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reflexive, symmetric, transitive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e.g.,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𝑖𝑠𝑜𝑚𝑜𝑟𝑝h𝑖𝑠𝑚</m:t>
                    </m:r>
                  </m:oMath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535" y="1775997"/>
                <a:ext cx="10921738" cy="3866526"/>
              </a:xfrm>
              <a:blipFill>
                <a:blip r:embed="rId5"/>
                <a:stretch>
                  <a:fillRect l="-558" t="-787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B6AF1C-BE88-B552-6AAE-9EC8B8D67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7519" y="1387042"/>
            <a:ext cx="5256818" cy="2578660"/>
          </a:xfrm>
          <a:prstGeom prst="rect">
            <a:avLst/>
          </a:prstGeom>
        </p:spPr>
      </p:pic>
      <p:pic>
        <p:nvPicPr>
          <p:cNvPr id="8" name="图片 7" descr="\documentclass{article}&#10;\usepackage{amsmath}&#10;\usepackage{amsfonts} &#10;\pagestyle{empty}&#10;\begin{document}&#10;&#10;&#10;$\le,\ \subseteq$&#10;&#10;\end{document}" title="IguanaTex Bitmap Display">
            <a:extLst>
              <a:ext uri="{FF2B5EF4-FFF2-40B4-BE49-F238E27FC236}">
                <a16:creationId xmlns:a16="http://schemas.microsoft.com/office/drawing/2014/main" id="{AFA558EB-3238-79BA-F1F4-5BC4CFED00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78" y="2306243"/>
            <a:ext cx="550095" cy="210286"/>
          </a:xfrm>
          <a:prstGeom prst="rect">
            <a:avLst/>
          </a:prstGeom>
        </p:spPr>
      </p:pic>
      <p:pic>
        <p:nvPicPr>
          <p:cNvPr id="25" name="图片 24" descr="\documentclass{article}&#10;\usepackage{amsmath}&#10;\usepackage{amsfonts} &#10;\pagestyle{empty}&#10;\begin{document}&#10;&#10;&#10;$\textless$&#10;&#10;\end{document}" title="IguanaTex Bitmap Display">
            <a:extLst>
              <a:ext uri="{FF2B5EF4-FFF2-40B4-BE49-F238E27FC236}">
                <a16:creationId xmlns:a16="http://schemas.microsoft.com/office/drawing/2014/main" id="{3E60F003-EEBA-E4AC-ACCE-B6807BAC092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3399" y="2791448"/>
            <a:ext cx="156952" cy="14781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828A7B4E-7DF1-278C-0B98-72FE61893EAE}"/>
              </a:ext>
            </a:extLst>
          </p:cNvPr>
          <p:cNvSpPr txBox="1"/>
          <p:nvPr/>
        </p:nvSpPr>
        <p:spPr>
          <a:xfrm>
            <a:off x="6791407" y="4137194"/>
            <a:ext cx="52108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Let X be an arbitrary set, and define the set operator T on X2 by </a:t>
            </a:r>
          </a:p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T(A) := {(x, x) | x ∈ X} ∪ </a:t>
            </a:r>
          </a:p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{(y, x) | (x, y) ∈ A} ∪ </a:t>
            </a:r>
          </a:p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   {(x, z) | (x, y),(y, z) ∈ A}. </a:t>
            </a:r>
          </a:p>
          <a:p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Then A ⊆ X2 is T-closed </a:t>
            </a:r>
            <a:r>
              <a:rPr lang="en-US" altLang="zh-CN" sz="2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iff</a:t>
            </a:r>
            <a:r>
              <a:rPr lang="en-US" altLang="zh-CN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 A is an equivalence relation on X</a:t>
            </a:r>
            <a:endParaRPr lang="zh-CN" altLang="en-US" sz="2000" dirty="0">
              <a:latin typeface="Cambria Math" panose="02040503050406030204" pitchFamily="18" charset="0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EB701C1A-2EB9-6E00-44C4-6169F286AD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2030" y="5985505"/>
            <a:ext cx="315798" cy="315798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2C6485B-8A02-B5D1-382F-95237FF937E6}"/>
              </a:ext>
            </a:extLst>
          </p:cNvPr>
          <p:cNvSpPr txBox="1"/>
          <p:nvPr/>
        </p:nvSpPr>
        <p:spPr>
          <a:xfrm>
            <a:off x="6876247" y="6308209"/>
            <a:ext cx="6191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T-closed: T(A) ⊆ A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520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圆角 4 2">
            <a:extLst>
              <a:ext uri="{FF2B5EF4-FFF2-40B4-BE49-F238E27FC236}">
                <a16:creationId xmlns:a16="http://schemas.microsoft.com/office/drawing/2014/main" id="{88E45D90-83F1-A2B8-9EBB-D17362BDBC14}"/>
              </a:ext>
            </a:extLst>
          </p:cNvPr>
          <p:cNvSpPr/>
          <p:nvPr/>
        </p:nvSpPr>
        <p:spPr>
          <a:xfrm>
            <a:off x="838201" y="5494556"/>
            <a:ext cx="8173824" cy="906244"/>
          </a:xfrm>
          <a:prstGeom prst="roundRect">
            <a:avLst>
              <a:gd name="adj" fmla="val 13150"/>
            </a:avLst>
          </a:prstGeom>
          <a:solidFill>
            <a:srgbClr val="DF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4 2">
            <a:extLst>
              <a:ext uri="{FF2B5EF4-FFF2-40B4-BE49-F238E27FC236}">
                <a16:creationId xmlns:a16="http://schemas.microsoft.com/office/drawing/2014/main" id="{EDF3499D-7685-EF51-E3E5-85BE24034777}"/>
              </a:ext>
            </a:extLst>
          </p:cNvPr>
          <p:cNvSpPr/>
          <p:nvPr/>
        </p:nvSpPr>
        <p:spPr>
          <a:xfrm>
            <a:off x="838199" y="3886400"/>
            <a:ext cx="6161204" cy="1557579"/>
          </a:xfrm>
          <a:prstGeom prst="roundRect">
            <a:avLst>
              <a:gd name="adj" fmla="val 6388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4 2">
            <a:extLst>
              <a:ext uri="{FF2B5EF4-FFF2-40B4-BE49-F238E27FC236}">
                <a16:creationId xmlns:a16="http://schemas.microsoft.com/office/drawing/2014/main" id="{5517F2DC-01ED-8CAD-EB45-8DB33F605CA2}"/>
              </a:ext>
            </a:extLst>
          </p:cNvPr>
          <p:cNvSpPr/>
          <p:nvPr/>
        </p:nvSpPr>
        <p:spPr>
          <a:xfrm>
            <a:off x="838199" y="1664405"/>
            <a:ext cx="7042609" cy="1021015"/>
          </a:xfrm>
          <a:prstGeom prst="roundRect">
            <a:avLst>
              <a:gd name="adj" fmla="val 6388"/>
            </a:avLst>
          </a:prstGeom>
          <a:solidFill>
            <a:srgbClr val="E1F0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4 2">
            <a:extLst>
              <a:ext uri="{FF2B5EF4-FFF2-40B4-BE49-F238E27FC236}">
                <a16:creationId xmlns:a16="http://schemas.microsoft.com/office/drawing/2014/main" id="{AEB600AF-BECA-BAC9-6844-A8B2292EE3F6}"/>
              </a:ext>
            </a:extLst>
          </p:cNvPr>
          <p:cNvSpPr/>
          <p:nvPr/>
        </p:nvSpPr>
        <p:spPr>
          <a:xfrm>
            <a:off x="838201" y="2828568"/>
            <a:ext cx="10181734" cy="844842"/>
          </a:xfrm>
          <a:prstGeom prst="roundRect">
            <a:avLst>
              <a:gd name="adj" fmla="val 13150"/>
            </a:avLst>
          </a:prstGeom>
          <a:solidFill>
            <a:srgbClr val="DFED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Equivalence class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1406" y="1690688"/>
                <a:ext cx="10878532" cy="496463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Definition: for equivalence relation R on A, 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</a:t>
                </a: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e.g., Congruence Classes Mod N partition the integers into exactly N nonoverlapping subsets of ℤ.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i.e., for a positive integer N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set of congruence classes of integers modulo N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b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e.g.: equivalence relation defined by congruence modulo 5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5, −5, 10, −10, …</m:t>
                        </m:r>
                      </m:e>
                    </m:d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equivalent class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is a partition of ℤ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Quotient set ℤ/R=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}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partition you need to prove: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1.  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l-GR" altLang="zh-CN" sz="2000" dirty="0"/>
                        <m:t>Π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,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=∅    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𝑢𝑛𝑖𝑜𝑛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𝑎𝑙𝑙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𝑒𝑙𝑒𝑚𝑒𝑛𝑡𝑠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𝑤h𝑜𝑙𝑒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∀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∃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nor/>
                        </m:rPr>
                        <a:rPr lang="el-GR" altLang="zh-CN" sz="2000" dirty="0"/>
                        <m:t>Π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that</m:t>
                      </m:r>
                      <m:r>
                        <m:rPr>
                          <m:nor/>
                        </m:rPr>
                        <a:rPr lang="en-US" altLang="zh-CN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l">
                  <a:lnSpc>
                    <a:spcPct val="100000"/>
                  </a:lnSpc>
                  <a:buNone/>
                </a:pPr>
                <a:endParaRPr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B480CD-FBBA-4477-AB6C-3979F4BF9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1406" y="1690688"/>
                <a:ext cx="10878532" cy="4964636"/>
              </a:xfrm>
              <a:blipFill>
                <a:blip r:embed="rId3"/>
                <a:stretch>
                  <a:fillRect l="-561" t="-1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A24E5E-143E-4028-A99B-C8BE0A07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213" y="1660630"/>
            <a:ext cx="2080870" cy="4267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07418B-B12D-65C2-3BD0-8C96D731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667" y="2087353"/>
            <a:ext cx="2387831" cy="4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80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OUTPUTTYPE" val="PNG"/>
  <p:tag name="IGUANATEXVERSION" val="160"/>
  <p:tag name="LATEXADDIN" val="\documentclass{article}&#10;\usepackage{amsmath}&#10;\usepackage{amsfonts} &#10;\pagestyle{empty}&#10;\begin{document}&#10;&#10;&#10;$\iff$&#10;&#10;\end{document}"/>
  <p:tag name="IGUANATEXSIZE" val="18"/>
  <p:tag name="IGUANATEXCURSOR" val="110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2.99213"/>
  <p:tag name="OUTPUTTYPE" val="PNG"/>
  <p:tag name="IGUANATEXVERSION" val="160"/>
  <p:tag name="LATEXADDIN" val="\documentclass{article}&#10;\usepackage{amsmath}&#10;\usepackage{amsfonts} &#10;\pagestyle{empty}&#10;\begin{document}&#10;&#10;&#10;$\notin$&#10;&#10;\end{document}"/>
  <p:tag name="IGUANATEXSIZE" val="19"/>
  <p:tag name="IGUANATEXCURSOR" val="112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62.99213"/>
  <p:tag name="OUTPUTTYPE" val="PNG"/>
  <p:tag name="IGUANATEXVERSION" val="160"/>
  <p:tag name="LATEXADDIN" val="\documentclass{article}&#10;\usepackage{amsmath}&#10;\usepackage{amsfonts} &#10;\pagestyle{empty}&#10;\begin{document}&#10;&#10;&#10;$\in$&#10;&#10;\end{document}"/>
  <p:tag name="IGUANATEXSIZE" val="19"/>
  <p:tag name="IGUANATEXCURSOR" val="109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215.2231"/>
  <p:tag name="OUTPUTTYPE" val="PNG"/>
  <p:tag name="IGUANATEXVERSION" val="160"/>
  <p:tag name="LATEXADDIN" val="\documentclass{article}&#10;\usepackage{amsmath}&#10;\usepackage{amsfonts} &#10;\pagestyle{empty}&#10;\begin{document}&#10;&#10;&#10;$\iff$&#10;&#10;\end{document}"/>
  <p:tag name="IGUANATEXSIZE" val="18"/>
  <p:tag name="IGUANATEXCURSOR" val="110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270.7162"/>
  <p:tag name="OUTPUTTYPE" val="PNG"/>
  <p:tag name="IGUANATEXVERSION" val="160"/>
  <p:tag name="LATEXADDIN" val="\documentclass{article}&#10;\usepackage{amsmath}&#10;\usepackage{amsfonts} &#10;\pagestyle{empty}&#10;\begin{document}&#10;&#10;&#10;$\le,\ \subseteq$&#10;&#10;\end{document}"/>
  <p:tag name="IGUANATEXSIZE" val="20"/>
  <p:tag name="IGUANATEXCURSOR" val="121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.74094"/>
  <p:tag name="ORIGINALWIDTH" val="77.24032"/>
  <p:tag name="OUTPUTTYPE" val="PNG"/>
  <p:tag name="IGUANATEXVERSION" val="160"/>
  <p:tag name="LATEXADDIN" val="\documentclass{article}&#10;\usepackage{amsmath}&#10;\usepackage{amsfonts} &#10;\pagestyle{empty}&#10;\begin{document}&#10;&#10;&#10;$\textless$&#10;&#10;\end{document}"/>
  <p:tag name="IGUANATEXSIZE" val="20"/>
  <p:tag name="IGUANATEXCURSOR" val="115"/>
  <p:tag name="TRANSPARENCY" val="True"/>
  <p:tag name="LATEXENGINEID" val="0"/>
  <p:tag name="TEMPFOLDER" val="C:\Users\钺\Pictures\Saved Pictures\用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1376</Words>
  <Application>Microsoft Office PowerPoint</Application>
  <PresentationFormat>宽屏</PresentationFormat>
  <Paragraphs>157</Paragraphs>
  <Slides>18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Microsoft YaHei UI</vt:lpstr>
      <vt:lpstr>等线</vt:lpstr>
      <vt:lpstr>等线 Light</vt:lpstr>
      <vt:lpstr>Microsoft YaHei</vt:lpstr>
      <vt:lpstr>Microsoft YaHei</vt:lpstr>
      <vt:lpstr>Arial</vt:lpstr>
      <vt:lpstr>Calibri</vt:lpstr>
      <vt:lpstr>Cambria Math</vt:lpstr>
      <vt:lpstr>Office 主题​​</vt:lpstr>
      <vt:lpstr>Relation  </vt:lpstr>
      <vt:lpstr>Outline </vt:lpstr>
      <vt:lpstr>Relation &amp; Function</vt:lpstr>
      <vt:lpstr>Function </vt:lpstr>
      <vt:lpstr>Injection &amp; Surjection </vt:lpstr>
      <vt:lpstr>PowerPoint 演示文稿</vt:lpstr>
      <vt:lpstr>Exercise </vt:lpstr>
      <vt:lpstr>Properties of relations </vt:lpstr>
      <vt:lpstr>Equivalence class</vt:lpstr>
      <vt:lpstr>PowerPoint 演示文稿</vt:lpstr>
      <vt:lpstr>Quotients of vector spaces</vt:lpstr>
      <vt:lpstr>Quotients of vector spaces</vt:lpstr>
      <vt:lpstr>Quotients of vector spaces</vt:lpstr>
      <vt:lpstr>Quotients of vector spaces</vt:lpstr>
      <vt:lpstr>Quotients of vector spaces</vt:lpstr>
      <vt:lpstr>Quotients of vector spaces</vt:lpstr>
      <vt:lpstr>End QAQQ&amp;A 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VV214：Linear Algebra   Systems of linear equations</dc:title>
  <dc:creator>黄 越</dc:creator>
  <cp:lastModifiedBy>黄 越</cp:lastModifiedBy>
  <cp:revision>171</cp:revision>
  <dcterms:created xsi:type="dcterms:W3CDTF">2022-01-22T04:02:34Z</dcterms:created>
  <dcterms:modified xsi:type="dcterms:W3CDTF">2023-06-07T14:20:24Z</dcterms:modified>
</cp:coreProperties>
</file>