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401" r:id="rId5"/>
    <p:sldId id="402" r:id="rId6"/>
    <p:sldId id="403" r:id="rId7"/>
    <p:sldId id="413" r:id="rId8"/>
    <p:sldId id="412" r:id="rId9"/>
    <p:sldId id="404" r:id="rId10"/>
    <p:sldId id="405" r:id="rId11"/>
    <p:sldId id="380" r:id="rId12"/>
    <p:sldId id="40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A591"/>
    <a:srgbClr val="3E8C9C"/>
    <a:srgbClr val="65B3C3"/>
    <a:srgbClr val="DAEAE6"/>
    <a:srgbClr val="B4DAE2"/>
    <a:srgbClr val="53AB96"/>
    <a:srgbClr val="C8E4EA"/>
    <a:srgbClr val="E363BE"/>
    <a:srgbClr val="9053F3"/>
    <a:srgbClr val="799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184" autoAdjust="0"/>
  </p:normalViewPr>
  <p:slideViewPr>
    <p:cSldViewPr snapToGrid="0">
      <p:cViewPr varScale="1">
        <p:scale>
          <a:sx n="87" d="100"/>
          <a:sy n="87" d="100"/>
        </p:scale>
        <p:origin x="48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E82B0-5E92-4118-8ED0-BE21F56354E0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8130-14B9-45FE-95BC-75C4FB2E3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307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ecs376.github.io/notes/appendix.html#masterproof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06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证明考虑变量是否和已知量一样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57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证明考虑变量是否和已知量一样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505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证明考虑变量是否和已知量一样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503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98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Appendix — Foundations of Computer Science 0.3 documentation (eecs376.github.io)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55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502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证明考虑变量是否和已知量一样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652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1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4BB88-439C-4FCF-B1AC-F3FB89C79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9F94CA-9999-4DB9-9104-42FA4073F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CB4C4-8523-4389-823A-C6B4AFD0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FB38-B4A2-4ED0-AC5B-3EE87EDD8B4C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75DDE-DF52-4355-9EF2-470713E9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06F4B-4D15-4B1B-ABA7-24A23B66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4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D9E8F-8356-4A15-A7F8-5506D2C6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7EB854-F2CD-4935-9175-BFF596C75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B0FC7-B6DA-4B06-857C-08659CB6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AA40-B5DC-486D-AC5B-AD7EAB11F977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46F73-7A54-449B-9533-D99C8515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327BB-6363-4890-8E30-D9F27E19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62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3585AD-938E-4777-8CA0-896D93BA1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F0C8CF-FB95-48CE-BCCE-1B30F83AE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32486-703E-4D1C-8989-BE6BEDEA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BBFB-1034-4BAC-B221-A8911B2BB405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4707D-50BA-4C64-B0BE-4A43DF16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6AAAB-1C62-4AA3-9276-C82AF8AC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81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ED084-7102-4806-B7F0-9BDBD4D3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6B5BF-8676-49F9-A616-63CB2000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A65C8-2B25-4011-B127-886D5E99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7985-FD96-4993-917B-FB5DF4076C4D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7F513-362E-4D8D-A19B-A85A538C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41A32-203B-4C98-8596-1FAF6CB2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23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4B7A7-AB8A-4B89-94AF-5278B7D9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21D4CE-26D5-418D-8785-77400B419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D0925-8976-4836-A11C-56D3A77E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1005-F260-4471-BFC1-50490C66E829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226FB-EEBD-4394-852B-AC934475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13FB5-59EC-4D68-9EF0-630B5706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94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9D4E5-B83C-4215-9835-6B9511F4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3D7405-E592-4F44-B11B-7D8CE7F16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DCDCF2-1E6D-4F11-B67D-4B002FBA7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EDAFA7-A1FB-4918-A90B-29DB494C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8E56-C0C9-4F2C-9395-7F8446DEA7C0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4BAF4E-0B5F-41B3-B3E7-5ABF4D97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DE2C4-1F81-4772-9B9F-8C85A5CF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89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142BE-4928-4136-9996-49A6E8C6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D85D96-85FF-4524-9602-3AFA51B0B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945B96-B113-445F-8A6B-1C0373437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E6809E-2307-4D2C-9570-260B34271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99493F-E7D6-4F9C-891A-B442E4877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A011FF-D8BD-4313-B902-A98C2B3E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8B48-7F49-4109-B3DE-18D2D144BE08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FCA8A2-C67E-4871-B805-0FEA049C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6422B7-6B53-42FE-A063-A9695C2C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4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0EEEF-51C2-484E-8B1B-124FC6E4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63E87C-92FF-48D5-85B7-CD20D94A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9200-C98B-4EF3-BB16-A313A8DB3260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7508EE-3CD1-442F-9E59-864F63E8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4E2B23-3CC9-4743-97A0-FDCD1269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17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31534F-1B8B-4EB0-98A6-8E2E9C59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807D-7634-4B0E-B494-A2DCEE23A1FD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6DD56E-3F1D-496E-A1E6-A452C26D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EC1443-279B-4FBA-B760-251D09CF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3254D-D780-49F1-BFF6-C9B932D3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C563E-89DD-4507-81B0-5250D5593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F72B63-653C-4F81-A5B5-9BBB3D4A8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9C1A7-E1DC-476E-B7DD-CB9D030C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0051-97F6-4114-B0A7-A93EB2618695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A6BEE4-EB07-4070-8152-1FA7CF21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84DE07-0E83-44BB-8E1E-6D649372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4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DAF1A-A62E-42D8-9574-FCAB91EE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9781E0-37BD-4FF0-A54F-00EC32E11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30070D-39E5-4BFA-B0A8-610E95A9D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D95602-71E2-4023-962C-E3181A78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857-18EE-4895-B619-59663A2A5806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FB8B73-67D0-48A4-943F-A74CE45D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60ABB-36F4-4EE2-A73D-2228355C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9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53E370-542C-4B28-8624-908C05B1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8035D2-71D8-46F0-A31D-97A9EBE21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EB972-F355-40AD-92BF-4D02D8D36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3FDCD-3922-41AA-9289-DE04C833FC06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14624-5EA1-4C8E-8A70-576AE9E5D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1A581-7E31-4F68-8D09-8D423567B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5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80.png"/><Relationship Id="rId12" Type="http://schemas.openxmlformats.org/officeDocument/2006/relationships/image" Target="../media/image3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8.png"/><Relationship Id="rId11" Type="http://schemas.microsoft.com/office/2007/relationships/hdphoto" Target="../media/hdphoto2.wdp"/><Relationship Id="rId5" Type="http://schemas.openxmlformats.org/officeDocument/2006/relationships/image" Target="../media/image27.png"/><Relationship Id="rId10" Type="http://schemas.openxmlformats.org/officeDocument/2006/relationships/image" Target="../media/image30.png"/><Relationship Id="rId4" Type="http://schemas.openxmlformats.org/officeDocument/2006/relationships/notesSlide" Target="../notesSlides/notesSlide7.xml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B3106F72-F4C4-42BC-88EE-C38CE4F0AB0E}"/>
              </a:ext>
            </a:extLst>
          </p:cNvPr>
          <p:cNvSpPr/>
          <p:nvPr/>
        </p:nvSpPr>
        <p:spPr>
          <a:xfrm rot="287787">
            <a:off x="-518749" y="1608753"/>
            <a:ext cx="13577144" cy="3081937"/>
          </a:xfrm>
          <a:prstGeom prst="roundRect">
            <a:avLst/>
          </a:prstGeom>
          <a:solidFill>
            <a:srgbClr val="FDF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41D2C6-17C3-4C91-9BD6-76DB003C3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6322" y="1499884"/>
            <a:ext cx="8702659" cy="236141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 ‘O’… &amp; Partial Order</a:t>
            </a:r>
            <a:br>
              <a:rPr lang="en-US" altLang="zh-CN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900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altLang="zh-CN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3200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Yue</a:t>
            </a:r>
            <a:endParaRPr lang="zh-CN" altLang="en-US" sz="3200" dirty="0">
              <a:solidFill>
                <a:srgbClr val="439AA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3483F2-4860-4676-86D2-B2B0128E5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074" y="3993927"/>
            <a:ext cx="9957847" cy="2733774"/>
          </a:xfrm>
        </p:spPr>
        <p:txBody>
          <a:bodyPr>
            <a:normAutofit/>
          </a:bodyPr>
          <a:lstStyle/>
          <a:p>
            <a:endParaRPr lang="en-US" altLang="zh-CN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33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88515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CDE1B7D-B025-A88A-E1E3-1163C491A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18" y="2203430"/>
            <a:ext cx="1150983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We naturally order the numbers in Am={1,2,...,m</a:t>
            </a:r>
            <a:r>
              <a:rPr lang="en-US" altLang="en-US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 with “less than or equal to,” which is a partial ordering. We define an ordering, ⪯ on the elements of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Am×An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 by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a,b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)⪯(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a′,b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′)  ⇔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a≤a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′ and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b≤b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‘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1.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Prove that ⪯ is a partial ordering on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Am×An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2.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Draw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H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asse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 diagrams for ⪯ on A2×A2, A2×A3</a:t>
            </a:r>
          </a:p>
          <a:p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3. What is the minimal element? What is the minimum element?</a:t>
            </a: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Set L={3,5,7,15,35,45,105} </a:t>
            </a:r>
          </a:p>
          <a:p>
            <a:pPr marL="342900" indent="-342900"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(L,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|(divisibility)) is a </a:t>
            </a: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poset</a:t>
            </a: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the minimal element? What is the minimum element?</a:t>
            </a:r>
          </a:p>
        </p:txBody>
      </p:sp>
    </p:spTree>
    <p:extLst>
      <p:ext uri="{BB962C8B-B14F-4D97-AF65-F5344CB8AC3E}">
        <p14:creationId xmlns:p14="http://schemas.microsoft.com/office/powerpoint/2010/main" val="3804743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B3106F72-F4C4-42BC-88EE-C38CE4F0AB0E}"/>
              </a:ext>
            </a:extLst>
          </p:cNvPr>
          <p:cNvSpPr/>
          <p:nvPr/>
        </p:nvSpPr>
        <p:spPr>
          <a:xfrm rot="287787">
            <a:off x="-518749" y="1608753"/>
            <a:ext cx="13577144" cy="3081937"/>
          </a:xfrm>
          <a:prstGeom prst="roundRect">
            <a:avLst/>
          </a:prstGeom>
          <a:solidFill>
            <a:srgbClr val="FDF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41D2C6-17C3-4C91-9BD6-76DB003C3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302143">
            <a:off x="1720823" y="2628475"/>
            <a:ext cx="8702659" cy="2361415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rgbClr val="439AA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End</a:t>
            </a:r>
            <a:br>
              <a:rPr lang="en-US" altLang="zh-CN" sz="5400" dirty="0">
                <a:solidFill>
                  <a:srgbClr val="439AA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</a:br>
            <a:r>
              <a:rPr lang="en-US" altLang="zh-CN" sz="5400" strike="sngStrike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QAQ</a:t>
            </a:r>
            <a:r>
              <a:rPr lang="en-US" altLang="zh-CN" sz="5400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  <a:br>
              <a:rPr lang="en-US" altLang="zh-CN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900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altLang="zh-CN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zh-CN" altLang="en-US" sz="3200" dirty="0">
              <a:solidFill>
                <a:srgbClr val="439AA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1E2F9A-064F-42DF-959D-BDC45D42893D}"/>
              </a:ext>
            </a:extLst>
          </p:cNvPr>
          <p:cNvSpPr/>
          <p:nvPr/>
        </p:nvSpPr>
        <p:spPr>
          <a:xfrm rot="3309312" flipV="1">
            <a:off x="12141629" y="-813537"/>
            <a:ext cx="166923" cy="668851"/>
          </a:xfrm>
          <a:prstGeom prst="rect">
            <a:avLst/>
          </a:prstGeom>
          <a:solidFill>
            <a:srgbClr val="FC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B6D816-0354-4729-BADD-F05E70D8EBD7}"/>
              </a:ext>
            </a:extLst>
          </p:cNvPr>
          <p:cNvSpPr/>
          <p:nvPr/>
        </p:nvSpPr>
        <p:spPr>
          <a:xfrm rot="8938921" flipV="1">
            <a:off x="12627395" y="-511608"/>
            <a:ext cx="757895" cy="162221"/>
          </a:xfrm>
          <a:prstGeom prst="rect">
            <a:avLst/>
          </a:prstGeom>
          <a:solidFill>
            <a:srgbClr val="FAE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405A53-4DFC-4CC8-A669-48A946BE3B6A}"/>
              </a:ext>
            </a:extLst>
          </p:cNvPr>
          <p:cNvSpPr/>
          <p:nvPr/>
        </p:nvSpPr>
        <p:spPr>
          <a:xfrm rot="3595182" flipV="1">
            <a:off x="12032775" y="-680854"/>
            <a:ext cx="952289" cy="162221"/>
          </a:xfrm>
          <a:prstGeom prst="rect">
            <a:avLst/>
          </a:prstGeom>
          <a:solidFill>
            <a:srgbClr val="FF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3FCB51-9B45-4827-A541-518C89E3EE36}"/>
              </a:ext>
            </a:extLst>
          </p:cNvPr>
          <p:cNvSpPr/>
          <p:nvPr/>
        </p:nvSpPr>
        <p:spPr>
          <a:xfrm rot="3595182" flipV="1">
            <a:off x="11265881" y="-874176"/>
            <a:ext cx="952289" cy="162221"/>
          </a:xfrm>
          <a:prstGeom prst="rect">
            <a:avLst/>
          </a:prstGeom>
          <a:solidFill>
            <a:srgbClr val="FF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F137041-11BD-9DA6-021B-DB9B17555E3C}"/>
              </a:ext>
            </a:extLst>
          </p:cNvPr>
          <p:cNvSpPr/>
          <p:nvPr/>
        </p:nvSpPr>
        <p:spPr>
          <a:xfrm rot="10574487" flipV="1">
            <a:off x="-201763" y="-489933"/>
            <a:ext cx="12577763" cy="883352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C8515B26-E0C1-7664-4B50-7A9FB053216E}"/>
              </a:ext>
            </a:extLst>
          </p:cNvPr>
          <p:cNvSpPr/>
          <p:nvPr/>
        </p:nvSpPr>
        <p:spPr>
          <a:xfrm rot="21388323" flipV="1">
            <a:off x="-234485" y="6460771"/>
            <a:ext cx="12577763" cy="1663715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4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DD457-A985-FE98-2A3A-963F308F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FCD46-0514-C289-1A83-5139F0EF2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Umich</a:t>
            </a:r>
            <a:r>
              <a:rPr lang="en-US" dirty="0"/>
              <a:t> EECS376 Notes</a:t>
            </a:r>
          </a:p>
        </p:txBody>
      </p:sp>
    </p:spTree>
    <p:extLst>
      <p:ext uri="{BB962C8B-B14F-4D97-AF65-F5344CB8AC3E}">
        <p14:creationId xmlns:p14="http://schemas.microsoft.com/office/powerpoint/2010/main" val="387016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4">
            <a:extLst>
              <a:ext uri="{FF2B5EF4-FFF2-40B4-BE49-F238E27FC236}">
                <a16:creationId xmlns:a16="http://schemas.microsoft.com/office/drawing/2014/main" id="{B75185BA-329E-939F-8DEF-A38731204466}"/>
              </a:ext>
            </a:extLst>
          </p:cNvPr>
          <p:cNvSpPr/>
          <p:nvPr/>
        </p:nvSpPr>
        <p:spPr>
          <a:xfrm>
            <a:off x="-268941" y="422461"/>
            <a:ext cx="9678059" cy="1110504"/>
          </a:xfrm>
          <a:prstGeom prst="roundRect">
            <a:avLst/>
          </a:prstGeom>
          <a:solidFill>
            <a:srgbClr val="FDF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94C4A0-61BC-4CC3-908B-AD93F968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731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3E8C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Outline </a:t>
            </a:r>
            <a:endParaRPr lang="zh-CN" altLang="en-US" dirty="0">
              <a:solidFill>
                <a:srgbClr val="3E8C9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0FF25-03C1-49B6-B6C3-14E857D6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09" y="1825623"/>
            <a:ext cx="11092542" cy="4895851"/>
          </a:xfrm>
        </p:spPr>
        <p:txBody>
          <a:bodyPr numCol="2"/>
          <a:lstStyle/>
          <a:p>
            <a:pPr>
              <a:lnSpc>
                <a:spcPct val="100000"/>
              </a:lnSpc>
              <a:tabLst>
                <a:tab pos="7442200" algn="l"/>
              </a:tabLst>
            </a:pPr>
            <a:r>
              <a:rPr lang="en-US" altLang="zh-CN" sz="2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Asymptotic notation</a:t>
            </a:r>
          </a:p>
          <a:p>
            <a:pPr>
              <a:lnSpc>
                <a:spcPct val="100000"/>
              </a:lnSpc>
              <a:tabLst>
                <a:tab pos="7442200" algn="l"/>
              </a:tabLst>
            </a:pPr>
            <a:r>
              <a:rPr lang="en-US" altLang="zh-CN" sz="2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Master Method</a:t>
            </a:r>
          </a:p>
          <a:p>
            <a:pPr>
              <a:lnSpc>
                <a:spcPct val="100000"/>
              </a:lnSpc>
              <a:tabLst>
                <a:tab pos="7442200" algn="l"/>
              </a:tabLst>
            </a:pPr>
            <a:r>
              <a:rPr lang="en-US" altLang="zh-CN" sz="2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Partial Order basic</a:t>
            </a:r>
          </a:p>
          <a:p>
            <a:pPr marL="0" indent="0">
              <a:lnSpc>
                <a:spcPct val="100000"/>
              </a:lnSpc>
              <a:buNone/>
              <a:tabLst>
                <a:tab pos="7442200" algn="l"/>
              </a:tabLst>
            </a:pPr>
            <a:endParaRPr lang="en-US" altLang="zh-CN" sz="2000" dirty="0">
              <a:solidFill>
                <a:srgbClr val="3E8C9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7442200" algn="l"/>
              </a:tabLst>
            </a:pPr>
            <a:endParaRPr lang="en-US" altLang="zh-CN" sz="2000" dirty="0">
              <a:solidFill>
                <a:srgbClr val="3E8C9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7442200" algn="l"/>
              </a:tabLst>
            </a:pPr>
            <a:endParaRPr lang="en-US" altLang="zh-CN" sz="2000" dirty="0">
              <a:solidFill>
                <a:srgbClr val="3E8C9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7442200" algn="l"/>
              </a:tabLst>
            </a:pPr>
            <a:endParaRPr lang="en-US" altLang="zh-CN" sz="2000" dirty="0">
              <a:solidFill>
                <a:srgbClr val="3E8C9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7442200" algn="l"/>
              </a:tabLst>
            </a:pPr>
            <a:endParaRPr lang="en-US" altLang="zh-CN" sz="2000" dirty="0">
              <a:solidFill>
                <a:srgbClr val="3E8C9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24FA9D-CC93-47F4-93CA-D50C80B32A76}"/>
              </a:ext>
            </a:extLst>
          </p:cNvPr>
          <p:cNvSpPr/>
          <p:nvPr/>
        </p:nvSpPr>
        <p:spPr>
          <a:xfrm rot="16200000" flipV="1">
            <a:off x="11515166" y="367155"/>
            <a:ext cx="166280" cy="162219"/>
          </a:xfrm>
          <a:prstGeom prst="rect">
            <a:avLst/>
          </a:prstGeom>
          <a:solidFill>
            <a:srgbClr val="B4D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96FAA91-10E4-4165-ADD3-5FCF2122EE8F}"/>
              </a:ext>
            </a:extLst>
          </p:cNvPr>
          <p:cNvSpPr/>
          <p:nvPr/>
        </p:nvSpPr>
        <p:spPr>
          <a:xfrm rot="16200000" flipV="1">
            <a:off x="11200581" y="367156"/>
            <a:ext cx="166280" cy="162219"/>
          </a:xfrm>
          <a:prstGeom prst="rect">
            <a:avLst/>
          </a:prstGeom>
          <a:solidFill>
            <a:srgbClr val="C8E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rgbClr val="93CA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A8918C5-43CC-417F-BB17-FC3E64C31BCE}"/>
              </a:ext>
            </a:extLst>
          </p:cNvPr>
          <p:cNvSpPr/>
          <p:nvPr/>
        </p:nvSpPr>
        <p:spPr>
          <a:xfrm rot="16200000" flipV="1">
            <a:off x="10881069" y="367155"/>
            <a:ext cx="166280" cy="162219"/>
          </a:xfrm>
          <a:prstGeom prst="rect">
            <a:avLst/>
          </a:prstGeom>
          <a:solidFill>
            <a:srgbClr val="DB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rgbClr val="93CA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83A89C-11BE-4117-B083-8436F81C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D8ECE7"/>
                </a:solidFill>
              </a:rPr>
              <a:t>Huang Yue</a:t>
            </a:r>
            <a:endParaRPr lang="zh-CN" altLang="en-US" dirty="0">
              <a:solidFill>
                <a:srgbClr val="D8E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710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88515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51A59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Asymptotic Notation</a:t>
            </a:r>
            <a:endParaRPr lang="zh-CN" altLang="en-US" dirty="0">
              <a:solidFill>
                <a:srgbClr val="51A59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480CD-FBBA-4477-AB6C-3979F4BF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21738" cy="538270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Application examples: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P &amp; NP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Sorting algorithm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3B94F9A-FC7D-3D3E-A916-77BBD53AE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81" y="2869328"/>
            <a:ext cx="7220576" cy="220999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DC671D3-7F6B-C38C-4925-6D518D7E6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43" y="3846635"/>
            <a:ext cx="5603757" cy="301136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56E6CF6-A402-ECFF-EFB1-A7689981C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336" y="918739"/>
            <a:ext cx="4121779" cy="28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28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88515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51A59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Definition </a:t>
            </a:r>
            <a:endParaRPr lang="zh-CN" altLang="en-US" dirty="0">
              <a:solidFill>
                <a:srgbClr val="51A59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480CD-FBBA-4477-AB6C-3979F4BF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21738" cy="5382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2">
                <a:extLst>
                  <a:ext uri="{FF2B5EF4-FFF2-40B4-BE49-F238E27FC236}">
                    <a16:creationId xmlns:a16="http://schemas.microsoft.com/office/drawing/2014/main" id="{DDB87322-1F24-7535-61ED-DAA5C61D42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3292864"/>
                  </p:ext>
                </p:extLst>
              </p:nvPr>
            </p:nvGraphicFramePr>
            <p:xfrm>
              <a:off x="277057" y="1787274"/>
              <a:ext cx="11637886" cy="3108960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2788094">
                      <a:extLst>
                        <a:ext uri="{9D8B030D-6E8A-4147-A177-3AD203B41FA5}">
                          <a16:colId xmlns:a16="http://schemas.microsoft.com/office/drawing/2014/main" val="1219723181"/>
                        </a:ext>
                      </a:extLst>
                    </a:gridCol>
                    <a:gridCol w="1818636">
                      <a:extLst>
                        <a:ext uri="{9D8B030D-6E8A-4147-A177-3AD203B41FA5}">
                          <a16:colId xmlns:a16="http://schemas.microsoft.com/office/drawing/2014/main" val="3225496657"/>
                        </a:ext>
                      </a:extLst>
                    </a:gridCol>
                    <a:gridCol w="4232470">
                      <a:extLst>
                        <a:ext uri="{9D8B030D-6E8A-4147-A177-3AD203B41FA5}">
                          <a16:colId xmlns:a16="http://schemas.microsoft.com/office/drawing/2014/main" val="4150261077"/>
                        </a:ext>
                      </a:extLst>
                    </a:gridCol>
                    <a:gridCol w="2798686">
                      <a:extLst>
                        <a:ext uri="{9D8B030D-6E8A-4147-A177-3AD203B41FA5}">
                          <a16:colId xmlns:a16="http://schemas.microsoft.com/office/drawing/2014/main" val="41704595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Formal 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Limit definition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9226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Asymptotic upper bound </a:t>
                          </a: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b="0" u="none" strike="noStrike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 (n) = O(g(n))</a:t>
                          </a: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strike="noStrike" baseline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exist positive </a:t>
                          </a:r>
                          <a:r>
                            <a:rPr lang="en-US" sz="1800" b="0" u="none" strike="noStrike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constants c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u="none" strike="noStrike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u="none" strike="noStrike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b="0" u="none" strike="noStrike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0" u="none" strike="noStrike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such that </a:t>
                          </a:r>
                        </a:p>
                        <a:p>
                          <a:pPr algn="l"/>
                          <a:r>
                            <a:rPr lang="pt-BR" sz="1800" b="0" u="none" strike="noStrike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 ≤ f (n) ≤ cg(n) for all n ≥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u="none" strike="noStrike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u="none" strike="noStrike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b="0" u="none" strike="noStrike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0" u="none" strike="noStrike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pt-BR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8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pt-BR" sz="18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pt-BR" sz="18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→∞</m:t>
                                        </m:r>
                                      </m:lim>
                                    </m:limLow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pt-BR" sz="1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𝑠𝑢𝑝</m:t>
                                        </m:r>
                                        <m:d>
                                          <m:dPr>
                                            <m:ctrlPr>
                                              <a:rPr lang="pt-BR" sz="18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pt-BR" sz="180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800" b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  <m:r>
                                                  <a:rPr lang="en-US" sz="1800" b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sz="1800" b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sz="1800" b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800" b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𝑔</m:t>
                                                </m:r>
                                                <m:r>
                                                  <a:rPr lang="en-US" sz="1800" b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sz="1800" b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sz="1800" b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  <m:r>
                                          <a:rPr lang="en-US" sz="1800" b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&lt;∞            </m:t>
                                        </m:r>
                                      </m:e>
                                      <m:sup/>
                                    </m:sSup>
                                  </m:e>
                                </m:func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20654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Asymptotic lower bound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u="none" strike="noStrike" kern="1200" baseline="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f(n) = </a:t>
                          </a:r>
                          <a:r>
                            <a:rPr lang="el-GR" sz="1800" b="0" u="none" strike="noStrike" kern="1200" baseline="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Ω(</a:t>
                          </a:r>
                          <a:r>
                            <a:rPr lang="en-US" sz="1800" b="0" u="none" strike="noStrike" kern="1200" baseline="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g(n))</a:t>
                          </a: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u="none" strike="noStrike" kern="1200" baseline="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exist positive constants c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u="none" strike="noStrike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u="none" strike="noStrike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b="0" u="none" strike="noStrike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0" u="none" strike="noStrike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1800" b="0" u="none" strike="noStrike" kern="1200" baseline="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such that</a:t>
                          </a:r>
                        </a:p>
                        <a:p>
                          <a:r>
                            <a:rPr lang="pt-BR" sz="1800" b="0" u="none" strike="noStrike" kern="1200" baseline="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 ≤ cg(n) ≤ f (n) for all n ≥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u="none" strike="noStrike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u="none" strike="noStrike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sz="1800" b="0" u="none" strike="noStrike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0" u="none" strike="noStrike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US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pt-BR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pt-BR" sz="1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8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pt-BR" sz="18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pt-BR" sz="18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→∞</m:t>
                                        </m:r>
                                      </m:lim>
                                    </m:limLow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pt-BR" sz="1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𝑖𝑛𝑓</m:t>
                                        </m:r>
                                        <m:d>
                                          <m:dPr>
                                            <m:ctrlPr>
                                              <a:rPr lang="pt-BR" sz="18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pt-BR" sz="180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800" b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  <m:r>
                                                  <a:rPr lang="en-US" sz="1800" b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sz="1800" b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sz="1800" b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800" b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𝑔</m:t>
                                                </m:r>
                                                <m:r>
                                                  <a:rPr lang="en-US" sz="1800" b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sz="1800" b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sz="1800" b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  <m:r>
                                          <a:rPr lang="en-US" sz="1800" b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&gt;0            </m:t>
                                        </m:r>
                                      </m:e>
                                      <m:sup/>
                                    </m:sSup>
                                  </m:e>
                                </m:func>
                              </m:oMath>
                            </m:oMathPara>
                          </a14:m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315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0" u="none" strike="noStrike" kern="1200" baseline="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Asymptotic tight bound</a:t>
                          </a:r>
                          <a:endParaRPr lang="en-US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u="none" strike="noStrike" kern="1200" baseline="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f(n) = </a:t>
                          </a:r>
                          <a:r>
                            <a:rPr lang="el-GR" sz="1800" b="0" u="none" strike="noStrike" kern="1200" baseline="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Θ(</a:t>
                          </a:r>
                          <a:r>
                            <a:rPr lang="en-US" sz="1800" b="0" u="none" strike="noStrike" kern="1200" baseline="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g(n))</a:t>
                          </a: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u="none" strike="noStrike" kern="1200" baseline="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exist positive constants c1, c2,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u="none" strike="noStrike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u="none" strike="noStrike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b="0" u="none" strike="noStrike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0" u="none" strike="noStrike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1800" b="0" u="none" strike="noStrike" kern="1200" baseline="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such that</a:t>
                          </a:r>
                        </a:p>
                        <a:p>
                          <a:r>
                            <a:rPr lang="pt-BR" sz="1800" b="0" u="none" strike="noStrike" kern="1200" baseline="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 ≤ c1g(n) ≤ f (n) ≤ c2g(n) for all n ≥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u="none" strike="noStrike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u="none" strike="noStrike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sz="1800" b="0" u="none" strike="noStrike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0" u="none" strike="noStrike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US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The two above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47351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2">
                <a:extLst>
                  <a:ext uri="{FF2B5EF4-FFF2-40B4-BE49-F238E27FC236}">
                    <a16:creationId xmlns:a16="http://schemas.microsoft.com/office/drawing/2014/main" id="{DDB87322-1F24-7535-61ED-DAA5C61D42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3292864"/>
                  </p:ext>
                </p:extLst>
              </p:nvPr>
            </p:nvGraphicFramePr>
            <p:xfrm>
              <a:off x="277057" y="1787274"/>
              <a:ext cx="11637886" cy="3108960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2788094">
                      <a:extLst>
                        <a:ext uri="{9D8B030D-6E8A-4147-A177-3AD203B41FA5}">
                          <a16:colId xmlns:a16="http://schemas.microsoft.com/office/drawing/2014/main" val="1219723181"/>
                        </a:ext>
                      </a:extLst>
                    </a:gridCol>
                    <a:gridCol w="1818636">
                      <a:extLst>
                        <a:ext uri="{9D8B030D-6E8A-4147-A177-3AD203B41FA5}">
                          <a16:colId xmlns:a16="http://schemas.microsoft.com/office/drawing/2014/main" val="3225496657"/>
                        </a:ext>
                      </a:extLst>
                    </a:gridCol>
                    <a:gridCol w="4232470">
                      <a:extLst>
                        <a:ext uri="{9D8B030D-6E8A-4147-A177-3AD203B41FA5}">
                          <a16:colId xmlns:a16="http://schemas.microsoft.com/office/drawing/2014/main" val="4150261077"/>
                        </a:ext>
                      </a:extLst>
                    </a:gridCol>
                    <a:gridCol w="2798686">
                      <a:extLst>
                        <a:ext uri="{9D8B030D-6E8A-4147-A177-3AD203B41FA5}">
                          <a16:colId xmlns:a16="http://schemas.microsoft.com/office/drawing/2014/main" val="41704595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Formal 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Limit definition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922679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Asymptotic upper bound </a:t>
                          </a: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b="0" u="none" strike="noStrike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 (n) = O(g(n))</a:t>
                          </a: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8921" t="-44000" r="-66331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6340" t="-44000" r="-436" b="-2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06543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Asymptotic lower bound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u="none" strike="noStrike" kern="1200" baseline="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f(n) = </a:t>
                          </a:r>
                          <a:r>
                            <a:rPr lang="el-GR" sz="1800" b="0" u="none" strike="noStrike" kern="1200" baseline="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Ω(</a:t>
                          </a:r>
                          <a:r>
                            <a:rPr lang="en-US" sz="1800" b="0" u="none" strike="noStrike" kern="1200" baseline="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g(n))</a:t>
                          </a: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8921" t="-143046" r="-66331" b="-108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6340" t="-143046" r="-436" b="-108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031592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sz="1800" b="0" u="none" strike="noStrike" kern="1200" baseline="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Asymptotic tight bound</a:t>
                          </a:r>
                          <a:endParaRPr lang="en-US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u="none" strike="noStrike" kern="1200" baseline="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f(n) = </a:t>
                          </a:r>
                          <a:r>
                            <a:rPr lang="el-GR" sz="1800" b="0" u="none" strike="noStrike" kern="1200" baseline="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Θ(</a:t>
                          </a:r>
                          <a:r>
                            <a:rPr lang="en-US" sz="1800" b="0" u="none" strike="noStrike" kern="1200" baseline="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g(n))</a:t>
                          </a:r>
                          <a:endPara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8921" t="-244667" r="-66331" b="-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The two above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47351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6E8F171C-80A1-5742-33D8-02AD32D61555}"/>
              </a:ext>
            </a:extLst>
          </p:cNvPr>
          <p:cNvSpPr txBox="1"/>
          <p:nvPr/>
        </p:nvSpPr>
        <p:spPr>
          <a:xfrm>
            <a:off x="360608" y="5070488"/>
            <a:ext cx="112102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>
                <a:latin typeface="LMSans10-Oblique"/>
              </a:rPr>
              <a:t>Stirling approximation:</a:t>
            </a:r>
          </a:p>
          <a:p>
            <a:pPr algn="l"/>
            <a:endParaRPr lang="en-US" i="1" dirty="0">
              <a:latin typeface="LMSans10-Oblique"/>
            </a:endParaRPr>
          </a:p>
          <a:p>
            <a:pPr algn="l"/>
            <a:endParaRPr lang="en-US" i="1" dirty="0">
              <a:latin typeface="LMSans10-Oblique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E8DE0CE-93FC-9BF8-3F5F-F66867153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575" y="5139743"/>
            <a:ext cx="2259526" cy="6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59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88515" y="392412"/>
            <a:ext cx="11015354" cy="895476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12" y="2074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What’s the time complexity of the following algorithm? </a:t>
            </a:r>
            <a:endParaRPr lang="zh-CN" altLang="en-US" sz="3600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">
            <a:extLst>
              <a:ext uri="{FF2B5EF4-FFF2-40B4-BE49-F238E27FC236}">
                <a16:creationId xmlns:a16="http://schemas.microsoft.com/office/drawing/2014/main" id="{FC8F7287-ED92-6031-E5B5-877439EC0B6F}"/>
              </a:ext>
            </a:extLst>
          </p:cNvPr>
          <p:cNvSpPr/>
          <p:nvPr/>
        </p:nvSpPr>
        <p:spPr>
          <a:xfrm>
            <a:off x="495720" y="1666407"/>
            <a:ext cx="3762894" cy="2617966"/>
          </a:xfrm>
          <a:prstGeom prst="roundRect">
            <a:avLst>
              <a:gd name="adj" fmla="val 7084"/>
            </a:avLst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">
            <a:extLst>
              <a:ext uri="{FF2B5EF4-FFF2-40B4-BE49-F238E27FC236}">
                <a16:creationId xmlns:a16="http://schemas.microsoft.com/office/drawing/2014/main" id="{24E83AF1-AE76-0139-3793-ABC569B56C5F}"/>
              </a:ext>
            </a:extLst>
          </p:cNvPr>
          <p:cNvSpPr/>
          <p:nvPr/>
        </p:nvSpPr>
        <p:spPr>
          <a:xfrm>
            <a:off x="5640708" y="1801727"/>
            <a:ext cx="3924002" cy="4210057"/>
          </a:xfrm>
          <a:prstGeom prst="roundRect">
            <a:avLst>
              <a:gd name="adj" fmla="val 7484"/>
            </a:avLst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EEDB975E-9DE4-72BD-6802-03634BA299E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935213" y="1493287"/>
            <a:ext cx="698703" cy="698703"/>
          </a:xfrm>
          <a:prstGeom prst="rect">
            <a:avLst/>
          </a:prstGeom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DFB58EA-B321-72AC-6E4F-F5D4073D8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7357"/>
            <a:ext cx="10515600" cy="96960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301CC12-4CAC-0AAE-E7D5-97622ACF2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40" y="1570303"/>
            <a:ext cx="3623624" cy="2430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D52CE1E-FCB6-7595-2E37-47F0BFB87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731" y="1532982"/>
            <a:ext cx="4077053" cy="4263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5763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 1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88516" y="398766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Master Theorem </a:t>
            </a:r>
            <a:endParaRPr lang="zh-CN" altLang="en-US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480CD-FBBA-4477-AB6C-3979F4BF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21738" cy="5382705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What’s the complexity of merge sort?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800" dirty="0">
                <a:solidFill>
                  <a:srgbClr val="3E8C9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Special case: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882519" y="649393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CFEA30-DE2A-B52F-C71C-BF5199D72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134" y="1762030"/>
            <a:ext cx="4919136" cy="2876799"/>
          </a:xfrm>
          <a:prstGeom prst="rect">
            <a:avLst/>
          </a:prstGeom>
          <a:ln>
            <a:solidFill>
              <a:srgbClr val="3E8C9C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303C71-8C1E-28EE-A876-20183BFE8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111" y="2320735"/>
            <a:ext cx="2267146" cy="674428"/>
          </a:xfrm>
          <a:prstGeom prst="rect">
            <a:avLst/>
          </a:prstGeom>
          <a:ln>
            <a:solidFill>
              <a:srgbClr val="3E8C9C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34CEF13-70A7-F810-56CA-0E398DF17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9134" y="4856131"/>
            <a:ext cx="6643385" cy="1712974"/>
          </a:xfrm>
          <a:prstGeom prst="rect">
            <a:avLst/>
          </a:prstGeom>
          <a:ln>
            <a:solidFill>
              <a:srgbClr val="3E8C9C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40A470B-D6F0-2E3C-6FFF-EA3A3447E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619" y="3741840"/>
            <a:ext cx="4351397" cy="2827265"/>
          </a:xfrm>
          <a:prstGeom prst="rect">
            <a:avLst/>
          </a:prstGeom>
          <a:ln>
            <a:solidFill>
              <a:srgbClr val="3E8C9C"/>
            </a:solidFill>
          </a:ln>
        </p:spPr>
      </p:pic>
    </p:spTree>
    <p:extLst>
      <p:ext uri="{BB962C8B-B14F-4D97-AF65-F5344CB8AC3E}">
        <p14:creationId xmlns:p14="http://schemas.microsoft.com/office/powerpoint/2010/main" val="3865206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A52F0-0758-CDD1-3A6C-12D8308A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A34EBE-2CEA-B549-5711-AE8DEB9D8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99" y="335074"/>
            <a:ext cx="7752334" cy="43788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6EF3BCE-8CBD-B9C9-F565-97FF407E6E7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alphaModFix/>
          </a:blip>
          <a:stretch>
            <a:fillRect/>
          </a:stretch>
        </p:blipFill>
        <p:spPr>
          <a:xfrm>
            <a:off x="8829260" y="329203"/>
            <a:ext cx="698703" cy="6987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C23FB65-7168-3F51-C20C-BFCEB07EF46B}"/>
                  </a:ext>
                </a:extLst>
              </p:cNvPr>
              <p:cNvSpPr txBox="1"/>
              <p:nvPr/>
            </p:nvSpPr>
            <p:spPr>
              <a:xfrm>
                <a:off x="682580" y="5524595"/>
                <a:ext cx="6096000" cy="932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i="0" dirty="0">
                    <a:solidFill>
                      <a:srgbClr val="404040"/>
                    </a:solidFill>
                    <a:effectLst/>
                    <a:latin typeface="Lato" panose="020F0502020204030203" pitchFamily="34" charset="0"/>
                  </a:rPr>
                  <a:t>How much work is done in each subproblem:</a:t>
                </a:r>
              </a:p>
              <a:p>
                <a:endParaRPr lang="en-US" b="0" i="0" dirty="0">
                  <a:solidFill>
                    <a:srgbClr val="404040"/>
                  </a:solidFill>
                  <a:effectLst/>
                  <a:latin typeface="Lato" panose="020F0502020204030203" pitchFamily="34" charset="0"/>
                </a:endParaRPr>
              </a:p>
              <a:p>
                <a:r>
                  <a:rPr lang="en-US" b="0" i="0" dirty="0">
                    <a:solidFill>
                      <a:srgbClr val="404040"/>
                    </a:solidFill>
                    <a:effectLst/>
                    <a:latin typeface="Lato" panose="020F0502020204030203" pitchFamily="34" charset="0"/>
                  </a:rPr>
                  <a:t>With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b="0" i="0" dirty="0">
                    <a:solidFill>
                      <a:srgbClr val="404040"/>
                    </a:solidFill>
                    <a:effectLst/>
                    <a:latin typeface="Lato" panose="020F0502020204030203" pitchFamily="34" charset="0"/>
                  </a:rPr>
                  <a:t> subproblems at level </a:t>
                </a:r>
                <a:r>
                  <a:rPr lang="en-US" b="0" i="0" dirty="0" err="1">
                    <a:solidFill>
                      <a:srgbClr val="404040"/>
                    </a:solidFill>
                    <a:effectLst/>
                    <a:latin typeface="Lato" panose="020F0502020204030203" pitchFamily="34" charset="0"/>
                  </a:rPr>
                  <a:t>i</a:t>
                </a:r>
                <a:r>
                  <a:rPr lang="en-US" b="0" i="0" dirty="0">
                    <a:solidFill>
                      <a:srgbClr val="404040"/>
                    </a:solidFill>
                    <a:effectLst/>
                    <a:latin typeface="Lato" panose="020F0502020204030203" pitchFamily="34" charset="0"/>
                  </a:rPr>
                  <a:t>, the total work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404040"/>
                    </a:solidFill>
                    <a:effectLst/>
                    <a:latin typeface="Lato" panose="020F0502020204030203" pitchFamily="34" charset="0"/>
                  </a:rPr>
                  <a:t> at level </a:t>
                </a:r>
                <a:r>
                  <a:rPr lang="en-US" b="0" i="0" dirty="0" err="1">
                    <a:solidFill>
                      <a:srgbClr val="404040"/>
                    </a:solidFill>
                    <a:effectLst/>
                    <a:latin typeface="Lato" panose="020F0502020204030203" pitchFamily="34" charset="0"/>
                  </a:rPr>
                  <a:t>i</a:t>
                </a:r>
                <a:r>
                  <a:rPr lang="en-US" b="0" i="0" dirty="0">
                    <a:solidFill>
                      <a:srgbClr val="404040"/>
                    </a:solidFill>
                    <a:effectLst/>
                    <a:latin typeface="Lato" panose="020F0502020204030203" pitchFamily="34" charset="0"/>
                  </a:rPr>
                  <a:t> is</a:t>
                </a:r>
                <a:endParaRPr 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C23FB65-7168-3F51-C20C-BFCEB07EF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80" y="5524595"/>
                <a:ext cx="6096000" cy="932243"/>
              </a:xfrm>
              <a:prstGeom prst="rect">
                <a:avLst/>
              </a:prstGeom>
              <a:blipFill>
                <a:blip r:embed="rId4"/>
                <a:stretch>
                  <a:fillRect l="-900" t="-3268" r="-400" b="-8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A9B46504-CD71-5332-4335-17E2716B4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7755" y="5202030"/>
            <a:ext cx="1797942" cy="7927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90AF05-264B-87BF-04EE-44ECDA1470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439" y="4919791"/>
            <a:ext cx="4569316" cy="39890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B5EE2E8-4A6A-BA73-9462-5944E588ED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5651" y="5990716"/>
            <a:ext cx="1469544" cy="82767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5160367-8F1B-8321-2A55-C78DF763CD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9260" y="5569412"/>
            <a:ext cx="1230737" cy="666808"/>
          </a:xfrm>
          <a:prstGeom prst="rect">
            <a:avLst/>
          </a:prstGeom>
        </p:spPr>
      </p:pic>
      <p:sp>
        <p:nvSpPr>
          <p:cNvPr id="17" name="右大括号 16">
            <a:extLst>
              <a:ext uri="{FF2B5EF4-FFF2-40B4-BE49-F238E27FC236}">
                <a16:creationId xmlns:a16="http://schemas.microsoft.com/office/drawing/2014/main" id="{F15A8493-10AC-319A-9CC9-0F5FEDD98FB0}"/>
              </a:ext>
            </a:extLst>
          </p:cNvPr>
          <p:cNvSpPr/>
          <p:nvPr/>
        </p:nvSpPr>
        <p:spPr>
          <a:xfrm>
            <a:off x="8375560" y="5048518"/>
            <a:ext cx="283335" cy="1708597"/>
          </a:xfrm>
          <a:prstGeom prst="rightBrace">
            <a:avLst>
              <a:gd name="adj1" fmla="val 37812"/>
              <a:gd name="adj2" fmla="val 50000"/>
            </a:avLst>
          </a:prstGeom>
          <a:noFill/>
          <a:ln w="19050">
            <a:solidFill>
              <a:srgbClr val="3E8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387C460-74FA-B175-ABD9-C264ACA0F4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9173" y="1202844"/>
            <a:ext cx="3821647" cy="238518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F7BF5AF-ADC2-F430-6DA2-33908B68F404}"/>
              </a:ext>
            </a:extLst>
          </p:cNvPr>
          <p:cNvSpPr txBox="1"/>
          <p:nvPr/>
        </p:nvSpPr>
        <p:spPr>
          <a:xfrm>
            <a:off x="8471505" y="4068838"/>
            <a:ext cx="330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Divide and conquer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“</a:t>
            </a:r>
            <a:r>
              <a:rPr lang="zh-CN" altLang="en-US" dirty="0">
                <a:latin typeface="Cambria Math" panose="02040503050406030204" pitchFamily="18" charset="0"/>
              </a:rPr>
              <a:t>分而治之”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58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 1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88516" y="398766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 </a:t>
            </a:r>
            <a:endParaRPr lang="zh-CN" altLang="en-US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480CD-FBBA-4477-AB6C-3979F4BF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641" y="1900470"/>
            <a:ext cx="2523186" cy="4574892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800" dirty="0">
                <a:solidFill>
                  <a:srgbClr val="3E8C9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Answer: 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882519" y="649393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3BCBA6B-DF67-E808-EE21-337043EBE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18" y="2263195"/>
            <a:ext cx="2472904" cy="21147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34F9A1A-E230-A7D3-B975-D63615CB4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902" y="2332083"/>
            <a:ext cx="5391617" cy="152794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E02550E-1E37-115D-9D8F-E73D437375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8876" r="5764"/>
          <a:stretch/>
        </p:blipFill>
        <p:spPr>
          <a:xfrm>
            <a:off x="608072" y="4316126"/>
            <a:ext cx="2567350" cy="56834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86120CD-2C07-DD25-06A9-4D41FB4578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8380" y="3837907"/>
            <a:ext cx="4541914" cy="43437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C1E5D7C-2A1B-1D14-0541-542C5ADBFA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1204" y="2443693"/>
            <a:ext cx="274955" cy="128500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AA6BF72-73D2-C423-9ABE-69695159BF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3384" y="2230651"/>
            <a:ext cx="1104996" cy="239669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9E40E59-8DE0-D60C-B991-D0D865AE52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329" y="2122212"/>
            <a:ext cx="322125" cy="28919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2A79691-931F-E647-87C1-32B7031910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07510" y="2199481"/>
            <a:ext cx="1501270" cy="6972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CB7F1A-A61A-F906-D876-B7957C4667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20265" y="2680728"/>
            <a:ext cx="1501270" cy="6476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2794672-6AC0-ED53-E8F1-19F8355DD7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62854" y="3219548"/>
            <a:ext cx="2245926" cy="6183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4C5F88-4C47-7A86-566D-178068BF6B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07510" y="3684267"/>
            <a:ext cx="1501270" cy="6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1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B0444673-F1CE-688D-ACDF-0DE7CEF13976}"/>
              </a:ext>
            </a:extLst>
          </p:cNvPr>
          <p:cNvSpPr/>
          <p:nvPr/>
        </p:nvSpPr>
        <p:spPr>
          <a:xfrm>
            <a:off x="5635781" y="4987030"/>
            <a:ext cx="5718019" cy="1690461"/>
          </a:xfrm>
          <a:prstGeom prst="roundRect">
            <a:avLst>
              <a:gd name="adj" fmla="val 7066"/>
            </a:avLst>
          </a:prstGeom>
          <a:solidFill>
            <a:srgbClr val="DAEAE6">
              <a:alpha val="36078"/>
            </a:srgbClr>
          </a:solidFill>
          <a:ln>
            <a:solidFill>
              <a:srgbClr val="3E8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BC893449-0D82-850F-C5C2-0745CE358D16}"/>
              </a:ext>
            </a:extLst>
          </p:cNvPr>
          <p:cNvSpPr/>
          <p:nvPr/>
        </p:nvSpPr>
        <p:spPr>
          <a:xfrm>
            <a:off x="448915" y="4973735"/>
            <a:ext cx="4954436" cy="1703756"/>
          </a:xfrm>
          <a:prstGeom prst="roundRect">
            <a:avLst>
              <a:gd name="adj" fmla="val 7066"/>
            </a:avLst>
          </a:prstGeom>
          <a:solidFill>
            <a:srgbClr val="DAEAE6">
              <a:alpha val="36078"/>
            </a:srgbClr>
          </a:solidFill>
          <a:ln>
            <a:solidFill>
              <a:srgbClr val="3E8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97224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Partial Order</a:t>
            </a:r>
            <a:endParaRPr lang="zh-CN" altLang="en-US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BB9CF3EB-BBC0-F9A0-E4F7-5811554F4046}"/>
              </a:ext>
            </a:extLst>
          </p:cNvPr>
          <p:cNvSpPr/>
          <p:nvPr/>
        </p:nvSpPr>
        <p:spPr>
          <a:xfrm>
            <a:off x="448915" y="1748024"/>
            <a:ext cx="10904885" cy="3021452"/>
          </a:xfrm>
          <a:prstGeom prst="roundRect">
            <a:avLst>
              <a:gd name="adj" fmla="val 7066"/>
            </a:avLst>
          </a:prstGeom>
          <a:solidFill>
            <a:srgbClr val="DAEAE6">
              <a:alpha val="36078"/>
            </a:srgbClr>
          </a:solidFill>
          <a:ln>
            <a:solidFill>
              <a:srgbClr val="3E8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上 21">
            <a:extLst>
              <a:ext uri="{FF2B5EF4-FFF2-40B4-BE49-F238E27FC236}">
                <a16:creationId xmlns:a16="http://schemas.microsoft.com/office/drawing/2014/main" id="{6AD3828F-A9DA-7A03-9EF2-BAEF0466D1EE}"/>
              </a:ext>
            </a:extLst>
          </p:cNvPr>
          <p:cNvSpPr/>
          <p:nvPr/>
        </p:nvSpPr>
        <p:spPr>
          <a:xfrm rot="10800000">
            <a:off x="6276304" y="3391436"/>
            <a:ext cx="257578" cy="905813"/>
          </a:xfrm>
          <a:prstGeom prst="upArrow">
            <a:avLst/>
          </a:prstGeom>
          <a:solidFill>
            <a:srgbClr val="DAEAE6"/>
          </a:solidFill>
          <a:ln>
            <a:solidFill>
              <a:srgbClr val="51A5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图片 10" descr="\documentclass{article}&#10;\usepackage{amsmath}&#10;\pagestyle{empty}&#10;\begin{document}&#10;&#10;$\land$&#10;&#10;&#10;\end{document}" title="IguanaTex Bitmap Display">
            <a:extLst>
              <a:ext uri="{FF2B5EF4-FFF2-40B4-BE49-F238E27FC236}">
                <a16:creationId xmlns:a16="http://schemas.microsoft.com/office/drawing/2014/main" id="{7AF8DC35-186D-659E-D41D-3801EEC42E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198" y="2575070"/>
            <a:ext cx="141714" cy="158476"/>
          </a:xfrm>
          <a:prstGeom prst="rect">
            <a:avLst/>
          </a:prstGeom>
        </p:spPr>
      </p:pic>
      <p:pic>
        <p:nvPicPr>
          <p:cNvPr id="20" name="图片 19" descr="\documentclass{article}&#10;\usepackage{amsmath}&#10;\pagestyle{empty}&#10;\begin{document}&#10;&#10;$\land$&#10;&#10;&#10;\end{document}" title="IguanaTex Bitmap Display">
            <a:extLst>
              <a:ext uri="{FF2B5EF4-FFF2-40B4-BE49-F238E27FC236}">
                <a16:creationId xmlns:a16="http://schemas.microsoft.com/office/drawing/2014/main" id="{C30914C0-65C6-E3FC-5021-55F13A6A1FD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24" y="2874340"/>
            <a:ext cx="141714" cy="15847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F2FAD53-E376-E83E-94AF-3D26BD98F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3609" y="3684418"/>
            <a:ext cx="640135" cy="304826"/>
          </a:xfrm>
          <a:prstGeom prst="rect">
            <a:avLst/>
          </a:prstGeom>
        </p:spPr>
      </p:pic>
      <p:sp>
        <p:nvSpPr>
          <p:cNvPr id="31" name="箭头: 上 30">
            <a:extLst>
              <a:ext uri="{FF2B5EF4-FFF2-40B4-BE49-F238E27FC236}">
                <a16:creationId xmlns:a16="http://schemas.microsoft.com/office/drawing/2014/main" id="{5DCC1716-7FE8-19FA-5ACA-D0727F7D1877}"/>
              </a:ext>
            </a:extLst>
          </p:cNvPr>
          <p:cNvSpPr/>
          <p:nvPr/>
        </p:nvSpPr>
        <p:spPr>
          <a:xfrm rot="10800000">
            <a:off x="1268567" y="3428999"/>
            <a:ext cx="257579" cy="833906"/>
          </a:xfrm>
          <a:prstGeom prst="upArrow">
            <a:avLst/>
          </a:prstGeom>
          <a:solidFill>
            <a:srgbClr val="DAEAE6"/>
          </a:solidFill>
          <a:ln>
            <a:solidFill>
              <a:srgbClr val="51A5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EEED47CE-1B1E-5644-0DDA-B625C5E03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874" y="3684417"/>
            <a:ext cx="640137" cy="3048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524F1A9-2B01-990C-9A59-7583804CC8E3}"/>
                  </a:ext>
                </a:extLst>
              </p:cNvPr>
              <p:cNvSpPr txBox="1"/>
              <p:nvPr/>
            </p:nvSpPr>
            <p:spPr>
              <a:xfrm>
                <a:off x="574766" y="1797122"/>
                <a:ext cx="856494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51A59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Poset</a:t>
                </a:r>
                <a:r>
                  <a:rPr lang="en-US" sz="2000" b="1" dirty="0">
                    <a:solidFill>
                      <a:srgbClr val="3E8C9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(P,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b="1" dirty="0">
                    <a:solidFill>
                      <a:srgbClr val="3E8C9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3E8C9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Reflexive: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000" b="1" dirty="0">
                  <a:solidFill>
                    <a:srgbClr val="3E8C9C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3E8C9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Antisymmetric: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3E8C9C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3E8C9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Transitive: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sz="2000" b="1" i="1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3E8C9C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b="1" dirty="0">
                    <a:solidFill>
                      <a:srgbClr val="3E8C9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(maybe for some x, y no relation between them)</a:t>
                </a:r>
              </a:p>
              <a:p>
                <a:r>
                  <a:rPr lang="en-US" sz="2000" b="1" dirty="0">
                    <a:solidFill>
                      <a:srgbClr val="3E8C9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sz="2000" b="1" dirty="0">
                    <a:solidFill>
                      <a:srgbClr val="3E8C9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+ dichotomy </a:t>
                </a:r>
                <a:r>
                  <a:rPr lang="es-ES" sz="2000" b="1" dirty="0">
                    <a:solidFill>
                      <a:srgbClr val="3E8C9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∀x, y ∈ P (x ≤ y </a:t>
                </a:r>
                <a:r>
                  <a:rPr lang="es-ES" sz="2000" b="1" dirty="0" err="1">
                    <a:solidFill>
                      <a:srgbClr val="3E8C9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</a:t>
                </a:r>
                <a:r>
                  <a:rPr lang="es-ES" sz="2000" b="1" dirty="0">
                    <a:solidFill>
                      <a:srgbClr val="3E8C9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y ≤ x)     and </a:t>
                </a:r>
                <a:r>
                  <a:rPr lang="es-ES" sz="2000" b="1" dirty="0" err="1">
                    <a:solidFill>
                      <a:srgbClr val="3E8C9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if</a:t>
                </a:r>
                <a:r>
                  <a:rPr lang="es-ES" sz="2000" b="1" dirty="0">
                    <a:solidFill>
                      <a:srgbClr val="3E8C9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original </a:t>
                </a:r>
                <a:r>
                  <a:rPr lang="es-ES" sz="2000" b="1" dirty="0" err="1">
                    <a:solidFill>
                      <a:srgbClr val="3E8C9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order</a:t>
                </a:r>
                <a:r>
                  <a:rPr lang="es-ES" sz="2000" b="1" dirty="0">
                    <a:solidFill>
                      <a:srgbClr val="3E8C9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s-ES" sz="2000" b="1" dirty="0" err="1">
                    <a:solidFill>
                      <a:srgbClr val="3E8C9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relation</a:t>
                </a:r>
                <a:r>
                  <a:rPr lang="es-ES" sz="2000" b="1" dirty="0">
                    <a:solidFill>
                      <a:srgbClr val="3E8C9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s-ES" sz="2000" b="1" dirty="0" err="1">
                    <a:solidFill>
                      <a:srgbClr val="3E8C9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kept</a:t>
                </a:r>
                <a:endParaRPr lang="es-ES" sz="2000" b="1" dirty="0">
                  <a:solidFill>
                    <a:srgbClr val="3E8C9C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s-ES" sz="2000" b="1" dirty="0">
                  <a:solidFill>
                    <a:srgbClr val="3E8C9C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s-ES" sz="2000" b="1" dirty="0">
                    <a:solidFill>
                      <a:srgbClr val="51A59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=&gt; Linear </a:t>
                </a:r>
                <a:r>
                  <a:rPr lang="es-ES" sz="2000" b="1" dirty="0" err="1">
                    <a:solidFill>
                      <a:srgbClr val="51A59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order</a:t>
                </a:r>
                <a:r>
                  <a:rPr lang="es-ES" sz="2000" b="1" dirty="0">
                    <a:solidFill>
                      <a:srgbClr val="51A59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                                                     linear </a:t>
                </a:r>
                <a:r>
                  <a:rPr lang="es-ES" sz="2000" b="1" dirty="0" err="1">
                    <a:solidFill>
                      <a:srgbClr val="51A59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extention</a:t>
                </a:r>
                <a:endParaRPr lang="en-US" sz="2000" b="1" dirty="0">
                  <a:solidFill>
                    <a:srgbClr val="51A59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524F1A9-2B01-990C-9A59-7583804CC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66" y="1797122"/>
                <a:ext cx="8564941" cy="2862322"/>
              </a:xfrm>
              <a:prstGeom prst="rect">
                <a:avLst/>
              </a:prstGeom>
              <a:blipFill>
                <a:blip r:embed="rId7"/>
                <a:stretch>
                  <a:fillRect l="-712" t="-1279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图片 39">
            <a:extLst>
              <a:ext uri="{FF2B5EF4-FFF2-40B4-BE49-F238E27FC236}">
                <a16:creationId xmlns:a16="http://schemas.microsoft.com/office/drawing/2014/main" id="{E49D8D7D-99B2-A4B3-58F6-7A7F9D030B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066" y1="15315" x2="44262" y2="86787"/>
                        <a14:foregroundMark x1="37705" y1="14715" x2="41803" y2="19219"/>
                        <a14:foregroundMark x1="37705" y1="86787" x2="35246" y2="86787"/>
                        <a14:foregroundMark x1="36885" y1="18619" x2="40164" y2="59159"/>
                        <a14:foregroundMark x1="40164" y1="59159" x2="31148" y2="684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1526" y="5166698"/>
            <a:ext cx="464860" cy="126884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455ED72B-7C91-1BD6-378C-21EFBED272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71" b="92962" l="9868" r="89474">
                        <a14:foregroundMark x1="52632" y1="17302" x2="61184" y2="64223"/>
                        <a14:foregroundMark x1="61184" y1="64223" x2="45395" y2="24047"/>
                        <a14:foregroundMark x1="45395" y1="24047" x2="59868" y2="60411"/>
                        <a14:foregroundMark x1="48026" y1="51613" x2="48026" y2="92962"/>
                        <a14:foregroundMark x1="48026" y1="92962" x2="48026" y2="92669"/>
                        <a14:foregroundMark x1="49342" y1="23167" x2="53289" y2="18768"/>
                        <a14:foregroundMark x1="47368" y1="59238" x2="47368" y2="46041"/>
                        <a14:foregroundMark x1="44079" y1="60117" x2="51974" y2="700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4325" y="5110462"/>
            <a:ext cx="579170" cy="1299323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038C5F42-9F64-12B1-90F4-40732B226ADE}"/>
              </a:ext>
            </a:extLst>
          </p:cNvPr>
          <p:cNvSpPr txBox="1"/>
          <p:nvPr/>
        </p:nvSpPr>
        <p:spPr>
          <a:xfrm>
            <a:off x="615032" y="50462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E8C9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en-US" b="1" dirty="0">
                <a:solidFill>
                  <a:srgbClr val="51A59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cover</a:t>
            </a:r>
            <a:r>
              <a:rPr lang="en-US" b="1" dirty="0">
                <a:solidFill>
                  <a:srgbClr val="3E8C9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98BE583-3BF5-379F-F459-3652585B32CB}"/>
              </a:ext>
            </a:extLst>
          </p:cNvPr>
          <p:cNvSpPr txBox="1"/>
          <p:nvPr/>
        </p:nvSpPr>
        <p:spPr>
          <a:xfrm>
            <a:off x="2123957" y="5132733"/>
            <a:ext cx="33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E8C9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55CD5FC-5CC1-3E81-18C2-26A12AA8167F}"/>
              </a:ext>
            </a:extLst>
          </p:cNvPr>
          <p:cNvSpPr txBox="1"/>
          <p:nvPr/>
        </p:nvSpPr>
        <p:spPr>
          <a:xfrm>
            <a:off x="2123958" y="6019291"/>
            <a:ext cx="33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E8C9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70642E8-0B0A-212E-F777-1618B75F145D}"/>
              </a:ext>
            </a:extLst>
          </p:cNvPr>
          <p:cNvCxnSpPr/>
          <p:nvPr/>
        </p:nvCxnSpPr>
        <p:spPr>
          <a:xfrm>
            <a:off x="2510204" y="5921619"/>
            <a:ext cx="145073" cy="149469"/>
          </a:xfrm>
          <a:prstGeom prst="line">
            <a:avLst/>
          </a:prstGeom>
          <a:ln w="38100">
            <a:solidFill>
              <a:srgbClr val="51A59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A97404D-5B21-FA0A-F9BC-567D9858D3C1}"/>
              </a:ext>
            </a:extLst>
          </p:cNvPr>
          <p:cNvCxnSpPr/>
          <p:nvPr/>
        </p:nvCxnSpPr>
        <p:spPr>
          <a:xfrm flipV="1">
            <a:off x="2637286" y="5760123"/>
            <a:ext cx="220214" cy="324154"/>
          </a:xfrm>
          <a:prstGeom prst="line">
            <a:avLst/>
          </a:prstGeom>
          <a:ln w="38100">
            <a:solidFill>
              <a:srgbClr val="51A59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682CAE2-AE2F-0E10-71BE-0E123DDCF43A}"/>
              </a:ext>
            </a:extLst>
          </p:cNvPr>
          <p:cNvCxnSpPr>
            <a:cxnSpLocks/>
          </p:cNvCxnSpPr>
          <p:nvPr/>
        </p:nvCxnSpPr>
        <p:spPr>
          <a:xfrm>
            <a:off x="4132385" y="5760123"/>
            <a:ext cx="317983" cy="310965"/>
          </a:xfrm>
          <a:prstGeom prst="line">
            <a:avLst/>
          </a:prstGeom>
          <a:ln w="38100">
            <a:solidFill>
              <a:srgbClr val="51A59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D9E2A417-9DBB-9290-7765-F425C18ECACC}"/>
              </a:ext>
            </a:extLst>
          </p:cNvPr>
          <p:cNvCxnSpPr>
            <a:cxnSpLocks/>
          </p:cNvCxnSpPr>
          <p:nvPr/>
        </p:nvCxnSpPr>
        <p:spPr>
          <a:xfrm flipH="1">
            <a:off x="4154127" y="5760123"/>
            <a:ext cx="274498" cy="310965"/>
          </a:xfrm>
          <a:prstGeom prst="line">
            <a:avLst/>
          </a:prstGeom>
          <a:ln w="38100">
            <a:solidFill>
              <a:srgbClr val="51A59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272D549-8044-98E4-32CE-EEAC173D30D7}"/>
              </a:ext>
            </a:extLst>
          </p:cNvPr>
          <p:cNvSpPr txBox="1"/>
          <p:nvPr/>
        </p:nvSpPr>
        <p:spPr>
          <a:xfrm>
            <a:off x="3601253" y="5132733"/>
            <a:ext cx="33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E8C9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EA73ABF-99F8-61D7-92FE-B0CD2A8C4E68}"/>
              </a:ext>
            </a:extLst>
          </p:cNvPr>
          <p:cNvSpPr txBox="1"/>
          <p:nvPr/>
        </p:nvSpPr>
        <p:spPr>
          <a:xfrm>
            <a:off x="3601254" y="6019291"/>
            <a:ext cx="33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E8C9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D1DB356B-684D-BE56-60BA-2DEF9BC46752}"/>
                  </a:ext>
                </a:extLst>
              </p:cNvPr>
              <p:cNvSpPr txBox="1"/>
              <p:nvPr/>
            </p:nvSpPr>
            <p:spPr>
              <a:xfrm>
                <a:off x="7485164" y="2023657"/>
                <a:ext cx="39944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65B3C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e.g.: (all subset of a set X, </a:t>
                </a:r>
                <a14:m>
                  <m:oMath xmlns:m="http://schemas.openxmlformats.org/officeDocument/2006/math">
                    <m:r>
                      <a:rPr lang="en-US" sz="2000" b="1" i="0">
                        <a:solidFill>
                          <a:srgbClr val="65B3C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sz="2000" b="1" dirty="0">
                    <a:solidFill>
                      <a:srgbClr val="65B3C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);</a:t>
                </a:r>
              </a:p>
              <a:p>
                <a:r>
                  <a:rPr lang="en-US" sz="2000" b="1" dirty="0">
                    <a:solidFill>
                      <a:srgbClr val="65B3C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directed graph without cycle</a:t>
                </a: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D1DB356B-684D-BE56-60BA-2DEF9BC46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164" y="2023657"/>
                <a:ext cx="3994487" cy="707886"/>
              </a:xfrm>
              <a:prstGeom prst="rect">
                <a:avLst/>
              </a:prstGeom>
              <a:blipFill>
                <a:blip r:embed="rId12"/>
                <a:stretch>
                  <a:fillRect l="-1679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箭头: 上 65">
            <a:extLst>
              <a:ext uri="{FF2B5EF4-FFF2-40B4-BE49-F238E27FC236}">
                <a16:creationId xmlns:a16="http://schemas.microsoft.com/office/drawing/2014/main" id="{50215C96-1A51-07F6-1F72-688E86388130}"/>
              </a:ext>
            </a:extLst>
          </p:cNvPr>
          <p:cNvSpPr/>
          <p:nvPr/>
        </p:nvSpPr>
        <p:spPr>
          <a:xfrm rot="10800000">
            <a:off x="8339300" y="5668107"/>
            <a:ext cx="155490" cy="575897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DAEAE6"/>
          </a:solidFill>
          <a:ln>
            <a:solidFill>
              <a:srgbClr val="51A5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5987B331-C9BE-7BB1-C1BB-501F5EA91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7787" y="5846024"/>
            <a:ext cx="640135" cy="225064"/>
          </a:xfrm>
          <a:prstGeom prst="rect">
            <a:avLst/>
          </a:prstGeom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9396074D-A3AE-6BAF-6D2A-AE212F0ADE25}"/>
              </a:ext>
            </a:extLst>
          </p:cNvPr>
          <p:cNvSpPr txBox="1"/>
          <p:nvPr/>
        </p:nvSpPr>
        <p:spPr>
          <a:xfrm>
            <a:off x="5634827" y="5008593"/>
            <a:ext cx="5526053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1A59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Minimal/maximal: </a:t>
            </a:r>
            <a:r>
              <a:rPr lang="en-US" sz="2000" b="1" dirty="0">
                <a:solidFill>
                  <a:srgbClr val="3E8C9C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no larger/smaller element (may not unique)</a:t>
            </a:r>
          </a:p>
          <a:p>
            <a:pPr algn="ctr"/>
            <a:endParaRPr lang="en-US" sz="800" b="1" dirty="0">
              <a:solidFill>
                <a:srgbClr val="3E8C9C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algn="ctr"/>
            <a:r>
              <a:rPr lang="en-US" sz="2000" b="1" dirty="0">
                <a:solidFill>
                  <a:srgbClr val="3E8C9C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Comparable with every element</a:t>
            </a:r>
          </a:p>
          <a:p>
            <a:pPr algn="ctr"/>
            <a:endParaRPr lang="en-US" sz="900" b="1" dirty="0">
              <a:solidFill>
                <a:srgbClr val="3E8C9C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algn="ctr"/>
            <a:r>
              <a:rPr lang="en-US" sz="2000" b="1" dirty="0">
                <a:solidFill>
                  <a:srgbClr val="51A59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Minimum/maximum</a:t>
            </a:r>
            <a:r>
              <a:rPr lang="en-US" sz="2000" b="1" dirty="0">
                <a:solidFill>
                  <a:srgbClr val="3E8C9C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(unique if exist)</a:t>
            </a:r>
          </a:p>
        </p:txBody>
      </p:sp>
    </p:spTree>
    <p:extLst>
      <p:ext uri="{BB962C8B-B14F-4D97-AF65-F5344CB8AC3E}">
        <p14:creationId xmlns:p14="http://schemas.microsoft.com/office/powerpoint/2010/main" val="1052879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7.99023"/>
  <p:tag name="ORIGINALWIDTH" val="69.74126"/>
  <p:tag name="OUTPUTTYPE" val="PNG"/>
  <p:tag name="IGUANATEXVERSION" val="160"/>
  <p:tag name="LATEXADDIN" val="\documentclass{article}&#10;\usepackage{amsmath}&#10;\pagestyle{empty}&#10;\begin{document}&#10;&#10;$\land$&#10;&#10;&#10;\end{document}"/>
  <p:tag name="IGUANATEXSIZE" val="20"/>
  <p:tag name="IGUANATEXCURSOR" val="87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7.99023"/>
  <p:tag name="ORIGINALWIDTH" val="69.74126"/>
  <p:tag name="OUTPUTTYPE" val="PNG"/>
  <p:tag name="IGUANATEXVERSION" val="160"/>
  <p:tag name="LATEXADDIN" val="\documentclass{article}&#10;\usepackage{amsmath}&#10;\pagestyle{empty}&#10;\begin{document}&#10;&#10;$\land$&#10;&#10;&#10;\end{document}"/>
  <p:tag name="IGUANATEXSIZE" val="20"/>
  <p:tag name="IGUANATEXCURSOR" val="87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5656</TotalTime>
  <Words>571</Words>
  <Application>Microsoft Office PowerPoint</Application>
  <PresentationFormat>宽屏</PresentationFormat>
  <Paragraphs>105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等线 Light</vt:lpstr>
      <vt:lpstr>LMSans10-Oblique</vt:lpstr>
      <vt:lpstr>Microsoft YaHei</vt:lpstr>
      <vt:lpstr>Microsoft YaHei UI</vt:lpstr>
      <vt:lpstr>Arial</vt:lpstr>
      <vt:lpstr>Calibri</vt:lpstr>
      <vt:lpstr>Cambria Math</vt:lpstr>
      <vt:lpstr>Lato</vt:lpstr>
      <vt:lpstr>Office 主题​​</vt:lpstr>
      <vt:lpstr>Big ‘O’… &amp; Partial Order   Yue</vt:lpstr>
      <vt:lpstr>Outline </vt:lpstr>
      <vt:lpstr>Asymptotic Notation</vt:lpstr>
      <vt:lpstr>Definition </vt:lpstr>
      <vt:lpstr>What’s the time complexity of the following algorithm? </vt:lpstr>
      <vt:lpstr>Master Theorem </vt:lpstr>
      <vt:lpstr>PowerPoint 演示文稿</vt:lpstr>
      <vt:lpstr>Examples </vt:lpstr>
      <vt:lpstr>Partial Order</vt:lpstr>
      <vt:lpstr>Example </vt:lpstr>
      <vt:lpstr>End QAQQ&amp;A   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VV214：Linear Algebra   Systems of linear equations</dc:title>
  <dc:creator>黄 越</dc:creator>
  <cp:lastModifiedBy>黄 越</cp:lastModifiedBy>
  <cp:revision>160</cp:revision>
  <dcterms:created xsi:type="dcterms:W3CDTF">2022-01-22T04:02:34Z</dcterms:created>
  <dcterms:modified xsi:type="dcterms:W3CDTF">2023-06-28T04:39:43Z</dcterms:modified>
</cp:coreProperties>
</file>