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413" r:id="rId4"/>
    <p:sldId id="418" r:id="rId5"/>
    <p:sldId id="258" r:id="rId6"/>
    <p:sldId id="401" r:id="rId7"/>
    <p:sldId id="416" r:id="rId8"/>
    <p:sldId id="420" r:id="rId9"/>
    <p:sldId id="415" r:id="rId10"/>
    <p:sldId id="412" r:id="rId11"/>
    <p:sldId id="421" r:id="rId12"/>
    <p:sldId id="422" r:id="rId13"/>
    <p:sldId id="423" r:id="rId14"/>
    <p:sldId id="380" r:id="rId15"/>
    <p:sldId id="4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4EA"/>
    <a:srgbClr val="DAEAE6"/>
    <a:srgbClr val="3E8C9C"/>
    <a:srgbClr val="51A591"/>
    <a:srgbClr val="65B3C3"/>
    <a:srgbClr val="B4DAE2"/>
    <a:srgbClr val="53AB96"/>
    <a:srgbClr val="E363BE"/>
    <a:srgbClr val="9053F3"/>
    <a:srgbClr val="79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84" autoAdjust="0"/>
  </p:normalViewPr>
  <p:slideViewPr>
    <p:cSldViewPr snapToGrid="0">
      <p:cViewPr>
        <p:scale>
          <a:sx n="99" d="100"/>
          <a:sy n="99" d="100"/>
        </p:scale>
        <p:origin x="1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82B0-5E92-4118-8ED0-BE21F56354E0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8130-14B9-45FE-95BC-75C4FB2E3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0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yhy\Downloads\VE203_Worksheet7.pdf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https://www3.nd.edu/~dgalvin1/40210/40210_F12/CGT_early.pdf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23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1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6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7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0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VE203_Worksheet7.pdf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07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https://web.stanford.edu/class/archive/cs/cs103/cs103.1184/lectures/11/Small11.pdf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4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28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4BB88-439C-4FCF-B1AC-F3FB89C7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F94CA-9999-4DB9-9104-42FA4073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CB4C4-8523-4389-823A-C6B4AFD0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FB38-B4A2-4ED0-AC5B-3EE87EDD8B4C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5DDE-DF52-4355-9EF2-470713E9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06F4B-4D15-4B1B-ABA7-24A23B6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9E8F-8356-4A15-A7F8-5506D2C6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EB854-F2CD-4935-9175-BFF596C7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FC7-B6DA-4B06-857C-08659CB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AA40-B5DC-486D-AC5B-AD7EAB11F977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46F73-7A54-449B-9533-D99C8515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327BB-6363-4890-8E30-D9F27E19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2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585AD-938E-4777-8CA0-896D93BA1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F0C8CF-FB95-48CE-BCCE-1B30F83A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32486-703E-4D1C-8989-BE6BEDEA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BFB-1034-4BAC-B221-A8911B2BB405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707D-50BA-4C64-B0BE-4A43DF16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6AAAB-1C62-4AA3-9276-C82AF8AC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ED084-7102-4806-B7F0-9BDBD4D3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6B5BF-8676-49F9-A616-63CB2000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A65C8-2B25-4011-B127-886D5E9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7985-FD96-4993-917B-FB5DF4076C4D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7F513-362E-4D8D-A19B-A85A538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41A32-203B-4C98-8596-1FAF6CB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B7A7-AB8A-4B89-94AF-5278B7D9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1D4CE-26D5-418D-8785-77400B41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D0925-8976-4836-A11C-56D3A77E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1005-F260-4471-BFC1-50490C66E829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226FB-EEBD-4394-852B-AC934475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13FB5-59EC-4D68-9EF0-630B5706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D4E5-B83C-4215-9835-6B9511F4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D7405-E592-4F44-B11B-7D8CE7F1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CDCF2-1E6D-4F11-B67D-4B002FBA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DAFA7-A1FB-4918-A90B-29DB494C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E56-C0C9-4F2C-9395-7F8446DEA7C0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F4E-0B5F-41B3-B3E7-5ABF4D97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DE2C4-1F81-4772-9B9F-8C85A5CF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142BE-4928-4136-9996-49A6E8C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85D96-85FF-4524-9602-3AFA51B0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5B96-B113-445F-8A6B-1C03734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E6809E-2307-4D2C-9570-260B3427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9493F-E7D6-4F9C-891A-B442E487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011FF-D8BD-4313-B902-A98C2B3E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48-7F49-4109-B3DE-18D2D144BE08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CA8A2-C67E-4871-B805-0FEA049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422B7-6B53-42FE-A063-A9695C2C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0EEEF-51C2-484E-8B1B-124FC6E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63E87C-92FF-48D5-85B7-CD20D94A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9200-C98B-4EF3-BB16-A313A8DB3260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508EE-3CD1-442F-9E59-864F63E8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E2B23-3CC9-4743-97A0-FDCD126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1534F-1B8B-4EB0-98A6-8E2E9C59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07D-7634-4B0E-B494-A2DCEE23A1FD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DD56E-3F1D-496E-A1E6-A452C26D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C1443-279B-4FBA-B760-251D09CF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3254D-D780-49F1-BFF6-C9B932D3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C563E-89DD-4507-81B0-5250D559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72B63-653C-4F81-A5B5-9BBB3D4A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9C1A7-E1DC-476E-B7DD-CB9D030C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051-97F6-4114-B0A7-A93EB2618695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6BEE4-EB07-4070-8152-1FA7CF2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4DE07-0E83-44BB-8E1E-6D64937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DAF1A-A62E-42D8-9574-FCAB91EE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781E0-37BD-4FF0-A54F-00EC32E11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0070D-39E5-4BFA-B0A8-610E95A9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95602-71E2-4023-962C-E3181A78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857-18EE-4895-B619-59663A2A5806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B8B73-67D0-48A4-943F-A74CE45D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60ABB-36F4-4EE2-A73D-2228355C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53E370-542C-4B28-8624-908C05B1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35D2-71D8-46F0-A31D-97A9EBE2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EB972-F355-40AD-92BF-4D02D8D36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FDCD-3922-41AA-9289-DE04C833FC06}" type="datetime1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14624-5EA1-4C8E-8A70-576AE9E5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1A581-7E31-4F68-8D09-8D423567B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 rot="287787">
            <a:off x="-518749" y="1608753"/>
            <a:ext cx="13577144" cy="3081937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322" y="1499884"/>
            <a:ext cx="8702659" cy="236141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2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Yue</a:t>
            </a: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483F2-4860-4676-86D2-B2B0128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074" y="3993927"/>
            <a:ext cx="9957847" cy="2733774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6" y="398766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0470"/>
                <a:ext cx="9982065" cy="4574892"/>
              </a:xfrm>
            </p:spPr>
            <p:txBody>
              <a:bodyPr>
                <a:normAutofit/>
              </a:bodyPr>
              <a:lstStyle/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sz="1800" b="1" dirty="0">
                    <a:solidFill>
                      <a:srgbClr val="3E8C9C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Walk</a:t>
                </a: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: a sequence of (not necessarily distinct)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 . . . , 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𝑘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+1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∈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𝐸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= 1, 2, . . .,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−1</m:t>
                    </m:r>
                  </m:oMath>
                </a14:m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Distinct Vertices  =&gt; path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sz="1800" i="1" dirty="0" err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=&gt; closed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Length: number of edges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endParaRPr lang="en-US" sz="18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sz="1800" b="1" dirty="0">
                    <a:solidFill>
                      <a:srgbClr val="3E8C9C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Connected</a:t>
                </a: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: A graph G is connected if for all u, v ∈ V(G), there is a walk from u to v 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(intuitively, one can pick up an entire graph by grabbing just one vertex)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 is </a:t>
                </a:r>
                <a:r>
                  <a:rPr lang="en-US" sz="1800" b="1" dirty="0">
                    <a:solidFill>
                      <a:srgbClr val="3E8C9C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disconnected</a:t>
                </a: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en-US" sz="1800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iff</a:t>
                </a: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there is a partition {X,Y } of V(G) such that no edge has an end in X and an end in Y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Each </a:t>
                </a:r>
                <a:r>
                  <a:rPr lang="en-US" sz="1800" b="1" dirty="0">
                    <a:solidFill>
                      <a:srgbClr val="3E8C9C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maximal connected </a:t>
                </a: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piece of a graph is called a connected </a:t>
                </a:r>
                <a:r>
                  <a:rPr lang="en-US" sz="1800" b="1" dirty="0">
                    <a:solidFill>
                      <a:srgbClr val="3E8C9C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component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Theorem</a:t>
                </a: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: If there is a walk from u to v, then there is a path from u to v.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0470"/>
                <a:ext cx="9982065" cy="4574892"/>
              </a:xfrm>
              <a:blipFill>
                <a:blip r:embed="rId3"/>
                <a:stretch>
                  <a:fillRect l="-550" t="-800" b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882519" y="649393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A79691-931F-E647-87C1-32B703191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510" y="2199481"/>
            <a:ext cx="1501270" cy="697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CB7F1A-A61A-F906-D876-B7957C46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265" y="2680728"/>
            <a:ext cx="1501270" cy="6476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794672-6AC0-ED53-E8F1-19F8355DD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854" y="3219548"/>
            <a:ext cx="2245926" cy="618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4C5F88-4C47-7A86-566D-178068BF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510" y="3684267"/>
            <a:ext cx="1501270" cy="6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1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6" y="398766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ridge 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0470"/>
                <a:ext cx="10250510" cy="45748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If the deletion of a edge/vertex v from G causes the number of components to increase, then v is called a cut edge/vertex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8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Exercise: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Prove that an edge e is a bridge of G if and only if e lies on no cycle of G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endParaRPr lang="en-US" sz="18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Connectivity </a:t>
                </a:r>
                <a:r>
                  <a:rPr lang="el-GR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κ(</a:t>
                </a: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G) : delete at least </a:t>
                </a:r>
                <a:r>
                  <a:rPr lang="el-GR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κ(</a:t>
                </a: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G) vertices can make the graph disconnected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If </a:t>
                </a:r>
                <a14:m>
                  <m:oMath xmlns:m="http://schemas.openxmlformats.org/officeDocument/2006/math">
                    <m:r>
                      <a:rPr lang="el-GR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𝜅</m:t>
                    </m:r>
                    <m:d>
                      <m:dPr>
                        <m:ctrlPr>
                          <a:rPr lang="el-GR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𝐺</m:t>
                        </m:r>
                      </m:e>
                    </m:d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</m:t>
                    </m:r>
                  </m:oMath>
                </a14:m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, the graph is k-connected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Every 2-connected graph contains at least one cycle.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0470"/>
                <a:ext cx="10250510" cy="4574892"/>
              </a:xfrm>
              <a:blipFill>
                <a:blip r:embed="rId3"/>
                <a:stretch>
                  <a:fillRect l="-535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882519" y="649393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A79691-931F-E647-87C1-32B703191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510" y="2199481"/>
            <a:ext cx="1501270" cy="6972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ECB7F1A-A61A-F906-D876-B7957C46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265" y="2680728"/>
            <a:ext cx="1501270" cy="6476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2794672-6AC0-ED53-E8F1-19F8355DD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854" y="3219548"/>
            <a:ext cx="2245926" cy="618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B4C5F88-4C47-7A86-566D-178068BF6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510" y="3684267"/>
            <a:ext cx="1501270" cy="6972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45F1B5-E3AA-F315-7C58-B0FE54113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596210"/>
            <a:ext cx="6281282" cy="7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6527A-1765-751B-9993-713AC8F8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856" y="8640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δ(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G) = min{deg(v) | v ∈ V (G)}.</a:t>
            </a:r>
          </a:p>
          <a:p>
            <a:pPr marL="0" indent="0"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Let G be a graph where δ(G) ≥ k.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Prove that G has a path of length at least k.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If k ≥ 2, prove that G has a cycle of length at least k + 1</a:t>
            </a:r>
          </a:p>
        </p:txBody>
      </p:sp>
    </p:spTree>
    <p:extLst>
      <p:ext uri="{BB962C8B-B14F-4D97-AF65-F5344CB8AC3E}">
        <p14:creationId xmlns:p14="http://schemas.microsoft.com/office/powerpoint/2010/main" val="137843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AABB7D-938E-B9CD-4368-EC8FE2B35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64" y="782437"/>
            <a:ext cx="9941416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Let G be a graph with v vertices that is not connected. What is the maximum number of edges of G? </a:t>
            </a:r>
          </a:p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Let G be a graph of order n and size strictly less than n − 1. Prove that G is not connected.</a:t>
            </a:r>
          </a:p>
        </p:txBody>
      </p:sp>
    </p:spTree>
    <p:extLst>
      <p:ext uri="{BB962C8B-B14F-4D97-AF65-F5344CB8AC3E}">
        <p14:creationId xmlns:p14="http://schemas.microsoft.com/office/powerpoint/2010/main" val="332091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 rot="287787">
            <a:off x="-518749" y="1608753"/>
            <a:ext cx="13577144" cy="3081937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02143">
            <a:off x="1713107" y="2628475"/>
            <a:ext cx="8702659" cy="236141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End</a:t>
            </a:r>
            <a:b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5400" strike="sngStrike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QAQ</a:t>
            </a:r>
            <a:r>
              <a:rPr lang="en-US" altLang="zh-CN" sz="5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1E2F9A-064F-42DF-959D-BDC45D42893D}"/>
              </a:ext>
            </a:extLst>
          </p:cNvPr>
          <p:cNvSpPr/>
          <p:nvPr/>
        </p:nvSpPr>
        <p:spPr>
          <a:xfrm rot="3309312" flipV="1">
            <a:off x="12141629" y="-813537"/>
            <a:ext cx="166923" cy="668851"/>
          </a:xfrm>
          <a:prstGeom prst="rect">
            <a:avLst/>
          </a:prstGeom>
          <a:solidFill>
            <a:srgbClr val="FC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6D816-0354-4729-BADD-F05E70D8EBD7}"/>
              </a:ext>
            </a:extLst>
          </p:cNvPr>
          <p:cNvSpPr/>
          <p:nvPr/>
        </p:nvSpPr>
        <p:spPr>
          <a:xfrm rot="8938921" flipV="1">
            <a:off x="12627395" y="-511608"/>
            <a:ext cx="757895" cy="162221"/>
          </a:xfrm>
          <a:prstGeom prst="rect">
            <a:avLst/>
          </a:prstGeom>
          <a:solidFill>
            <a:srgbClr val="FA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405A53-4DFC-4CC8-A669-48A946BE3B6A}"/>
              </a:ext>
            </a:extLst>
          </p:cNvPr>
          <p:cNvSpPr/>
          <p:nvPr/>
        </p:nvSpPr>
        <p:spPr>
          <a:xfrm rot="3595182" flipV="1">
            <a:off x="12032775" y="-680854"/>
            <a:ext cx="952289" cy="162221"/>
          </a:xfrm>
          <a:prstGeom prst="rect">
            <a:avLst/>
          </a:prstGeom>
          <a:solidFill>
            <a:srgbClr val="FF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FCB51-9B45-4827-A541-518C89E3EE36}"/>
              </a:ext>
            </a:extLst>
          </p:cNvPr>
          <p:cNvSpPr/>
          <p:nvPr/>
        </p:nvSpPr>
        <p:spPr>
          <a:xfrm rot="3595182" flipV="1">
            <a:off x="11265881" y="-874176"/>
            <a:ext cx="952289" cy="162221"/>
          </a:xfrm>
          <a:prstGeom prst="rect">
            <a:avLst/>
          </a:prstGeom>
          <a:solidFill>
            <a:srgbClr val="FF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F137041-11BD-9DA6-021B-DB9B17555E3C}"/>
              </a:ext>
            </a:extLst>
          </p:cNvPr>
          <p:cNvSpPr/>
          <p:nvPr/>
        </p:nvSpPr>
        <p:spPr>
          <a:xfrm rot="10574487" flipV="1">
            <a:off x="-201763" y="-489933"/>
            <a:ext cx="12577763" cy="883352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8515B26-E0C1-7664-4B50-7A9FB053216E}"/>
              </a:ext>
            </a:extLst>
          </p:cNvPr>
          <p:cNvSpPr/>
          <p:nvPr/>
        </p:nvSpPr>
        <p:spPr>
          <a:xfrm rot="21388323" flipV="1">
            <a:off x="-234485" y="6460771"/>
            <a:ext cx="12577763" cy="1663715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DD457-A985-FE98-2A3A-963F308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FCD46-0514-C289-1A83-5139F0E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Combinatorics and Graph Theory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Harris, Hirst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Mossinghoff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 from VE203 2022 spring TA Hamster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 from VE203 2022 spring TA </a:t>
            </a:r>
            <a:r>
              <a:rPr lang="en-US" b="0" i="0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Yucheng Huang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4">
            <a:extLst>
              <a:ext uri="{FF2B5EF4-FFF2-40B4-BE49-F238E27FC236}">
                <a16:creationId xmlns:a16="http://schemas.microsoft.com/office/drawing/2014/main" id="{B75185BA-329E-939F-8DEF-A38731204466}"/>
              </a:ext>
            </a:extLst>
          </p:cNvPr>
          <p:cNvSpPr/>
          <p:nvPr/>
        </p:nvSpPr>
        <p:spPr>
          <a:xfrm>
            <a:off x="-268941" y="422461"/>
            <a:ext cx="9678059" cy="1110504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94C4A0-61BC-4CC3-908B-AD93F968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73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3E8C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 </a:t>
            </a:r>
            <a:endParaRPr lang="zh-CN" altLang="en-US" dirty="0">
              <a:solidFill>
                <a:srgbClr val="3E8C9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0FF25-03C1-49B6-B6C3-14E857D6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3"/>
            <a:ext cx="11092542" cy="4895851"/>
          </a:xfrm>
        </p:spPr>
        <p:txBody>
          <a:bodyPr numCol="2"/>
          <a:lstStyle/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 </a:t>
            </a: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basic</a:t>
            </a: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24FA9D-CC93-47F4-93CA-D50C80B32A76}"/>
              </a:ext>
            </a:extLst>
          </p:cNvPr>
          <p:cNvSpPr/>
          <p:nvPr/>
        </p:nvSpPr>
        <p:spPr>
          <a:xfrm rot="16200000" flipV="1">
            <a:off x="11515166" y="367155"/>
            <a:ext cx="166280" cy="162219"/>
          </a:xfrm>
          <a:prstGeom prst="rect">
            <a:avLst/>
          </a:prstGeom>
          <a:solidFill>
            <a:srgbClr val="B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6FAA91-10E4-4165-ADD3-5FCF2122EE8F}"/>
              </a:ext>
            </a:extLst>
          </p:cNvPr>
          <p:cNvSpPr/>
          <p:nvPr/>
        </p:nvSpPr>
        <p:spPr>
          <a:xfrm rot="16200000" flipV="1">
            <a:off x="11200581" y="367156"/>
            <a:ext cx="166280" cy="162219"/>
          </a:xfrm>
          <a:prstGeom prst="rect">
            <a:avLst/>
          </a:prstGeom>
          <a:solidFill>
            <a:srgbClr val="C8E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8918C5-43CC-417F-BB17-FC3E64C31BCE}"/>
              </a:ext>
            </a:extLst>
          </p:cNvPr>
          <p:cNvSpPr/>
          <p:nvPr/>
        </p:nvSpPr>
        <p:spPr>
          <a:xfrm rot="16200000" flipV="1">
            <a:off x="10881069" y="367155"/>
            <a:ext cx="166280" cy="162219"/>
          </a:xfrm>
          <a:prstGeom prst="rect">
            <a:avLst/>
          </a:prstGeom>
          <a:solidFill>
            <a:srgbClr val="DB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3A89C-11BE-4117-B083-8436F81C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8ECE7"/>
                </a:solidFill>
              </a:rPr>
              <a:t>Huang Yue</a:t>
            </a:r>
            <a:endParaRPr lang="zh-CN" altLang="en-US" dirty="0">
              <a:solidFill>
                <a:srgbClr val="D8EC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1A5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 &amp; Antichain</a:t>
            </a:r>
            <a:endParaRPr lang="zh-CN" altLang="en-US" dirty="0">
              <a:solidFill>
                <a:srgbClr val="51A5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subset of comparable elements (a complete graph)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Antichain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subset of incomparable elements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can’t be extended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max length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maximum size of chain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maximum size of antichain</a:t>
            </a:r>
            <a:endParaRPr lang="en-US" altLang="zh-C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76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D3254EAD-8CA6-F543-36C4-05F79434660E}"/>
              </a:ext>
            </a:extLst>
          </p:cNvPr>
          <p:cNvSpPr/>
          <p:nvPr/>
        </p:nvSpPr>
        <p:spPr>
          <a:xfrm>
            <a:off x="680058" y="3626830"/>
            <a:ext cx="6120792" cy="1540482"/>
          </a:xfrm>
          <a:prstGeom prst="roundRect">
            <a:avLst>
              <a:gd name="adj" fmla="val 10943"/>
            </a:avLst>
          </a:prstGeom>
          <a:solidFill>
            <a:srgbClr val="C8E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EAE6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8846F24-0E83-5377-9B9F-6007B2D88D4E}"/>
              </a:ext>
            </a:extLst>
          </p:cNvPr>
          <p:cNvSpPr/>
          <p:nvPr/>
        </p:nvSpPr>
        <p:spPr>
          <a:xfrm>
            <a:off x="680058" y="1644162"/>
            <a:ext cx="6072434" cy="1508926"/>
          </a:xfrm>
          <a:prstGeom prst="roundRect">
            <a:avLst>
              <a:gd name="adj" fmla="val 10943"/>
            </a:avLst>
          </a:prstGeom>
          <a:solidFill>
            <a:srgbClr val="C8E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AEAE6"/>
              </a:solidFill>
            </a:endParaRPr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1A5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Dilworth’s Theorem</a:t>
            </a:r>
            <a:endParaRPr lang="zh-CN" altLang="en-US" dirty="0">
              <a:solidFill>
                <a:srgbClr val="51A5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k: least integer that P is a union of k chains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m: size of largest antichain of 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Dilworth Theorem: k=m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“dual”: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k: least integer that P is a union of k antichains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m: size of largest chain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Mirsky’s Theorem: k=m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 of the graph on the right?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a finite </a:t>
            </a:r>
            <a:r>
              <a:rPr lang="en-US" altLang="zh-CN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poset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would removing a maximal chain decreases the width of the </a:t>
            </a:r>
            <a:r>
              <a:rPr lang="en-US" altLang="zh-CN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poset</a:t>
            </a:r>
            <a:r>
              <a:rPr lang="en-US" altLang="zh-C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FCAF95-FE72-D133-2354-325FF488C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8844" y="1813827"/>
            <a:ext cx="1630165" cy="16898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80158F-7DF3-401B-ACFF-8CE5F5D9D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4764" y="1912395"/>
            <a:ext cx="1905009" cy="15818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09CDC24-7E89-6309-895F-46BC6FC4EF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8666" y="3550215"/>
            <a:ext cx="2839651" cy="17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0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1A5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Graph Definitions</a:t>
            </a:r>
            <a:endParaRPr lang="zh-CN" altLang="en-US" dirty="0">
              <a:solidFill>
                <a:srgbClr val="51A5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921738" cy="5018651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Loop, parallel, simple graph</a:t>
                </a: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Isomorphism G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≅</m:t>
                    </m:r>
                  </m:oMath>
                </a14:m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H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Bijection from V(G) -&gt; V(H) that keep the edges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sz="16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Equivalence relation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Complement: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Bipartite: union of two disjoint (possibly empty) independent sets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Complete graph(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)/Clique: pairwise adjacent, simple graph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Null graph: vertex set &amp; edge set empty (not the complement of complete graph)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Path(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): no repeat vertices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Cycle graph(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): Path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921738" cy="5018651"/>
              </a:xfrm>
              <a:blipFill>
                <a:blip r:embed="rId3"/>
                <a:stretch>
                  <a:fillRect l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50CD6CE-37B9-B599-2F90-AC346C96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938" y="3864439"/>
            <a:ext cx="1775614" cy="251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934A4C-B2DD-BB0D-956E-412B1CD40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106" y="1818888"/>
            <a:ext cx="1541974" cy="9714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504F03-E38D-110A-D871-D7CF10D2B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637" y="1915029"/>
            <a:ext cx="1892273" cy="8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2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1A5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Double Counting</a:t>
            </a:r>
            <a:endParaRPr lang="zh-CN" altLang="en-US" dirty="0">
              <a:solidFill>
                <a:srgbClr val="51A5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 between Degree &amp; Edge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Handshaking lemma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Exercise: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any graph with at least two nodes, there are at least two nodes of the same degree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it true that a finite graph having exactly two vertices of odd degree must contain a path from one to the other? Give a proof or a counterexample.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Another example(extra content):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Mantel's Theorem: For a simple graph G containing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triangles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|V(G)|=n, what is the maximum number of edges G can have? 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3CCCE7-6973-030E-08EA-1149EFCE80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62" t="18259" r="3500" b="8710"/>
          <a:stretch/>
        </p:blipFill>
        <p:spPr>
          <a:xfrm>
            <a:off x="5414038" y="1754150"/>
            <a:ext cx="4735063" cy="109416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863D224-9998-CE6B-778F-82E9406D6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1484" y="2299237"/>
            <a:ext cx="6599492" cy="225952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4E07B31-8F83-B59C-D809-7F4EEA25F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50" y="5247040"/>
            <a:ext cx="544842" cy="5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3FB7A-753E-C135-EB82-E9EDDB866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054"/>
            <a:ext cx="10515600" cy="568890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whether the given pairs of graphs are isomorphic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922839-13BA-8AB7-A486-24088F5F8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80" t="12502" r="20347" b="15714"/>
          <a:stretch/>
        </p:blipFill>
        <p:spPr>
          <a:xfrm>
            <a:off x="1067654" y="1568061"/>
            <a:ext cx="3994339" cy="39877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EB2BB2-CA6D-FD1F-2013-A8E06021D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693" y="1543288"/>
            <a:ext cx="5209264" cy="22312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1A277D-FD4F-140D-EE25-33D6F232EE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876"/>
          <a:stretch/>
        </p:blipFill>
        <p:spPr>
          <a:xfrm>
            <a:off x="5382693" y="4002218"/>
            <a:ext cx="5436209" cy="15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42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DFA0D-2C4D-7D7A-407B-ABB1FD48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DE698-1D33-13AF-83FF-94EC5BA4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8919B4-E27A-4887-EEA2-5DC2F6073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" t="1423" r="7282"/>
          <a:stretch/>
        </p:blipFill>
        <p:spPr>
          <a:xfrm>
            <a:off x="639518" y="420736"/>
            <a:ext cx="6518607" cy="385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8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77A2F-DCC9-1C30-B97F-1EF5346F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032"/>
            <a:ext cx="10515600" cy="62689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 you have a party of six people. Each pair of people are either friends (they know each other) or strangers (they do not).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Theorem: Any such party must have a group of three mutual friends (three people who all know one another) or three mutual strangers (three people, none of whom know any of the others)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Theorem: Consider a 6-clique where every edge is colored red or blue. The  graph contains a red triangle or a blue triangle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Theorem (Ramsey’s Theorem): For any natural number n, there is a smallest natural number R(n) such that if the edges of an R(n)-clique are colored red or blue, the resulting graph will contain either a red n-clique or a blue n-clique.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proof: n=3, R(n)&lt;=6</a:t>
            </a:r>
          </a:p>
        </p:txBody>
      </p:sp>
    </p:spTree>
    <p:extLst>
      <p:ext uri="{BB962C8B-B14F-4D97-AF65-F5344CB8AC3E}">
        <p14:creationId xmlns:p14="http://schemas.microsoft.com/office/powerpoint/2010/main" val="144867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6314</TotalTime>
  <Words>978</Words>
  <Application>Microsoft Office PowerPoint</Application>
  <PresentationFormat>宽屏</PresentationFormat>
  <Paragraphs>108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Microsoft YaHei</vt:lpstr>
      <vt:lpstr>Microsoft YaHei UI</vt:lpstr>
      <vt:lpstr>Arial</vt:lpstr>
      <vt:lpstr>Calibri</vt:lpstr>
      <vt:lpstr>Cambria Math</vt:lpstr>
      <vt:lpstr>Office 主题​​</vt:lpstr>
      <vt:lpstr>Graph   Yue</vt:lpstr>
      <vt:lpstr>Outline </vt:lpstr>
      <vt:lpstr>Chain &amp; Antichain</vt:lpstr>
      <vt:lpstr>Dilworth’s Theorem</vt:lpstr>
      <vt:lpstr>Basic Graph Definitions</vt:lpstr>
      <vt:lpstr> Double Counting</vt:lpstr>
      <vt:lpstr>PowerPoint 演示文稿</vt:lpstr>
      <vt:lpstr>PowerPoint 演示文稿</vt:lpstr>
      <vt:lpstr>PowerPoint 演示文稿</vt:lpstr>
      <vt:lpstr>Definition </vt:lpstr>
      <vt:lpstr> Bridge </vt:lpstr>
      <vt:lpstr>PowerPoint 演示文稿</vt:lpstr>
      <vt:lpstr>PowerPoint 演示文稿</vt:lpstr>
      <vt:lpstr>End QAQQ&amp;A  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VV214：Linear Algebra   Systems of linear equations</dc:title>
  <dc:creator>黄 越</dc:creator>
  <cp:lastModifiedBy>黄 越</cp:lastModifiedBy>
  <cp:revision>162</cp:revision>
  <dcterms:created xsi:type="dcterms:W3CDTF">2022-01-22T04:02:34Z</dcterms:created>
  <dcterms:modified xsi:type="dcterms:W3CDTF">2023-07-05T06:01:33Z</dcterms:modified>
</cp:coreProperties>
</file>