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2" r:id="rId6"/>
    <p:sldId id="261" r:id="rId7"/>
    <p:sldId id="275" r:id="rId8"/>
    <p:sldId id="279" r:id="rId9"/>
    <p:sldId id="267" r:id="rId10"/>
    <p:sldId id="274" r:id="rId11"/>
    <p:sldId id="266" r:id="rId12"/>
    <p:sldId id="272" r:id="rId13"/>
    <p:sldId id="280" r:id="rId14"/>
    <p:sldId id="277" r:id="rId15"/>
    <p:sldId id="282" r:id="rId16"/>
    <p:sldId id="278" r:id="rId17"/>
    <p:sldId id="269" r:id="rId18"/>
    <p:sldId id="281" r:id="rId19"/>
    <p:sldId id="27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11" autoAdjust="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9F65D-E306-4CB0-8C91-8CFF73C30864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7441D-8964-4A63-849D-C0CA9F54ED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89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7441D-8964-4A63-849D-C0CA9F54EDA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470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7441D-8964-4A63-849D-C0CA9F54EDA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796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7441D-8964-4A63-849D-C0CA9F54EDA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270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7441D-8964-4A63-849D-C0CA9F54EDA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362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7441D-8964-4A63-849D-C0CA9F54EDA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7441D-8964-4A63-849D-C0CA9F54EDA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80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2609-1707-0A88-AD8E-BA4465351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7B511-8881-4451-AE1E-8E36983AA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08404-EC46-4C01-60AF-1DBD073E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D61-3AEC-4E25-B62F-08658EFB789E}" type="datetime1">
              <a:rPr lang="ru-RU" smtClean="0"/>
              <a:t>16.03.2023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7619F-78BC-658C-3085-09C70F90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50F55-35B5-613F-A795-0BF31913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DAFF-687C-49B7-8551-9356A7C70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36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D3D4-2733-E077-B243-81E9296C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DA700-50DC-DC19-6126-C305DBE45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BEE8-97DF-C6BE-D4B5-7A42EF14F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E9E5-E6D8-48C8-8D55-2D91924886FB}" type="datetime1">
              <a:rPr lang="ru-RU" smtClean="0"/>
              <a:t>16.03.2023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803B7-97A1-9CC8-7044-1306D56C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E01DF-EACC-EB66-1139-B0DFB5AC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DAFF-687C-49B7-8551-9356A7C70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06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C52D9-B5E0-59ED-F31E-4673EAC5D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6FC29-19C3-5E52-7829-88251479A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C31BC-2264-FA43-9AEA-C98CD482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90FB-66BB-4262-B795-9498ECEEA56F}" type="datetime1">
              <a:rPr lang="ru-RU" smtClean="0"/>
              <a:t>16.03.2023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509DB-4218-5CEE-D013-1594C20F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3C962-154B-544A-1FE6-E317540C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DAFF-687C-49B7-8551-9356A7C70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50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B3370-C25E-7CAE-6089-6D11ED7D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164C6-2E62-6050-C239-CB0A11948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2ED78-324B-F783-8323-8D71ABF65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9CA7-1B90-494B-8907-52AAF0C8C8E5}" type="datetime1">
              <a:rPr lang="ru-RU" smtClean="0"/>
              <a:t>16.03.2023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A1BF-5E05-0EBF-A404-07ECF7C8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92CDC-15C2-DDBF-18CF-D80DB839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DAFF-687C-49B7-8551-9356A7C70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67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AF29-39C1-84D1-F42C-36030F467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1E791-B720-581E-9645-EE92BA126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5C611-1741-405F-B985-D3D32653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6A6E-AA8F-4A5E-8B68-CB449469B783}" type="datetime1">
              <a:rPr lang="ru-RU" smtClean="0"/>
              <a:t>16.03.2023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9782E-DD62-EFDA-E79D-E834C5CF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02ADD-F9D2-77BF-C17A-9F4C0179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DAFF-687C-49B7-8551-9356A7C70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87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73D9-7DD3-0193-C6E7-FC329B87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661CD-6621-4807-1BFE-DFA076D5A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40243-FE82-6E28-3CBE-D57D2587F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7F6C2-A71E-1625-B83A-5D424D85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B8A0-6576-44F7-BE00-B4F9232B8E78}" type="datetime1">
              <a:rPr lang="ru-RU" smtClean="0"/>
              <a:t>16.03.2023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975B0-F4DC-202A-773A-EA7F1648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6B7A9-A39D-0351-2171-8D164B70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DAFF-687C-49B7-8551-9356A7C70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18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7ED4-D64D-8090-FF77-BBED57895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432D8-E4DA-B364-56A9-6F9519619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7B03C-5D6A-C2C9-12CE-E75846CED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51016-5ACF-7425-7A9C-DA9DF0CD2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62BBE-5DD0-D43F-2793-5D6664C21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F29DA-E5A6-B60D-D7C3-9700C01C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756A-EB25-4807-80D2-8C89F99990A0}" type="datetime1">
              <a:rPr lang="ru-RU" smtClean="0"/>
              <a:t>16.03.2023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2FE0B-0A31-BE43-5672-41220CB8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214D9-5675-5DD5-1F03-61764EB2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DAFF-687C-49B7-8551-9356A7C70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83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AF46-08E3-850D-F394-1D033241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1CEB4-B5B9-1396-A788-2D6A4738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900D-CFC5-4264-A285-0DB17311158E}" type="datetime1">
              <a:rPr lang="ru-RU" smtClean="0"/>
              <a:t>16.03.2023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83232-743A-3E5E-BC61-6B5FB0032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E51B7-E556-EFFD-DD00-C27AE130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DAFF-687C-49B7-8551-9356A7C70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4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53D02D-59D8-E269-1E9F-9C871286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0ED5-AAEF-4663-8831-CC096F1ADDFE}" type="datetime1">
              <a:rPr lang="ru-RU" smtClean="0"/>
              <a:t>16.03.2023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5C4467-8DCA-8D29-B8D4-05F2FB2CE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FEFB6-DA91-2455-2451-1E159D11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DAFF-687C-49B7-8551-9356A7C70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307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FBDE-206B-DFBD-54A1-32DACEEF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4F5F9-BC46-2C19-71AD-F4222BB3B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0BEE0-DDFA-8414-F412-23AEE7B54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E0B7A-E3A7-57E2-9CDC-57F7201DA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A736-35A5-4D1A-8098-CE189A0AA171}" type="datetime1">
              <a:rPr lang="ru-RU" smtClean="0"/>
              <a:t>16.03.2023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0B8AB-62C2-7F8F-244B-7DFC13BF8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96F71-D4C6-17BA-B687-371FF8F0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DAFF-687C-49B7-8551-9356A7C70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3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FA058-0AEB-DC59-5E15-69085C50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C82A5D-2F59-6391-A4C2-C74177856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A1AA6-E9BC-67E6-59EC-AE05F4511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FBBF7-26E5-91FA-F815-48E481FF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2DAB-AF26-4D50-8B51-55E19524BCC4}" type="datetime1">
              <a:rPr lang="ru-RU" smtClean="0"/>
              <a:t>16.03.2023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67EF8-6A56-CA38-9154-8CBE6C8C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9DC48-4D89-DAEE-61E6-8B1DFC67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DAFF-687C-49B7-8551-9356A7C70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41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74320F-615E-82B7-09B5-B0D8BB20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2F92E-832C-9598-3B10-262628ED1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938F8-E03B-4373-910B-98555D497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095B1-122F-4E5B-B989-B14E62265CC6}" type="datetime1">
              <a:rPr lang="ru-RU" smtClean="0"/>
              <a:t>16.03.2023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C5C36-6D1A-825F-CEA4-B08E843F9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816FC-BE1A-606F-ED82-E71C8396C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EDAFF-687C-49B7-8551-9356A7C70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22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9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e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0.png"/><Relationship Id="rId10" Type="http://schemas.openxmlformats.org/officeDocument/2006/relationships/image" Target="../media/image17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67B2DE-3A74-D360-3833-E71417044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958" y="647208"/>
            <a:ext cx="9634847" cy="4096985"/>
          </a:xfrm>
        </p:spPr>
        <p:txBody>
          <a:bodyPr>
            <a:normAutofit/>
          </a:bodyPr>
          <a:lstStyle/>
          <a:p>
            <a:r>
              <a:rPr lang="en-US" sz="6600" dirty="0"/>
              <a:t>Parts and assemblies engineering</a:t>
            </a:r>
            <a:r>
              <a:rPr lang="ru-RU" sz="6600" dirty="0"/>
              <a:t> </a:t>
            </a:r>
            <a:br>
              <a:rPr lang="ru-RU" sz="6600" dirty="0"/>
            </a:br>
            <a:r>
              <a:rPr lang="en-US" sz="6600" dirty="0"/>
              <a:t> </a:t>
            </a:r>
            <a:br>
              <a:rPr lang="ru-RU" sz="6600" dirty="0"/>
            </a:br>
            <a:r>
              <a:rPr lang="en-US" sz="6600" dirty="0"/>
              <a:t>Lab-1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8C74C6-D9DA-8BAD-C6E8-9319B0881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2692" y="6377048"/>
            <a:ext cx="3839308" cy="46016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Denis </a:t>
            </a:r>
            <a:r>
              <a:rPr lang="en-US" dirty="0" err="1"/>
              <a:t>Dukhnovskiy</a:t>
            </a:r>
            <a:r>
              <a:rPr lang="en-US" dirty="0"/>
              <a:t> and Olga Rod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3121C2-8484-A233-514D-6E5E3D97C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39" y="148512"/>
            <a:ext cx="2041059" cy="196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5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477CC-D05E-99F1-490D-F998DB7F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28" y="178751"/>
            <a:ext cx="9583243" cy="846309"/>
          </a:xfrm>
        </p:spPr>
        <p:txBody>
          <a:bodyPr/>
          <a:lstStyle/>
          <a:p>
            <a:r>
              <a:rPr lang="en-US" dirty="0"/>
              <a:t>Step-by-step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59BCBC-2620-09B7-2AC4-DB7893068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0" y="64066"/>
            <a:ext cx="998040" cy="9609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5181D0-A81A-EE95-C7B7-349573346382}"/>
                  </a:ext>
                </a:extLst>
              </p:cNvPr>
              <p:cNvSpPr txBox="1"/>
              <p:nvPr/>
            </p:nvSpPr>
            <p:spPr>
              <a:xfrm>
                <a:off x="196955" y="991924"/>
                <a:ext cx="7480170" cy="2769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b="1" dirty="0"/>
                  <a:t>3.2. Find the cross-section area from “Section Data”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dirty="0"/>
                  <a:t>Find the value of area for each case approximately on “Section data” file-excel, this value will be MUST large then your calculate area A.</a:t>
                </a:r>
              </a:p>
              <a:p>
                <a:pPr>
                  <a:lnSpc>
                    <a:spcPct val="150000"/>
                  </a:lnSpc>
                </a:pPr>
                <a:endParaRPr lang="en-US" sz="2000" dirty="0"/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                  if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=141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          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=147.3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5181D0-A81A-EE95-C7B7-349573346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55" y="991924"/>
                <a:ext cx="7480170" cy="2769989"/>
              </a:xfrm>
              <a:prstGeom prst="rect">
                <a:avLst/>
              </a:prstGeom>
              <a:blipFill>
                <a:blip r:embed="rId4"/>
                <a:stretch>
                  <a:fillRect l="-1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DFDE3EE-E3DE-B223-5695-34A3129EE8C5}"/>
              </a:ext>
            </a:extLst>
          </p:cNvPr>
          <p:cNvGrpSpPr/>
          <p:nvPr/>
        </p:nvGrpSpPr>
        <p:grpSpPr>
          <a:xfrm>
            <a:off x="6307494" y="1336751"/>
            <a:ext cx="5687551" cy="2722962"/>
            <a:chOff x="5434469" y="4487014"/>
            <a:chExt cx="4438455" cy="227693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B3765BE-4CE5-2EB0-E414-B7357769A7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41855"/>
            <a:stretch/>
          </p:blipFill>
          <p:spPr>
            <a:xfrm>
              <a:off x="7110935" y="4487014"/>
              <a:ext cx="2761989" cy="2276937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F8028-2DCA-31E5-0A1C-018193EDA457}"/>
                </a:ext>
              </a:extLst>
            </p:cNvPr>
            <p:cNvSpPr/>
            <p:nvPr/>
          </p:nvSpPr>
          <p:spPr>
            <a:xfrm>
              <a:off x="7052187" y="5269947"/>
              <a:ext cx="1026584" cy="25419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E0F58A-0B17-9BF7-6F32-4E6310D25486}"/>
                </a:ext>
              </a:extLst>
            </p:cNvPr>
            <p:cNvCxnSpPr>
              <a:cxnSpLocks/>
              <a:stCxn id="14" idx="3"/>
              <a:endCxn id="9" idx="1"/>
            </p:cNvCxnSpPr>
            <p:nvPr/>
          </p:nvCxnSpPr>
          <p:spPr>
            <a:xfrm flipV="1">
              <a:off x="5434469" y="5397043"/>
              <a:ext cx="1617718" cy="6698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ACD316-FE61-EBC6-DE9F-B59A6E01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DAFF-687C-49B7-8551-9356A7C70B4A}" type="slidenum">
              <a:rPr lang="ru-RU" smtClean="0"/>
              <a:t>10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E83FA4-C003-3F5F-F129-925A046E01A6}"/>
                  </a:ext>
                </a:extLst>
              </p:cNvPr>
              <p:cNvSpPr txBox="1"/>
              <p:nvPr/>
            </p:nvSpPr>
            <p:spPr>
              <a:xfrm>
                <a:off x="939642" y="5490279"/>
                <a:ext cx="3114935" cy="690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</m:t>
                          </m:r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𝑟𝑒𝑠𝑠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l-G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𝑢𝑙𝑡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l-G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≥1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E83FA4-C003-3F5F-F129-925A046E0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42" y="5490279"/>
                <a:ext cx="3114935" cy="6902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059F56C-5CDC-6880-EE7B-5F3A5E8BF50E}"/>
              </a:ext>
            </a:extLst>
          </p:cNvPr>
          <p:cNvSpPr txBox="1"/>
          <p:nvPr/>
        </p:nvSpPr>
        <p:spPr>
          <a:xfrm>
            <a:off x="196955" y="4824007"/>
            <a:ext cx="4738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ea typeface="Cambria Math" panose="02040503050406030204" pitchFamily="18" charset="0"/>
                <a:cs typeface="Times New Roman" panose="02020603050405020304" pitchFamily="18" charset="0"/>
              </a:rPr>
              <a:t>3.3. Check the Stress safety factor: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BD3DB3-9AD5-EFDC-B9A2-BE8868294B1F}"/>
              </a:ext>
            </a:extLst>
          </p:cNvPr>
          <p:cNvSpPr/>
          <p:nvPr/>
        </p:nvSpPr>
        <p:spPr>
          <a:xfrm>
            <a:off x="4516015" y="3023118"/>
            <a:ext cx="1791479" cy="405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27DE55-1627-FED9-4036-EEC5F06EC393}"/>
              </a:ext>
            </a:extLst>
          </p:cNvPr>
          <p:cNvSpPr txBox="1"/>
          <p:nvPr/>
        </p:nvSpPr>
        <p:spPr>
          <a:xfrm>
            <a:off x="196954" y="3809402"/>
            <a:ext cx="5289445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effectLst/>
                <a:ea typeface="Cambria Math" panose="02040503050406030204" pitchFamily="18" charset="0"/>
                <a:cs typeface="Times New Roman" panose="02020603050405020304" pitchFamily="18" charset="0"/>
              </a:rPr>
              <a:t>Calculate the normal stress with found area: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1A4A27-FE30-646F-7BCA-87892706357D}"/>
                  </a:ext>
                </a:extLst>
              </p:cNvPr>
              <p:cNvSpPr txBox="1"/>
              <p:nvPr/>
            </p:nvSpPr>
            <p:spPr>
              <a:xfrm>
                <a:off x="4628619" y="3809402"/>
                <a:ext cx="1060422" cy="60907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1800" dirty="0" smtClean="0"/>
                        <m:t>σ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den>
                      </m:f>
                      <m:r>
                        <a:rPr lang="ru-RU" sz="1800" b="0" i="1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1A4A27-FE30-646F-7BCA-878927063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619" y="3809402"/>
                <a:ext cx="1060422" cy="6090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BD673D4-7EF8-12D1-8517-3D488E499D8A}"/>
              </a:ext>
            </a:extLst>
          </p:cNvPr>
          <p:cNvSpPr txBox="1"/>
          <p:nvPr/>
        </p:nvSpPr>
        <p:spPr>
          <a:xfrm>
            <a:off x="5689041" y="5307704"/>
            <a:ext cx="5824935" cy="96795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/>
              <a:t>If the safety factor is less then 1, it’s necessary to change the cross-section area and repeat calculation;</a:t>
            </a:r>
            <a:endParaRPr lang="ru-RU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CDCA4D-11F6-974A-0F94-82E9D0E0AD1F}"/>
              </a:ext>
            </a:extLst>
          </p:cNvPr>
          <p:cNvSpPr txBox="1"/>
          <p:nvPr/>
        </p:nvSpPr>
        <p:spPr>
          <a:xfrm>
            <a:off x="5323113" y="5468516"/>
            <a:ext cx="32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!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66192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477CC-D05E-99F1-490D-F998DB7F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28" y="178751"/>
            <a:ext cx="9583243" cy="846309"/>
          </a:xfrm>
        </p:spPr>
        <p:txBody>
          <a:bodyPr/>
          <a:lstStyle/>
          <a:p>
            <a:r>
              <a:rPr lang="en-US" dirty="0"/>
              <a:t>Step-by-step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59BCBC-2620-09B7-2AC4-DB7893068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0" y="64066"/>
            <a:ext cx="998040" cy="9609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91379349-B545-748B-1537-66EA7856B1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962" y="1253330"/>
                <a:ext cx="7681969" cy="554060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b="1" dirty="0">
                    <a:cs typeface="Times New Roman" panose="02020603050405020304" pitchFamily="18" charset="0"/>
                  </a:rPr>
                  <a:t>3.4. Local</a:t>
                </a:r>
                <a:r>
                  <a:rPr lang="en-US" sz="24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buckling for cap of spar:</a:t>
                </a:r>
                <a:endParaRPr lang="en-US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000" i="1" dirty="0" smtClean="0"/>
                            <m:t>σ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𝑙𝑜𝑐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0,9</m:t>
                          </m:r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𝑘𝐸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  <m:sup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,    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0.45</m:t>
                      </m:r>
                    </m:oMath>
                  </m:oMathPara>
                </a14:m>
                <a:br>
                  <a:rPr lang="en-US" sz="2000" b="0" i="1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</a:br>
                <a:endParaRPr lang="en-US" sz="2000" b="0" i="1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r">
                  <a:lnSpc>
                    <a:spcPct val="150000"/>
                  </a:lnSpc>
                  <a:buNone/>
                </a:pPr>
                <a:endParaRPr lang="en-US" sz="2000" b="0" i="1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b="1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Calculate the safety factor for cap: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1" i="1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𝑏𝑢𝑐𝑘𝑙𝑖𝑛𝑔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2000" i="1" dirty="0"/>
                                <m:t>σ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𝑙𝑜𝑐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≥1</m:t>
                      </m:r>
                    </m:oMath>
                  </m:oMathPara>
                </a14:m>
                <a:endParaRPr lang="en-US" sz="2000" i="1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US" sz="2000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 is action stress on cap</a:t>
                </a:r>
              </a:p>
              <a:p>
                <a:pPr marL="0" indent="0" algn="r">
                  <a:buNone/>
                </a:pPr>
                <a:endParaRPr lang="en-US" sz="1800" i="1" dirty="0"/>
              </a:p>
            </p:txBody>
          </p:sp>
        </mc:Choice>
        <mc:Fallback xmlns="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91379349-B545-748B-1537-66EA7856B1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962" y="1253330"/>
                <a:ext cx="7681969" cy="5540603"/>
              </a:xfrm>
              <a:blipFill>
                <a:blip r:embed="rId3"/>
                <a:stretch>
                  <a:fillRect l="-12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C9988D08-0B4B-F0D2-BEA6-58E51C735CC0}"/>
              </a:ext>
            </a:extLst>
          </p:cNvPr>
          <p:cNvGrpSpPr/>
          <p:nvPr/>
        </p:nvGrpSpPr>
        <p:grpSpPr>
          <a:xfrm>
            <a:off x="7493763" y="1065410"/>
            <a:ext cx="3858482" cy="3538227"/>
            <a:chOff x="7753316" y="1425658"/>
            <a:chExt cx="3010951" cy="28370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EFE5D03-5C8F-FC1F-A85C-5B6A3443732D}"/>
                </a:ext>
              </a:extLst>
            </p:cNvPr>
            <p:cNvGrpSpPr/>
            <p:nvPr/>
          </p:nvGrpSpPr>
          <p:grpSpPr>
            <a:xfrm>
              <a:off x="7768494" y="1810348"/>
              <a:ext cx="2822223" cy="2452385"/>
              <a:chOff x="7424773" y="1233928"/>
              <a:chExt cx="3937599" cy="3421597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7EA297E-5F18-AA0B-F8E6-6B4242738D5F}"/>
                  </a:ext>
                </a:extLst>
              </p:cNvPr>
              <p:cNvSpPr/>
              <p:nvPr/>
            </p:nvSpPr>
            <p:spPr>
              <a:xfrm>
                <a:off x="8080131" y="2057400"/>
                <a:ext cx="3261946" cy="65942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28040C1-0B87-AAE2-2CAE-F687DEADCE6D}"/>
                  </a:ext>
                </a:extLst>
              </p:cNvPr>
              <p:cNvSpPr/>
              <p:nvPr/>
            </p:nvSpPr>
            <p:spPr>
              <a:xfrm rot="5400000">
                <a:off x="8864364" y="3233852"/>
                <a:ext cx="1383323" cy="34927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1E146EB-C2D1-B019-310F-F2318FE46C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1103" y="1670538"/>
                <a:ext cx="0" cy="298498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081227A-6438-83AA-46D7-7E3196BAED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14137" y="2716823"/>
                <a:ext cx="209696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FA4D743-BABB-A63A-47CE-75B37DDD61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14137" y="2057400"/>
                <a:ext cx="209696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958855A-54BE-FC8D-67CA-481F732D3C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62369" y="1352054"/>
                <a:ext cx="3" cy="14331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5546295-F8B6-2B87-DFF8-5D7D9F3714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7133" y="2057400"/>
                <a:ext cx="0" cy="6594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8F97638-58D3-9263-34E1-6DB9AB9775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11101" y="1720645"/>
                <a:ext cx="16309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1376BFC-358A-242D-06D4-574CEA4F1133}"/>
                  </a:ext>
                </a:extLst>
              </p:cNvPr>
              <p:cNvSpPr txBox="1"/>
              <p:nvPr/>
            </p:nvSpPr>
            <p:spPr>
              <a:xfrm rot="10800000">
                <a:off x="7424773" y="2137685"/>
                <a:ext cx="461665" cy="36404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dirty="0"/>
                  <a:t>δ</a:t>
                </a:r>
                <a:endParaRPr lang="ru-RU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B993C6D-AB6C-B08D-D27B-1F571F5AF240}"/>
                  </a:ext>
                </a:extLst>
              </p:cNvPr>
              <p:cNvSpPr txBox="1"/>
              <p:nvPr/>
            </p:nvSpPr>
            <p:spPr>
              <a:xfrm rot="16200000">
                <a:off x="10470760" y="1209783"/>
                <a:ext cx="461664" cy="50995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dirty="0"/>
                  <a:t>b</a:t>
                </a:r>
                <a:endParaRPr lang="ru-RU" dirty="0"/>
              </a:p>
            </p:txBody>
          </p: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A5CCE40-6CD5-FA1B-8760-0D62CAD01B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7687" y="1891869"/>
              <a:ext cx="2" cy="10271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A4D7421-DB74-1C3B-97BD-CC3788F6FEC8}"/>
                </a:ext>
              </a:extLst>
            </p:cNvPr>
            <p:cNvSpPr txBox="1"/>
            <p:nvPr/>
          </p:nvSpPr>
          <p:spPr>
            <a:xfrm>
              <a:off x="7753316" y="1425658"/>
              <a:ext cx="3010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Value of b for T-cross section</a:t>
              </a:r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4671E-D300-282A-62E5-F3A07495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DAFF-687C-49B7-8551-9356A7C70B4A}" type="slidenum">
              <a:rPr lang="ru-RU" smtClean="0"/>
              <a:t>11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75EA3B-1F35-CA3F-792C-A71B8E7D49D4}"/>
                  </a:ext>
                </a:extLst>
              </p:cNvPr>
              <p:cNvSpPr txBox="1"/>
              <p:nvPr/>
            </p:nvSpPr>
            <p:spPr>
              <a:xfrm>
                <a:off x="5280410" y="5039490"/>
                <a:ext cx="5165662" cy="1429622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dirty="0"/>
                  <a:t>If the safety factor is less then 1, it’s necessary to </a:t>
                </a:r>
                <a:r>
                  <a:rPr lang="en-US" sz="2000" u="sng" dirty="0"/>
                  <a:t>change the cross-section </a:t>
                </a:r>
                <a:r>
                  <a:rPr lang="en-US" sz="2000" dirty="0">
                    <a:solidFill>
                      <a:srgbClr val="FF0000"/>
                    </a:solidFill>
                  </a:rPr>
                  <a:t>that</a:t>
                </a:r>
                <a:r>
                  <a:rPr lang="en-US" sz="2000" i="1" dirty="0"/>
                  <a:t> </a:t>
                </a:r>
                <a:r>
                  <a:rPr lang="en-US" sz="2000" u="sng" dirty="0"/>
                  <a:t>the value of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b="1" i="1" u="sng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1" u="sng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𝒃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1" i="1" u="sng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den>
                    </m:f>
                  </m:oMath>
                </a14:m>
                <a:r>
                  <a:rPr lang="en-US" sz="2000" b="1" u="sng" dirty="0"/>
                  <a:t>  </a:t>
                </a:r>
                <a:r>
                  <a:rPr lang="en-US" sz="2000" dirty="0"/>
                  <a:t>more has </a:t>
                </a:r>
                <a:r>
                  <a:rPr lang="en-US" sz="2000" u="sng" dirty="0"/>
                  <a:t>changed</a:t>
                </a:r>
                <a:r>
                  <a:rPr lang="en-US" sz="2000" dirty="0"/>
                  <a:t> and repeat calculation;</a:t>
                </a:r>
                <a:endParaRPr lang="ru-RU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75EA3B-1F35-CA3F-792C-A71B8E7D4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410" y="5039490"/>
                <a:ext cx="5165662" cy="1429622"/>
              </a:xfrm>
              <a:prstGeom prst="rect">
                <a:avLst/>
              </a:prstGeom>
              <a:blipFill>
                <a:blip r:embed="rId4"/>
                <a:stretch>
                  <a:fillRect l="-2814" b="-47280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DB7329E-24CA-8EE6-14E0-FD56809A6B05}"/>
              </a:ext>
            </a:extLst>
          </p:cNvPr>
          <p:cNvSpPr txBox="1"/>
          <p:nvPr/>
        </p:nvSpPr>
        <p:spPr>
          <a:xfrm>
            <a:off x="4900906" y="5382625"/>
            <a:ext cx="32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!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23502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477CC-D05E-99F1-490D-F998DB7F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28" y="178751"/>
            <a:ext cx="9583243" cy="846309"/>
          </a:xfrm>
        </p:spPr>
        <p:txBody>
          <a:bodyPr/>
          <a:lstStyle/>
          <a:p>
            <a:r>
              <a:rPr lang="en-US" dirty="0"/>
              <a:t>Step-by-step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59BCBC-2620-09B7-2AC4-DB7893068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0" y="64066"/>
            <a:ext cx="998040" cy="960994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91379349-B545-748B-1537-66EA7856B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62" y="1253330"/>
            <a:ext cx="6850997" cy="55406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3.5. Design web of spar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/>
              <a:t>Calculate the thickness of web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6073FB-D786-DDE8-EE1C-DC8A6EC0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DAFF-687C-49B7-8551-9356A7C70B4A}" type="slidenum">
              <a:rPr lang="ru-RU" smtClean="0"/>
              <a:t>12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A39B25-5979-2CA6-0AF1-50CF9A2E3F7D}"/>
                  </a:ext>
                </a:extLst>
              </p:cNvPr>
              <p:cNvSpPr txBox="1"/>
              <p:nvPr/>
            </p:nvSpPr>
            <p:spPr>
              <a:xfrm>
                <a:off x="617581" y="3053752"/>
                <a:ext cx="1563959" cy="657681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l-GR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l-GR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𝑤𝑒𝑏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𝑤𝑒𝑏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A39B25-5979-2CA6-0AF1-50CF9A2E3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81" y="3053752"/>
                <a:ext cx="1563959" cy="6576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5A7375-A772-582B-ED60-1A1B3967F0C1}"/>
                  </a:ext>
                </a:extLst>
              </p:cNvPr>
              <p:cNvSpPr txBox="1"/>
              <p:nvPr/>
            </p:nvSpPr>
            <p:spPr>
              <a:xfrm>
                <a:off x="617581" y="4256000"/>
                <a:ext cx="2047492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𝑤𝑒𝑏</m:t>
                          </m:r>
                        </m:sub>
                      </m:sSub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𝑒𝑞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𝑤𝑒𝑏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5A7375-A772-582B-ED60-1A1B3967F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81" y="4256000"/>
                <a:ext cx="2047492" cy="390748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76557F-7ED6-9C80-D34C-1155FD71134B}"/>
                  </a:ext>
                </a:extLst>
              </p:cNvPr>
              <p:cNvSpPr txBox="1"/>
              <p:nvPr/>
            </p:nvSpPr>
            <p:spPr>
              <a:xfrm>
                <a:off x="617581" y="4605916"/>
                <a:ext cx="81558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76557F-7ED6-9C80-D34C-1155FD711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81" y="4605916"/>
                <a:ext cx="81558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A9AC0A-5A50-3BC4-C811-1CAC5534EA83}"/>
                  </a:ext>
                </a:extLst>
              </p:cNvPr>
              <p:cNvSpPr txBox="1"/>
              <p:nvPr/>
            </p:nvSpPr>
            <p:spPr>
              <a:xfrm>
                <a:off x="7035950" y="4318191"/>
                <a:ext cx="2099388" cy="689997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𝑤𝑒𝑏</m:t>
                          </m:r>
                        </m:sub>
                      </m:sSub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l-G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𝑢𝑙𝑡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A9AC0A-5A50-3BC4-C811-1CAC5534E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950" y="4318191"/>
                <a:ext cx="2099388" cy="689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B2FC38-FFCC-1D81-7CD4-242B7E9AA5C6}"/>
                  </a:ext>
                </a:extLst>
              </p:cNvPr>
              <p:cNvSpPr txBox="1"/>
              <p:nvPr/>
            </p:nvSpPr>
            <p:spPr>
              <a:xfrm>
                <a:off x="3718344" y="4298653"/>
                <a:ext cx="2317945" cy="689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𝑤𝑒𝑏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𝑒𝑞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𝑤𝑒𝑏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B2FC38-FFCC-1D81-7CD4-242B7E9AA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344" y="4298653"/>
                <a:ext cx="2317945" cy="689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6823A722-E98A-D16A-9A95-429B7F76BC2A}"/>
              </a:ext>
            </a:extLst>
          </p:cNvPr>
          <p:cNvGrpSpPr/>
          <p:nvPr/>
        </p:nvGrpSpPr>
        <p:grpSpPr>
          <a:xfrm>
            <a:off x="5542713" y="372909"/>
            <a:ext cx="6526977" cy="3056091"/>
            <a:chOff x="5573688" y="682610"/>
            <a:chExt cx="6526977" cy="305609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A4D240B-8188-D04E-59E5-4EADE69877D5}"/>
                </a:ext>
              </a:extLst>
            </p:cNvPr>
            <p:cNvGrpSpPr/>
            <p:nvPr/>
          </p:nvGrpSpPr>
          <p:grpSpPr>
            <a:xfrm>
              <a:off x="5573688" y="682610"/>
              <a:ext cx="2836664" cy="3056091"/>
              <a:chOff x="7282959" y="1086606"/>
              <a:chExt cx="3641836" cy="395528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5E5F6FC-CFF0-8194-6364-6132EF254DCF}"/>
                  </a:ext>
                </a:extLst>
              </p:cNvPr>
              <p:cNvSpPr txBox="1"/>
              <p:nvPr/>
            </p:nvSpPr>
            <p:spPr>
              <a:xfrm>
                <a:off x="7282959" y="1086606"/>
                <a:ext cx="3641836" cy="494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Example of cross-section</a:t>
                </a:r>
                <a:endParaRPr lang="ru-RU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4572B22-D343-2AC5-BCBE-8A94AF8BCB5A}"/>
                  </a:ext>
                </a:extLst>
              </p:cNvPr>
              <p:cNvGrpSpPr/>
              <p:nvPr/>
            </p:nvGrpSpPr>
            <p:grpSpPr>
              <a:xfrm>
                <a:off x="7282959" y="1638222"/>
                <a:ext cx="2652417" cy="3403664"/>
                <a:chOff x="8944728" y="3750933"/>
                <a:chExt cx="2217698" cy="2962290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D7BAAA4C-9C12-76F7-B42C-CD12EEE1D5EE}"/>
                    </a:ext>
                  </a:extLst>
                </p:cNvPr>
                <p:cNvGrpSpPr/>
                <p:nvPr/>
              </p:nvGrpSpPr>
              <p:grpSpPr>
                <a:xfrm>
                  <a:off x="8944728" y="3750933"/>
                  <a:ext cx="2217698" cy="2716822"/>
                  <a:chOff x="7965831" y="1978269"/>
                  <a:chExt cx="3437792" cy="4211516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78768242-A6FB-14BA-9D3E-51B71CAFD2EF}"/>
                      </a:ext>
                    </a:extLst>
                  </p:cNvPr>
                  <p:cNvGrpSpPr/>
                  <p:nvPr/>
                </p:nvGrpSpPr>
                <p:grpSpPr>
                  <a:xfrm>
                    <a:off x="8246517" y="1978269"/>
                    <a:ext cx="2383382" cy="3833446"/>
                    <a:chOff x="8246517" y="1978269"/>
                    <a:chExt cx="2383382" cy="3833446"/>
                  </a:xfrm>
                </p:grpSpPr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D5D0A286-CA95-2F77-4A17-34639D2116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6517" y="2141160"/>
                      <a:ext cx="2383382" cy="539153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0D7830B3-CFD0-68DC-109E-2DC8C1BA5CF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196227" y="4350488"/>
                      <a:ext cx="482888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2F26622B-9F19-FE99-E259-207D1566DB5C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8246517" y="4870938"/>
                      <a:ext cx="2383382" cy="539153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01215C08-D546-0147-08BF-8AA38940CF22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8975189" y="2901169"/>
                      <a:ext cx="666511" cy="224801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cxnSp>
                  <p:nvCxnSpPr>
                    <p:cNvPr id="44" name="Straight Connector 43">
                      <a:extLst>
                        <a:ext uri="{FF2B5EF4-FFF2-40B4-BE49-F238E27FC236}">
                          <a16:creationId xmlns:a16="http://schemas.microsoft.com/office/drawing/2014/main" id="{B3217157-4DA5-0487-CFF5-9399C22EBA4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208" y="1978269"/>
                      <a:ext cx="0" cy="383344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AB05FE42-4889-F986-EDB5-27A288B542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65831" y="2391508"/>
                    <a:ext cx="343779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612C9232-B3B1-4919-4CDA-205DA214DA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65831" y="5146432"/>
                    <a:ext cx="343779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2B6FD673-5F5E-77EE-340B-C2E61F5C4F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537331" y="3748454"/>
                    <a:ext cx="17145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6BEE3289-D466-A3BF-B7F1-2027A22BDC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679115" y="4091247"/>
                    <a:ext cx="0" cy="209853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8F3A6B77-26DC-4C44-E442-E4BB7C07DF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36138" y="4335897"/>
                    <a:ext cx="0" cy="1770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97EFF98-B989-86AF-D965-FDEE963928D3}"/>
                    </a:ext>
                  </a:extLst>
                </p:cNvPr>
                <p:cNvSpPr/>
                <p:nvPr/>
              </p:nvSpPr>
              <p:spPr>
                <a:xfrm rot="16200000">
                  <a:off x="9595857" y="5329486"/>
                  <a:ext cx="429962" cy="145015"/>
                </a:xfrm>
                <a:prstGeom prst="rect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05B1B91-40B9-2D5C-754A-A00D36FDE176}"/>
                    </a:ext>
                  </a:extLst>
                </p:cNvPr>
                <p:cNvSpPr/>
                <p:nvPr/>
              </p:nvSpPr>
              <p:spPr>
                <a:xfrm rot="16200000">
                  <a:off x="9435829" y="4848614"/>
                  <a:ext cx="1072439" cy="154993"/>
                </a:xfrm>
                <a:prstGeom prst="rect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0E0F179D-2679-270E-05FF-F6AB3C600F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64355" y="4017511"/>
                  <a:ext cx="0" cy="177718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81C2C47B-BB31-307B-AC99-ACCF75F1486F}"/>
                        </a:ext>
                      </a:extLst>
                    </p:cNvPr>
                    <p:cNvSpPr txBox="1"/>
                    <p:nvPr/>
                  </p:nvSpPr>
                  <p:spPr>
                    <a:xfrm rot="10800000">
                      <a:off x="10595411" y="4564484"/>
                      <a:ext cx="311633" cy="549517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𝑒𝑞</m:t>
                                </m:r>
                              </m:sub>
                            </m:sSub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81C2C47B-BB31-307B-AC99-ACCF75F1486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0800000">
                      <a:off x="10595411" y="4564484"/>
                      <a:ext cx="311633" cy="54951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A1D53C0-10EF-7121-1BE8-9C9D6FA44FC0}"/>
                    </a:ext>
                  </a:extLst>
                </p:cNvPr>
                <p:cNvSpPr txBox="1"/>
                <p:nvPr/>
              </p:nvSpPr>
              <p:spPr>
                <a:xfrm rot="16200000">
                  <a:off x="10045391" y="6317907"/>
                  <a:ext cx="461665" cy="32896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dirty="0"/>
                    <a:t>δ</a:t>
                  </a:r>
                  <a:endParaRPr lang="ru-RU" dirty="0"/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8F589607-9905-2DB0-E909-054E452DDA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049034" y="6305348"/>
                  <a:ext cx="2900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6C4F2130-632B-7668-9467-9B3E405DE7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883346" y="6305348"/>
                  <a:ext cx="182629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4148248-A295-028A-9D75-206B0F25396F}"/>
                </a:ext>
              </a:extLst>
            </p:cNvPr>
            <p:cNvGrpSpPr/>
            <p:nvPr/>
          </p:nvGrpSpPr>
          <p:grpSpPr>
            <a:xfrm>
              <a:off x="8650882" y="715138"/>
              <a:ext cx="3449783" cy="2838886"/>
              <a:chOff x="7533313" y="1437996"/>
              <a:chExt cx="4568295" cy="400861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88B422A-4C19-D9AA-84D7-D01D66987A38}"/>
                  </a:ext>
                </a:extLst>
              </p:cNvPr>
              <p:cNvSpPr/>
              <p:nvPr/>
            </p:nvSpPr>
            <p:spPr>
              <a:xfrm>
                <a:off x="7843904" y="2435910"/>
                <a:ext cx="3666837" cy="158772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0D15A486-3F45-7208-3E2C-792C407C06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33313" y="2657087"/>
                <a:ext cx="0" cy="6585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74E6945A-6F58-E3FD-7EBD-9506E1C5DF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56426" y="3497812"/>
                <a:ext cx="8178" cy="6523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BCF6963-E8C3-2DA6-26F7-E7EFAB52DF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09251" y="2479225"/>
                <a:ext cx="7092" cy="7607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3481097-5211-F652-BD40-1C4E6B24C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09251" y="3315601"/>
                <a:ext cx="4632" cy="7934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1C78680-8956-75F9-EF37-97E9277B4BDC}"/>
                  </a:ext>
                </a:extLst>
              </p:cNvPr>
              <p:cNvCxnSpPr/>
              <p:nvPr/>
            </p:nvCxnSpPr>
            <p:spPr>
              <a:xfrm>
                <a:off x="11510741" y="1437996"/>
                <a:ext cx="0" cy="99791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35064AE-9134-23EC-7D47-1130EF2D06B1}"/>
                  </a:ext>
                </a:extLst>
              </p:cNvPr>
              <p:cNvSpPr txBox="1"/>
              <p:nvPr/>
            </p:nvSpPr>
            <p:spPr>
              <a:xfrm>
                <a:off x="11603069" y="1752287"/>
                <a:ext cx="498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Q</a:t>
                </a:r>
                <a:endParaRPr lang="ru-RU" dirty="0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6A2CE88-2E1A-A40E-9AA1-D22C88F3318A}"/>
                  </a:ext>
                </a:extLst>
              </p:cNvPr>
              <p:cNvCxnSpPr/>
              <p:nvPr/>
            </p:nvCxnSpPr>
            <p:spPr>
              <a:xfrm>
                <a:off x="7843904" y="3925455"/>
                <a:ext cx="0" cy="100676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EB083B0-CC5D-85C4-9391-4EDA3AC5BD2E}"/>
                  </a:ext>
                </a:extLst>
              </p:cNvPr>
              <p:cNvCxnSpPr/>
              <p:nvPr/>
            </p:nvCxnSpPr>
            <p:spPr>
              <a:xfrm>
                <a:off x="11510741" y="3950936"/>
                <a:ext cx="0" cy="100676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248DF70-CAD0-5BA4-7A8B-7F328E379AB3}"/>
                  </a:ext>
                </a:extLst>
              </p:cNvPr>
              <p:cNvSpPr txBox="1"/>
              <p:nvPr/>
            </p:nvSpPr>
            <p:spPr>
              <a:xfrm>
                <a:off x="8329275" y="4925103"/>
                <a:ext cx="2817394" cy="521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 – length of spar</a:t>
                </a:r>
                <a:endParaRPr lang="ru-RU" dirty="0"/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831B8A3-D5DA-E799-D932-A8A014EB6A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5711" y="4733636"/>
                <a:ext cx="367503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Стрелка: вниз 12">
            <a:extLst>
              <a:ext uri="{FF2B5EF4-FFF2-40B4-BE49-F238E27FC236}">
                <a16:creationId xmlns:a16="http://schemas.microsoft.com/office/drawing/2014/main" id="{4F11AD27-C3CE-A773-CD50-D57EA0B131B8}"/>
              </a:ext>
            </a:extLst>
          </p:cNvPr>
          <p:cNvSpPr/>
          <p:nvPr/>
        </p:nvSpPr>
        <p:spPr>
          <a:xfrm rot="16200000">
            <a:off x="3077222" y="4355993"/>
            <a:ext cx="416895" cy="499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Стрелка: вниз 12">
            <a:extLst>
              <a:ext uri="{FF2B5EF4-FFF2-40B4-BE49-F238E27FC236}">
                <a16:creationId xmlns:a16="http://schemas.microsoft.com/office/drawing/2014/main" id="{41025E40-9D3F-653D-E0B9-0A4593EA2B4B}"/>
              </a:ext>
            </a:extLst>
          </p:cNvPr>
          <p:cNvSpPr/>
          <p:nvPr/>
        </p:nvSpPr>
        <p:spPr>
          <a:xfrm rot="16200000">
            <a:off x="6241270" y="4355992"/>
            <a:ext cx="416895" cy="499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EE5DAEF-D7C8-0DFB-EB76-17193D005751}"/>
                  </a:ext>
                </a:extLst>
              </p:cNvPr>
              <p:cNvSpPr txBox="1"/>
              <p:nvPr/>
            </p:nvSpPr>
            <p:spPr>
              <a:xfrm>
                <a:off x="617581" y="5399365"/>
                <a:ext cx="7575566" cy="879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Q – cutting force (N</a:t>
                </a:r>
                <a:r>
                  <a:rPr lang="en-US" sz="1800" b="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calculate from graph in slide 8;</a:t>
                </a:r>
                <a:endParaRPr lang="en-US" sz="1800" b="0" baseline="30000" dirty="0">
                  <a:effectLst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𝑢𝑙𝑡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b="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the ultimate shear strength from Table – Material Properties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EE5DAEF-D7C8-0DFB-EB76-17193D005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81" y="5399365"/>
                <a:ext cx="7575566" cy="879664"/>
              </a:xfrm>
              <a:prstGeom prst="rect">
                <a:avLst/>
              </a:prstGeom>
              <a:blipFill>
                <a:blip r:embed="rId9"/>
                <a:stretch>
                  <a:fillRect l="-644" b="-104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EFF5113-1F8F-2F4A-04CE-E0152E86FD89}"/>
                  </a:ext>
                </a:extLst>
              </p:cNvPr>
              <p:cNvSpPr txBox="1"/>
              <p:nvPr/>
            </p:nvSpPr>
            <p:spPr>
              <a:xfrm>
                <a:off x="8254686" y="2278555"/>
                <a:ext cx="466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8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l-GR" sz="18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8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𝑤𝑒𝑏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EFF5113-1F8F-2F4A-04CE-E0152E86F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686" y="2278555"/>
                <a:ext cx="466470" cy="369332"/>
              </a:xfrm>
              <a:prstGeom prst="rect">
                <a:avLst/>
              </a:prstGeom>
              <a:blipFill>
                <a:blip r:embed="rId10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8D03D4A-9257-F0AF-39FB-966821286EB3}"/>
              </a:ext>
            </a:extLst>
          </p:cNvPr>
          <p:cNvCxnSpPr>
            <a:cxnSpLocks/>
          </p:cNvCxnSpPr>
          <p:nvPr/>
        </p:nvCxnSpPr>
        <p:spPr>
          <a:xfrm>
            <a:off x="9017173" y="2443441"/>
            <a:ext cx="402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608FEC8-AF20-1D4B-B75B-301177210476}"/>
              </a:ext>
            </a:extLst>
          </p:cNvPr>
          <p:cNvCxnSpPr>
            <a:cxnSpLocks/>
          </p:cNvCxnSpPr>
          <p:nvPr/>
        </p:nvCxnSpPr>
        <p:spPr>
          <a:xfrm>
            <a:off x="9735648" y="2443441"/>
            <a:ext cx="402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9F2D7C8-B253-1DCB-F826-A22356FCA367}"/>
              </a:ext>
            </a:extLst>
          </p:cNvPr>
          <p:cNvCxnSpPr>
            <a:cxnSpLocks/>
          </p:cNvCxnSpPr>
          <p:nvPr/>
        </p:nvCxnSpPr>
        <p:spPr>
          <a:xfrm>
            <a:off x="10401693" y="2443441"/>
            <a:ext cx="402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91E59FB-2824-AB35-04C5-D588F2203E6A}"/>
              </a:ext>
            </a:extLst>
          </p:cNvPr>
          <p:cNvCxnSpPr>
            <a:cxnSpLocks/>
          </p:cNvCxnSpPr>
          <p:nvPr/>
        </p:nvCxnSpPr>
        <p:spPr>
          <a:xfrm>
            <a:off x="11046850" y="2443441"/>
            <a:ext cx="402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CBF5D72-A4AE-75A1-7B73-B473B510048C}"/>
              </a:ext>
            </a:extLst>
          </p:cNvPr>
          <p:cNvCxnSpPr>
            <a:cxnSpLocks/>
          </p:cNvCxnSpPr>
          <p:nvPr/>
        </p:nvCxnSpPr>
        <p:spPr>
          <a:xfrm flipH="1">
            <a:off x="10904198" y="889576"/>
            <a:ext cx="466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D09822F-9FC8-3BBF-1A69-BC24174F70D4}"/>
              </a:ext>
            </a:extLst>
          </p:cNvPr>
          <p:cNvCxnSpPr>
            <a:cxnSpLocks/>
          </p:cNvCxnSpPr>
          <p:nvPr/>
        </p:nvCxnSpPr>
        <p:spPr>
          <a:xfrm flipH="1">
            <a:off x="10259041" y="885350"/>
            <a:ext cx="466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B4975EF-DDED-FCF5-2921-0FB1BEFA0247}"/>
              </a:ext>
            </a:extLst>
          </p:cNvPr>
          <p:cNvCxnSpPr>
            <a:cxnSpLocks/>
          </p:cNvCxnSpPr>
          <p:nvPr/>
        </p:nvCxnSpPr>
        <p:spPr>
          <a:xfrm flipH="1">
            <a:off x="9592996" y="897105"/>
            <a:ext cx="466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C503684-BCE8-EFD8-3CF0-C34C278EB4C2}"/>
              </a:ext>
            </a:extLst>
          </p:cNvPr>
          <p:cNvCxnSpPr>
            <a:cxnSpLocks/>
          </p:cNvCxnSpPr>
          <p:nvPr/>
        </p:nvCxnSpPr>
        <p:spPr>
          <a:xfrm flipH="1">
            <a:off x="8985368" y="885350"/>
            <a:ext cx="466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94547BE-7264-E8F1-BB63-A8920D82E9C5}"/>
                  </a:ext>
                </a:extLst>
              </p:cNvPr>
              <p:cNvSpPr txBox="1"/>
              <p:nvPr/>
            </p:nvSpPr>
            <p:spPr>
              <a:xfrm>
                <a:off x="8869136" y="432907"/>
                <a:ext cx="466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8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l-GR" sz="18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8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𝑤𝑒𝑏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94547BE-7264-E8F1-BB63-A8920D82E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136" y="432907"/>
                <a:ext cx="466470" cy="369332"/>
              </a:xfrm>
              <a:prstGeom prst="rect">
                <a:avLst/>
              </a:prstGeom>
              <a:blipFill>
                <a:blip r:embed="rId11"/>
                <a:stretch>
                  <a:fillRect r="-381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188F452-5ADD-9FBE-31DD-FAC2F9A7AE5A}"/>
                  </a:ext>
                </a:extLst>
              </p:cNvPr>
              <p:cNvSpPr txBox="1"/>
              <p:nvPr/>
            </p:nvSpPr>
            <p:spPr>
              <a:xfrm>
                <a:off x="11540164" y="2264738"/>
                <a:ext cx="466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8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l-GR" sz="18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8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𝑤𝑒𝑏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188F452-5ADD-9FBE-31DD-FAC2F9A7A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164" y="2264738"/>
                <a:ext cx="466470" cy="369332"/>
              </a:xfrm>
              <a:prstGeom prst="rect">
                <a:avLst/>
              </a:prstGeom>
              <a:blipFill>
                <a:blip r:embed="rId1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651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477CC-D05E-99F1-490D-F998DB7F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28" y="178751"/>
            <a:ext cx="9583243" cy="846309"/>
          </a:xfrm>
        </p:spPr>
        <p:txBody>
          <a:bodyPr/>
          <a:lstStyle/>
          <a:p>
            <a:r>
              <a:rPr lang="en-US" dirty="0"/>
              <a:t>Step-by-step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59BCBC-2620-09B7-2AC4-DB7893068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0" y="64066"/>
            <a:ext cx="998040" cy="96099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6073FB-D786-DDE8-EE1C-DC8A6EC0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DAFF-687C-49B7-8551-9356A7C70B4A}" type="slidenum">
              <a:rPr lang="ru-RU" smtClean="0"/>
              <a:t>13</a:t>
            </a:fld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1CA3C2-EA57-69F4-A93F-9845196805FF}"/>
                  </a:ext>
                </a:extLst>
              </p:cNvPr>
              <p:cNvSpPr txBox="1"/>
              <p:nvPr/>
            </p:nvSpPr>
            <p:spPr>
              <a:xfrm>
                <a:off x="1709691" y="2466751"/>
                <a:ext cx="3114935" cy="7405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𝑡𝑟𝑒𝑠𝑠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l-G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𝑢𝑙𝑡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l-G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𝑤𝑒𝑏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≥1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1CA3C2-EA57-69F4-A93F-984519680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691" y="2466751"/>
                <a:ext cx="3114935" cy="7405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481D21C-DA08-9F4E-F95D-2F0AEB14526F}"/>
              </a:ext>
            </a:extLst>
          </p:cNvPr>
          <p:cNvSpPr txBox="1"/>
          <p:nvPr/>
        </p:nvSpPr>
        <p:spPr>
          <a:xfrm>
            <a:off x="420577" y="1315635"/>
            <a:ext cx="61699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ea typeface="Cambria Math" panose="02040503050406030204" pitchFamily="18" charset="0"/>
                <a:cs typeface="Times New Roman" panose="02020603050405020304" pitchFamily="18" charset="0"/>
              </a:rPr>
              <a:t>3.6. Check the Stress safety factor</a:t>
            </a:r>
            <a:r>
              <a:rPr lang="ru-RU" sz="2400" b="1" dirty="0">
                <a:effectLst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a typeface="Cambria Math" panose="02040503050406030204" pitchFamily="18" charset="0"/>
                <a:cs typeface="Times New Roman" panose="02020603050405020304" pitchFamily="18" charset="0"/>
              </a:rPr>
              <a:t>for web</a:t>
            </a:r>
            <a:r>
              <a:rPr lang="en-US" sz="2400" b="1" dirty="0">
                <a:effectLst/>
                <a:ea typeface="Cambria Math" panose="020405030504060302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4B426A-4250-7A54-D1BC-2828C5A3B371}"/>
              </a:ext>
            </a:extLst>
          </p:cNvPr>
          <p:cNvSpPr txBox="1"/>
          <p:nvPr/>
        </p:nvSpPr>
        <p:spPr>
          <a:xfrm>
            <a:off x="420577" y="3896789"/>
            <a:ext cx="5494718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effectLst/>
                <a:ea typeface="Cambria Math" panose="02040503050406030204" pitchFamily="18" charset="0"/>
                <a:cs typeface="Times New Roman" panose="02020603050405020304" pitchFamily="18" charset="0"/>
              </a:rPr>
              <a:t>Calculate the shear stress with new thickness of web: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B76B2E-E223-D76E-A74B-4097BAE859FF}"/>
              </a:ext>
            </a:extLst>
          </p:cNvPr>
          <p:cNvSpPr txBox="1"/>
          <p:nvPr/>
        </p:nvSpPr>
        <p:spPr>
          <a:xfrm>
            <a:off x="6590567" y="2136047"/>
            <a:ext cx="4282750" cy="142962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/>
              <a:t>If the safety factor is </a:t>
            </a:r>
            <a:r>
              <a:rPr lang="en-US" sz="2000" u="sng" dirty="0"/>
              <a:t>less then 1</a:t>
            </a:r>
            <a:r>
              <a:rPr lang="en-US" sz="2000" dirty="0"/>
              <a:t>, it’s necessary to </a:t>
            </a:r>
            <a:r>
              <a:rPr lang="en-US" sz="2000" u="sng" dirty="0"/>
              <a:t>change</a:t>
            </a:r>
            <a:r>
              <a:rPr lang="en-US" sz="2000" dirty="0"/>
              <a:t> the </a:t>
            </a:r>
            <a:r>
              <a:rPr lang="en-US" sz="2000" u="sng" dirty="0"/>
              <a:t>thickness of web </a:t>
            </a:r>
            <a:r>
              <a:rPr lang="en-US" sz="2000" dirty="0"/>
              <a:t>and repeat calculation;</a:t>
            </a:r>
            <a:endParaRPr lang="ru-RU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D7C1A8-863E-62A3-36A8-A606275EE5DA}"/>
              </a:ext>
            </a:extLst>
          </p:cNvPr>
          <p:cNvSpPr txBox="1"/>
          <p:nvPr/>
        </p:nvSpPr>
        <p:spPr>
          <a:xfrm>
            <a:off x="6112339" y="2527692"/>
            <a:ext cx="32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!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6B0EF25-1718-3CA5-A244-869244BEA409}"/>
                  </a:ext>
                </a:extLst>
              </p:cNvPr>
              <p:cNvSpPr txBox="1"/>
              <p:nvPr/>
            </p:nvSpPr>
            <p:spPr>
              <a:xfrm>
                <a:off x="2108185" y="4561642"/>
                <a:ext cx="2317945" cy="6899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𝑤𝑒𝑏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𝑒𝑞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𝑤𝑒𝑏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6B0EF25-1718-3CA5-A244-869244BEA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185" y="4561642"/>
                <a:ext cx="2317945" cy="689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239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477CC-D05E-99F1-490D-F998DB7F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28" y="178751"/>
            <a:ext cx="9583243" cy="846309"/>
          </a:xfrm>
        </p:spPr>
        <p:txBody>
          <a:bodyPr/>
          <a:lstStyle/>
          <a:p>
            <a:r>
              <a:rPr lang="en-US" dirty="0"/>
              <a:t>Step-by-step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59BCBC-2620-09B7-2AC4-DB7893068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0" y="64066"/>
            <a:ext cx="998040" cy="9609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91379349-B545-748B-1537-66EA7856B1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2547" y="1195036"/>
                <a:ext cx="7675596" cy="554060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b="1" dirty="0"/>
                  <a:t>3.7. Local buckling of web without stiffeners: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𝑙𝑜𝑐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0,9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𝑘𝐸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𝑤𝑒𝑏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=5.6+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3.8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dirty="0"/>
                  <a:t>Where </a:t>
                </a:r>
                <a:r>
                  <a:rPr lang="en-US" sz="2000" b="1" i="1" u="sng" dirty="0"/>
                  <a:t>a</a:t>
                </a:r>
                <a:r>
                  <a:rPr lang="en-US" sz="2000" dirty="0"/>
                  <a:t> – is the largest length, </a:t>
                </a:r>
                <a:r>
                  <a:rPr lang="en-US" sz="2000" b="1" i="1" u="sng" dirty="0"/>
                  <a:t>b</a:t>
                </a:r>
                <a:r>
                  <a:rPr lang="en-US" sz="2000" dirty="0"/>
                  <a:t> – is the shortest length.</a:t>
                </a:r>
                <a:endParaRPr lang="en-US" sz="2000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b="1" dirty="0"/>
                  <a:t>Calculate the safety factor: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0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𝑏𝑢𝑐𝑘𝑙𝑖𝑛𝑔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l-G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l-G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𝑤𝑒𝑏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≥1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91379349-B545-748B-1537-66EA7856B1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2547" y="1195036"/>
                <a:ext cx="7675596" cy="5540603"/>
              </a:xfrm>
              <a:blipFill>
                <a:blip r:embed="rId3"/>
                <a:stretch>
                  <a:fillRect l="-11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6073FB-D786-DDE8-EE1C-DC8A6EC0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DAFF-687C-49B7-8551-9356A7C70B4A}" type="slidenum">
              <a:rPr lang="ru-RU" smtClean="0"/>
              <a:t>14</a:t>
            </a:fld>
            <a:endParaRPr lang="ru-RU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7B49B8A-14EB-901A-CB13-3BEC97543526}"/>
              </a:ext>
            </a:extLst>
          </p:cNvPr>
          <p:cNvSpPr txBox="1"/>
          <p:nvPr/>
        </p:nvSpPr>
        <p:spPr>
          <a:xfrm>
            <a:off x="4182193" y="5480789"/>
            <a:ext cx="4520535" cy="8803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If the safety factor is less then 1, it’s necessary to read a rules of design web (next slide);</a:t>
            </a:r>
            <a:endParaRPr lang="ru-R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69ADFE-DA62-3653-7E02-B5CB029F8EA2}"/>
              </a:ext>
            </a:extLst>
          </p:cNvPr>
          <p:cNvGrpSpPr/>
          <p:nvPr/>
        </p:nvGrpSpPr>
        <p:grpSpPr>
          <a:xfrm>
            <a:off x="7599523" y="544563"/>
            <a:ext cx="4592477" cy="3161433"/>
            <a:chOff x="7599523" y="1529213"/>
            <a:chExt cx="4592477" cy="3161433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E90B69-C161-2935-EACB-AC3B74D7D823}"/>
                </a:ext>
              </a:extLst>
            </p:cNvPr>
            <p:cNvGrpSpPr/>
            <p:nvPr/>
          </p:nvGrpSpPr>
          <p:grpSpPr>
            <a:xfrm>
              <a:off x="7599523" y="1529213"/>
              <a:ext cx="4592477" cy="3161433"/>
              <a:chOff x="6722667" y="1437996"/>
              <a:chExt cx="5378941" cy="394837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0764D3A-FFF4-0D58-344E-123F7FD1C6C2}"/>
                  </a:ext>
                </a:extLst>
              </p:cNvPr>
              <p:cNvSpPr/>
              <p:nvPr/>
            </p:nvSpPr>
            <p:spPr>
              <a:xfrm>
                <a:off x="7843904" y="2435910"/>
                <a:ext cx="3666837" cy="1587720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2F838FA-5190-FA30-7F25-554D84BDC6FB}"/>
                  </a:ext>
                </a:extLst>
              </p:cNvPr>
              <p:cNvCxnSpPr/>
              <p:nvPr/>
            </p:nvCxnSpPr>
            <p:spPr>
              <a:xfrm>
                <a:off x="7843904" y="2124364"/>
                <a:ext cx="5334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A739322E-7FAA-83E6-705A-F3728CFA761D}"/>
                  </a:ext>
                </a:extLst>
              </p:cNvPr>
              <p:cNvCxnSpPr/>
              <p:nvPr/>
            </p:nvCxnSpPr>
            <p:spPr>
              <a:xfrm>
                <a:off x="8795327" y="2124364"/>
                <a:ext cx="5334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D88F9B4-DDFD-AC2C-0FB5-4B0E9B39F908}"/>
                  </a:ext>
                </a:extLst>
              </p:cNvPr>
              <p:cNvCxnSpPr/>
              <p:nvPr/>
            </p:nvCxnSpPr>
            <p:spPr>
              <a:xfrm>
                <a:off x="9677322" y="2124364"/>
                <a:ext cx="5334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97FA8D0-293C-C9A6-FDCF-392BCD04A95C}"/>
                  </a:ext>
                </a:extLst>
              </p:cNvPr>
              <p:cNvCxnSpPr/>
              <p:nvPr/>
            </p:nvCxnSpPr>
            <p:spPr>
              <a:xfrm>
                <a:off x="10531657" y="2124364"/>
                <a:ext cx="5334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FCEA9BA-9B1E-9DB6-011D-40226F22FE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33313" y="2657087"/>
                <a:ext cx="0" cy="6585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30A3793-D453-9212-65FB-9C5A3717F7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56426" y="3497812"/>
                <a:ext cx="8178" cy="6523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52AC035-4E81-2D7E-0625-13201AC7D1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14797" y="4325008"/>
                <a:ext cx="5773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D0D0158F-092E-48D8-73EB-1A2A52F6B1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78532" y="4330821"/>
                <a:ext cx="5773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AF592992-D00C-982B-AF93-0957DEA727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70092" y="4314577"/>
                <a:ext cx="5773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AC52219E-D5C0-EE58-9347-6A481A687A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57997" y="4314577"/>
                <a:ext cx="5773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D8ABC50-0815-74A5-476E-2E0ED055E0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09251" y="2479225"/>
                <a:ext cx="7092" cy="7607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8C36067-3BCF-1864-E8E5-04B29F7426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09251" y="3315601"/>
                <a:ext cx="4632" cy="7934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3DCF3865-EE1B-F925-1EF0-69E5865391AC}"/>
                  </a:ext>
                </a:extLst>
              </p:cNvPr>
              <p:cNvCxnSpPr/>
              <p:nvPr/>
            </p:nvCxnSpPr>
            <p:spPr>
              <a:xfrm>
                <a:off x="11510741" y="1437996"/>
                <a:ext cx="0" cy="99791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291B74E-A8B7-B6A8-3B3E-F53C2E95ED55}"/>
                  </a:ext>
                </a:extLst>
              </p:cNvPr>
              <p:cNvSpPr txBox="1"/>
              <p:nvPr/>
            </p:nvSpPr>
            <p:spPr>
              <a:xfrm>
                <a:off x="11603069" y="1752287"/>
                <a:ext cx="498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Q</a:t>
                </a:r>
                <a:endParaRPr lang="ru-RU" dirty="0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F708BB7-B818-F06C-35AD-3B8B5DAA4EE1}"/>
                  </a:ext>
                </a:extLst>
              </p:cNvPr>
              <p:cNvCxnSpPr/>
              <p:nvPr/>
            </p:nvCxnSpPr>
            <p:spPr>
              <a:xfrm>
                <a:off x="7843904" y="3925455"/>
                <a:ext cx="0" cy="100676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C35365BA-8BE3-71EF-D685-09AC7FC681F1}"/>
                  </a:ext>
                </a:extLst>
              </p:cNvPr>
              <p:cNvCxnSpPr/>
              <p:nvPr/>
            </p:nvCxnSpPr>
            <p:spPr>
              <a:xfrm>
                <a:off x="11510741" y="3950936"/>
                <a:ext cx="0" cy="100676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A4079FF-443B-D1F5-7243-3EEA49EB0EEB}"/>
                  </a:ext>
                </a:extLst>
              </p:cNvPr>
              <p:cNvSpPr txBox="1"/>
              <p:nvPr/>
            </p:nvSpPr>
            <p:spPr>
              <a:xfrm>
                <a:off x="8846204" y="4925104"/>
                <a:ext cx="2300465" cy="461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 – length of spar</a:t>
                </a:r>
                <a:endParaRPr lang="ru-RU" dirty="0"/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F003D851-F48F-6688-76CE-00B21C05A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2723" y="2435910"/>
                <a:ext cx="23113" cy="15877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B13543E2-C131-B3E1-CAC8-6B14B3D84A76}"/>
                      </a:ext>
                    </a:extLst>
                  </p:cNvPr>
                  <p:cNvSpPr txBox="1"/>
                  <p:nvPr/>
                </p:nvSpPr>
                <p:spPr>
                  <a:xfrm rot="10800000">
                    <a:off x="6722667" y="2806218"/>
                    <a:ext cx="500056" cy="847103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B13543E2-C131-B3E1-CAC8-6B14B3D84A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>
                    <a:off x="6722667" y="2806218"/>
                    <a:ext cx="500056" cy="84710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FE703FFF-3783-3557-8832-8FFC661D5C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5711" y="4733636"/>
                <a:ext cx="367503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F1EE523-3637-0C26-85C1-4227BA7092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128" y="4023630"/>
                <a:ext cx="912013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33A4B34-E5E9-CED8-8D67-7875C9690F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128" y="2435910"/>
                <a:ext cx="8114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2EBA6A0-451A-4B4E-1540-7F5F94614B61}"/>
                    </a:ext>
                  </a:extLst>
                </p:cNvPr>
                <p:cNvSpPr txBox="1"/>
                <p:nvPr/>
              </p:nvSpPr>
              <p:spPr>
                <a:xfrm>
                  <a:off x="8549827" y="2338704"/>
                  <a:ext cx="4664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8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l-GR" sz="18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18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𝑤𝑒𝑏</m:t>
                            </m:r>
                          </m:sub>
                        </m:sSub>
                      </m:oMath>
                    </m:oMathPara>
                  </a14:m>
                  <a:endParaRPr lang="ru-RU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2EBA6A0-451A-4B4E-1540-7F5F94614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9827" y="2338704"/>
                  <a:ext cx="466470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815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7137B1E-A461-BFD9-53EC-98F56339202C}"/>
                    </a:ext>
                  </a:extLst>
                </p:cNvPr>
                <p:cNvSpPr txBox="1"/>
                <p:nvPr/>
              </p:nvSpPr>
              <p:spPr>
                <a:xfrm>
                  <a:off x="10987821" y="3150489"/>
                  <a:ext cx="4664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8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l-GR" sz="18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18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𝑤𝑒𝑏</m:t>
                            </m:r>
                          </m:sub>
                        </m:sSub>
                      </m:oMath>
                    </m:oMathPara>
                  </a14:m>
                  <a:endParaRPr lang="ru-RU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7137B1E-A461-BFD9-53EC-98F5633920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7821" y="3150489"/>
                  <a:ext cx="46647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636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8ED61E5-FD25-BB8F-1D0C-868D70955D3B}"/>
              </a:ext>
            </a:extLst>
          </p:cNvPr>
          <p:cNvSpPr txBox="1"/>
          <p:nvPr/>
        </p:nvSpPr>
        <p:spPr>
          <a:xfrm>
            <a:off x="3785674" y="5597807"/>
            <a:ext cx="32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!</a:t>
            </a:r>
            <a:endParaRPr lang="ru-RU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F0CC60-7810-6A5C-A555-D0CF9A988FD8}"/>
              </a:ext>
            </a:extLst>
          </p:cNvPr>
          <p:cNvSpPr txBox="1"/>
          <p:nvPr/>
        </p:nvSpPr>
        <p:spPr>
          <a:xfrm>
            <a:off x="8263989" y="3812204"/>
            <a:ext cx="370937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= L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 = H</a:t>
            </a:r>
            <a:r>
              <a:rPr lang="en-US" baseline="-25000" dirty="0"/>
              <a:t>eq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(for case web without stiffeners)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2829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477CC-D05E-99F1-490D-F998DB7F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28" y="178751"/>
            <a:ext cx="9583243" cy="846309"/>
          </a:xfrm>
        </p:spPr>
        <p:txBody>
          <a:bodyPr/>
          <a:lstStyle/>
          <a:p>
            <a:r>
              <a:rPr lang="en-US" dirty="0"/>
              <a:t>Step-by-step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59BCBC-2620-09B7-2AC4-DB7893068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0" y="64066"/>
            <a:ext cx="998040" cy="9609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91379349-B545-748B-1537-66EA7856B1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961" y="1253330"/>
                <a:ext cx="11695384" cy="47780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Rules for design web of spar: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dirty="0"/>
                  <a:t>If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𝑏𝑢𝑐𝑘𝑙𝑖𝑛𝑔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≥1</m:t>
                    </m:r>
                  </m:oMath>
                </a14:m>
                <a:r>
                  <a:rPr lang="en-US" sz="2000" dirty="0"/>
                  <a:t> – it is OK, the parameters of web is well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dirty="0"/>
                  <a:t>If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.6</m:t>
                    </m:r>
                    <m:sSub>
                      <m:sSub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𝑏𝑢𝑐𝑘𝑙𝑖𝑛𝑔</m:t>
                        </m:r>
                      </m:sub>
                    </m:sSub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– it is necessary to add some stiffeners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dirty="0"/>
                  <a:t>If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𝑏𝑢𝑐𝑘𝑙𝑖𝑛𝑔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0.6</m:t>
                    </m:r>
                  </m:oMath>
                </a14:m>
                <a:r>
                  <a:rPr lang="en-US" sz="2000" dirty="0"/>
                  <a:t> – it is necessary to increase the thickness of web and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𝑠𝑡𝑟𝑒𝑠𝑠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𝑏𝑢𝑐𝑘𝑙𝑖𝑛𝑔</m:t>
                        </m:r>
                      </m:sub>
                    </m:sSub>
                  </m:oMath>
                </a14:m>
                <a:r>
                  <a:rPr lang="en-US" sz="2000" dirty="0"/>
                  <a:t> again 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91379349-B545-748B-1537-66EA7856B1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961" y="1253330"/>
                <a:ext cx="11695384" cy="4778015"/>
              </a:xfrm>
              <a:blipFill>
                <a:blip r:embed="rId3"/>
                <a:stretch>
                  <a:fillRect l="-574" t="-1405" r="-2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53454-42A2-8117-CDF8-C299029C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DAFF-687C-49B7-8551-9356A7C70B4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309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477CC-D05E-99F1-490D-F998DB7F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28" y="178751"/>
            <a:ext cx="9583243" cy="846309"/>
          </a:xfrm>
        </p:spPr>
        <p:txBody>
          <a:bodyPr/>
          <a:lstStyle/>
          <a:p>
            <a:r>
              <a:rPr lang="en-US" dirty="0"/>
              <a:t>Step-by-step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59BCBC-2620-09B7-2AC4-DB7893068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0" y="64066"/>
            <a:ext cx="998040" cy="960994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91379349-B545-748B-1537-66EA7856B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62" y="1253330"/>
            <a:ext cx="6850997" cy="5540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Local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buckling web</a:t>
            </a:r>
            <a:b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en-US" sz="18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4671E-D300-282A-62E5-F3A07495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DAFF-687C-49B7-8551-9356A7C70B4A}" type="slidenum">
              <a:rPr lang="ru-RU" smtClean="0"/>
              <a:t>16</a:t>
            </a:fld>
            <a:endParaRPr lang="ru-RU"/>
          </a:p>
        </p:txBody>
      </p:sp>
      <p:pic>
        <p:nvPicPr>
          <p:cNvPr id="8" name="Picture 2" descr="Исследование местной устойчивости коробчатых балок">
            <a:extLst>
              <a:ext uri="{FF2B5EF4-FFF2-40B4-BE49-F238E27FC236}">
                <a16:creationId xmlns:a16="http://schemas.microsoft.com/office/drawing/2014/main" id="{6A93E16C-C9C5-C25F-16C9-1E57BEF65B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07"/>
          <a:stretch/>
        </p:blipFill>
        <p:spPr bwMode="auto">
          <a:xfrm>
            <a:off x="326904" y="2543095"/>
            <a:ext cx="6461823" cy="219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2511C0-C6A5-13FD-0681-BCE28C1BCA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139" b="11871"/>
          <a:stretch/>
        </p:blipFill>
        <p:spPr>
          <a:xfrm>
            <a:off x="7504469" y="681017"/>
            <a:ext cx="4255569" cy="2958196"/>
          </a:xfrm>
          <a:prstGeom prst="rect">
            <a:avLst/>
          </a:prstGeom>
        </p:spPr>
      </p:pic>
      <p:pic>
        <p:nvPicPr>
          <p:cNvPr id="14" name="Picture 6" descr="Местная устойчивость сжатого пояса балки, Потеря и проверка устойчивости  стенки балки от действия касательных напряжений - Требования к  металлоконструкциям">
            <a:extLst>
              <a:ext uri="{FF2B5EF4-FFF2-40B4-BE49-F238E27FC236}">
                <a16:creationId xmlns:a16="http://schemas.microsoft.com/office/drawing/2014/main" id="{FF26352F-689C-9517-AB36-0D3747AB8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80" b="54478"/>
          <a:stretch/>
        </p:blipFill>
        <p:spPr bwMode="auto">
          <a:xfrm>
            <a:off x="7776548" y="3349377"/>
            <a:ext cx="3425823" cy="233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B68FCE-72FE-9CAF-6B7E-49BC350B030D}"/>
              </a:ext>
            </a:extLst>
          </p:cNvPr>
          <p:cNvSpPr txBox="1"/>
          <p:nvPr/>
        </p:nvSpPr>
        <p:spPr>
          <a:xfrm>
            <a:off x="8363695" y="5834557"/>
            <a:ext cx="236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with stiffeners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4C8A72-8532-E903-52CB-389C9C47428E}"/>
              </a:ext>
            </a:extLst>
          </p:cNvPr>
          <p:cNvSpPr txBox="1"/>
          <p:nvPr/>
        </p:nvSpPr>
        <p:spPr>
          <a:xfrm>
            <a:off x="2521695" y="5167867"/>
            <a:ext cx="527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without stiffeners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9366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477CC-D05E-99F1-490D-F998DB7F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28" y="178751"/>
            <a:ext cx="9583243" cy="846309"/>
          </a:xfrm>
        </p:spPr>
        <p:txBody>
          <a:bodyPr/>
          <a:lstStyle/>
          <a:p>
            <a:r>
              <a:rPr lang="en-US" dirty="0"/>
              <a:t>Step-by-step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59BCBC-2620-09B7-2AC4-DB7893068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0" y="64066"/>
            <a:ext cx="998040" cy="9609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91379349-B545-748B-1537-66EA7856B1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961" y="1253330"/>
                <a:ext cx="7656971" cy="554060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800" b="1" dirty="0"/>
                  <a:t>3.8. Local buckling of web with stiffeners: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𝑙𝑜𝑐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0,9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𝑘𝐸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𝑤𝑒𝑏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=5.6+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3.8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Where </a:t>
                </a:r>
                <a:r>
                  <a:rPr lang="en-US" sz="2400" b="1" i="1" u="sng" dirty="0"/>
                  <a:t>a</a:t>
                </a:r>
                <a:r>
                  <a:rPr lang="en-US" sz="2400" dirty="0"/>
                  <a:t> – is the largest length, </a:t>
                </a:r>
                <a:r>
                  <a:rPr lang="en-US" sz="2400" b="1" i="1" u="sng" dirty="0"/>
                  <a:t>b</a:t>
                </a:r>
                <a:r>
                  <a:rPr lang="en-US" sz="2400" dirty="0"/>
                  <a:t> – is the shortest length.</a:t>
                </a:r>
                <a:endParaRPr lang="en-US" sz="2400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800" b="1" dirty="0"/>
                  <a:t>3.9. Calculate the safety factor: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𝑏𝑢𝑐𝑘𝑙𝑖𝑛𝑔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l-G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𝑤𝑒𝑏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91379349-B545-748B-1537-66EA7856B1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961" y="1253330"/>
                <a:ext cx="7656971" cy="5540603"/>
              </a:xfrm>
              <a:blipFill>
                <a:blip r:embed="rId3"/>
                <a:stretch>
                  <a:fillRect l="-14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53454-42A2-8117-CDF8-C299029C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DAFF-687C-49B7-8551-9356A7C70B4A}" type="slidenum">
              <a:rPr lang="ru-RU" smtClean="0"/>
              <a:t>17</a:t>
            </a:fld>
            <a:endParaRPr lang="ru-RU"/>
          </a:p>
        </p:txBody>
      </p:sp>
      <p:grpSp>
        <p:nvGrpSpPr>
          <p:cNvPr id="2080" name="Group 2079">
            <a:extLst>
              <a:ext uri="{FF2B5EF4-FFF2-40B4-BE49-F238E27FC236}">
                <a16:creationId xmlns:a16="http://schemas.microsoft.com/office/drawing/2014/main" id="{31DC7B80-44A8-4D82-17C2-2EED3CB5EE4B}"/>
              </a:ext>
            </a:extLst>
          </p:cNvPr>
          <p:cNvGrpSpPr/>
          <p:nvPr/>
        </p:nvGrpSpPr>
        <p:grpSpPr>
          <a:xfrm>
            <a:off x="7785868" y="358492"/>
            <a:ext cx="4021265" cy="2643788"/>
            <a:chOff x="7422803" y="267567"/>
            <a:chExt cx="4646888" cy="305510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94D7E19-AF81-E800-9EF4-73EFB04E221A}"/>
                </a:ext>
              </a:extLst>
            </p:cNvPr>
            <p:cNvGrpSpPr/>
            <p:nvPr/>
          </p:nvGrpSpPr>
          <p:grpSpPr>
            <a:xfrm>
              <a:off x="7422803" y="267567"/>
              <a:ext cx="4646888" cy="3055105"/>
              <a:chOff x="6658939" y="1437996"/>
              <a:chExt cx="5442669" cy="381557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3C5A0A7-8E28-9941-ED52-62588A2CD4D8}"/>
                  </a:ext>
                </a:extLst>
              </p:cNvPr>
              <p:cNvSpPr/>
              <p:nvPr/>
            </p:nvSpPr>
            <p:spPr>
              <a:xfrm>
                <a:off x="7843904" y="2435910"/>
                <a:ext cx="3666837" cy="1587720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B79E527-407E-22D5-9D6A-BCEBEAAC3C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22256" y="2618142"/>
                <a:ext cx="5773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7DFB767C-471B-5166-A374-3AE69D2EE9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81140" y="2616254"/>
                <a:ext cx="0" cy="5312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7AF23E4-0F91-9E8B-E6BC-8C0C22B47E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88231" y="3380563"/>
                <a:ext cx="0" cy="5312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70E7670-0CF1-A7C5-A34C-E0AA65EAE443}"/>
                  </a:ext>
                </a:extLst>
              </p:cNvPr>
              <p:cNvCxnSpPr/>
              <p:nvPr/>
            </p:nvCxnSpPr>
            <p:spPr>
              <a:xfrm>
                <a:off x="11510741" y="1437996"/>
                <a:ext cx="0" cy="99791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B9AC61-21AA-84C7-69D6-E1EA40FBC0F4}"/>
                  </a:ext>
                </a:extLst>
              </p:cNvPr>
              <p:cNvSpPr txBox="1"/>
              <p:nvPr/>
            </p:nvSpPr>
            <p:spPr>
              <a:xfrm>
                <a:off x="11603069" y="1752287"/>
                <a:ext cx="498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Q</a:t>
                </a:r>
                <a:endParaRPr lang="ru-RU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EDC0561-7974-9BAB-A52F-B73C81B93645}"/>
                  </a:ext>
                </a:extLst>
              </p:cNvPr>
              <p:cNvCxnSpPr/>
              <p:nvPr/>
            </p:nvCxnSpPr>
            <p:spPr>
              <a:xfrm>
                <a:off x="7843904" y="3925455"/>
                <a:ext cx="0" cy="100676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1E77A79-6040-42F1-E317-A31D1E55F7CE}"/>
                  </a:ext>
                </a:extLst>
              </p:cNvPr>
              <p:cNvCxnSpPr/>
              <p:nvPr/>
            </p:nvCxnSpPr>
            <p:spPr>
              <a:xfrm>
                <a:off x="9004200" y="3925455"/>
                <a:ext cx="0" cy="100676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F44FB97-1D91-82EF-7123-C4106FB69834}"/>
                  </a:ext>
                </a:extLst>
              </p:cNvPr>
              <p:cNvSpPr txBox="1"/>
              <p:nvPr/>
            </p:nvSpPr>
            <p:spPr>
              <a:xfrm>
                <a:off x="8283131" y="4720546"/>
                <a:ext cx="595401" cy="53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  <a:endParaRPr lang="ru-RU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51442871-2D32-48BA-79E3-02C3A5B376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2723" y="2435910"/>
                <a:ext cx="23113" cy="15877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2F333C4-3D35-4C2C-EE43-B18BD5118419}"/>
                  </a:ext>
                </a:extLst>
              </p:cNvPr>
              <p:cNvSpPr txBox="1"/>
              <p:nvPr/>
            </p:nvSpPr>
            <p:spPr>
              <a:xfrm rot="10800000">
                <a:off x="6658939" y="2616254"/>
                <a:ext cx="624851" cy="84710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dirty="0"/>
                  <a:t>a</a:t>
                </a:r>
                <a:endParaRPr lang="ru-RU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1B58E18-21D6-CB9C-9805-52AD1F2498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5711" y="4733636"/>
                <a:ext cx="116848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7948D1B-2DC7-2456-2366-B749B7146E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128" y="4023630"/>
                <a:ext cx="912013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8A66DC6-6BE7-5EF3-5A16-A1977B2511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128" y="2435910"/>
                <a:ext cx="8114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48" name="Straight Connector 2047">
              <a:extLst>
                <a:ext uri="{FF2B5EF4-FFF2-40B4-BE49-F238E27FC236}">
                  <a16:creationId xmlns:a16="http://schemas.microsoft.com/office/drawing/2014/main" id="{02831A8A-2310-1C01-865B-3521158901E8}"/>
                </a:ext>
              </a:extLst>
            </p:cNvPr>
            <p:cNvCxnSpPr/>
            <p:nvPr/>
          </p:nvCxnSpPr>
          <p:spPr>
            <a:xfrm>
              <a:off x="9427181" y="1066589"/>
              <a:ext cx="0" cy="1271275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9" name="Straight Connector 2048">
              <a:extLst>
                <a:ext uri="{FF2B5EF4-FFF2-40B4-BE49-F238E27FC236}">
                  <a16:creationId xmlns:a16="http://schemas.microsoft.com/office/drawing/2014/main" id="{D9FAA5D7-681E-1371-7C54-D57918AF0ACA}"/>
                </a:ext>
              </a:extLst>
            </p:cNvPr>
            <p:cNvCxnSpPr/>
            <p:nvPr/>
          </p:nvCxnSpPr>
          <p:spPr>
            <a:xfrm>
              <a:off x="10455339" y="1070396"/>
              <a:ext cx="0" cy="1271275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9" name="Group 2078">
            <a:extLst>
              <a:ext uri="{FF2B5EF4-FFF2-40B4-BE49-F238E27FC236}">
                <a16:creationId xmlns:a16="http://schemas.microsoft.com/office/drawing/2014/main" id="{89E2D0AD-00D7-6BC9-CF26-01CD3EF5C615}"/>
              </a:ext>
            </a:extLst>
          </p:cNvPr>
          <p:cNvGrpSpPr/>
          <p:nvPr/>
        </p:nvGrpSpPr>
        <p:grpSpPr>
          <a:xfrm>
            <a:off x="7972231" y="4062343"/>
            <a:ext cx="3381778" cy="1603848"/>
            <a:chOff x="7350714" y="4174167"/>
            <a:chExt cx="4214500" cy="1998777"/>
          </a:xfrm>
        </p:grpSpPr>
        <p:grpSp>
          <p:nvGrpSpPr>
            <p:cNvPr id="2051" name="Group 2050">
              <a:extLst>
                <a:ext uri="{FF2B5EF4-FFF2-40B4-BE49-F238E27FC236}">
                  <a16:creationId xmlns:a16="http://schemas.microsoft.com/office/drawing/2014/main" id="{9C505CBA-609F-6ED2-802E-E44169E1E1A3}"/>
                </a:ext>
              </a:extLst>
            </p:cNvPr>
            <p:cNvGrpSpPr/>
            <p:nvPr/>
          </p:nvGrpSpPr>
          <p:grpSpPr>
            <a:xfrm>
              <a:off x="7350714" y="4174168"/>
              <a:ext cx="4214500" cy="1998776"/>
              <a:chOff x="6574506" y="2435910"/>
              <a:chExt cx="4936235" cy="2496309"/>
            </a:xfrm>
          </p:grpSpPr>
          <p:sp>
            <p:nvSpPr>
              <p:cNvPr id="2053" name="Rectangle 2052">
                <a:extLst>
                  <a:ext uri="{FF2B5EF4-FFF2-40B4-BE49-F238E27FC236}">
                    <a16:creationId xmlns:a16="http://schemas.microsoft.com/office/drawing/2014/main" id="{90BE0E9A-5FD9-9BB4-1531-F299CDB87B82}"/>
                  </a:ext>
                </a:extLst>
              </p:cNvPr>
              <p:cNvSpPr/>
              <p:nvPr/>
            </p:nvSpPr>
            <p:spPr>
              <a:xfrm>
                <a:off x="7843904" y="2435910"/>
                <a:ext cx="3666837" cy="1587720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055" name="Straight Arrow Connector 2054">
                <a:extLst>
                  <a:ext uri="{FF2B5EF4-FFF2-40B4-BE49-F238E27FC236}">
                    <a16:creationId xmlns:a16="http://schemas.microsoft.com/office/drawing/2014/main" id="{2FF3E072-4D2B-8C47-126C-A7F8C229BCBF}"/>
                  </a:ext>
                </a:extLst>
              </p:cNvPr>
              <p:cNvCxnSpPr/>
              <p:nvPr/>
            </p:nvCxnSpPr>
            <p:spPr>
              <a:xfrm>
                <a:off x="8084190" y="3900929"/>
                <a:ext cx="5334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6" name="Straight Arrow Connector 2055">
                <a:extLst>
                  <a:ext uri="{FF2B5EF4-FFF2-40B4-BE49-F238E27FC236}">
                    <a16:creationId xmlns:a16="http://schemas.microsoft.com/office/drawing/2014/main" id="{8FB03EE6-7627-A102-6EBD-D402573230D9}"/>
                  </a:ext>
                </a:extLst>
              </p:cNvPr>
              <p:cNvCxnSpPr/>
              <p:nvPr/>
            </p:nvCxnSpPr>
            <p:spPr>
              <a:xfrm>
                <a:off x="8926542" y="3901945"/>
                <a:ext cx="5334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1" name="Straight Arrow Connector 2060">
                <a:extLst>
                  <a:ext uri="{FF2B5EF4-FFF2-40B4-BE49-F238E27FC236}">
                    <a16:creationId xmlns:a16="http://schemas.microsoft.com/office/drawing/2014/main" id="{59B9CEC5-D710-129B-EDD1-341E09C13C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17691" y="2592414"/>
                <a:ext cx="5773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2" name="Straight Arrow Connector 2061">
                <a:extLst>
                  <a:ext uri="{FF2B5EF4-FFF2-40B4-BE49-F238E27FC236}">
                    <a16:creationId xmlns:a16="http://schemas.microsoft.com/office/drawing/2014/main" id="{40B83858-05F2-51DD-09C7-A56C15FB5B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02700" y="2611163"/>
                <a:ext cx="5773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5" name="Straight Arrow Connector 2064">
                <a:extLst>
                  <a:ext uri="{FF2B5EF4-FFF2-40B4-BE49-F238E27FC236}">
                    <a16:creationId xmlns:a16="http://schemas.microsoft.com/office/drawing/2014/main" id="{6344A795-093B-08BB-19DA-AD91BAA04F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38966" y="2605349"/>
                <a:ext cx="0" cy="5312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6" name="Straight Arrow Connector 2065">
                <a:extLst>
                  <a:ext uri="{FF2B5EF4-FFF2-40B4-BE49-F238E27FC236}">
                    <a16:creationId xmlns:a16="http://schemas.microsoft.com/office/drawing/2014/main" id="{8E86255F-0C9E-00A3-4178-C652910FCC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46057" y="3369658"/>
                <a:ext cx="0" cy="5312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9" name="Straight Connector 2068">
                <a:extLst>
                  <a:ext uri="{FF2B5EF4-FFF2-40B4-BE49-F238E27FC236}">
                    <a16:creationId xmlns:a16="http://schemas.microsoft.com/office/drawing/2014/main" id="{FC195A36-2355-7176-5267-0630CAE463C8}"/>
                  </a:ext>
                </a:extLst>
              </p:cNvPr>
              <p:cNvCxnSpPr/>
              <p:nvPr/>
            </p:nvCxnSpPr>
            <p:spPr>
              <a:xfrm>
                <a:off x="7843904" y="3925455"/>
                <a:ext cx="0" cy="100676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0" name="Straight Connector 2069">
                <a:extLst>
                  <a:ext uri="{FF2B5EF4-FFF2-40B4-BE49-F238E27FC236}">
                    <a16:creationId xmlns:a16="http://schemas.microsoft.com/office/drawing/2014/main" id="{4258E0C1-B1C3-C181-3B7A-7E9B36447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73225" y="4038255"/>
                <a:ext cx="0" cy="89396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2" name="Straight Arrow Connector 2071">
                <a:extLst>
                  <a:ext uri="{FF2B5EF4-FFF2-40B4-BE49-F238E27FC236}">
                    <a16:creationId xmlns:a16="http://schemas.microsoft.com/office/drawing/2014/main" id="{BE3CB567-0D50-8D60-068B-11A250935B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2723" y="2435910"/>
                <a:ext cx="23113" cy="15877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3" name="TextBox 2072">
                <a:extLst>
                  <a:ext uri="{FF2B5EF4-FFF2-40B4-BE49-F238E27FC236}">
                    <a16:creationId xmlns:a16="http://schemas.microsoft.com/office/drawing/2014/main" id="{DC0F67AA-21D1-DD3D-012F-8F1092710753}"/>
                  </a:ext>
                </a:extLst>
              </p:cNvPr>
              <p:cNvSpPr txBox="1"/>
              <p:nvPr/>
            </p:nvSpPr>
            <p:spPr>
              <a:xfrm rot="10800000">
                <a:off x="6574506" y="2669128"/>
                <a:ext cx="673873" cy="84710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dirty="0"/>
                  <a:t>b</a:t>
                </a:r>
                <a:endParaRPr lang="ru-RU" dirty="0"/>
              </a:p>
            </p:txBody>
          </p:sp>
          <p:cxnSp>
            <p:nvCxnSpPr>
              <p:cNvPr id="2074" name="Straight Arrow Connector 2073">
                <a:extLst>
                  <a:ext uri="{FF2B5EF4-FFF2-40B4-BE49-F238E27FC236}">
                    <a16:creationId xmlns:a16="http://schemas.microsoft.com/office/drawing/2014/main" id="{604E4EA8-76AE-56CB-5C13-27DBB7A028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5711" y="4733636"/>
                <a:ext cx="1837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5" name="Straight Connector 2074">
                <a:extLst>
                  <a:ext uri="{FF2B5EF4-FFF2-40B4-BE49-F238E27FC236}">
                    <a16:creationId xmlns:a16="http://schemas.microsoft.com/office/drawing/2014/main" id="{5DCAD760-2247-3B32-77D6-7B3EBF1091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128" y="4023630"/>
                <a:ext cx="912013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6" name="Straight Connector 2075">
                <a:extLst>
                  <a:ext uri="{FF2B5EF4-FFF2-40B4-BE49-F238E27FC236}">
                    <a16:creationId xmlns:a16="http://schemas.microsoft.com/office/drawing/2014/main" id="{7A30F177-B96C-2064-7FD0-209B496C35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128" y="2435910"/>
                <a:ext cx="8114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77" name="Straight Connector 2076">
              <a:extLst>
                <a:ext uri="{FF2B5EF4-FFF2-40B4-BE49-F238E27FC236}">
                  <a16:creationId xmlns:a16="http://schemas.microsoft.com/office/drawing/2014/main" id="{DB4E8869-1CAC-3840-B175-81C3D018D350}"/>
                </a:ext>
              </a:extLst>
            </p:cNvPr>
            <p:cNvCxnSpPr/>
            <p:nvPr/>
          </p:nvCxnSpPr>
          <p:spPr>
            <a:xfrm>
              <a:off x="9999862" y="4174167"/>
              <a:ext cx="0" cy="1271275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1" name="TextBox 2080">
            <a:extLst>
              <a:ext uri="{FF2B5EF4-FFF2-40B4-BE49-F238E27FC236}">
                <a16:creationId xmlns:a16="http://schemas.microsoft.com/office/drawing/2014/main" id="{E6D50F21-1FCD-02F2-8937-C2EA0BACD39B}"/>
              </a:ext>
            </a:extLst>
          </p:cNvPr>
          <p:cNvSpPr txBox="1"/>
          <p:nvPr/>
        </p:nvSpPr>
        <p:spPr>
          <a:xfrm>
            <a:off x="8514261" y="2974616"/>
            <a:ext cx="33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with three stiffeners</a:t>
            </a:r>
            <a:endParaRPr lang="ru-RU" dirty="0"/>
          </a:p>
        </p:txBody>
      </p:sp>
      <p:sp>
        <p:nvSpPr>
          <p:cNvPr id="2082" name="TextBox 2081">
            <a:extLst>
              <a:ext uri="{FF2B5EF4-FFF2-40B4-BE49-F238E27FC236}">
                <a16:creationId xmlns:a16="http://schemas.microsoft.com/office/drawing/2014/main" id="{8C41730B-9892-3ADF-5BD0-58086551A9AD}"/>
              </a:ext>
            </a:extLst>
          </p:cNvPr>
          <p:cNvSpPr txBox="1"/>
          <p:nvPr/>
        </p:nvSpPr>
        <p:spPr>
          <a:xfrm>
            <a:off x="8628071" y="6204492"/>
            <a:ext cx="33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with two stiffeners</a:t>
            </a:r>
            <a:endParaRPr lang="ru-RU" dirty="0"/>
          </a:p>
        </p:txBody>
      </p:sp>
      <p:sp>
        <p:nvSpPr>
          <p:cNvPr id="2085" name="TextBox 2084">
            <a:extLst>
              <a:ext uri="{FF2B5EF4-FFF2-40B4-BE49-F238E27FC236}">
                <a16:creationId xmlns:a16="http://schemas.microsoft.com/office/drawing/2014/main" id="{DA5B5374-5911-247B-B62F-D5EBBA924599}"/>
              </a:ext>
            </a:extLst>
          </p:cNvPr>
          <p:cNvSpPr txBox="1"/>
          <p:nvPr/>
        </p:nvSpPr>
        <p:spPr>
          <a:xfrm rot="16200000">
            <a:off x="9393264" y="5392311"/>
            <a:ext cx="461665" cy="5442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cxnSp>
        <p:nvCxnSpPr>
          <p:cNvPr id="2078" name="Straight Arrow Connector 2077">
            <a:extLst>
              <a:ext uri="{FF2B5EF4-FFF2-40B4-BE49-F238E27FC236}">
                <a16:creationId xmlns:a16="http://schemas.microsoft.com/office/drawing/2014/main" id="{2150CA58-E3A9-98A5-7132-49D35A54D97B}"/>
              </a:ext>
            </a:extLst>
          </p:cNvPr>
          <p:cNvCxnSpPr>
            <a:cxnSpLocks/>
          </p:cNvCxnSpPr>
          <p:nvPr/>
        </p:nvCxnSpPr>
        <p:spPr>
          <a:xfrm>
            <a:off x="10011630" y="4212861"/>
            <a:ext cx="0" cy="29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3" name="Straight Arrow Connector 2082">
            <a:extLst>
              <a:ext uri="{FF2B5EF4-FFF2-40B4-BE49-F238E27FC236}">
                <a16:creationId xmlns:a16="http://schemas.microsoft.com/office/drawing/2014/main" id="{F801CE84-B950-6C9C-E163-54D865A7F95C}"/>
              </a:ext>
            </a:extLst>
          </p:cNvPr>
          <p:cNvCxnSpPr>
            <a:cxnSpLocks/>
          </p:cNvCxnSpPr>
          <p:nvPr/>
        </p:nvCxnSpPr>
        <p:spPr>
          <a:xfrm>
            <a:off x="10011630" y="4606598"/>
            <a:ext cx="0" cy="29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2" name="Straight Arrow Connector 2091">
            <a:extLst>
              <a:ext uri="{FF2B5EF4-FFF2-40B4-BE49-F238E27FC236}">
                <a16:creationId xmlns:a16="http://schemas.microsoft.com/office/drawing/2014/main" id="{AD2486B1-C5F1-476E-4684-DF12E44CDC26}"/>
              </a:ext>
            </a:extLst>
          </p:cNvPr>
          <p:cNvCxnSpPr>
            <a:cxnSpLocks/>
          </p:cNvCxnSpPr>
          <p:nvPr/>
        </p:nvCxnSpPr>
        <p:spPr>
          <a:xfrm>
            <a:off x="8868381" y="2045149"/>
            <a:ext cx="483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9" name="Straight Arrow Connector 2098">
            <a:extLst>
              <a:ext uri="{FF2B5EF4-FFF2-40B4-BE49-F238E27FC236}">
                <a16:creationId xmlns:a16="http://schemas.microsoft.com/office/drawing/2014/main" id="{0885AFB1-09BA-953F-1C0C-CE5E4D565686}"/>
              </a:ext>
            </a:extLst>
          </p:cNvPr>
          <p:cNvCxnSpPr>
            <a:cxnSpLocks/>
          </p:cNvCxnSpPr>
          <p:nvPr/>
        </p:nvCxnSpPr>
        <p:spPr>
          <a:xfrm>
            <a:off x="9438117" y="1174899"/>
            <a:ext cx="0" cy="36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0" name="Straight Arrow Connector 2099">
            <a:extLst>
              <a:ext uri="{FF2B5EF4-FFF2-40B4-BE49-F238E27FC236}">
                <a16:creationId xmlns:a16="http://schemas.microsoft.com/office/drawing/2014/main" id="{FE7853D1-8560-619E-F061-EB52864288A6}"/>
              </a:ext>
            </a:extLst>
          </p:cNvPr>
          <p:cNvCxnSpPr>
            <a:cxnSpLocks/>
          </p:cNvCxnSpPr>
          <p:nvPr/>
        </p:nvCxnSpPr>
        <p:spPr>
          <a:xfrm>
            <a:off x="9438117" y="1637070"/>
            <a:ext cx="0" cy="435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7" name="Straight Arrow Connector 2106">
            <a:extLst>
              <a:ext uri="{FF2B5EF4-FFF2-40B4-BE49-F238E27FC236}">
                <a16:creationId xmlns:a16="http://schemas.microsoft.com/office/drawing/2014/main" id="{A4096DC9-BF49-142C-1AD9-63D0B7A2F9FC}"/>
              </a:ext>
            </a:extLst>
          </p:cNvPr>
          <p:cNvCxnSpPr/>
          <p:nvPr/>
        </p:nvCxnSpPr>
        <p:spPr>
          <a:xfrm>
            <a:off x="11370576" y="3357421"/>
            <a:ext cx="0" cy="6914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8" name="TextBox 2107">
            <a:extLst>
              <a:ext uri="{FF2B5EF4-FFF2-40B4-BE49-F238E27FC236}">
                <a16:creationId xmlns:a16="http://schemas.microsoft.com/office/drawing/2014/main" id="{737E8AC1-BF53-B4A8-5A5C-6575B9300AF8}"/>
              </a:ext>
            </a:extLst>
          </p:cNvPr>
          <p:cNvSpPr txBox="1"/>
          <p:nvPr/>
        </p:nvSpPr>
        <p:spPr>
          <a:xfrm>
            <a:off x="11438792" y="3575191"/>
            <a:ext cx="368341" cy="255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9" name="TextBox 2108">
                <a:extLst>
                  <a:ext uri="{FF2B5EF4-FFF2-40B4-BE49-F238E27FC236}">
                    <a16:creationId xmlns:a16="http://schemas.microsoft.com/office/drawing/2014/main" id="{812154C4-9922-3DC0-9371-35476C7760B0}"/>
                  </a:ext>
                </a:extLst>
              </p:cNvPr>
              <p:cNvSpPr txBox="1"/>
              <p:nvPr/>
            </p:nvSpPr>
            <p:spPr>
              <a:xfrm>
                <a:off x="8759902" y="1163152"/>
                <a:ext cx="466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8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l-GR" sz="18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8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𝑤𝑒𝑏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09" name="TextBox 2108">
                <a:extLst>
                  <a:ext uri="{FF2B5EF4-FFF2-40B4-BE49-F238E27FC236}">
                    <a16:creationId xmlns:a16="http://schemas.microsoft.com/office/drawing/2014/main" id="{812154C4-9922-3DC0-9371-35476C776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902" y="1163152"/>
                <a:ext cx="466470" cy="369332"/>
              </a:xfrm>
              <a:prstGeom prst="rect">
                <a:avLst/>
              </a:prstGeom>
              <a:blipFill>
                <a:blip r:embed="rId4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0" name="TextBox 2109">
                <a:extLst>
                  <a:ext uri="{FF2B5EF4-FFF2-40B4-BE49-F238E27FC236}">
                    <a16:creationId xmlns:a16="http://schemas.microsoft.com/office/drawing/2014/main" id="{2F53F4A6-4B12-E0FC-A16D-FC4B120D95A6}"/>
                  </a:ext>
                </a:extLst>
              </p:cNvPr>
              <p:cNvSpPr txBox="1"/>
              <p:nvPr/>
            </p:nvSpPr>
            <p:spPr>
              <a:xfrm>
                <a:off x="9371986" y="4101191"/>
                <a:ext cx="466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8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l-GR" sz="18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8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𝑤𝑒𝑏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10" name="TextBox 2109">
                <a:extLst>
                  <a:ext uri="{FF2B5EF4-FFF2-40B4-BE49-F238E27FC236}">
                    <a16:creationId xmlns:a16="http://schemas.microsoft.com/office/drawing/2014/main" id="{2F53F4A6-4B12-E0FC-A16D-FC4B120D9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986" y="4101191"/>
                <a:ext cx="466470" cy="369332"/>
              </a:xfrm>
              <a:prstGeom prst="rect">
                <a:avLst/>
              </a:prstGeom>
              <a:blipFill>
                <a:blip r:embed="rId5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383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477CC-D05E-99F1-490D-F998DB7F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28" y="178751"/>
            <a:ext cx="9583243" cy="846309"/>
          </a:xfrm>
        </p:spPr>
        <p:txBody>
          <a:bodyPr/>
          <a:lstStyle/>
          <a:p>
            <a:r>
              <a:rPr lang="en-US" dirty="0"/>
              <a:t>Step-by-step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59BCBC-2620-09B7-2AC4-DB7893068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0" y="64066"/>
            <a:ext cx="998040" cy="9609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91379349-B545-748B-1537-66EA7856B1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961" y="1253330"/>
                <a:ext cx="7656971" cy="510301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b="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𝑙𝑜𝑐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𝑦𝑖𝑒𝑙𝑑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𝑙𝑜𝑐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𝑢𝑙𝑡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0" i="1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b="0" i="1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𝜓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l-G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𝑢𝑙𝑡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ru-RU" sz="20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𝑐𝑟</m:t>
                              </m:r>
                            </m:sub>
                          </m:sSub>
                        </m:den>
                      </m:f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𝑤h𝑒𝑟𝑒</m:t>
                      </m:r>
                      <m:sSub>
                        <m:sSubPr>
                          <m:ctrlPr>
                            <a:rPr lang="ru-RU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    </m:t>
                          </m:r>
                          <m:r>
                            <m:rPr>
                              <m:nor/>
                            </m:r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𝑐𝑟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0,9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𝑘𝐸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𝑤𝑒𝑏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b="1" dirty="0"/>
                  <a:t>And Calculate the safety factor:</a:t>
                </a:r>
                <a:br>
                  <a:rPr lang="en-US" sz="2400" b="1" dirty="0"/>
                </a:br>
                <a:endParaRPr lang="en-US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𝑏𝑢𝑐𝑘𝑙𝑖𝑛𝑔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l-G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𝑤𝑒𝑏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≥1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91379349-B545-748B-1537-66EA7856B1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961" y="1253330"/>
                <a:ext cx="7656971" cy="5103018"/>
              </a:xfrm>
              <a:blipFill>
                <a:blip r:embed="rId3"/>
                <a:stretch>
                  <a:fillRect l="-10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53454-42A2-8117-CDF8-C299029C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DAFF-687C-49B7-8551-9356A7C70B4A}" type="slidenum">
              <a:rPr lang="ru-RU" smtClean="0"/>
              <a:t>18</a:t>
            </a:fld>
            <a:endParaRPr lang="ru-RU"/>
          </a:p>
        </p:txBody>
      </p:sp>
      <p:grpSp>
        <p:nvGrpSpPr>
          <p:cNvPr id="2080" name="Group 2079">
            <a:extLst>
              <a:ext uri="{FF2B5EF4-FFF2-40B4-BE49-F238E27FC236}">
                <a16:creationId xmlns:a16="http://schemas.microsoft.com/office/drawing/2014/main" id="{31DC7B80-44A8-4D82-17C2-2EED3CB5EE4B}"/>
              </a:ext>
            </a:extLst>
          </p:cNvPr>
          <p:cNvGrpSpPr/>
          <p:nvPr/>
        </p:nvGrpSpPr>
        <p:grpSpPr>
          <a:xfrm>
            <a:off x="7785868" y="358492"/>
            <a:ext cx="4021265" cy="2643788"/>
            <a:chOff x="7422803" y="267567"/>
            <a:chExt cx="4646888" cy="305510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94D7E19-AF81-E800-9EF4-73EFB04E221A}"/>
                </a:ext>
              </a:extLst>
            </p:cNvPr>
            <p:cNvGrpSpPr/>
            <p:nvPr/>
          </p:nvGrpSpPr>
          <p:grpSpPr>
            <a:xfrm>
              <a:off x="7422803" y="267567"/>
              <a:ext cx="4646888" cy="3055105"/>
              <a:chOff x="6658939" y="1437996"/>
              <a:chExt cx="5442669" cy="381557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3C5A0A7-8E28-9941-ED52-62588A2CD4D8}"/>
                  </a:ext>
                </a:extLst>
              </p:cNvPr>
              <p:cNvSpPr/>
              <p:nvPr/>
            </p:nvSpPr>
            <p:spPr>
              <a:xfrm>
                <a:off x="7843904" y="2435910"/>
                <a:ext cx="3666837" cy="1587720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B79E527-407E-22D5-9D6A-BCEBEAAC3C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22256" y="2618142"/>
                <a:ext cx="5773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7DFB767C-471B-5166-A374-3AE69D2EE9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81140" y="2616254"/>
                <a:ext cx="0" cy="5312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7AF23E4-0F91-9E8B-E6BC-8C0C22B47E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88231" y="3380563"/>
                <a:ext cx="0" cy="5312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70E7670-0CF1-A7C5-A34C-E0AA65EAE443}"/>
                  </a:ext>
                </a:extLst>
              </p:cNvPr>
              <p:cNvCxnSpPr/>
              <p:nvPr/>
            </p:nvCxnSpPr>
            <p:spPr>
              <a:xfrm>
                <a:off x="11510741" y="1437996"/>
                <a:ext cx="0" cy="99791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B9AC61-21AA-84C7-69D6-E1EA40FBC0F4}"/>
                  </a:ext>
                </a:extLst>
              </p:cNvPr>
              <p:cNvSpPr txBox="1"/>
              <p:nvPr/>
            </p:nvSpPr>
            <p:spPr>
              <a:xfrm>
                <a:off x="11603069" y="1752287"/>
                <a:ext cx="498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Q</a:t>
                </a:r>
                <a:endParaRPr lang="ru-RU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EDC0561-7974-9BAB-A52F-B73C81B93645}"/>
                  </a:ext>
                </a:extLst>
              </p:cNvPr>
              <p:cNvCxnSpPr/>
              <p:nvPr/>
            </p:nvCxnSpPr>
            <p:spPr>
              <a:xfrm>
                <a:off x="7843904" y="3925455"/>
                <a:ext cx="0" cy="100676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1E77A79-6040-42F1-E317-A31D1E55F7CE}"/>
                  </a:ext>
                </a:extLst>
              </p:cNvPr>
              <p:cNvCxnSpPr/>
              <p:nvPr/>
            </p:nvCxnSpPr>
            <p:spPr>
              <a:xfrm>
                <a:off x="9004200" y="3925455"/>
                <a:ext cx="0" cy="100676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F44FB97-1D91-82EF-7123-C4106FB69834}"/>
                  </a:ext>
                </a:extLst>
              </p:cNvPr>
              <p:cNvSpPr txBox="1"/>
              <p:nvPr/>
            </p:nvSpPr>
            <p:spPr>
              <a:xfrm>
                <a:off x="8283131" y="4720546"/>
                <a:ext cx="595401" cy="53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  <a:endParaRPr lang="ru-RU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51442871-2D32-48BA-79E3-02C3A5B376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2723" y="2435910"/>
                <a:ext cx="23113" cy="15877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2F333C4-3D35-4C2C-EE43-B18BD5118419}"/>
                  </a:ext>
                </a:extLst>
              </p:cNvPr>
              <p:cNvSpPr txBox="1"/>
              <p:nvPr/>
            </p:nvSpPr>
            <p:spPr>
              <a:xfrm rot="10800000">
                <a:off x="6658939" y="2616254"/>
                <a:ext cx="624851" cy="84710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dirty="0"/>
                  <a:t>a</a:t>
                </a:r>
                <a:endParaRPr lang="ru-RU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1B58E18-21D6-CB9C-9805-52AD1F2498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5711" y="4733636"/>
                <a:ext cx="116848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7948D1B-2DC7-2456-2366-B749B7146E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128" y="4023630"/>
                <a:ext cx="912013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8A66DC6-6BE7-5EF3-5A16-A1977B2511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128" y="2435910"/>
                <a:ext cx="8114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48" name="Straight Connector 2047">
              <a:extLst>
                <a:ext uri="{FF2B5EF4-FFF2-40B4-BE49-F238E27FC236}">
                  <a16:creationId xmlns:a16="http://schemas.microsoft.com/office/drawing/2014/main" id="{02831A8A-2310-1C01-865B-3521158901E8}"/>
                </a:ext>
              </a:extLst>
            </p:cNvPr>
            <p:cNvCxnSpPr/>
            <p:nvPr/>
          </p:nvCxnSpPr>
          <p:spPr>
            <a:xfrm>
              <a:off x="9427181" y="1066589"/>
              <a:ext cx="0" cy="1271275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9" name="Straight Connector 2048">
              <a:extLst>
                <a:ext uri="{FF2B5EF4-FFF2-40B4-BE49-F238E27FC236}">
                  <a16:creationId xmlns:a16="http://schemas.microsoft.com/office/drawing/2014/main" id="{D9FAA5D7-681E-1371-7C54-D57918AF0ACA}"/>
                </a:ext>
              </a:extLst>
            </p:cNvPr>
            <p:cNvCxnSpPr/>
            <p:nvPr/>
          </p:nvCxnSpPr>
          <p:spPr>
            <a:xfrm>
              <a:off x="10455339" y="1070396"/>
              <a:ext cx="0" cy="1271275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9" name="Group 2078">
            <a:extLst>
              <a:ext uri="{FF2B5EF4-FFF2-40B4-BE49-F238E27FC236}">
                <a16:creationId xmlns:a16="http://schemas.microsoft.com/office/drawing/2014/main" id="{89E2D0AD-00D7-6BC9-CF26-01CD3EF5C615}"/>
              </a:ext>
            </a:extLst>
          </p:cNvPr>
          <p:cNvGrpSpPr/>
          <p:nvPr/>
        </p:nvGrpSpPr>
        <p:grpSpPr>
          <a:xfrm>
            <a:off x="7972231" y="4062343"/>
            <a:ext cx="3381778" cy="1603848"/>
            <a:chOff x="7350714" y="4174167"/>
            <a:chExt cx="4214500" cy="1998777"/>
          </a:xfrm>
        </p:grpSpPr>
        <p:grpSp>
          <p:nvGrpSpPr>
            <p:cNvPr id="2051" name="Group 2050">
              <a:extLst>
                <a:ext uri="{FF2B5EF4-FFF2-40B4-BE49-F238E27FC236}">
                  <a16:creationId xmlns:a16="http://schemas.microsoft.com/office/drawing/2014/main" id="{9C505CBA-609F-6ED2-802E-E44169E1E1A3}"/>
                </a:ext>
              </a:extLst>
            </p:cNvPr>
            <p:cNvGrpSpPr/>
            <p:nvPr/>
          </p:nvGrpSpPr>
          <p:grpSpPr>
            <a:xfrm>
              <a:off x="7350714" y="4174168"/>
              <a:ext cx="4214500" cy="1998776"/>
              <a:chOff x="6574506" y="2435910"/>
              <a:chExt cx="4936235" cy="2496309"/>
            </a:xfrm>
          </p:grpSpPr>
          <p:sp>
            <p:nvSpPr>
              <p:cNvPr id="2053" name="Rectangle 2052">
                <a:extLst>
                  <a:ext uri="{FF2B5EF4-FFF2-40B4-BE49-F238E27FC236}">
                    <a16:creationId xmlns:a16="http://schemas.microsoft.com/office/drawing/2014/main" id="{90BE0E9A-5FD9-9BB4-1531-F299CDB87B82}"/>
                  </a:ext>
                </a:extLst>
              </p:cNvPr>
              <p:cNvSpPr/>
              <p:nvPr/>
            </p:nvSpPr>
            <p:spPr>
              <a:xfrm>
                <a:off x="7843904" y="2435910"/>
                <a:ext cx="3666837" cy="1587720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055" name="Straight Arrow Connector 2054">
                <a:extLst>
                  <a:ext uri="{FF2B5EF4-FFF2-40B4-BE49-F238E27FC236}">
                    <a16:creationId xmlns:a16="http://schemas.microsoft.com/office/drawing/2014/main" id="{2FF3E072-4D2B-8C47-126C-A7F8C229BCBF}"/>
                  </a:ext>
                </a:extLst>
              </p:cNvPr>
              <p:cNvCxnSpPr/>
              <p:nvPr/>
            </p:nvCxnSpPr>
            <p:spPr>
              <a:xfrm>
                <a:off x="8084190" y="3900929"/>
                <a:ext cx="5334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6" name="Straight Arrow Connector 2055">
                <a:extLst>
                  <a:ext uri="{FF2B5EF4-FFF2-40B4-BE49-F238E27FC236}">
                    <a16:creationId xmlns:a16="http://schemas.microsoft.com/office/drawing/2014/main" id="{8FB03EE6-7627-A102-6EBD-D402573230D9}"/>
                  </a:ext>
                </a:extLst>
              </p:cNvPr>
              <p:cNvCxnSpPr/>
              <p:nvPr/>
            </p:nvCxnSpPr>
            <p:spPr>
              <a:xfrm>
                <a:off x="8926542" y="3901945"/>
                <a:ext cx="5334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1" name="Straight Arrow Connector 2060">
                <a:extLst>
                  <a:ext uri="{FF2B5EF4-FFF2-40B4-BE49-F238E27FC236}">
                    <a16:creationId xmlns:a16="http://schemas.microsoft.com/office/drawing/2014/main" id="{59B9CEC5-D710-129B-EDD1-341E09C13C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17691" y="2592414"/>
                <a:ext cx="5773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2" name="Straight Arrow Connector 2061">
                <a:extLst>
                  <a:ext uri="{FF2B5EF4-FFF2-40B4-BE49-F238E27FC236}">
                    <a16:creationId xmlns:a16="http://schemas.microsoft.com/office/drawing/2014/main" id="{40B83858-05F2-51DD-09C7-A56C15FB5B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02700" y="2611163"/>
                <a:ext cx="5773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5" name="Straight Arrow Connector 2064">
                <a:extLst>
                  <a:ext uri="{FF2B5EF4-FFF2-40B4-BE49-F238E27FC236}">
                    <a16:creationId xmlns:a16="http://schemas.microsoft.com/office/drawing/2014/main" id="{6344A795-093B-08BB-19DA-AD91BAA04F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38966" y="2605349"/>
                <a:ext cx="0" cy="5312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6" name="Straight Arrow Connector 2065">
                <a:extLst>
                  <a:ext uri="{FF2B5EF4-FFF2-40B4-BE49-F238E27FC236}">
                    <a16:creationId xmlns:a16="http://schemas.microsoft.com/office/drawing/2014/main" id="{8E86255F-0C9E-00A3-4178-C652910FCC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46057" y="3369658"/>
                <a:ext cx="0" cy="5312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9" name="Straight Connector 2068">
                <a:extLst>
                  <a:ext uri="{FF2B5EF4-FFF2-40B4-BE49-F238E27FC236}">
                    <a16:creationId xmlns:a16="http://schemas.microsoft.com/office/drawing/2014/main" id="{FC195A36-2355-7176-5267-0630CAE463C8}"/>
                  </a:ext>
                </a:extLst>
              </p:cNvPr>
              <p:cNvCxnSpPr/>
              <p:nvPr/>
            </p:nvCxnSpPr>
            <p:spPr>
              <a:xfrm>
                <a:off x="7843904" y="3925455"/>
                <a:ext cx="0" cy="100676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0" name="Straight Connector 2069">
                <a:extLst>
                  <a:ext uri="{FF2B5EF4-FFF2-40B4-BE49-F238E27FC236}">
                    <a16:creationId xmlns:a16="http://schemas.microsoft.com/office/drawing/2014/main" id="{4258E0C1-B1C3-C181-3B7A-7E9B36447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73225" y="4038255"/>
                <a:ext cx="0" cy="89396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2" name="Straight Arrow Connector 2071">
                <a:extLst>
                  <a:ext uri="{FF2B5EF4-FFF2-40B4-BE49-F238E27FC236}">
                    <a16:creationId xmlns:a16="http://schemas.microsoft.com/office/drawing/2014/main" id="{BE3CB567-0D50-8D60-068B-11A250935B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2723" y="2435910"/>
                <a:ext cx="23113" cy="15877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3" name="TextBox 2072">
                <a:extLst>
                  <a:ext uri="{FF2B5EF4-FFF2-40B4-BE49-F238E27FC236}">
                    <a16:creationId xmlns:a16="http://schemas.microsoft.com/office/drawing/2014/main" id="{DC0F67AA-21D1-DD3D-012F-8F1092710753}"/>
                  </a:ext>
                </a:extLst>
              </p:cNvPr>
              <p:cNvSpPr txBox="1"/>
              <p:nvPr/>
            </p:nvSpPr>
            <p:spPr>
              <a:xfrm rot="10800000">
                <a:off x="6574506" y="2669128"/>
                <a:ext cx="673873" cy="84710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dirty="0"/>
                  <a:t>b</a:t>
                </a:r>
                <a:endParaRPr lang="ru-RU" dirty="0"/>
              </a:p>
            </p:txBody>
          </p:sp>
          <p:cxnSp>
            <p:nvCxnSpPr>
              <p:cNvPr id="2074" name="Straight Arrow Connector 2073">
                <a:extLst>
                  <a:ext uri="{FF2B5EF4-FFF2-40B4-BE49-F238E27FC236}">
                    <a16:creationId xmlns:a16="http://schemas.microsoft.com/office/drawing/2014/main" id="{604E4EA8-76AE-56CB-5C13-27DBB7A028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5711" y="4733636"/>
                <a:ext cx="1837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5" name="Straight Connector 2074">
                <a:extLst>
                  <a:ext uri="{FF2B5EF4-FFF2-40B4-BE49-F238E27FC236}">
                    <a16:creationId xmlns:a16="http://schemas.microsoft.com/office/drawing/2014/main" id="{5DCAD760-2247-3B32-77D6-7B3EBF1091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128" y="4023630"/>
                <a:ext cx="912013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6" name="Straight Connector 2075">
                <a:extLst>
                  <a:ext uri="{FF2B5EF4-FFF2-40B4-BE49-F238E27FC236}">
                    <a16:creationId xmlns:a16="http://schemas.microsoft.com/office/drawing/2014/main" id="{7A30F177-B96C-2064-7FD0-209B496C35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128" y="2435910"/>
                <a:ext cx="8114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77" name="Straight Connector 2076">
              <a:extLst>
                <a:ext uri="{FF2B5EF4-FFF2-40B4-BE49-F238E27FC236}">
                  <a16:creationId xmlns:a16="http://schemas.microsoft.com/office/drawing/2014/main" id="{DB4E8869-1CAC-3840-B175-81C3D018D350}"/>
                </a:ext>
              </a:extLst>
            </p:cNvPr>
            <p:cNvCxnSpPr/>
            <p:nvPr/>
          </p:nvCxnSpPr>
          <p:spPr>
            <a:xfrm>
              <a:off x="9999862" y="4174167"/>
              <a:ext cx="0" cy="1271275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1" name="TextBox 2080">
            <a:extLst>
              <a:ext uri="{FF2B5EF4-FFF2-40B4-BE49-F238E27FC236}">
                <a16:creationId xmlns:a16="http://schemas.microsoft.com/office/drawing/2014/main" id="{E6D50F21-1FCD-02F2-8937-C2EA0BACD39B}"/>
              </a:ext>
            </a:extLst>
          </p:cNvPr>
          <p:cNvSpPr txBox="1"/>
          <p:nvPr/>
        </p:nvSpPr>
        <p:spPr>
          <a:xfrm>
            <a:off x="8514261" y="2974616"/>
            <a:ext cx="33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with three stiffeners</a:t>
            </a:r>
            <a:endParaRPr lang="ru-RU" dirty="0"/>
          </a:p>
        </p:txBody>
      </p:sp>
      <p:sp>
        <p:nvSpPr>
          <p:cNvPr id="2082" name="TextBox 2081">
            <a:extLst>
              <a:ext uri="{FF2B5EF4-FFF2-40B4-BE49-F238E27FC236}">
                <a16:creationId xmlns:a16="http://schemas.microsoft.com/office/drawing/2014/main" id="{8C41730B-9892-3ADF-5BD0-58086551A9AD}"/>
              </a:ext>
            </a:extLst>
          </p:cNvPr>
          <p:cNvSpPr txBox="1"/>
          <p:nvPr/>
        </p:nvSpPr>
        <p:spPr>
          <a:xfrm>
            <a:off x="8628071" y="6204492"/>
            <a:ext cx="33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with two stiffeners</a:t>
            </a:r>
            <a:endParaRPr lang="ru-RU" dirty="0"/>
          </a:p>
        </p:txBody>
      </p:sp>
      <p:sp>
        <p:nvSpPr>
          <p:cNvPr id="2085" name="TextBox 2084">
            <a:extLst>
              <a:ext uri="{FF2B5EF4-FFF2-40B4-BE49-F238E27FC236}">
                <a16:creationId xmlns:a16="http://schemas.microsoft.com/office/drawing/2014/main" id="{DA5B5374-5911-247B-B62F-D5EBBA924599}"/>
              </a:ext>
            </a:extLst>
          </p:cNvPr>
          <p:cNvSpPr txBox="1"/>
          <p:nvPr/>
        </p:nvSpPr>
        <p:spPr>
          <a:xfrm rot="16200000">
            <a:off x="9393264" y="5392311"/>
            <a:ext cx="461665" cy="5442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cxnSp>
        <p:nvCxnSpPr>
          <p:cNvPr id="2078" name="Straight Arrow Connector 2077">
            <a:extLst>
              <a:ext uri="{FF2B5EF4-FFF2-40B4-BE49-F238E27FC236}">
                <a16:creationId xmlns:a16="http://schemas.microsoft.com/office/drawing/2014/main" id="{2150CA58-E3A9-98A5-7132-49D35A54D97B}"/>
              </a:ext>
            </a:extLst>
          </p:cNvPr>
          <p:cNvCxnSpPr>
            <a:cxnSpLocks/>
          </p:cNvCxnSpPr>
          <p:nvPr/>
        </p:nvCxnSpPr>
        <p:spPr>
          <a:xfrm>
            <a:off x="10011630" y="4212861"/>
            <a:ext cx="0" cy="29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3" name="Straight Arrow Connector 2082">
            <a:extLst>
              <a:ext uri="{FF2B5EF4-FFF2-40B4-BE49-F238E27FC236}">
                <a16:creationId xmlns:a16="http://schemas.microsoft.com/office/drawing/2014/main" id="{F801CE84-B950-6C9C-E163-54D865A7F95C}"/>
              </a:ext>
            </a:extLst>
          </p:cNvPr>
          <p:cNvCxnSpPr>
            <a:cxnSpLocks/>
          </p:cNvCxnSpPr>
          <p:nvPr/>
        </p:nvCxnSpPr>
        <p:spPr>
          <a:xfrm>
            <a:off x="10011630" y="4606598"/>
            <a:ext cx="0" cy="29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2" name="Straight Arrow Connector 2091">
            <a:extLst>
              <a:ext uri="{FF2B5EF4-FFF2-40B4-BE49-F238E27FC236}">
                <a16:creationId xmlns:a16="http://schemas.microsoft.com/office/drawing/2014/main" id="{AD2486B1-C5F1-476E-4684-DF12E44CDC26}"/>
              </a:ext>
            </a:extLst>
          </p:cNvPr>
          <p:cNvCxnSpPr>
            <a:cxnSpLocks/>
          </p:cNvCxnSpPr>
          <p:nvPr/>
        </p:nvCxnSpPr>
        <p:spPr>
          <a:xfrm>
            <a:off x="8868381" y="2045149"/>
            <a:ext cx="483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9" name="Straight Arrow Connector 2098">
            <a:extLst>
              <a:ext uri="{FF2B5EF4-FFF2-40B4-BE49-F238E27FC236}">
                <a16:creationId xmlns:a16="http://schemas.microsoft.com/office/drawing/2014/main" id="{0885AFB1-09BA-953F-1C0C-CE5E4D565686}"/>
              </a:ext>
            </a:extLst>
          </p:cNvPr>
          <p:cNvCxnSpPr>
            <a:cxnSpLocks/>
          </p:cNvCxnSpPr>
          <p:nvPr/>
        </p:nvCxnSpPr>
        <p:spPr>
          <a:xfrm>
            <a:off x="9438117" y="1174899"/>
            <a:ext cx="0" cy="36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0" name="Straight Arrow Connector 2099">
            <a:extLst>
              <a:ext uri="{FF2B5EF4-FFF2-40B4-BE49-F238E27FC236}">
                <a16:creationId xmlns:a16="http://schemas.microsoft.com/office/drawing/2014/main" id="{FE7853D1-8560-619E-F061-EB52864288A6}"/>
              </a:ext>
            </a:extLst>
          </p:cNvPr>
          <p:cNvCxnSpPr>
            <a:cxnSpLocks/>
          </p:cNvCxnSpPr>
          <p:nvPr/>
        </p:nvCxnSpPr>
        <p:spPr>
          <a:xfrm>
            <a:off x="9438117" y="1637070"/>
            <a:ext cx="0" cy="435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7" name="Straight Arrow Connector 2106">
            <a:extLst>
              <a:ext uri="{FF2B5EF4-FFF2-40B4-BE49-F238E27FC236}">
                <a16:creationId xmlns:a16="http://schemas.microsoft.com/office/drawing/2014/main" id="{A4096DC9-BF49-142C-1AD9-63D0B7A2F9FC}"/>
              </a:ext>
            </a:extLst>
          </p:cNvPr>
          <p:cNvCxnSpPr/>
          <p:nvPr/>
        </p:nvCxnSpPr>
        <p:spPr>
          <a:xfrm>
            <a:off x="11370576" y="3357421"/>
            <a:ext cx="0" cy="6914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8" name="TextBox 2107">
            <a:extLst>
              <a:ext uri="{FF2B5EF4-FFF2-40B4-BE49-F238E27FC236}">
                <a16:creationId xmlns:a16="http://schemas.microsoft.com/office/drawing/2014/main" id="{737E8AC1-BF53-B4A8-5A5C-6575B9300AF8}"/>
              </a:ext>
            </a:extLst>
          </p:cNvPr>
          <p:cNvSpPr txBox="1"/>
          <p:nvPr/>
        </p:nvSpPr>
        <p:spPr>
          <a:xfrm>
            <a:off x="11438792" y="3575191"/>
            <a:ext cx="368341" cy="255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9" name="TextBox 2108">
                <a:extLst>
                  <a:ext uri="{FF2B5EF4-FFF2-40B4-BE49-F238E27FC236}">
                    <a16:creationId xmlns:a16="http://schemas.microsoft.com/office/drawing/2014/main" id="{812154C4-9922-3DC0-9371-35476C7760B0}"/>
                  </a:ext>
                </a:extLst>
              </p:cNvPr>
              <p:cNvSpPr txBox="1"/>
              <p:nvPr/>
            </p:nvSpPr>
            <p:spPr>
              <a:xfrm>
                <a:off x="8759902" y="1163152"/>
                <a:ext cx="466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8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l-GR" sz="18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8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𝑤𝑒𝑏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09" name="TextBox 2108">
                <a:extLst>
                  <a:ext uri="{FF2B5EF4-FFF2-40B4-BE49-F238E27FC236}">
                    <a16:creationId xmlns:a16="http://schemas.microsoft.com/office/drawing/2014/main" id="{812154C4-9922-3DC0-9371-35476C776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902" y="1163152"/>
                <a:ext cx="466470" cy="369332"/>
              </a:xfrm>
              <a:prstGeom prst="rect">
                <a:avLst/>
              </a:prstGeom>
              <a:blipFill>
                <a:blip r:embed="rId4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0" name="TextBox 2109">
                <a:extLst>
                  <a:ext uri="{FF2B5EF4-FFF2-40B4-BE49-F238E27FC236}">
                    <a16:creationId xmlns:a16="http://schemas.microsoft.com/office/drawing/2014/main" id="{2F53F4A6-4B12-E0FC-A16D-FC4B120D95A6}"/>
                  </a:ext>
                </a:extLst>
              </p:cNvPr>
              <p:cNvSpPr txBox="1"/>
              <p:nvPr/>
            </p:nvSpPr>
            <p:spPr>
              <a:xfrm>
                <a:off x="9371986" y="4101191"/>
                <a:ext cx="466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8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l-GR" sz="18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8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𝑤𝑒𝑏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10" name="TextBox 2109">
                <a:extLst>
                  <a:ext uri="{FF2B5EF4-FFF2-40B4-BE49-F238E27FC236}">
                    <a16:creationId xmlns:a16="http://schemas.microsoft.com/office/drawing/2014/main" id="{2F53F4A6-4B12-E0FC-A16D-FC4B120D9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986" y="4101191"/>
                <a:ext cx="466470" cy="369332"/>
              </a:xfrm>
              <a:prstGeom prst="rect">
                <a:avLst/>
              </a:prstGeom>
              <a:blipFill>
                <a:blip r:embed="rId5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151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477CC-D05E-99F1-490D-F998DB7F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28" y="178751"/>
            <a:ext cx="9583243" cy="846309"/>
          </a:xfrm>
        </p:spPr>
        <p:txBody>
          <a:bodyPr/>
          <a:lstStyle/>
          <a:p>
            <a:r>
              <a:rPr lang="en-US" dirty="0"/>
              <a:t>Task guide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59BCBC-2620-09B7-2AC4-DB7893068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0" y="64066"/>
            <a:ext cx="998040" cy="960994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91379349-B545-748B-1537-66EA7856B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62" y="1253330"/>
            <a:ext cx="5562829" cy="4814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4.   Report of Lab work-1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Draw the graph of transverse force and moment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For different cross-section make the stress analysis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Draw the section</a:t>
            </a:r>
            <a:r>
              <a:rPr lang="ru-RU" sz="2000" dirty="0"/>
              <a:t> </a:t>
            </a:r>
            <a:r>
              <a:rPr lang="en-US" sz="2000" dirty="0"/>
              <a:t>with best variant from stress analysis</a:t>
            </a:r>
          </a:p>
          <a:p>
            <a:pPr marL="0" indent="0">
              <a:buNone/>
            </a:pP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BB8F33-632B-BFF8-DC9D-247B1B6D3623}"/>
              </a:ext>
            </a:extLst>
          </p:cNvPr>
          <p:cNvGrpSpPr/>
          <p:nvPr/>
        </p:nvGrpSpPr>
        <p:grpSpPr>
          <a:xfrm>
            <a:off x="6097288" y="1593741"/>
            <a:ext cx="5884266" cy="4368522"/>
            <a:chOff x="6096000" y="791307"/>
            <a:chExt cx="5783056" cy="415046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E6487CA-1DBC-9DBB-00CE-E614EDB81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791307"/>
              <a:ext cx="5783056" cy="4150463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7D666EE-DD91-4D4C-FB3A-4ACF5546766D}"/>
                </a:ext>
              </a:extLst>
            </p:cNvPr>
            <p:cNvCxnSpPr>
              <a:cxnSpLocks/>
            </p:cNvCxnSpPr>
            <p:nvPr/>
          </p:nvCxnSpPr>
          <p:spPr>
            <a:xfrm>
              <a:off x="7620000" y="1305560"/>
              <a:ext cx="0" cy="38469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9A39F21-1299-F926-38C0-B0BECB1B2ED0}"/>
                </a:ext>
              </a:extLst>
            </p:cNvPr>
            <p:cNvCxnSpPr>
              <a:cxnSpLocks/>
            </p:cNvCxnSpPr>
            <p:nvPr/>
          </p:nvCxnSpPr>
          <p:spPr>
            <a:xfrm>
              <a:off x="8153400" y="1305560"/>
              <a:ext cx="0" cy="38469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9B4BB9A-F993-5D6D-D033-7424ED329B84}"/>
                </a:ext>
              </a:extLst>
            </p:cNvPr>
            <p:cNvCxnSpPr>
              <a:cxnSpLocks/>
            </p:cNvCxnSpPr>
            <p:nvPr/>
          </p:nvCxnSpPr>
          <p:spPr>
            <a:xfrm>
              <a:off x="8666480" y="1305560"/>
              <a:ext cx="0" cy="38469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F74A486-1C2B-2B2F-C9FD-9F6C1AE06167}"/>
                </a:ext>
              </a:extLst>
            </p:cNvPr>
            <p:cNvCxnSpPr>
              <a:cxnSpLocks/>
            </p:cNvCxnSpPr>
            <p:nvPr/>
          </p:nvCxnSpPr>
          <p:spPr>
            <a:xfrm>
              <a:off x="9138920" y="1305560"/>
              <a:ext cx="0" cy="38469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B353864-39EF-3199-C0DD-DE72AD771C60}"/>
                </a:ext>
              </a:extLst>
            </p:cNvPr>
            <p:cNvCxnSpPr>
              <a:cxnSpLocks/>
            </p:cNvCxnSpPr>
            <p:nvPr/>
          </p:nvCxnSpPr>
          <p:spPr>
            <a:xfrm>
              <a:off x="9646920" y="1305560"/>
              <a:ext cx="0" cy="38469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1F87365-56D4-1D50-AB96-4309A355F3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3846" y="1305560"/>
              <a:ext cx="0" cy="38469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A5826F5-DDE8-75F0-0156-D6CDC90E2F2D}"/>
                </a:ext>
              </a:extLst>
            </p:cNvPr>
            <p:cNvCxnSpPr>
              <a:cxnSpLocks/>
            </p:cNvCxnSpPr>
            <p:nvPr/>
          </p:nvCxnSpPr>
          <p:spPr>
            <a:xfrm>
              <a:off x="7340600" y="4018280"/>
              <a:ext cx="0" cy="21336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B0F343B-0874-593A-5462-A14BEFCB0469}"/>
                </a:ext>
              </a:extLst>
            </p:cNvPr>
            <p:cNvCxnSpPr>
              <a:cxnSpLocks/>
            </p:cNvCxnSpPr>
            <p:nvPr/>
          </p:nvCxnSpPr>
          <p:spPr>
            <a:xfrm>
              <a:off x="7752080" y="3778211"/>
              <a:ext cx="0" cy="2103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0222303-D8F3-6437-C5DD-318CCCBF2EC6}"/>
                </a:ext>
              </a:extLst>
            </p:cNvPr>
            <p:cNvCxnSpPr>
              <a:cxnSpLocks/>
            </p:cNvCxnSpPr>
            <p:nvPr/>
          </p:nvCxnSpPr>
          <p:spPr>
            <a:xfrm>
              <a:off x="8143240" y="3535680"/>
              <a:ext cx="0" cy="24253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AAA817E-62CF-CA77-665A-1F163B05B0F5}"/>
                </a:ext>
              </a:extLst>
            </p:cNvPr>
            <p:cNvCxnSpPr>
              <a:cxnSpLocks/>
            </p:cNvCxnSpPr>
            <p:nvPr/>
          </p:nvCxnSpPr>
          <p:spPr>
            <a:xfrm>
              <a:off x="8529320" y="3322320"/>
              <a:ext cx="0" cy="21336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C181FD5-90C4-455E-3559-E0737093474E}"/>
                </a:ext>
              </a:extLst>
            </p:cNvPr>
            <p:cNvCxnSpPr>
              <a:cxnSpLocks/>
            </p:cNvCxnSpPr>
            <p:nvPr/>
          </p:nvCxnSpPr>
          <p:spPr>
            <a:xfrm>
              <a:off x="9311640" y="2875280"/>
              <a:ext cx="0" cy="21336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BA289A9-5095-E948-7C38-FA5169FCE11F}"/>
                </a:ext>
              </a:extLst>
            </p:cNvPr>
            <p:cNvCxnSpPr>
              <a:cxnSpLocks/>
            </p:cNvCxnSpPr>
            <p:nvPr/>
          </p:nvCxnSpPr>
          <p:spPr>
            <a:xfrm>
              <a:off x="8920480" y="3088640"/>
              <a:ext cx="0" cy="23368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6E3BFB-FCF1-4EEE-BF62-3DD316DB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DAFF-687C-49B7-8551-9356A7C70B4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55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477CC-D05E-99F1-490D-F998DB7F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28" y="178751"/>
            <a:ext cx="9583243" cy="846309"/>
          </a:xfrm>
        </p:spPr>
        <p:txBody>
          <a:bodyPr/>
          <a:lstStyle/>
          <a:p>
            <a:r>
              <a:rPr lang="en-US" dirty="0"/>
              <a:t>The task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320CE4-93D7-4575-FEE4-DFE2B3FFC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62" y="1253331"/>
            <a:ext cx="113280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Design variants of cantilever beam, which will accept the load P [N] having length L [mm].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59BCBC-2620-09B7-2AC4-DB7893068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0" y="64066"/>
            <a:ext cx="998040" cy="9609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08963DC-1F42-16E3-5215-A5C5C10D43CC}"/>
              </a:ext>
            </a:extLst>
          </p:cNvPr>
          <p:cNvSpPr/>
          <p:nvPr/>
        </p:nvSpPr>
        <p:spPr>
          <a:xfrm>
            <a:off x="5618285" y="1828800"/>
            <a:ext cx="589084" cy="2901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A7F4E9-C2E6-BCAB-EF75-C377F47BB074}"/>
              </a:ext>
            </a:extLst>
          </p:cNvPr>
          <p:cNvSpPr/>
          <p:nvPr/>
        </p:nvSpPr>
        <p:spPr>
          <a:xfrm>
            <a:off x="9463454" y="2869223"/>
            <a:ext cx="589084" cy="2901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1D38F3-682E-EB9E-E103-4AF020F93E33}"/>
              </a:ext>
            </a:extLst>
          </p:cNvPr>
          <p:cNvSpPr/>
          <p:nvPr/>
        </p:nvSpPr>
        <p:spPr>
          <a:xfrm>
            <a:off x="4343400" y="3014296"/>
            <a:ext cx="342900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0811B0-7E13-4A03-063F-E19BAEEFE2A7}"/>
              </a:ext>
            </a:extLst>
          </p:cNvPr>
          <p:cNvSpPr/>
          <p:nvPr/>
        </p:nvSpPr>
        <p:spPr>
          <a:xfrm>
            <a:off x="7706214" y="3014296"/>
            <a:ext cx="342900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F823C6-C484-2449-E4CA-3CD7C35A50EB}"/>
              </a:ext>
            </a:extLst>
          </p:cNvPr>
          <p:cNvSpPr/>
          <p:nvPr/>
        </p:nvSpPr>
        <p:spPr>
          <a:xfrm>
            <a:off x="6223863" y="3373291"/>
            <a:ext cx="516354" cy="13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5A61CA-1CCD-859A-0573-A893FE4E28E8}"/>
              </a:ext>
            </a:extLst>
          </p:cNvPr>
          <p:cNvSpPr/>
          <p:nvPr/>
        </p:nvSpPr>
        <p:spPr>
          <a:xfrm>
            <a:off x="4314777" y="3270857"/>
            <a:ext cx="456774" cy="13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74FCE3-095B-EB90-B095-A0BE8D5B4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368" y="1667815"/>
            <a:ext cx="8327261" cy="47253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E027D4-8807-5E8A-D495-9A0DBB72BEAA}"/>
              </a:ext>
            </a:extLst>
          </p:cNvPr>
          <p:cNvSpPr/>
          <p:nvPr/>
        </p:nvSpPr>
        <p:spPr>
          <a:xfrm>
            <a:off x="10462545" y="2946400"/>
            <a:ext cx="589084" cy="160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16EB9C-6044-AF54-E07C-8D829436EE6D}"/>
              </a:ext>
            </a:extLst>
          </p:cNvPr>
          <p:cNvSpPr/>
          <p:nvPr/>
        </p:nvSpPr>
        <p:spPr>
          <a:xfrm>
            <a:off x="5801458" y="1668571"/>
            <a:ext cx="589084" cy="2901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54B544-C79A-87F2-3BB6-EC1822EA84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64" t="77194" r="3221"/>
          <a:stretch/>
        </p:blipFill>
        <p:spPr>
          <a:xfrm flipV="1">
            <a:off x="3069890" y="5351474"/>
            <a:ext cx="7712364" cy="107765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D11346B-7795-703D-ADCE-1FFA5CB608C7}"/>
              </a:ext>
            </a:extLst>
          </p:cNvPr>
          <p:cNvSpPr/>
          <p:nvPr/>
        </p:nvSpPr>
        <p:spPr>
          <a:xfrm>
            <a:off x="10566400" y="2414954"/>
            <a:ext cx="215854" cy="5993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B3C94E-4546-66AE-8D36-DB45C8888C4B}"/>
              </a:ext>
            </a:extLst>
          </p:cNvPr>
          <p:cNvSpPr/>
          <p:nvPr/>
        </p:nvSpPr>
        <p:spPr>
          <a:xfrm>
            <a:off x="5882922" y="1929775"/>
            <a:ext cx="204165" cy="4575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E72661-5DBC-D523-8D8E-5039B932D34F}"/>
              </a:ext>
            </a:extLst>
          </p:cNvPr>
          <p:cNvCxnSpPr>
            <a:cxnSpLocks/>
          </p:cNvCxnSpPr>
          <p:nvPr/>
        </p:nvCxnSpPr>
        <p:spPr>
          <a:xfrm flipV="1">
            <a:off x="10678717" y="1667815"/>
            <a:ext cx="0" cy="7316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0E79A66-9EBD-EEE7-E697-F0BE2D414D4B}"/>
              </a:ext>
            </a:extLst>
          </p:cNvPr>
          <p:cNvSpPr txBox="1"/>
          <p:nvPr/>
        </p:nvSpPr>
        <p:spPr>
          <a:xfrm>
            <a:off x="10460106" y="2384675"/>
            <a:ext cx="47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75CF05-F71D-1407-E134-A15156C233DA}"/>
              </a:ext>
            </a:extLst>
          </p:cNvPr>
          <p:cNvCxnSpPr>
            <a:cxnSpLocks/>
          </p:cNvCxnSpPr>
          <p:nvPr/>
        </p:nvCxnSpPr>
        <p:spPr>
          <a:xfrm flipH="1">
            <a:off x="5955713" y="2402114"/>
            <a:ext cx="1" cy="481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5EB1E34-5DA7-A27D-AB66-E318267D4F18}"/>
              </a:ext>
            </a:extLst>
          </p:cNvPr>
          <p:cNvSpPr txBox="1"/>
          <p:nvPr/>
        </p:nvSpPr>
        <p:spPr>
          <a:xfrm>
            <a:off x="5766359" y="2013869"/>
            <a:ext cx="47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D648E-4F78-6EC5-781C-6F684EA69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DAFF-687C-49B7-8551-9356A7C70B4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67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477CC-D05E-99F1-490D-F998DB7F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28" y="178751"/>
            <a:ext cx="9583243" cy="846309"/>
          </a:xfrm>
        </p:spPr>
        <p:txBody>
          <a:bodyPr/>
          <a:lstStyle/>
          <a:p>
            <a:r>
              <a:rPr lang="en-US" dirty="0"/>
              <a:t>Goals of task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320CE4-93D7-4575-FEE4-DFE2B3FFC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62" y="1253331"/>
            <a:ext cx="11328076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/>
              <a:t>The goal is to create a design that meets the requirements of operation and has the necessary level of quality.</a:t>
            </a:r>
            <a:endParaRPr lang="ru-RU" dirty="0"/>
          </a:p>
          <a:p>
            <a:pPr algn="l"/>
            <a:endParaRPr lang="ru-RU" dirty="0"/>
          </a:p>
          <a:p>
            <a:pPr marL="0" indent="0" algn="l">
              <a:buNone/>
            </a:pPr>
            <a:r>
              <a:rPr lang="en-US" dirty="0"/>
              <a:t>Requirements of operation </a:t>
            </a:r>
            <a:r>
              <a:rPr lang="ru-RU" dirty="0"/>
              <a:t>– </a:t>
            </a:r>
            <a:r>
              <a:rPr lang="en-US" dirty="0"/>
              <a:t>Structural strength and rigidity</a:t>
            </a:r>
            <a:r>
              <a:rPr lang="ru-RU" dirty="0"/>
              <a:t>, </a:t>
            </a:r>
            <a:r>
              <a:rPr lang="en-US" dirty="0"/>
              <a:t>operational manufacturability</a:t>
            </a:r>
            <a:endParaRPr lang="ru-RU" dirty="0"/>
          </a:p>
          <a:p>
            <a:pPr marL="0" indent="0" algn="l">
              <a:buNone/>
            </a:pPr>
            <a:r>
              <a:rPr lang="en-US" dirty="0"/>
              <a:t>Quality - weight of the structure, manufacturability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59BCBC-2620-09B7-2AC4-DB7893068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0" y="64066"/>
            <a:ext cx="998040" cy="96099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67E60-59D5-A271-50C7-27E606CC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DAFF-687C-49B7-8551-9356A7C70B4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39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477CC-D05E-99F1-490D-F998DB7F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28" y="178751"/>
            <a:ext cx="9583243" cy="846309"/>
          </a:xfrm>
        </p:spPr>
        <p:txBody>
          <a:bodyPr/>
          <a:lstStyle/>
          <a:p>
            <a:r>
              <a:rPr lang="en-US" dirty="0"/>
              <a:t>Task guide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320CE4-93D7-4575-FEE4-DFE2B3FFC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62" y="1253331"/>
            <a:ext cx="4494601" cy="5468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b="1" dirty="0"/>
              <a:t>1. Select material and choose an allowable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/>
              <a:t>2. Assume the geometry for variant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/>
              <a:t>3. Step-by-step</a:t>
            </a:r>
            <a:r>
              <a:rPr lang="ru-RU" sz="1600" b="1" dirty="0"/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3.1. Design the cap of spar</a:t>
            </a:r>
            <a:endParaRPr lang="ru-RU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3.2. Find the cross-section area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effectLst/>
                <a:ea typeface="Cambria Math" panose="02040503050406030204" pitchFamily="18" charset="0"/>
                <a:cs typeface="Times New Roman" panose="02020603050405020304" pitchFamily="18" charset="0"/>
              </a:rPr>
              <a:t>3.3. Check the Static safety factor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3.4. Local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buckling for cap of spar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3.5. Design web of spar</a:t>
            </a:r>
            <a:endParaRPr lang="ru-RU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effectLst/>
                <a:ea typeface="Cambria Math" panose="02040503050406030204" pitchFamily="18" charset="0"/>
                <a:cs typeface="Times New Roman" panose="02020603050405020304" pitchFamily="18" charset="0"/>
              </a:rPr>
              <a:t>3.6. Check the Static safety factor</a:t>
            </a:r>
            <a:r>
              <a:rPr lang="ru-RU" sz="1600" dirty="0">
                <a:effectLst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a typeface="Cambria Math" panose="02040503050406030204" pitchFamily="18" charset="0"/>
                <a:cs typeface="Times New Roman" panose="02020603050405020304" pitchFamily="18" charset="0"/>
              </a:rPr>
              <a:t>for web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3.7. Local buckling of web without stiffeners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3.8. Local buckling of web with stiffeners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3.9. Calculate the safety factor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/>
              <a:t>4. Report of task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59BCBC-2620-09B7-2AC4-DB7893068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0" y="64066"/>
            <a:ext cx="998040" cy="96099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E572B-48EB-BA43-6342-50273899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DAFF-687C-49B7-8551-9356A7C70B4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427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477CC-D05E-99F1-490D-F998DB7F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28" y="178751"/>
            <a:ext cx="9583243" cy="846309"/>
          </a:xfrm>
        </p:spPr>
        <p:txBody>
          <a:bodyPr/>
          <a:lstStyle/>
          <a:p>
            <a:r>
              <a:rPr lang="en-US" dirty="0"/>
              <a:t>Task guide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320CE4-93D7-4575-FEE4-DFE2B3FFC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62" y="1253331"/>
            <a:ext cx="11328076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Select material and choose an allowable:</a:t>
            </a:r>
            <a:br>
              <a:rPr lang="en-US" dirty="0"/>
            </a:b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59BCBC-2620-09B7-2AC4-DB7893068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0" y="64066"/>
            <a:ext cx="998040" cy="9609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982307-0368-E80F-57FF-A46D89488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439" y="1911165"/>
            <a:ext cx="7839600" cy="45126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C4219F-CF6D-A1F5-F5BC-62C0DA0749F5}"/>
              </a:ext>
            </a:extLst>
          </p:cNvPr>
          <p:cNvSpPr txBox="1"/>
          <p:nvPr/>
        </p:nvSpPr>
        <p:spPr>
          <a:xfrm>
            <a:off x="8695592" y="1541833"/>
            <a:ext cx="333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Table – Material Properties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E3E2D-46F9-89AC-9EE8-82519053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DAFF-687C-49B7-8551-9356A7C70B4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92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477CC-D05E-99F1-490D-F998DB7F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28" y="178751"/>
            <a:ext cx="9583243" cy="846309"/>
          </a:xfrm>
        </p:spPr>
        <p:txBody>
          <a:bodyPr/>
          <a:lstStyle/>
          <a:p>
            <a:r>
              <a:rPr lang="en-US" dirty="0"/>
              <a:t>Task guide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320CE4-93D7-4575-FEE4-DFE2B3FFC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62" y="1253330"/>
            <a:ext cx="11328076" cy="5540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  Assume the geometry for variant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000" dirty="0"/>
              <a:t>GOST for any type of cross-section (file-excel)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59BCBC-2620-09B7-2AC4-DB7893068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0" y="64066"/>
            <a:ext cx="998040" cy="96099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A82E00F-1B9A-F8F1-340D-2E05476BE7F2}"/>
              </a:ext>
            </a:extLst>
          </p:cNvPr>
          <p:cNvGrpSpPr/>
          <p:nvPr/>
        </p:nvGrpSpPr>
        <p:grpSpPr>
          <a:xfrm>
            <a:off x="298938" y="1901869"/>
            <a:ext cx="11227800" cy="2000790"/>
            <a:chOff x="86887" y="2016169"/>
            <a:chExt cx="11923428" cy="237744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76BCFB7-AC19-4DB0-A507-93002BC7E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887" y="2038644"/>
              <a:ext cx="2066925" cy="227076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AA82490-25EF-4C5D-A387-8A3EA0DDA594}"/>
                </a:ext>
                <a:ext uri="{147F2762-F138-4A5C-976F-8EAC2B608ADB}">
                  <a16:predDERef xmlns:a16="http://schemas.microsoft.com/office/drawing/2014/main" pred="{F76BCFB7-AC19-4DB0-A507-93002BC7E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53812" y="2016169"/>
              <a:ext cx="2314575" cy="228981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E10F979-7BB3-45DC-845E-C042C577E24F}"/>
                </a:ext>
                <a:ext uri="{147F2762-F138-4A5C-976F-8EAC2B608ADB}">
                  <a16:predDERef xmlns:a16="http://schemas.microsoft.com/office/drawing/2014/main" pred="{FAA82490-25EF-4C5D-A387-8A3EA0DDA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4417" y="2182177"/>
              <a:ext cx="2192508" cy="195779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8EE26AB-A05C-4E5A-B0D0-AC985E09C49B}"/>
                </a:ext>
                <a:ext uri="{147F2762-F138-4A5C-976F-8EAC2B608ADB}">
                  <a16:predDERef xmlns:a16="http://schemas.microsoft.com/office/drawing/2014/main" pred="{3E10F979-7BB3-45DC-845E-C042C577E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97101" y="2039121"/>
              <a:ext cx="2591262" cy="21008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9522529-AE3C-4883-849D-5D6AF48037EE}"/>
                </a:ext>
                <a:ext uri="{147F2762-F138-4A5C-976F-8EAC2B608ADB}">
                  <a16:predDERef xmlns:a16="http://schemas.microsoft.com/office/drawing/2014/main" pred="{A8EE26AB-A05C-4E5A-B0D0-AC985E09C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038640" y="2016169"/>
              <a:ext cx="1971675" cy="237744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7B69EBF-A77D-9BA9-2B20-953B64812538}"/>
              </a:ext>
            </a:extLst>
          </p:cNvPr>
          <p:cNvSpPr txBox="1"/>
          <p:nvPr/>
        </p:nvSpPr>
        <p:spPr>
          <a:xfrm>
            <a:off x="5774314" y="5134660"/>
            <a:ext cx="160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Build-up</a:t>
            </a:r>
            <a:endParaRPr lang="ru-RU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1E02048-D9F8-201C-D2DD-6D553B44AD84}"/>
              </a:ext>
            </a:extLst>
          </p:cNvPr>
          <p:cNvGrpSpPr/>
          <p:nvPr/>
        </p:nvGrpSpPr>
        <p:grpSpPr>
          <a:xfrm>
            <a:off x="7124917" y="4275130"/>
            <a:ext cx="1827606" cy="2468478"/>
            <a:chOff x="8944728" y="3750933"/>
            <a:chExt cx="2217698" cy="271682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82490AB-DA53-ABB5-FBA2-104E792AC419}"/>
                </a:ext>
              </a:extLst>
            </p:cNvPr>
            <p:cNvGrpSpPr/>
            <p:nvPr/>
          </p:nvGrpSpPr>
          <p:grpSpPr>
            <a:xfrm>
              <a:off x="8944728" y="3750933"/>
              <a:ext cx="2217698" cy="2716822"/>
              <a:chOff x="7965831" y="1978269"/>
              <a:chExt cx="3437792" cy="4211516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0A682763-EA7F-7981-690E-ECA896AB6B0C}"/>
                  </a:ext>
                </a:extLst>
              </p:cNvPr>
              <p:cNvGrpSpPr/>
              <p:nvPr/>
            </p:nvGrpSpPr>
            <p:grpSpPr>
              <a:xfrm>
                <a:off x="8246517" y="1978269"/>
                <a:ext cx="2383382" cy="3833446"/>
                <a:chOff x="8246517" y="1978269"/>
                <a:chExt cx="2383382" cy="3833446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B99EBD0D-F9BB-C550-3AC1-DE1185541DB8}"/>
                    </a:ext>
                  </a:extLst>
                </p:cNvPr>
                <p:cNvSpPr/>
                <p:nvPr/>
              </p:nvSpPr>
              <p:spPr>
                <a:xfrm>
                  <a:off x="8246517" y="2141160"/>
                  <a:ext cx="2383382" cy="539153"/>
                </a:xfrm>
                <a:prstGeom prst="rect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AF67C04A-A46E-9FC7-A50D-6E25BBAFF0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96227" y="4350488"/>
                  <a:ext cx="48288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1CD3F10-795C-12BF-8F0F-D02439029C32}"/>
                    </a:ext>
                  </a:extLst>
                </p:cNvPr>
                <p:cNvSpPr/>
                <p:nvPr/>
              </p:nvSpPr>
              <p:spPr>
                <a:xfrm rot="10800000">
                  <a:off x="8246517" y="4870938"/>
                  <a:ext cx="2383382" cy="539153"/>
                </a:xfrm>
                <a:prstGeom prst="rect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2A35084-78FC-CEF9-CB4E-462D3C29511A}"/>
                    </a:ext>
                  </a:extLst>
                </p:cNvPr>
                <p:cNvSpPr/>
                <p:nvPr/>
              </p:nvSpPr>
              <p:spPr>
                <a:xfrm rot="16200000">
                  <a:off x="8975189" y="2901169"/>
                  <a:ext cx="666511" cy="224801"/>
                </a:xfrm>
                <a:prstGeom prst="rect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D559EFB4-5471-68F0-F762-5BDBF39C6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38208" y="1978269"/>
                  <a:ext cx="0" cy="383344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E209E8A-6B49-8169-087F-1F7B76C628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5831" y="2391508"/>
                <a:ext cx="343779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367BAF6-5148-6E50-4852-AF6A218FE0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5831" y="5146432"/>
                <a:ext cx="343779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BB609FE-82BF-F39A-4A13-104CB755C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7331" y="3748454"/>
                <a:ext cx="17145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7F2C925-FDDB-9DA6-7F46-6CEC3B97A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79115" y="4091247"/>
                <a:ext cx="0" cy="209853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8C893B2-5B7C-D11D-510D-8C7D73B65A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36138" y="4335897"/>
                <a:ext cx="0" cy="177058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5E981D-7692-C03D-37F2-0F486A49BAF0}"/>
                </a:ext>
              </a:extLst>
            </p:cNvPr>
            <p:cNvSpPr/>
            <p:nvPr/>
          </p:nvSpPr>
          <p:spPr>
            <a:xfrm rot="16200000">
              <a:off x="9595857" y="5329486"/>
              <a:ext cx="429962" cy="145015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FD6E2E9-E768-1792-FD1B-4ED83ACDA40B}"/>
                </a:ext>
              </a:extLst>
            </p:cNvPr>
            <p:cNvSpPr/>
            <p:nvPr/>
          </p:nvSpPr>
          <p:spPr>
            <a:xfrm rot="16200000">
              <a:off x="9435829" y="4848614"/>
              <a:ext cx="1072439" cy="154993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B66254F-11B3-B4D2-9275-27A3CB0A1ECA}"/>
                </a:ext>
              </a:extLst>
            </p:cNvPr>
            <p:cNvCxnSpPr>
              <a:cxnSpLocks/>
            </p:cNvCxnSpPr>
            <p:nvPr/>
          </p:nvCxnSpPr>
          <p:spPr>
            <a:xfrm>
              <a:off x="11064355" y="4017511"/>
              <a:ext cx="0" cy="17771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DAA73BA-FC5B-24AF-5874-CE2D37BE7DDC}"/>
                    </a:ext>
                  </a:extLst>
                </p:cNvPr>
                <p:cNvSpPr txBox="1"/>
                <p:nvPr/>
              </p:nvSpPr>
              <p:spPr>
                <a:xfrm rot="10800000">
                  <a:off x="10595411" y="4564484"/>
                  <a:ext cx="311633" cy="54951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DAA73BA-FC5B-24AF-5874-CE2D37BE7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10595411" y="4564484"/>
                  <a:ext cx="311633" cy="549517"/>
                </a:xfrm>
                <a:prstGeom prst="rect">
                  <a:avLst/>
                </a:prstGeom>
                <a:blipFill>
                  <a:blip r:embed="rId9"/>
                  <a:stretch>
                    <a:fillRect r="-5238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3F9636-D7CD-3A1E-B90A-7C0779655D74}"/>
                </a:ext>
              </a:extLst>
            </p:cNvPr>
            <p:cNvSpPr txBox="1"/>
            <p:nvPr/>
          </p:nvSpPr>
          <p:spPr>
            <a:xfrm rot="16200000">
              <a:off x="10055034" y="6031129"/>
              <a:ext cx="461665" cy="32896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dirty="0"/>
                <a:t>δ</a:t>
              </a:r>
              <a:endParaRPr lang="ru-RU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C47006-C245-807F-361D-BD69796E6D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9034" y="6305348"/>
              <a:ext cx="29004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E25EB1C-37CA-8E1D-E3B7-19D51B5302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3346" y="6305348"/>
              <a:ext cx="1826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D3778D7D-1B23-F895-C60F-D23FCFFA4C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76953" y="178751"/>
            <a:ext cx="1799735" cy="180873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4AC2F4F-3492-9047-1DD2-8D79F7636334}"/>
              </a:ext>
            </a:extLst>
          </p:cNvPr>
          <p:cNvSpPr txBox="1"/>
          <p:nvPr/>
        </p:nvSpPr>
        <p:spPr>
          <a:xfrm>
            <a:off x="7793031" y="256019"/>
            <a:ext cx="2208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for section data, variants and PPT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39202-6AAC-7F83-37DB-12F4D084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DAFF-687C-49B7-8551-9356A7C70B4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89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477CC-D05E-99F1-490D-F998DB7F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28" y="178751"/>
            <a:ext cx="9583243" cy="846309"/>
          </a:xfrm>
        </p:spPr>
        <p:txBody>
          <a:bodyPr/>
          <a:lstStyle/>
          <a:p>
            <a:r>
              <a:rPr lang="en-US" dirty="0"/>
              <a:t>Task guide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320CE4-93D7-4575-FEE4-DFE2B3FFC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62" y="1253330"/>
            <a:ext cx="11328076" cy="5540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Method of determine the shear stress and normal stress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59BCBC-2620-09B7-2AC4-DB7893068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0" y="64066"/>
            <a:ext cx="998040" cy="96099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179C327-BE5B-9421-46FD-58C3B59BD0B8}"/>
              </a:ext>
            </a:extLst>
          </p:cNvPr>
          <p:cNvGrpSpPr/>
          <p:nvPr/>
        </p:nvGrpSpPr>
        <p:grpSpPr>
          <a:xfrm>
            <a:off x="1216561" y="1780320"/>
            <a:ext cx="8825837" cy="4667419"/>
            <a:chOff x="280646" y="3334352"/>
            <a:chExt cx="5961824" cy="32491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A66B875-068C-220B-BC05-0C03ABB2700A}"/>
                </a:ext>
              </a:extLst>
            </p:cNvPr>
            <p:cNvSpPr txBox="1"/>
            <p:nvPr/>
          </p:nvSpPr>
          <p:spPr>
            <a:xfrm>
              <a:off x="4128655" y="6133575"/>
              <a:ext cx="2113815" cy="449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Second method for </a:t>
              </a:r>
              <a:r>
                <a:rPr lang="en-US" b="1" i="1" dirty="0"/>
                <a:t>engineering design calculation</a:t>
              </a:r>
              <a:endParaRPr lang="ru-RU" b="1" i="1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C93F369-8969-F887-FA8E-1BF9567F10A6}"/>
                </a:ext>
              </a:extLst>
            </p:cNvPr>
            <p:cNvGrpSpPr/>
            <p:nvPr/>
          </p:nvGrpSpPr>
          <p:grpSpPr>
            <a:xfrm>
              <a:off x="280646" y="3334352"/>
              <a:ext cx="5945137" cy="3249157"/>
              <a:chOff x="280646" y="3334352"/>
              <a:chExt cx="5945137" cy="324915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534E047-9525-A9E1-D4D9-1772389B67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646" y="3334352"/>
                <a:ext cx="5844308" cy="2841304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39274AD-A557-84E5-7D76-8084395A13DF}"/>
                  </a:ext>
                </a:extLst>
              </p:cNvPr>
              <p:cNvSpPr txBox="1"/>
              <p:nvPr/>
            </p:nvSpPr>
            <p:spPr>
              <a:xfrm>
                <a:off x="2544314" y="6133575"/>
                <a:ext cx="1434488" cy="449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First method</a:t>
                </a:r>
                <a:r>
                  <a:rPr lang="ru-RU" dirty="0"/>
                  <a:t> </a:t>
                </a:r>
                <a:r>
                  <a:rPr lang="en-US" dirty="0"/>
                  <a:t>for </a:t>
                </a:r>
                <a:r>
                  <a:rPr lang="en-US" b="1" i="1" dirty="0"/>
                  <a:t>strength calculation</a:t>
                </a:r>
                <a:endParaRPr lang="ru-RU" b="1" i="1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FDD09B9-A8F7-1AA9-D5CF-5CD54255EAC4}"/>
                  </a:ext>
                </a:extLst>
              </p:cNvPr>
              <p:cNvSpPr/>
              <p:nvPr/>
            </p:nvSpPr>
            <p:spPr>
              <a:xfrm>
                <a:off x="4128655" y="4023631"/>
                <a:ext cx="2097128" cy="2095917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5B26D9-B5D0-E9D8-98A9-7A34A482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DAFF-687C-49B7-8551-9356A7C70B4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432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AC331A7-7FC5-69C8-719A-10D6CB6F7B98}"/>
              </a:ext>
            </a:extLst>
          </p:cNvPr>
          <p:cNvGrpSpPr/>
          <p:nvPr/>
        </p:nvGrpSpPr>
        <p:grpSpPr>
          <a:xfrm>
            <a:off x="3683072" y="5565131"/>
            <a:ext cx="8386618" cy="1263176"/>
            <a:chOff x="2318327" y="5565131"/>
            <a:chExt cx="8386618" cy="1263176"/>
          </a:xfrm>
        </p:grpSpPr>
        <p:pic>
          <p:nvPicPr>
            <p:cNvPr id="5" name="Picture 6">
              <a:extLst>
                <a:ext uri="{FF2B5EF4-FFF2-40B4-BE49-F238E27FC236}">
                  <a16:creationId xmlns:a16="http://schemas.microsoft.com/office/drawing/2014/main" id="{C273578A-5F76-D061-1ABD-72F64DCA36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3268"/>
            <a:stretch/>
          </p:blipFill>
          <p:spPr>
            <a:xfrm>
              <a:off x="2318327" y="5565131"/>
              <a:ext cx="8386618" cy="126317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23E7F9-4AB7-6166-2A6F-77015E4A666E}"/>
                </a:ext>
              </a:extLst>
            </p:cNvPr>
            <p:cNvSpPr/>
            <p:nvPr/>
          </p:nvSpPr>
          <p:spPr>
            <a:xfrm>
              <a:off x="5273964" y="5565131"/>
              <a:ext cx="714967" cy="2949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477CC-D05E-99F1-490D-F998DB7F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377" y="-846309"/>
            <a:ext cx="9583243" cy="846309"/>
          </a:xfrm>
        </p:spPr>
        <p:txBody>
          <a:bodyPr/>
          <a:lstStyle/>
          <a:p>
            <a:r>
              <a:rPr lang="en-US" dirty="0"/>
              <a:t>Step-by-step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59BCBC-2620-09B7-2AC4-DB7893068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0" y="64066"/>
            <a:ext cx="998040" cy="960994"/>
          </a:xfrm>
          <a:prstGeom prst="rect">
            <a:avLst/>
          </a:prstGeom>
        </p:spPr>
      </p:pic>
      <p:pic>
        <p:nvPicPr>
          <p:cNvPr id="45" name="Picture 6">
            <a:extLst>
              <a:ext uri="{FF2B5EF4-FFF2-40B4-BE49-F238E27FC236}">
                <a16:creationId xmlns:a16="http://schemas.microsoft.com/office/drawing/2014/main" id="{E87CE6BC-823C-49AA-9EAD-BC427CEEA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72" y="0"/>
            <a:ext cx="8386618" cy="472536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1FB28E1-5C07-4BBB-AD22-3E4DDE1A8E70}"/>
              </a:ext>
            </a:extLst>
          </p:cNvPr>
          <p:cNvSpPr txBox="1"/>
          <p:nvPr/>
        </p:nvSpPr>
        <p:spPr>
          <a:xfrm>
            <a:off x="473020" y="5692602"/>
            <a:ext cx="2849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section for three case A-A, B-B and C-C</a:t>
            </a:r>
            <a:endParaRPr lang="ru-R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DB0AF8C-029A-4620-9F35-612C357F30E4}"/>
              </a:ext>
            </a:extLst>
          </p:cNvPr>
          <p:cNvSpPr txBox="1"/>
          <p:nvPr/>
        </p:nvSpPr>
        <p:spPr>
          <a:xfrm>
            <a:off x="9106341" y="5608683"/>
            <a:ext cx="724809" cy="464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A-A</a:t>
            </a:r>
            <a:endParaRPr lang="ru-R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F991A7F-FA0E-4491-83AE-7CAC6614E5F7}"/>
              </a:ext>
            </a:extLst>
          </p:cNvPr>
          <p:cNvSpPr txBox="1"/>
          <p:nvPr/>
        </p:nvSpPr>
        <p:spPr>
          <a:xfrm>
            <a:off x="5437825" y="5503186"/>
            <a:ext cx="724809" cy="464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B-B</a:t>
            </a:r>
            <a:endParaRPr lang="ru-RU" dirty="0"/>
          </a:p>
        </p:txBody>
      </p:sp>
      <p:sp>
        <p:nvSpPr>
          <p:cNvPr id="54" name="Rectangle 164">
            <a:extLst>
              <a:ext uri="{FF2B5EF4-FFF2-40B4-BE49-F238E27FC236}">
                <a16:creationId xmlns:a16="http://schemas.microsoft.com/office/drawing/2014/main" id="{03E36380-D6D6-4927-8D25-C23A3D5A4111}"/>
              </a:ext>
            </a:extLst>
          </p:cNvPr>
          <p:cNvSpPr/>
          <p:nvPr/>
        </p:nvSpPr>
        <p:spPr>
          <a:xfrm>
            <a:off x="6813947" y="5461189"/>
            <a:ext cx="615435" cy="294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F645B6DD-065A-45F4-83EF-1B13264C10BA}"/>
              </a:ext>
            </a:extLst>
          </p:cNvPr>
          <p:cNvCxnSpPr>
            <a:cxnSpLocks/>
          </p:cNvCxnSpPr>
          <p:nvPr/>
        </p:nvCxnSpPr>
        <p:spPr>
          <a:xfrm flipH="1" flipV="1">
            <a:off x="3509252" y="1726163"/>
            <a:ext cx="1360679" cy="11861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5A5304-9991-382E-777B-3BC25F7E83BD}"/>
              </a:ext>
            </a:extLst>
          </p:cNvPr>
          <p:cNvSpPr txBox="1"/>
          <p:nvPr/>
        </p:nvSpPr>
        <p:spPr>
          <a:xfrm>
            <a:off x="3509252" y="5646436"/>
            <a:ext cx="71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C-C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F0203B-66ED-7166-99D3-7630E71762A1}"/>
              </a:ext>
            </a:extLst>
          </p:cNvPr>
          <p:cNvSpPr txBox="1"/>
          <p:nvPr/>
        </p:nvSpPr>
        <p:spPr>
          <a:xfrm>
            <a:off x="1922138" y="1435975"/>
            <a:ext cx="155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F=Q   for web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15FB5B5-7468-4DAD-C959-35DDD272D38D}"/>
              </a:ext>
            </a:extLst>
          </p:cNvPr>
          <p:cNvSpPr/>
          <p:nvPr/>
        </p:nvSpPr>
        <p:spPr>
          <a:xfrm rot="571832">
            <a:off x="6058859" y="5843668"/>
            <a:ext cx="262198" cy="830138"/>
          </a:xfrm>
          <a:custGeom>
            <a:avLst/>
            <a:gdLst>
              <a:gd name="connsiteX0" fmla="*/ 43576 w 199295"/>
              <a:gd name="connsiteY0" fmla="*/ 0 h 819509"/>
              <a:gd name="connsiteX1" fmla="*/ 198851 w 199295"/>
              <a:gd name="connsiteY1" fmla="*/ 301924 h 819509"/>
              <a:gd name="connsiteX2" fmla="*/ 444 w 199295"/>
              <a:gd name="connsiteY2" fmla="*/ 586596 h 819509"/>
              <a:gd name="connsiteX3" fmla="*/ 155719 w 199295"/>
              <a:gd name="connsiteY3" fmla="*/ 819509 h 819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295" h="819509">
                <a:moveTo>
                  <a:pt x="43576" y="0"/>
                </a:moveTo>
                <a:cubicBezTo>
                  <a:pt x="124808" y="102079"/>
                  <a:pt x="206040" y="204158"/>
                  <a:pt x="198851" y="301924"/>
                </a:cubicBezTo>
                <a:cubicBezTo>
                  <a:pt x="191662" y="399690"/>
                  <a:pt x="7633" y="500332"/>
                  <a:pt x="444" y="586596"/>
                </a:cubicBezTo>
                <a:cubicBezTo>
                  <a:pt x="-6745" y="672860"/>
                  <a:pt x="74487" y="746184"/>
                  <a:pt x="155719" y="819509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4E78731-FF5A-694E-E7EC-A33BFE0DE7F7}"/>
              </a:ext>
            </a:extLst>
          </p:cNvPr>
          <p:cNvSpPr/>
          <p:nvPr/>
        </p:nvSpPr>
        <p:spPr>
          <a:xfrm rot="571832">
            <a:off x="9616940" y="5866604"/>
            <a:ext cx="262198" cy="830138"/>
          </a:xfrm>
          <a:custGeom>
            <a:avLst/>
            <a:gdLst>
              <a:gd name="connsiteX0" fmla="*/ 43576 w 199295"/>
              <a:gd name="connsiteY0" fmla="*/ 0 h 819509"/>
              <a:gd name="connsiteX1" fmla="*/ 198851 w 199295"/>
              <a:gd name="connsiteY1" fmla="*/ 301924 h 819509"/>
              <a:gd name="connsiteX2" fmla="*/ 444 w 199295"/>
              <a:gd name="connsiteY2" fmla="*/ 586596 h 819509"/>
              <a:gd name="connsiteX3" fmla="*/ 155719 w 199295"/>
              <a:gd name="connsiteY3" fmla="*/ 819509 h 819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295" h="819509">
                <a:moveTo>
                  <a:pt x="43576" y="0"/>
                </a:moveTo>
                <a:cubicBezTo>
                  <a:pt x="124808" y="102079"/>
                  <a:pt x="206040" y="204158"/>
                  <a:pt x="198851" y="301924"/>
                </a:cubicBezTo>
                <a:cubicBezTo>
                  <a:pt x="191662" y="399690"/>
                  <a:pt x="7633" y="500332"/>
                  <a:pt x="444" y="586596"/>
                </a:cubicBezTo>
                <a:cubicBezTo>
                  <a:pt x="-6745" y="672860"/>
                  <a:pt x="74487" y="746184"/>
                  <a:pt x="155719" y="819509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EEBCD8-4664-3F95-FF53-878576FE9A0E}"/>
              </a:ext>
            </a:extLst>
          </p:cNvPr>
          <p:cNvCxnSpPr>
            <a:cxnSpLocks/>
          </p:cNvCxnSpPr>
          <p:nvPr/>
        </p:nvCxnSpPr>
        <p:spPr>
          <a:xfrm flipH="1">
            <a:off x="9735561" y="3965353"/>
            <a:ext cx="378823" cy="3096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DA697E0-9EDC-812C-0BD4-B231827C6482}"/>
              </a:ext>
            </a:extLst>
          </p:cNvPr>
          <p:cNvCxnSpPr>
            <a:cxnSpLocks/>
          </p:cNvCxnSpPr>
          <p:nvPr/>
        </p:nvCxnSpPr>
        <p:spPr>
          <a:xfrm flipH="1">
            <a:off x="6200777" y="2488589"/>
            <a:ext cx="361622" cy="5719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D33BD17-23F0-CB36-E04C-30BEF33C263F}"/>
              </a:ext>
            </a:extLst>
          </p:cNvPr>
          <p:cNvCxnSpPr>
            <a:cxnSpLocks/>
          </p:cNvCxnSpPr>
          <p:nvPr/>
        </p:nvCxnSpPr>
        <p:spPr>
          <a:xfrm flipH="1">
            <a:off x="9735561" y="2467650"/>
            <a:ext cx="378823" cy="9613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70AF3C6-E7C3-9E96-F940-801361C18F06}"/>
              </a:ext>
            </a:extLst>
          </p:cNvPr>
          <p:cNvCxnSpPr>
            <a:cxnSpLocks/>
          </p:cNvCxnSpPr>
          <p:nvPr/>
        </p:nvCxnSpPr>
        <p:spPr>
          <a:xfrm>
            <a:off x="3595934" y="2855484"/>
            <a:ext cx="488631" cy="2523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C0D416B-E51B-7842-1447-147FF6EC3A47}"/>
              </a:ext>
            </a:extLst>
          </p:cNvPr>
          <p:cNvSpPr txBox="1"/>
          <p:nvPr/>
        </p:nvSpPr>
        <p:spPr>
          <a:xfrm>
            <a:off x="3059709" y="2613772"/>
            <a:ext cx="72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C-C</a:t>
            </a:r>
            <a:endParaRPr lang="ru-R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79EC07-D6F4-A55F-0731-A93445C756F8}"/>
              </a:ext>
            </a:extLst>
          </p:cNvPr>
          <p:cNvSpPr txBox="1"/>
          <p:nvPr/>
        </p:nvSpPr>
        <p:spPr>
          <a:xfrm>
            <a:off x="6425326" y="2167366"/>
            <a:ext cx="72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B-B</a:t>
            </a:r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1C2C80D-EAFE-2600-D5B8-AAA6C85E1FA7}"/>
              </a:ext>
            </a:extLst>
          </p:cNvPr>
          <p:cNvSpPr txBox="1"/>
          <p:nvPr/>
        </p:nvSpPr>
        <p:spPr>
          <a:xfrm>
            <a:off x="10125684" y="2172554"/>
            <a:ext cx="72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A-A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951AAEF-6178-3472-5ACA-D113720421DD}"/>
                  </a:ext>
                </a:extLst>
              </p:cNvPr>
              <p:cNvSpPr txBox="1"/>
              <p:nvPr/>
            </p:nvSpPr>
            <p:spPr>
              <a:xfrm>
                <a:off x="1609326" y="4288416"/>
                <a:ext cx="1629546" cy="547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num>
                      <m:den>
                        <m:sSub>
                          <m:sSubPr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for cap</a:t>
                </a:r>
                <a:endParaRPr lang="ru-RU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951AAEF-6178-3472-5ACA-D11372042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26" y="4288416"/>
                <a:ext cx="1629546" cy="547201"/>
              </a:xfrm>
              <a:prstGeom prst="rect">
                <a:avLst/>
              </a:prstGeom>
              <a:blipFill>
                <a:blip r:embed="rId5"/>
                <a:stretch>
                  <a:fillRect r="-1124" b="-2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81F8DE3-87A6-F733-C5B6-2398F89534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64" t="77194" r="3221"/>
          <a:stretch/>
        </p:blipFill>
        <p:spPr>
          <a:xfrm flipV="1">
            <a:off x="4026269" y="3838350"/>
            <a:ext cx="7782510" cy="107765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1019C9-92CD-00CD-6470-E36CE8587F1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177480" y="415636"/>
            <a:ext cx="8451" cy="54215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F98A868-9B3D-86EA-871C-FCDC46ED8D11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9735561" y="438572"/>
            <a:ext cx="8451" cy="54215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2339DB-127C-3DEA-FD21-560F7F61F451}"/>
              </a:ext>
            </a:extLst>
          </p:cNvPr>
          <p:cNvCxnSpPr>
            <a:cxnSpLocks/>
          </p:cNvCxnSpPr>
          <p:nvPr/>
        </p:nvCxnSpPr>
        <p:spPr>
          <a:xfrm flipH="1">
            <a:off x="6199994" y="3697607"/>
            <a:ext cx="362405" cy="8743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B8FD5E-7DD1-EEBB-54B1-4FF357FD7D24}"/>
              </a:ext>
            </a:extLst>
          </p:cNvPr>
          <p:cNvCxnSpPr>
            <a:cxnSpLocks/>
          </p:cNvCxnSpPr>
          <p:nvPr/>
        </p:nvCxnSpPr>
        <p:spPr>
          <a:xfrm flipH="1">
            <a:off x="4084565" y="3872931"/>
            <a:ext cx="829561" cy="8398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964F671-9820-DC94-5E00-A5E0984952B2}"/>
              </a:ext>
            </a:extLst>
          </p:cNvPr>
          <p:cNvSpPr txBox="1"/>
          <p:nvPr/>
        </p:nvSpPr>
        <p:spPr>
          <a:xfrm>
            <a:off x="4892113" y="3596294"/>
            <a:ext cx="72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C-C</a:t>
            </a:r>
            <a:endParaRPr lang="ru-R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1CAE3A-7521-265F-1E63-BBF3927E1CD0}"/>
              </a:ext>
            </a:extLst>
          </p:cNvPr>
          <p:cNvSpPr txBox="1"/>
          <p:nvPr/>
        </p:nvSpPr>
        <p:spPr>
          <a:xfrm>
            <a:off x="6373025" y="3328275"/>
            <a:ext cx="72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B-B</a:t>
            </a:r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2BC271-E68F-9F92-A17B-0A9940FC3241}"/>
              </a:ext>
            </a:extLst>
          </p:cNvPr>
          <p:cNvSpPr txBox="1"/>
          <p:nvPr/>
        </p:nvSpPr>
        <p:spPr>
          <a:xfrm>
            <a:off x="10128447" y="3646814"/>
            <a:ext cx="72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A-A</a:t>
            </a:r>
            <a:endParaRPr lang="ru-R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A3D967-45AA-CA97-FFEB-DBDC2C7BA9B6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9748039" y="3831480"/>
            <a:ext cx="380408" cy="4438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50035E4D-E7CF-4F41-9B2E-A593F52D732F}"/>
              </a:ext>
            </a:extLst>
          </p:cNvPr>
          <p:cNvCxnSpPr>
            <a:cxnSpLocks/>
          </p:cNvCxnSpPr>
          <p:nvPr/>
        </p:nvCxnSpPr>
        <p:spPr>
          <a:xfrm flipH="1">
            <a:off x="3246295" y="4274978"/>
            <a:ext cx="977924" cy="2970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18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477CC-D05E-99F1-490D-F998DB7F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28" y="178751"/>
            <a:ext cx="9583243" cy="846309"/>
          </a:xfrm>
        </p:spPr>
        <p:txBody>
          <a:bodyPr/>
          <a:lstStyle/>
          <a:p>
            <a:r>
              <a:rPr lang="en-US" dirty="0"/>
              <a:t>Step-by-step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59BCBC-2620-09B7-2AC4-DB7893068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0" y="64066"/>
            <a:ext cx="998040" cy="960994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91379349-B545-748B-1537-66EA7856B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862" y="995863"/>
            <a:ext cx="5165481" cy="6037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3.1. Design the cap of spar</a:t>
            </a:r>
            <a:endParaRPr lang="ru-RU" sz="2400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7B62AE2-F820-E711-1DD5-FF300A60F46E}"/>
              </a:ext>
            </a:extLst>
          </p:cNvPr>
          <p:cNvGrpSpPr/>
          <p:nvPr/>
        </p:nvGrpSpPr>
        <p:grpSpPr>
          <a:xfrm>
            <a:off x="7780055" y="1056145"/>
            <a:ext cx="3820320" cy="5019598"/>
            <a:chOff x="7059174" y="802616"/>
            <a:chExt cx="3820320" cy="501959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5E5F6FC-CFF0-8194-6364-6132EF254DCF}"/>
                </a:ext>
              </a:extLst>
            </p:cNvPr>
            <p:cNvSpPr txBox="1"/>
            <p:nvPr/>
          </p:nvSpPr>
          <p:spPr>
            <a:xfrm>
              <a:off x="7059174" y="802616"/>
              <a:ext cx="3820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Example of Build-up cross-section</a:t>
              </a:r>
              <a:endParaRPr lang="ru-RU" dirty="0"/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AAFFA108-CFF1-7596-F087-2BE1A69FB82E}"/>
                </a:ext>
              </a:extLst>
            </p:cNvPr>
            <p:cNvGrpSpPr/>
            <p:nvPr/>
          </p:nvGrpSpPr>
          <p:grpSpPr>
            <a:xfrm>
              <a:off x="7318219" y="1253330"/>
              <a:ext cx="3414436" cy="4568884"/>
              <a:chOff x="8944728" y="3750933"/>
              <a:chExt cx="2217698" cy="2716822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4C068904-45C4-9BD6-0BA9-FF7666913EAF}"/>
                  </a:ext>
                </a:extLst>
              </p:cNvPr>
              <p:cNvGrpSpPr/>
              <p:nvPr/>
            </p:nvGrpSpPr>
            <p:grpSpPr>
              <a:xfrm>
                <a:off x="8944728" y="3750933"/>
                <a:ext cx="2217698" cy="2716822"/>
                <a:chOff x="7965831" y="1978269"/>
                <a:chExt cx="3437792" cy="4211516"/>
              </a:xfrm>
            </p:grpSpPr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99631A28-71EF-044C-6DD1-49DC50F3FC54}"/>
                    </a:ext>
                  </a:extLst>
                </p:cNvPr>
                <p:cNvGrpSpPr/>
                <p:nvPr/>
              </p:nvGrpSpPr>
              <p:grpSpPr>
                <a:xfrm>
                  <a:off x="8246517" y="1978269"/>
                  <a:ext cx="2383382" cy="3833446"/>
                  <a:chOff x="8246517" y="1978269"/>
                  <a:chExt cx="2383382" cy="3833446"/>
                </a:xfrm>
              </p:grpSpPr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FACC5EDA-8CE8-6C80-7364-51EBA4FE658F}"/>
                      </a:ext>
                    </a:extLst>
                  </p:cNvPr>
                  <p:cNvSpPr/>
                  <p:nvPr/>
                </p:nvSpPr>
                <p:spPr>
                  <a:xfrm>
                    <a:off x="8246517" y="2141160"/>
                    <a:ext cx="2383382" cy="53915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091FA8DB-D517-CC75-25E6-FA70B70D26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196227" y="4350488"/>
                    <a:ext cx="48288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AC7FE7CD-858D-C6D6-2014-C0E309EEEF1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246517" y="4870938"/>
                    <a:ext cx="2383382" cy="539153"/>
                  </a:xfrm>
                  <a:prstGeom prst="rect">
                    <a:avLst/>
                  </a:prstGeom>
                  <a:solidFill>
                    <a:schemeClr val="bg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A60FBEBC-CCF2-527C-0D45-BC6D28F55FD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75189" y="2901169"/>
                    <a:ext cx="666511" cy="224801"/>
                  </a:xfrm>
                  <a:prstGeom prst="rect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63185F48-E9D7-3BB1-EA75-02728D66B1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38208" y="1978269"/>
                    <a:ext cx="0" cy="383344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108352FB-8744-26B2-F5EF-47BD9DD695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5831" y="2391508"/>
                  <a:ext cx="343779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6B04903B-D6FB-96A6-1C41-CAA042C636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5831" y="5146432"/>
                  <a:ext cx="343779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BE3748A7-39A2-BCB7-6868-207E4612E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37331" y="3748454"/>
                  <a:ext cx="17145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8DA51B9E-6E5B-21BD-AF3A-C099A2753A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79115" y="4091247"/>
                  <a:ext cx="0" cy="20985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6EE24BCA-219A-3316-A9A2-8AA9396967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36138" y="4335897"/>
                  <a:ext cx="0" cy="1770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BB08F9EA-AD67-1200-E260-E13F98F883C1}"/>
                  </a:ext>
                </a:extLst>
              </p:cNvPr>
              <p:cNvSpPr/>
              <p:nvPr/>
            </p:nvSpPr>
            <p:spPr>
              <a:xfrm rot="16200000">
                <a:off x="9595857" y="5329486"/>
                <a:ext cx="429962" cy="145015"/>
              </a:xfrm>
              <a:prstGeom prst="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9A207A7-BF4D-CA97-AA83-E6E97A1A9063}"/>
                  </a:ext>
                </a:extLst>
              </p:cNvPr>
              <p:cNvSpPr/>
              <p:nvPr/>
            </p:nvSpPr>
            <p:spPr>
              <a:xfrm rot="16200000">
                <a:off x="9435829" y="4848614"/>
                <a:ext cx="1072439" cy="154993"/>
              </a:xfrm>
              <a:prstGeom prst="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E100B710-C073-CD02-CB4E-5FFF86AB99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64355" y="4017511"/>
                <a:ext cx="0" cy="17771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CFD28191-5299-D67C-FE3F-66B3BC8E312F}"/>
                      </a:ext>
                    </a:extLst>
                  </p:cNvPr>
                  <p:cNvSpPr txBox="1"/>
                  <p:nvPr/>
                </p:nvSpPr>
                <p:spPr>
                  <a:xfrm rot="10800000">
                    <a:off x="10595411" y="4564484"/>
                    <a:ext cx="311633" cy="549517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CFD28191-5299-D67C-FE3F-66B3BC8E31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>
                    <a:off x="10595411" y="4564484"/>
                    <a:ext cx="311633" cy="54951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57956C5-D2B7-8545-C58A-3C45F0BFE820}"/>
                  </a:ext>
                </a:extLst>
              </p:cNvPr>
              <p:cNvSpPr txBox="1"/>
              <p:nvPr/>
            </p:nvSpPr>
            <p:spPr>
              <a:xfrm rot="16200000">
                <a:off x="10055034" y="6031129"/>
                <a:ext cx="461665" cy="32896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dirty="0"/>
                  <a:t>δ</a:t>
                </a:r>
                <a:endParaRPr lang="ru-RU" dirty="0"/>
              </a:p>
            </p:txBody>
          </p: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1AD82FE-5DD4-0011-4BF1-856C96B047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49034" y="6305348"/>
                <a:ext cx="2900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42CE4E68-DC4C-8BD5-3080-1B298EA515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83346" y="6305348"/>
                <a:ext cx="18262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285CE-358A-6386-96B2-90C46B2A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DAFF-687C-49B7-8551-9356A7C70B4A}" type="slidenum">
              <a:rPr lang="ru-RU" smtClean="0"/>
              <a:t>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351DBC2-09CE-4B15-8C1C-F042FA4BFA2B}"/>
                  </a:ext>
                </a:extLst>
              </p:cNvPr>
              <p:cNvSpPr txBox="1"/>
              <p:nvPr/>
            </p:nvSpPr>
            <p:spPr>
              <a:xfrm>
                <a:off x="4003146" y="3765626"/>
                <a:ext cx="2015733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0,95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𝑠𝑝𝑎𝑟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351DBC2-09CE-4B15-8C1C-F042FA4BF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146" y="3765626"/>
                <a:ext cx="2015733" cy="390748"/>
              </a:xfrm>
              <a:prstGeom prst="rect">
                <a:avLst/>
              </a:prstGeom>
              <a:blipFill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DC455E-99A3-4FEC-A4D8-3904D8CE38F6}"/>
                  </a:ext>
                </a:extLst>
              </p:cNvPr>
              <p:cNvSpPr txBox="1"/>
              <p:nvPr/>
            </p:nvSpPr>
            <p:spPr>
              <a:xfrm>
                <a:off x="409123" y="2323496"/>
                <a:ext cx="1060422" cy="60907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1800" dirty="0" smtClean="0"/>
                        <m:t>σ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den>
                      </m:f>
                      <m:r>
                        <a:rPr lang="ru-RU" sz="1800" b="0" i="1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DC455E-99A3-4FEC-A4D8-3904D8CE3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23" y="2323496"/>
                <a:ext cx="1060422" cy="6090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0896D0-3521-4E63-9734-956CE573C53C}"/>
                  </a:ext>
                </a:extLst>
              </p:cNvPr>
              <p:cNvSpPr txBox="1"/>
              <p:nvPr/>
            </p:nvSpPr>
            <p:spPr>
              <a:xfrm>
                <a:off x="2408288" y="3597340"/>
                <a:ext cx="977384" cy="6881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F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𝑒𝑞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0896D0-3521-4E63-9734-956CE573C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288" y="3597340"/>
                <a:ext cx="977384" cy="6881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242950-3CE7-4F0E-A45C-F3B0D680796B}"/>
                  </a:ext>
                </a:extLst>
              </p:cNvPr>
              <p:cNvSpPr txBox="1"/>
              <p:nvPr/>
            </p:nvSpPr>
            <p:spPr>
              <a:xfrm>
                <a:off x="343242" y="3616750"/>
                <a:ext cx="1182728" cy="656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𝑢𝑙𝑡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242950-3CE7-4F0E-A45C-F3B0D680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42" y="3616750"/>
                <a:ext cx="1182728" cy="656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3C98C7A-66E1-4479-A795-0637FB501920}"/>
              </a:ext>
            </a:extLst>
          </p:cNvPr>
          <p:cNvSpPr txBox="1"/>
          <p:nvPr/>
        </p:nvSpPr>
        <p:spPr>
          <a:xfrm>
            <a:off x="1918359" y="2145837"/>
            <a:ext cx="2323265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 – force (N)</a:t>
            </a:r>
          </a:p>
          <a:p>
            <a:pPr>
              <a:lnSpc>
                <a:spcPct val="150000"/>
              </a:lnSpc>
            </a:pPr>
            <a:r>
              <a:rPr lang="en-US" dirty="0"/>
              <a:t>A – section area (mm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ru-RU" baseline="30000" dirty="0"/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9111D62D-49EF-4960-B447-7C47DEE8F75E}"/>
              </a:ext>
            </a:extLst>
          </p:cNvPr>
          <p:cNvSpPr/>
          <p:nvPr/>
        </p:nvSpPr>
        <p:spPr>
          <a:xfrm>
            <a:off x="703553" y="3026205"/>
            <a:ext cx="416895" cy="499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293809D-85AB-4427-A6F1-EA55ECDC9D15}"/>
                  </a:ext>
                </a:extLst>
              </p:cNvPr>
              <p:cNvSpPr txBox="1"/>
              <p:nvPr/>
            </p:nvSpPr>
            <p:spPr>
              <a:xfrm>
                <a:off x="409123" y="4427011"/>
                <a:ext cx="6725162" cy="1295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M – bending moment (N</a:t>
                </a:r>
                <a:r>
                  <a:rPr lang="en-US" sz="1800" b="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sz="1800" b="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mm) calculate from graph in slide 8;</a:t>
                </a:r>
                <a:endParaRPr lang="en-US" sz="1800" b="0" baseline="30000" dirty="0">
                  <a:effectLst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baseline="-25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eq</a:t>
                </a:r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</a:t>
                </a:r>
                <a:r>
                  <a:rPr lang="ru-RU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equivalent height of spar (beam) (mm);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𝑢𝑙𝑡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b="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the ultimate tensile strength from Table – Material Properties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293809D-85AB-4427-A6F1-EA55ECDC9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23" y="4427011"/>
                <a:ext cx="6725162" cy="1295163"/>
              </a:xfrm>
              <a:prstGeom prst="rect">
                <a:avLst/>
              </a:prstGeom>
              <a:blipFill>
                <a:blip r:embed="rId10"/>
                <a:stretch>
                  <a:fillRect l="-725" b="-65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Объект 2">
            <a:extLst>
              <a:ext uri="{FF2B5EF4-FFF2-40B4-BE49-F238E27FC236}">
                <a16:creationId xmlns:a16="http://schemas.microsoft.com/office/drawing/2014/main" id="{1F0A166E-621E-790E-C8D7-32745F0C3B29}"/>
              </a:ext>
            </a:extLst>
          </p:cNvPr>
          <p:cNvSpPr txBox="1">
            <a:spLocks/>
          </p:cNvSpPr>
          <p:nvPr/>
        </p:nvSpPr>
        <p:spPr>
          <a:xfrm>
            <a:off x="226862" y="1650738"/>
            <a:ext cx="5165481" cy="603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/>
              <a:t>Calculation of cap area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91299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4338</TotalTime>
  <Words>989</Words>
  <Application>Microsoft Office PowerPoint</Application>
  <PresentationFormat>Widescreen</PresentationFormat>
  <Paragraphs>212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Parts and assemblies engineering    Lab-1</vt:lpstr>
      <vt:lpstr>The task </vt:lpstr>
      <vt:lpstr>Goals of task </vt:lpstr>
      <vt:lpstr>Task guide</vt:lpstr>
      <vt:lpstr>Task guide</vt:lpstr>
      <vt:lpstr>Task guide</vt:lpstr>
      <vt:lpstr>Task guide</vt:lpstr>
      <vt:lpstr>Step-by-step</vt:lpstr>
      <vt:lpstr>Step-by-step</vt:lpstr>
      <vt:lpstr>Step-by-step</vt:lpstr>
      <vt:lpstr>Step-by-step</vt:lpstr>
      <vt:lpstr>Step-by-step</vt:lpstr>
      <vt:lpstr>Step-by-step</vt:lpstr>
      <vt:lpstr>Step-by-step</vt:lpstr>
      <vt:lpstr>Step-by-step</vt:lpstr>
      <vt:lpstr>Step-by-step</vt:lpstr>
      <vt:lpstr>Step-by-step</vt:lpstr>
      <vt:lpstr>Step-by-step</vt:lpstr>
      <vt:lpstr>Task guide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Parts and assemblies engineering    Introduction</dc:title>
  <dc:creator>Род Ольга Андреевна</dc:creator>
  <cp:lastModifiedBy>Род Ольга Андреевна</cp:lastModifiedBy>
  <cp:revision>184</cp:revision>
  <dcterms:created xsi:type="dcterms:W3CDTF">2023-02-26T15:37:55Z</dcterms:created>
  <dcterms:modified xsi:type="dcterms:W3CDTF">2023-03-17T13:12:39Z</dcterms:modified>
</cp:coreProperties>
</file>