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4" r:id="rId4"/>
    <p:sldId id="26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88" r:id="rId14"/>
    <p:sldId id="291" r:id="rId15"/>
    <p:sldId id="292" r:id="rId16"/>
    <p:sldId id="287" r:id="rId17"/>
    <p:sldId id="290" r:id="rId18"/>
    <p:sldId id="286" r:id="rId19"/>
    <p:sldId id="289" r:id="rId20"/>
    <p:sldId id="285" r:id="rId21"/>
    <p:sldId id="2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>
        <p:scale>
          <a:sx n="76" d="100"/>
          <a:sy n="76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9F65D-E306-4CB0-8C91-8CFF73C30864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7441D-8964-4A63-849D-C0CA9F54E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441D-8964-4A63-849D-C0CA9F54EDA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4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2609-1707-0A88-AD8E-BA446535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7B511-8881-4451-AE1E-8E36983AA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8404-EC46-4C01-60AF-1DBD073E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619F-78BC-658C-3085-09C70F90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0F55-35B5-613F-A795-0BF31913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3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3D4-2733-E077-B243-81E9296C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DA700-50DC-DC19-6126-C305DBE45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BEE8-97DF-C6BE-D4B5-7A42EF14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03B7-97A1-9CC8-7044-1306D56C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01DF-EACC-EB66-1139-B0DFB5AC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C52D9-B5E0-59ED-F31E-4673EAC5D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FC29-19C3-5E52-7829-88251479A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31BC-2264-FA43-9AEA-C98CD482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09DB-4218-5CEE-D013-1594C20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C962-154B-544A-1FE6-E317540C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3370-C25E-7CAE-6089-6D11ED7D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64C6-2E62-6050-C239-CB0A1194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ED78-324B-F783-8323-8D71ABF6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A1BF-5E05-0EBF-A404-07ECF7C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2CDC-15C2-DDBF-18CF-D80DB839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67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AF29-39C1-84D1-F42C-36030F46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E791-B720-581E-9645-EE92BA12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C611-1741-405F-B985-D3D32653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782E-DD62-EFDA-E79D-E834C5CF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2ADD-F9D2-77BF-C17A-9F4C0179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8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73D9-7DD3-0193-C6E7-FC329B87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61CD-6621-4807-1BFE-DFA076D5A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40243-FE82-6E28-3CBE-D57D2587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7F6C2-A71E-1625-B83A-5D424D85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5B0-F4DC-202A-773A-EA7F1648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6B7A9-A39D-0351-2171-8D164B70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8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ED4-D64D-8090-FF77-BBED5789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32D8-E4DA-B364-56A9-6F95196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7B03C-5D6A-C2C9-12CE-E75846CE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51016-5ACF-7425-7A9C-DA9DF0CD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62BBE-5DD0-D43F-2793-5D6664C21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F29DA-E5A6-B60D-D7C3-9700C01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2FE0B-0A31-BE43-5672-41220CB8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214D9-5675-5DD5-1F03-61764EB2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AF46-08E3-850D-F394-1D03324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1CEB4-B5B9-1396-A788-2D6A473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3232-743A-3E5E-BC61-6B5FB003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E51B7-E556-EFFD-DD00-C27AE13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3D02D-59D8-E269-1E9F-9C871286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C4467-8DCA-8D29-B8D4-05F2FB2C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EFB6-DA91-2455-2451-1E159D1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FBDE-206B-DFBD-54A1-32DACEEF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5F9-BC46-2C19-71AD-F4222BB3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0BEE0-DDFA-8414-F412-23AEE7B5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E0B7A-E3A7-57E2-9CDC-57F7201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B8AB-62C2-7F8F-244B-7DFC13BF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6F71-D4C6-17BA-B687-371FF8F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A058-0AEB-DC59-5E15-69085C50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82A5D-2F59-6391-A4C2-C7417785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1AA6-E9BC-67E6-59EC-AE05F451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BBF7-26E5-91FA-F815-48E481FF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7EF8-6A56-CA38-9154-8CBE6C8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DC48-4D89-DAEE-61E6-8B1DFC67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4320F-615E-82B7-09B5-B0D8BB20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F92E-832C-9598-3B10-262628ED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38F8-E03B-4373-910B-98555D49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032C-5FBF-4E29-A561-5DA29C80B51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5C36-6D1A-825F-CEA4-B08E843F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16FC-BE1A-606F-ED82-E71C8396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DAFF-687C-49B7-8551-9356A7C70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7B2DE-3A74-D360-3833-E7141704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958" y="647208"/>
            <a:ext cx="9634847" cy="4096985"/>
          </a:xfrm>
        </p:spPr>
        <p:txBody>
          <a:bodyPr>
            <a:normAutofit/>
          </a:bodyPr>
          <a:lstStyle/>
          <a:p>
            <a:r>
              <a:rPr lang="en-US" sz="6600" dirty="0"/>
              <a:t>Parts and assemblies engineering</a:t>
            </a:r>
            <a:r>
              <a:rPr lang="ru-RU" sz="6600" dirty="0"/>
              <a:t> </a:t>
            </a:r>
            <a:br>
              <a:rPr lang="ru-RU" sz="6600" dirty="0"/>
            </a:br>
            <a:r>
              <a:rPr lang="en-US" sz="6600" dirty="0"/>
              <a:t> </a:t>
            </a:r>
            <a:br>
              <a:rPr lang="ru-RU" sz="6600" dirty="0"/>
            </a:br>
            <a:r>
              <a:rPr lang="en-US" sz="6600" dirty="0"/>
              <a:t>Lab-</a:t>
            </a:r>
            <a:r>
              <a:rPr lang="ru-RU" sz="6600" dirty="0"/>
              <a:t>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8C74C6-D9DA-8BAD-C6E8-9319B088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692" y="6377048"/>
            <a:ext cx="3839308" cy="4601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Denis </a:t>
            </a:r>
            <a:r>
              <a:rPr lang="en-US" dirty="0" err="1"/>
              <a:t>Dukhnovskiy</a:t>
            </a:r>
            <a:r>
              <a:rPr lang="en-US" dirty="0"/>
              <a:t> and Olga Rod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3121C2-8484-A233-514D-6E5E3D97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" y="148512"/>
            <a:ext cx="2041059" cy="19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12. Tension failure in A-A and B-B sections: </a:t>
                </a:r>
              </a:p>
              <a:p>
                <a:pPr marL="0" indent="0">
                  <a:buNone/>
                </a:pPr>
                <a:r>
                  <a:rPr lang="en-US" dirty="0"/>
                  <a:t>The minimum 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/>
                  <a:t> of the pad in a section is obtained due to tension in section: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pad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rivet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evaluate the width b in the sections we should calculate the stress: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str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𝑟𝑖𝑣𝑒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rivet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=1.3…1.5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k≈1,15…1,2 stress concentration factor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𝑟𝑖𝑣𝑒𝑡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-number of rivets in the section A-A (equal to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-strength of material of the pad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964" t="-2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13. Tension failure in A-A and B-B sections: </a:t>
                </a:r>
              </a:p>
              <a:p>
                <a:pPr marL="0" indent="0">
                  <a:buNone/>
                </a:pPr>
                <a:r>
                  <a:rPr lang="en-US" dirty="0"/>
                  <a:t>The minimum 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/>
                  <a:t> of the pad in a section is obtained due to tension in section: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pad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rivet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evaluate the width b in the sections we should calculate the stress: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str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𝑟𝑖𝑣𝑒𝑡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rivet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=1.3…1.5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k≈1,15…1,2 stress concentration factor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𝑟𝑖𝑣𝑒𝑡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-number of rivets in the section A-A (equal to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-strength of material of the pad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964" t="-2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8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14. Calculate the length of the rivet:</a:t>
                </a:r>
              </a:p>
              <a:p>
                <a:pPr marL="0" indent="0">
                  <a:buNone/>
                </a:pPr>
                <a:r>
                  <a:rPr lang="en-US" dirty="0"/>
                  <a:t>For rivet joint the skin and stringers: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𝑠𝑡𝑟𝑖𝑛𝑔𝑒𝑟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Check the length with GOST 1 10642-72</a:t>
                </a:r>
              </a:p>
              <a:p>
                <a:pPr marL="0" indent="0">
                  <a:buNone/>
                </a:pPr>
                <a:r>
                  <a:rPr lang="en-US" dirty="0"/>
                  <a:t>For rivet joint the skin, stringers and pad: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Check the length with GOST 1 10642-72</a:t>
                </a:r>
              </a:p>
              <a:p>
                <a:pPr marL="0" indent="0">
                  <a:buNone/>
                </a:pPr>
                <a:r>
                  <a:rPr lang="ru-RU" dirty="0"/>
                  <a:t>15. </a:t>
                </a:r>
                <a:r>
                  <a:rPr lang="en-US" dirty="0"/>
                  <a:t>Sketch the joint and prepare the report of lab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1125" t="-1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Variants-1</a:t>
            </a:r>
            <a:endParaRPr lang="ru-RU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468738F2-2027-DC80-187C-3D038FFBFD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6003" y="2170728"/>
            <a:ext cx="3120353" cy="3433422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8A1D7-FAB5-EBCB-75F9-05E2637F7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7159430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8A1D7-FAB5-EBCB-75F9-05E2637F7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7159430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563" t="-4762" r="-52289" b="-360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017" t="-4762" r="-678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585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Variants-2</a:t>
            </a:r>
            <a:endParaRPr lang="ru-RU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468738F2-2027-DC80-187C-3D038FFBFD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6003" y="2170728"/>
            <a:ext cx="3120353" cy="3433422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8A1D7-FAB5-EBCB-75F9-05E2637F7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354215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710003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8A1D7-FAB5-EBCB-75F9-05E2637F7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354215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563" t="-4762" r="-52289" b="-360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017" t="-4762" r="-678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710003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873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Variants-3</a:t>
            </a:r>
            <a:endParaRPr lang="ru-RU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468738F2-2027-DC80-187C-3D038FFBFD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6003" y="2170728"/>
            <a:ext cx="3120353" cy="3433422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8A1D7-FAB5-EBCB-75F9-05E2637F7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0640047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8A1D7-FAB5-EBCB-75F9-05E2637F7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0640047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563" t="-4762" r="-52289" b="-360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017" t="-4762" r="-678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246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Variants-4</a:t>
            </a:r>
            <a:endParaRPr lang="ru-RU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D2211F2D-92A1-DDEF-7F27-47AB689AE86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6003" y="2170728"/>
            <a:ext cx="3120353" cy="3433422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563" t="-4762" r="-52289" b="-360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017" t="-4762" r="-678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511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399038"/>
                  </p:ext>
                </p:extLst>
              </p:nvPr>
            </p:nvGraphicFramePr>
            <p:xfrm>
              <a:off x="5393656" y="2427938"/>
              <a:ext cx="5551583" cy="3205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43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521991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505679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2081176338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3457328119"/>
                        </a:ext>
                      </a:extLst>
                    </a:gridCol>
                    <a:gridCol w="1394694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420069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399038"/>
                  </p:ext>
                </p:extLst>
              </p:nvPr>
            </p:nvGraphicFramePr>
            <p:xfrm>
              <a:off x="5393656" y="2427938"/>
              <a:ext cx="5551583" cy="3205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43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521991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505679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2081176338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3457328119"/>
                        </a:ext>
                      </a:extLst>
                    </a:gridCol>
                    <a:gridCol w="1394694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91" t="-3333" r="-43833" b="-252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690" t="-3333" r="-873" b="-25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420069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255B54-BCC8-0129-F1EB-FE580E9C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0" t="36059" r="57477" b="9166"/>
          <a:stretch/>
        </p:blipFill>
        <p:spPr>
          <a:xfrm>
            <a:off x="298584" y="2427938"/>
            <a:ext cx="4248647" cy="29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2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7452377"/>
                  </p:ext>
                </p:extLst>
              </p:nvPr>
            </p:nvGraphicFramePr>
            <p:xfrm>
              <a:off x="5393656" y="2427938"/>
              <a:ext cx="5551583" cy="3205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43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521991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505679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2081176338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3457328119"/>
                        </a:ext>
                      </a:extLst>
                    </a:gridCol>
                    <a:gridCol w="1394694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420075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105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7452377"/>
                  </p:ext>
                </p:extLst>
              </p:nvPr>
            </p:nvGraphicFramePr>
            <p:xfrm>
              <a:off x="5393656" y="2427938"/>
              <a:ext cx="5551583" cy="3205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43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521991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505679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2081176338"/>
                        </a:ext>
                      </a:extLst>
                    </a:gridCol>
                    <a:gridCol w="725892">
                      <a:extLst>
                        <a:ext uri="{9D8B030D-6E8A-4147-A177-3AD203B41FA5}">
                          <a16:colId xmlns:a16="http://schemas.microsoft.com/office/drawing/2014/main" val="3457328119"/>
                        </a:ext>
                      </a:extLst>
                    </a:gridCol>
                    <a:gridCol w="1394694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91" t="-3333" r="-43833" b="-252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690" t="-3333" r="-873" b="-25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420075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105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F9D702C-FF06-ED7B-1BE8-D0E0B88E6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0" t="36059" r="57477" b="9166"/>
          <a:stretch/>
        </p:blipFill>
        <p:spPr>
          <a:xfrm>
            <a:off x="298584" y="2427938"/>
            <a:ext cx="4248647" cy="29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5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8695592" y="1541833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Variants-7</a:t>
            </a:r>
            <a:endParaRPr lang="ru-RU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D2211F2D-92A1-DDEF-7F27-47AB689AE86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6003" y="2170728"/>
            <a:ext cx="3120353" cy="3433422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066898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572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98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1929BDB-708C-F808-F092-BBF4B1085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066898"/>
                  </p:ext>
                </p:extLst>
              </p:nvPr>
            </p:nvGraphicFramePr>
            <p:xfrm>
              <a:off x="4720993" y="2427938"/>
              <a:ext cx="6481378" cy="29315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204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672662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651642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935420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1198180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797270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563" t="-4762" r="-52289" b="-360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017" t="-4762" r="-678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11457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98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114574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381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The task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20CE4-93D7-4575-FEE4-DFE2B3FF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2" y="1253330"/>
            <a:ext cx="4479977" cy="5199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 the overlap joint (rivet) between two stringers and the rib</a:t>
            </a:r>
          </a:p>
          <a:p>
            <a:pPr marL="0" indent="0">
              <a:buNone/>
            </a:pPr>
            <a:r>
              <a:rPr lang="en-US" dirty="0"/>
              <a:t>The goals of task:</a:t>
            </a:r>
          </a:p>
          <a:p>
            <a:r>
              <a:rPr lang="en-US" dirty="0"/>
              <a:t>Determine the number of rivets</a:t>
            </a:r>
          </a:p>
          <a:p>
            <a:r>
              <a:rPr lang="en-US" dirty="0"/>
              <a:t>Calculate the diameter of rivet</a:t>
            </a:r>
          </a:p>
          <a:p>
            <a:r>
              <a:rPr lang="en-US" dirty="0"/>
              <a:t>And determine the overlap joint position between two stringers and rib with pad</a:t>
            </a:r>
          </a:p>
          <a:p>
            <a:r>
              <a:rPr lang="en-US" dirty="0"/>
              <a:t>Determine the thickness and dimensions of pad 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5A75101-E308-AA7B-4C23-FBCC643E90DA}"/>
              </a:ext>
            </a:extLst>
          </p:cNvPr>
          <p:cNvGrpSpPr/>
          <p:nvPr/>
        </p:nvGrpSpPr>
        <p:grpSpPr>
          <a:xfrm>
            <a:off x="4911939" y="322210"/>
            <a:ext cx="7075830" cy="5865027"/>
            <a:chOff x="4911939" y="322210"/>
            <a:chExt cx="7075830" cy="586502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4DAD793-5366-301E-B8C8-87047A0D528D}"/>
                </a:ext>
              </a:extLst>
            </p:cNvPr>
            <p:cNvGrpSpPr/>
            <p:nvPr/>
          </p:nvGrpSpPr>
          <p:grpSpPr>
            <a:xfrm>
              <a:off x="4911939" y="404949"/>
              <a:ext cx="7075830" cy="5782288"/>
              <a:chOff x="672012" y="0"/>
              <a:chExt cx="8330204" cy="680734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A85042F-115E-A100-6602-23FF38B02529}"/>
                  </a:ext>
                </a:extLst>
              </p:cNvPr>
              <p:cNvGrpSpPr/>
              <p:nvPr/>
            </p:nvGrpSpPr>
            <p:grpSpPr>
              <a:xfrm>
                <a:off x="672012" y="0"/>
                <a:ext cx="8330204" cy="6807348"/>
                <a:chOff x="672012" y="0"/>
                <a:chExt cx="8330204" cy="6807348"/>
              </a:xfrm>
            </p:grpSpPr>
            <p:graphicFrame>
              <p:nvGraphicFramePr>
                <p:cNvPr id="6" name="Object 5">
                  <a:extLst>
                    <a:ext uri="{FF2B5EF4-FFF2-40B4-BE49-F238E27FC236}">
                      <a16:creationId xmlns:a16="http://schemas.microsoft.com/office/drawing/2014/main" id="{78FCCDAA-67B7-9185-69FF-1A3134BF782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6005532"/>
                    </p:ext>
                  </p:extLst>
                </p:nvPr>
              </p:nvGraphicFramePr>
              <p:xfrm>
                <a:off x="672012" y="1"/>
                <a:ext cx="8330204" cy="67825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КОМПАС-Фрагмент" r:id="rId4" imgW="12056040" imgH="9783000" progId="KOMPAS.FRW">
                        <p:embed/>
                      </p:oleObj>
                    </mc:Choice>
                    <mc:Fallback>
                      <p:oleObj name="КОМПАС-Фрагмент" r:id="rId4" imgW="12056040" imgH="9783000" progId="KOMPAS.FRW">
                        <p:embed/>
                        <p:pic>
                          <p:nvPicPr>
                            <p:cNvPr id="0" name="Object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012" y="1"/>
                              <a:ext cx="8330204" cy="67825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D52A49D-6C96-569E-820B-61DE8F5E099A}"/>
                    </a:ext>
                  </a:extLst>
                </p:cNvPr>
                <p:cNvSpPr/>
                <p:nvPr/>
              </p:nvSpPr>
              <p:spPr>
                <a:xfrm>
                  <a:off x="3463636" y="0"/>
                  <a:ext cx="1265382" cy="3325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F2ECF4F-42C1-6180-1E07-ACDCAF272D3E}"/>
                    </a:ext>
                  </a:extLst>
                </p:cNvPr>
                <p:cNvSpPr/>
                <p:nvPr/>
              </p:nvSpPr>
              <p:spPr>
                <a:xfrm>
                  <a:off x="1233879" y="460412"/>
                  <a:ext cx="2894776" cy="398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0670DB-81F4-9609-42D1-3DC7642B978B}"/>
                    </a:ext>
                  </a:extLst>
                </p:cNvPr>
                <p:cNvSpPr/>
                <p:nvPr/>
              </p:nvSpPr>
              <p:spPr>
                <a:xfrm>
                  <a:off x="5579588" y="427381"/>
                  <a:ext cx="2894776" cy="398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9F4BD3-9E9D-C794-644D-6D8077629F0F}"/>
                    </a:ext>
                  </a:extLst>
                </p:cNvPr>
                <p:cNvSpPr/>
                <p:nvPr/>
              </p:nvSpPr>
              <p:spPr>
                <a:xfrm>
                  <a:off x="5043879" y="1074581"/>
                  <a:ext cx="2894776" cy="398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39E25EB-9923-F028-282B-ED191A0C2E94}"/>
                    </a:ext>
                  </a:extLst>
                </p:cNvPr>
                <p:cNvSpPr/>
                <p:nvPr/>
              </p:nvSpPr>
              <p:spPr>
                <a:xfrm>
                  <a:off x="681248" y="2695563"/>
                  <a:ext cx="2894776" cy="398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9087B8-63D3-8FE2-5A83-8EC1AA8CEC2D}"/>
                    </a:ext>
                  </a:extLst>
                </p:cNvPr>
                <p:cNvSpPr/>
                <p:nvPr/>
              </p:nvSpPr>
              <p:spPr>
                <a:xfrm>
                  <a:off x="5648860" y="2692249"/>
                  <a:ext cx="2894776" cy="398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7BE0A02-F4AD-20E9-5032-94CAA8600D58}"/>
                    </a:ext>
                  </a:extLst>
                </p:cNvPr>
                <p:cNvSpPr/>
                <p:nvPr/>
              </p:nvSpPr>
              <p:spPr>
                <a:xfrm>
                  <a:off x="4522025" y="6408778"/>
                  <a:ext cx="2894776" cy="398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B48FE1B-A0BE-ABF1-3F08-65291208B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79452" y="342289"/>
                  <a:ext cx="99295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E649F22-0E9E-7763-B6FC-C7BC3E214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42178" y="1473151"/>
                  <a:ext cx="99295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151AA7C-B760-2843-6FE0-4E4B3A5DA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2025" y="6652738"/>
                <a:ext cx="99295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8B795F0-029A-6A19-26C5-3C859D731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6156" y="3101019"/>
                <a:ext cx="99295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2FA7D-3F6B-6046-212E-43363501D1E8}"/>
                </a:ext>
              </a:extLst>
            </p:cNvPr>
            <p:cNvSpPr txBox="1"/>
            <p:nvPr/>
          </p:nvSpPr>
          <p:spPr>
            <a:xfrm>
              <a:off x="7606421" y="322210"/>
              <a:ext cx="843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rib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01DA6E-4A49-F93D-EBE8-3041D01104C1}"/>
                </a:ext>
              </a:extLst>
            </p:cNvPr>
            <p:cNvSpPr txBox="1"/>
            <p:nvPr/>
          </p:nvSpPr>
          <p:spPr>
            <a:xfrm>
              <a:off x="9796401" y="2661877"/>
              <a:ext cx="843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pad</a:t>
              </a:r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50D230-3706-5C23-A8A5-13C452BFE25B}"/>
                </a:ext>
              </a:extLst>
            </p:cNvPr>
            <p:cNvSpPr txBox="1"/>
            <p:nvPr/>
          </p:nvSpPr>
          <p:spPr>
            <a:xfrm>
              <a:off x="8353401" y="5745485"/>
              <a:ext cx="843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skin</a:t>
              </a:r>
              <a:endParaRPr lang="ru-R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3F4993-0FBA-8362-C34D-9DB774DB9ADD}"/>
                </a:ext>
              </a:extLst>
            </p:cNvPr>
            <p:cNvSpPr txBox="1"/>
            <p:nvPr/>
          </p:nvSpPr>
          <p:spPr>
            <a:xfrm>
              <a:off x="10662644" y="1310549"/>
              <a:ext cx="99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stringer</a:t>
              </a:r>
              <a:endParaRPr lang="ru-RU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722406-5EC4-B4D7-2AEB-A1C7B9F8D16B}"/>
                </a:ext>
              </a:extLst>
            </p:cNvPr>
            <p:cNvSpPr/>
            <p:nvPr/>
          </p:nvSpPr>
          <p:spPr>
            <a:xfrm>
              <a:off x="5989999" y="2364234"/>
              <a:ext cx="224725" cy="44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12DC74-4A0D-6C7A-B293-E1306DD386EE}"/>
              </a:ext>
            </a:extLst>
          </p:cNvPr>
          <p:cNvCxnSpPr>
            <a:cxnSpLocks/>
          </p:cNvCxnSpPr>
          <p:nvPr/>
        </p:nvCxnSpPr>
        <p:spPr>
          <a:xfrm flipV="1">
            <a:off x="10523095" y="4883499"/>
            <a:ext cx="0" cy="3421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59ECD2-27EB-901F-087F-A50182081D48}"/>
              </a:ext>
            </a:extLst>
          </p:cNvPr>
          <p:cNvCxnSpPr>
            <a:cxnSpLocks/>
          </p:cNvCxnSpPr>
          <p:nvPr/>
        </p:nvCxnSpPr>
        <p:spPr>
          <a:xfrm flipV="1">
            <a:off x="10523095" y="3429000"/>
            <a:ext cx="0" cy="3421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237C06-0B01-BBC9-D456-CF9C1C451AAC}"/>
              </a:ext>
            </a:extLst>
          </p:cNvPr>
          <p:cNvCxnSpPr>
            <a:cxnSpLocks/>
          </p:cNvCxnSpPr>
          <p:nvPr/>
        </p:nvCxnSpPr>
        <p:spPr>
          <a:xfrm flipV="1">
            <a:off x="9697686" y="4908054"/>
            <a:ext cx="0" cy="3421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9DAA40-43F7-3632-B8E8-08C9F0F4E3A4}"/>
              </a:ext>
            </a:extLst>
          </p:cNvPr>
          <p:cNvCxnSpPr>
            <a:cxnSpLocks/>
          </p:cNvCxnSpPr>
          <p:nvPr/>
        </p:nvCxnSpPr>
        <p:spPr>
          <a:xfrm flipV="1">
            <a:off x="9697686" y="3453555"/>
            <a:ext cx="0" cy="3421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E4A504-EBDE-02B1-DD13-67C08B188B65}"/>
              </a:ext>
            </a:extLst>
          </p:cNvPr>
          <p:cNvSpPr txBox="1"/>
          <p:nvPr/>
        </p:nvSpPr>
        <p:spPr>
          <a:xfrm>
            <a:off x="9656735" y="3292679"/>
            <a:ext cx="35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8CCF-CE78-A6B9-03C2-FA6848E029A5}"/>
              </a:ext>
            </a:extLst>
          </p:cNvPr>
          <p:cNvSpPr txBox="1"/>
          <p:nvPr/>
        </p:nvSpPr>
        <p:spPr>
          <a:xfrm>
            <a:off x="9679591" y="5104294"/>
            <a:ext cx="35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E767F-A326-A4A4-10C2-8507B64CA1B7}"/>
              </a:ext>
            </a:extLst>
          </p:cNvPr>
          <p:cNvSpPr txBox="1"/>
          <p:nvPr/>
        </p:nvSpPr>
        <p:spPr>
          <a:xfrm>
            <a:off x="10523095" y="3284014"/>
            <a:ext cx="35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6DD2B6-4F94-7516-A8A5-D49BC223D817}"/>
              </a:ext>
            </a:extLst>
          </p:cNvPr>
          <p:cNvSpPr txBox="1"/>
          <p:nvPr/>
        </p:nvSpPr>
        <p:spPr>
          <a:xfrm>
            <a:off x="10523095" y="5017063"/>
            <a:ext cx="35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67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82307-0368-E80F-57FF-A46D8948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11" y="1541832"/>
            <a:ext cx="8364578" cy="4814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-49842" y="1098780"/>
            <a:ext cx="33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Table – Material Properties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67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4AC2F4F-3492-9047-1DD2-8D79F7636334}"/>
              </a:ext>
            </a:extLst>
          </p:cNvPr>
          <p:cNvSpPr txBox="1"/>
          <p:nvPr/>
        </p:nvSpPr>
        <p:spPr>
          <a:xfrm>
            <a:off x="7828872" y="701894"/>
            <a:ext cx="220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section data, variants and PPT</a:t>
            </a:r>
            <a:endParaRPr lang="ru-RU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4F3DA0A-9E2B-1860-5A13-AE94220C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34" y="1700474"/>
            <a:ext cx="4261338" cy="40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2807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 Choose the task variant and obtain maximum tensile load for stringer:</a:t>
                </a:r>
              </a:p>
              <a:p>
                <a:pPr marL="0" indent="0" algn="ctr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Choose the materials of stringers, pad and skin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28076" cy="5540603"/>
              </a:xfrm>
              <a:blipFill>
                <a:blip r:embed="rId2"/>
                <a:stretch>
                  <a:fillRect l="-1130" t="-1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FF50C4-50E8-9F3C-6AC0-C07F0FEAA0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100415"/>
                  </p:ext>
                </p:extLst>
              </p:nvPr>
            </p:nvGraphicFramePr>
            <p:xfrm>
              <a:off x="621330" y="2904850"/>
              <a:ext cx="5134843" cy="22375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1455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532914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516261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741082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949252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423879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761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 of stringer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Dimensions,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Cross-section area,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73809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73809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FF50C4-50E8-9F3C-6AC0-C07F0FEAA0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100415"/>
                  </p:ext>
                </p:extLst>
              </p:nvPr>
            </p:nvGraphicFramePr>
            <p:xfrm>
              <a:off x="621330" y="2904850"/>
              <a:ext cx="5134843" cy="22375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1455">
                      <a:extLst>
                        <a:ext uri="{9D8B030D-6E8A-4147-A177-3AD203B41FA5}">
                          <a16:colId xmlns:a16="http://schemas.microsoft.com/office/drawing/2014/main" val="3523898675"/>
                        </a:ext>
                      </a:extLst>
                    </a:gridCol>
                    <a:gridCol w="532914">
                      <a:extLst>
                        <a:ext uri="{9D8B030D-6E8A-4147-A177-3AD203B41FA5}">
                          <a16:colId xmlns:a16="http://schemas.microsoft.com/office/drawing/2014/main" val="911992464"/>
                        </a:ext>
                      </a:extLst>
                    </a:gridCol>
                    <a:gridCol w="516261">
                      <a:extLst>
                        <a:ext uri="{9D8B030D-6E8A-4147-A177-3AD203B41FA5}">
                          <a16:colId xmlns:a16="http://schemas.microsoft.com/office/drawing/2014/main" val="934687781"/>
                        </a:ext>
                      </a:extLst>
                    </a:gridCol>
                    <a:gridCol w="741082">
                      <a:extLst>
                        <a:ext uri="{9D8B030D-6E8A-4147-A177-3AD203B41FA5}">
                          <a16:colId xmlns:a16="http://schemas.microsoft.com/office/drawing/2014/main" val="1177691360"/>
                        </a:ext>
                      </a:extLst>
                    </a:gridCol>
                    <a:gridCol w="949252">
                      <a:extLst>
                        <a:ext uri="{9D8B030D-6E8A-4147-A177-3AD203B41FA5}">
                          <a16:colId xmlns:a16="http://schemas.microsoft.com/office/drawing/2014/main" val="2132969632"/>
                        </a:ext>
                      </a:extLst>
                    </a:gridCol>
                    <a:gridCol w="1423879">
                      <a:extLst>
                        <a:ext uri="{9D8B030D-6E8A-4147-A177-3AD203B41FA5}">
                          <a16:colId xmlns:a16="http://schemas.microsoft.com/office/drawing/2014/main" val="2756723870"/>
                        </a:ext>
                      </a:extLst>
                    </a:gridCol>
                  </a:tblGrid>
                  <a:tr h="761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 of stringer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778" t="-800" r="-52444" b="-19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111" t="-800" r="-855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350454"/>
                      </a:ext>
                    </a:extLst>
                  </a:tr>
                  <a:tr h="73809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710012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S=S1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386776"/>
                      </a:ext>
                    </a:extLst>
                  </a:tr>
                  <a:tr h="73809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1022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54D99CF5-03A0-FCA5-51CC-1045E7F8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13313"/>
              </p:ext>
            </p:extLst>
          </p:nvPr>
        </p:nvGraphicFramePr>
        <p:xfrm>
          <a:off x="6327763" y="2904850"/>
          <a:ext cx="5338720" cy="223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744">
                  <a:extLst>
                    <a:ext uri="{9D8B030D-6E8A-4147-A177-3AD203B41FA5}">
                      <a16:colId xmlns:a16="http://schemas.microsoft.com/office/drawing/2014/main" val="2985463882"/>
                    </a:ext>
                  </a:extLst>
                </a:gridCol>
                <a:gridCol w="1067744">
                  <a:extLst>
                    <a:ext uri="{9D8B030D-6E8A-4147-A177-3AD203B41FA5}">
                      <a16:colId xmlns:a16="http://schemas.microsoft.com/office/drawing/2014/main" val="1936245986"/>
                    </a:ext>
                  </a:extLst>
                </a:gridCol>
                <a:gridCol w="1067744">
                  <a:extLst>
                    <a:ext uri="{9D8B030D-6E8A-4147-A177-3AD203B41FA5}">
                      <a16:colId xmlns:a16="http://schemas.microsoft.com/office/drawing/2014/main" val="2834664549"/>
                    </a:ext>
                  </a:extLst>
                </a:gridCol>
                <a:gridCol w="1067744">
                  <a:extLst>
                    <a:ext uri="{9D8B030D-6E8A-4147-A177-3AD203B41FA5}">
                      <a16:colId xmlns:a16="http://schemas.microsoft.com/office/drawing/2014/main" val="3856083967"/>
                    </a:ext>
                  </a:extLst>
                </a:gridCol>
                <a:gridCol w="1067744">
                  <a:extLst>
                    <a:ext uri="{9D8B030D-6E8A-4147-A177-3AD203B41FA5}">
                      <a16:colId xmlns:a16="http://schemas.microsoft.com/office/drawing/2014/main" val="1132170913"/>
                    </a:ext>
                  </a:extLst>
                </a:gridCol>
              </a:tblGrid>
              <a:tr h="40580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39941"/>
                  </a:ext>
                </a:extLst>
              </a:tr>
              <a:tr h="411441"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44078"/>
                  </a:ext>
                </a:extLst>
              </a:tr>
              <a:tr h="710158">
                <a:tc>
                  <a:txBody>
                    <a:bodyPr/>
                    <a:lstStyle/>
                    <a:p>
                      <a:r>
                        <a:rPr lang="en-US" dirty="0"/>
                        <a:t>Type of stringers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710003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710020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710012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30572"/>
                  </a:ext>
                </a:extLst>
              </a:tr>
              <a:tr h="710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P, N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0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8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4219F-CF6D-A1F5-F5BC-62C0DA0749F5}"/>
              </a:ext>
            </a:extLst>
          </p:cNvPr>
          <p:cNvSpPr txBox="1"/>
          <p:nvPr/>
        </p:nvSpPr>
        <p:spPr>
          <a:xfrm>
            <a:off x="7948729" y="1417977"/>
            <a:ext cx="398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Table – Variants of Task</a:t>
            </a:r>
            <a:endParaRPr lang="ru-RU" sz="2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AF65C9-601A-E44F-48D5-06158905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85942"/>
              </p:ext>
            </p:extLst>
          </p:nvPr>
        </p:nvGraphicFramePr>
        <p:xfrm>
          <a:off x="409904" y="2252333"/>
          <a:ext cx="1152143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79">
                  <a:extLst>
                    <a:ext uri="{9D8B030D-6E8A-4147-A177-3AD203B41FA5}">
                      <a16:colId xmlns:a16="http://schemas.microsoft.com/office/drawing/2014/main" val="2985463882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1936245986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834664549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3856083967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1132170913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325482860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121289298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52602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2800" dirty="0"/>
                        <a:t>Variants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Variants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Type of stringers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710010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710003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710020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710012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420069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420075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710017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P, N</a:t>
                      </a:r>
                      <a:endParaRPr lang="ru-RU" sz="2800" dirty="0"/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1350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1900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2400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2700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3800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2300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0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 Preliminary diameter of rivet calculate by equation:</a:t>
                </a:r>
              </a:p>
              <a:p>
                <a:pPr marL="0" indent="0" algn="ctr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rivet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</m:oMath>
                </a14:m>
                <a:r>
                  <a:rPr lang="en-US" dirty="0"/>
                  <a:t>= S or S1 - thickness of stringer,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</m:oMath>
                </a14:m>
                <a:r>
                  <a:rPr lang="en-US" dirty="0"/>
                  <a:t> - thickness of skin,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</m:oMath>
                </a14:m>
                <a:r>
                  <a:rPr lang="en-US" dirty="0"/>
                  <a:t> - thickness of pad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1125" t="-1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1E39454-0978-9EBA-B2CB-87A6FF009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556147"/>
              </p:ext>
            </p:extLst>
          </p:nvPr>
        </p:nvGraphicFramePr>
        <p:xfrm>
          <a:off x="707749" y="3757373"/>
          <a:ext cx="8380141" cy="292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КОМПАС-Фрагмент" r:id="rId4" imgW="8145000" imgH="2838600" progId="KOMPAS.FRW">
                  <p:embed/>
                </p:oleObj>
              </mc:Choice>
              <mc:Fallback>
                <p:oleObj name="КОМПАС-Фрагмент" r:id="rId4" imgW="8145000" imgH="2838600" progId="KOMPAS.FR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49" y="3757373"/>
                        <a:ext cx="8380141" cy="2921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D2013F-B52B-664F-3854-36097F5C2D29}"/>
              </a:ext>
            </a:extLst>
          </p:cNvPr>
          <p:cNvSpPr txBox="1"/>
          <p:nvPr/>
        </p:nvSpPr>
        <p:spPr>
          <a:xfrm>
            <a:off x="9207062" y="3757373"/>
            <a:ext cx="2984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preliminary calculation thickness of skin and pad equal 1.5 mm</a:t>
            </a:r>
            <a:endParaRPr lang="ru-RU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4CF928-051A-E097-5637-95DB1B7109C0}"/>
              </a:ext>
            </a:extLst>
          </p:cNvPr>
          <p:cNvCxnSpPr/>
          <p:nvPr/>
        </p:nvCxnSpPr>
        <p:spPr>
          <a:xfrm flipV="1">
            <a:off x="4529959" y="4445876"/>
            <a:ext cx="0" cy="11456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B9B36-D2B8-C2A3-31FC-CD68A1E60376}"/>
              </a:ext>
            </a:extLst>
          </p:cNvPr>
          <p:cNvCxnSpPr/>
          <p:nvPr/>
        </p:nvCxnSpPr>
        <p:spPr>
          <a:xfrm flipV="1">
            <a:off x="4903076" y="4445876"/>
            <a:ext cx="0" cy="11456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6C37E7-6B13-A5D5-19C1-0AD6109D1976}"/>
              </a:ext>
            </a:extLst>
          </p:cNvPr>
          <p:cNvCxnSpPr>
            <a:cxnSpLocks/>
          </p:cNvCxnSpPr>
          <p:nvPr/>
        </p:nvCxnSpPr>
        <p:spPr>
          <a:xfrm>
            <a:off x="4340772" y="4635062"/>
            <a:ext cx="79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D57065C-0261-94B0-96A8-828939B0605C}"/>
              </a:ext>
            </a:extLst>
          </p:cNvPr>
          <p:cNvSpPr/>
          <p:nvPr/>
        </p:nvSpPr>
        <p:spPr>
          <a:xfrm rot="16200000">
            <a:off x="4929764" y="4565946"/>
            <a:ext cx="92856" cy="11607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DCFF00-0312-B1A0-D87C-4D0C5776D94F}"/>
              </a:ext>
            </a:extLst>
          </p:cNvPr>
          <p:cNvSpPr/>
          <p:nvPr/>
        </p:nvSpPr>
        <p:spPr>
          <a:xfrm rot="5400000">
            <a:off x="4419665" y="4565946"/>
            <a:ext cx="92856" cy="11607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2D27DC-2271-442B-8FB7-D5DE6C59F6B9}"/>
                  </a:ext>
                </a:extLst>
              </p:cNvPr>
              <p:cNvSpPr txBox="1"/>
              <p:nvPr/>
            </p:nvSpPr>
            <p:spPr>
              <a:xfrm>
                <a:off x="4408057" y="4068078"/>
                <a:ext cx="214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𝑟𝑖𝑣𝑒𝑡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2D27DC-2271-442B-8FB7-D5DE6C59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57" y="4068078"/>
                <a:ext cx="214330" cy="369332"/>
              </a:xfrm>
              <a:prstGeom prst="rect">
                <a:avLst/>
              </a:prstGeom>
              <a:blipFill>
                <a:blip r:embed="rId6"/>
                <a:stretch>
                  <a:fillRect r="-2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4. Checking of tensile stress:</a:t>
                </a:r>
              </a:p>
              <a:p>
                <a:pPr marL="0" indent="0" algn="ctr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𝑤𝑖𝑡h𝑜𝑢𝑡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𝑟𝑖𝑣𝑒𝑡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𝑟𝑖𝑣𝑒𝑡</m:t>
                        </m:r>
                      </m:sub>
                    </m:sSub>
                  </m:oMath>
                </a14:m>
                <a:r>
                  <a:rPr lang="en-US" dirty="0"/>
                  <a:t> - is the cross-section area of stringer without area of rivets;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rivet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 is equal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Calculate the coefficient of safety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i="1" dirty="0"/>
                  <a:t>ideally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= [1…1.5]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1125" t="-1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6. After assuming the material and diameter of the rivet we can calculate the requirable number of rivets :</a:t>
                </a:r>
              </a:p>
              <a:p>
                <a:pPr marL="0" indent="0" algn="ctr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𝑟𝑖𝑣𝑒𝑡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𝑟𝑖𝑣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𝑟𝑖𝑣𝑒𝑡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determine with GOST 1 10642-72 data and the maximum number of rivets in a row along stringers axis a</a:t>
                </a:r>
                <a:r>
                  <a:rPr lang="en-US" dirty="0">
                    <a:solidFill>
                      <a:srgbClr val="FF0000"/>
                    </a:solidFill>
                  </a:rPr>
                  <a:t> 5…6</a:t>
                </a:r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7. Check for bearing of stringer under rivet: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𝑏𝑒𝑎𝑟𝑖𝑛𝑔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rivet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≤1.3…1.5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8. And calculate the coefficient of safety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𝑏𝑒𝑎𝑟𝑖𝑛𝑔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i="1" dirty="0"/>
                  <a:t>ideally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= [1…1.5],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964" t="-2863" r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9. Checking the edge distance m for cutting failure:</a:t>
                </a:r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rivet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rivet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10. Calculate the actual shear stresses of the edge:</a:t>
                </a: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𝑟𝑖𝑣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=(0.6…065)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1125" t="-1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77CC-D05E-99F1-490D-F998DB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28" y="178751"/>
            <a:ext cx="9583243" cy="846309"/>
          </a:xfrm>
        </p:spPr>
        <p:txBody>
          <a:bodyPr/>
          <a:lstStyle/>
          <a:p>
            <a:r>
              <a:rPr lang="en-US" dirty="0"/>
              <a:t>Task guide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11. Analysis of pad:</a:t>
                </a:r>
              </a:p>
              <a:p>
                <a:pPr marL="0" indent="0">
                  <a:buNone/>
                </a:pPr>
                <a:r>
                  <a:rPr lang="en-US" dirty="0"/>
                  <a:t>Check the bearing in A-A section, assuming the thickness and material of the pad: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𝑏𝑒𝑎𝑟𝑖𝑛𝑔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rivet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𝑏𝑒𝑎𝑟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1.3…1.5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should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</m:sub>
                    </m:sSub>
                  </m:oMath>
                </a14:m>
                <a:r>
                  <a:rPr lang="en-US" dirty="0"/>
                  <a:t>in the upper expression;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320CE4-93D7-4575-FEE4-DFE2B3FF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62" y="1253330"/>
                <a:ext cx="11381666" cy="5540603"/>
              </a:xfrm>
              <a:blipFill>
                <a:blip r:embed="rId2"/>
                <a:stretch>
                  <a:fillRect l="-1125" t="-1872" r="-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9BCBC-2620-09B7-2AC4-DB789306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" y="64066"/>
            <a:ext cx="998040" cy="960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9819A-430F-B8C8-5F4E-0CB4787F9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478"/>
          <a:stretch/>
        </p:blipFill>
        <p:spPr>
          <a:xfrm>
            <a:off x="1255926" y="3429000"/>
            <a:ext cx="3805875" cy="25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2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8460</TotalTime>
  <Words>998</Words>
  <Application>Microsoft Office PowerPoint</Application>
  <PresentationFormat>Widescreen</PresentationFormat>
  <Paragraphs>273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КОМПАС-Фрагмент</vt:lpstr>
      <vt:lpstr>Parts and assemblies engineering    Lab-2</vt:lpstr>
      <vt:lpstr>The task 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  <vt:lpstr>Task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and assemblies engineering    Introduction</dc:title>
  <dc:creator>Род Ольга Андреевна</dc:creator>
  <cp:lastModifiedBy>Род Ольга Андреевна</cp:lastModifiedBy>
  <cp:revision>163</cp:revision>
  <dcterms:created xsi:type="dcterms:W3CDTF">2023-02-26T15:37:55Z</dcterms:created>
  <dcterms:modified xsi:type="dcterms:W3CDTF">2023-03-13T17:40:02Z</dcterms:modified>
</cp:coreProperties>
</file>