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sldIdLst>
    <p:sldId id="256" r:id="rId3"/>
    <p:sldId id="303" r:id="rId4"/>
    <p:sldId id="367" r:id="rId5"/>
    <p:sldId id="368" r:id="rId6"/>
    <p:sldId id="369" r:id="rId7"/>
    <p:sldId id="371" r:id="rId8"/>
    <p:sldId id="372" r:id="rId9"/>
    <p:sldId id="373" r:id="rId10"/>
    <p:sldId id="3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03"/>
            <p14:sldId id="367"/>
            <p14:sldId id="368"/>
            <p14:sldId id="369"/>
            <p14:sldId id="371"/>
            <p14:sldId id="372"/>
            <p14:sldId id="37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89480" autoAdjust="0"/>
  </p:normalViewPr>
  <p:slideViewPr>
    <p:cSldViewPr snapToGrid="0">
      <p:cViewPr varScale="1">
        <p:scale>
          <a:sx n="57" d="100"/>
          <a:sy n="57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8152" y="313419"/>
            <a:ext cx="10830981" cy="5745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29519" y="915790"/>
            <a:ext cx="1085430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04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2400" y="228600"/>
            <a:ext cx="10390717" cy="5867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28600"/>
            <a:ext cx="10390717" cy="8461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422400" y="1371600"/>
            <a:ext cx="10363200" cy="4724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9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October, 2002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EDS Confidential © 2002 EDS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486FA-1C18-4965-89B8-19A59A2AC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59472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1501" y="114300"/>
            <a:ext cx="101727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1" y="1447801"/>
            <a:ext cx="5535084" cy="24368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7084" y="1447801"/>
            <a:ext cx="5535083" cy="24368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58801" y="4037013"/>
            <a:ext cx="5535084" cy="2438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084" y="4037013"/>
            <a:ext cx="5535083" cy="2438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7400" y="6629401"/>
            <a:ext cx="1955800" cy="219075"/>
          </a:xfrm>
        </p:spPr>
        <p:txBody>
          <a:bodyPr/>
          <a:lstStyle>
            <a:lvl1pPr>
              <a:defRPr/>
            </a:lvl1pPr>
          </a:lstStyle>
          <a:p>
            <a:fld id="{E625AE38-CEBC-473F-AAED-2A58950E411D}" type="datetime1">
              <a:rPr lang="en-US" altLang="zh-CN"/>
              <a:pPr/>
              <a:t>3/22/2023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44800" y="6629401"/>
            <a:ext cx="5943600" cy="2190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68567" y="6629401"/>
            <a:ext cx="1011767" cy="219075"/>
          </a:xfrm>
        </p:spPr>
        <p:txBody>
          <a:bodyPr/>
          <a:lstStyle>
            <a:lvl1pPr>
              <a:defRPr/>
            </a:lvl1pPr>
          </a:lstStyle>
          <a:p>
            <a:fld id="{8F586718-D509-4940-BB08-364B253600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425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114300"/>
            <a:ext cx="101727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8801" y="1447801"/>
            <a:ext cx="5535084" cy="50276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97084" y="1447801"/>
            <a:ext cx="5535083" cy="50276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7400" y="6629401"/>
            <a:ext cx="1955800" cy="219075"/>
          </a:xfrm>
        </p:spPr>
        <p:txBody>
          <a:bodyPr/>
          <a:lstStyle>
            <a:lvl1pPr>
              <a:defRPr/>
            </a:lvl1pPr>
          </a:lstStyle>
          <a:p>
            <a:fld id="{8EE1C2CD-E709-4AB8-BD75-31BC5C462DB2}" type="datetime1">
              <a:rPr lang="en-US" altLang="zh-CN"/>
              <a:pPr/>
              <a:t>3/22/2023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44800" y="6629401"/>
            <a:ext cx="5943600" cy="2190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8567" y="6629401"/>
            <a:ext cx="1011767" cy="219075"/>
          </a:xfrm>
        </p:spPr>
        <p:txBody>
          <a:bodyPr/>
          <a:lstStyle>
            <a:lvl1pPr>
              <a:defRPr/>
            </a:lvl1pPr>
          </a:lstStyle>
          <a:p>
            <a:fld id="{DAA0ADB6-4824-4606-BCDD-3D2C216C2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61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114300"/>
            <a:ext cx="101727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8801" y="1447801"/>
            <a:ext cx="11273367" cy="50276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7400" y="6629401"/>
            <a:ext cx="1955800" cy="219075"/>
          </a:xfrm>
        </p:spPr>
        <p:txBody>
          <a:bodyPr/>
          <a:lstStyle>
            <a:lvl1pPr>
              <a:defRPr/>
            </a:lvl1pPr>
          </a:lstStyle>
          <a:p>
            <a:fld id="{0AEC47F4-53F7-4DA1-B7E0-AFEF488701D5}" type="datetime1">
              <a:rPr lang="en-US" altLang="zh-CN"/>
              <a:pPr/>
              <a:t>3/22/2023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4800" y="6629401"/>
            <a:ext cx="5943600" cy="2190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8567" y="6629401"/>
            <a:ext cx="1011767" cy="219075"/>
          </a:xfrm>
        </p:spPr>
        <p:txBody>
          <a:bodyPr/>
          <a:lstStyle>
            <a:lvl1pPr>
              <a:defRPr/>
            </a:lvl1pPr>
          </a:lstStyle>
          <a:p>
            <a:fld id="{C6457D07-E6E1-4782-BA11-9463407B13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29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114300"/>
            <a:ext cx="101727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58801" y="1447801"/>
            <a:ext cx="11273367" cy="50276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7400" y="6629401"/>
            <a:ext cx="1955800" cy="219075"/>
          </a:xfrm>
        </p:spPr>
        <p:txBody>
          <a:bodyPr/>
          <a:lstStyle>
            <a:lvl1pPr>
              <a:defRPr/>
            </a:lvl1pPr>
          </a:lstStyle>
          <a:p>
            <a:fld id="{B11856EF-F6E5-42C3-A94E-E1D2D46A459C}" type="datetime1">
              <a:rPr lang="en-US" altLang="zh-CN"/>
              <a:pPr/>
              <a:t>3/22/2023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4800" y="6629401"/>
            <a:ext cx="5943600" cy="2190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8567" y="6629401"/>
            <a:ext cx="1011767" cy="219075"/>
          </a:xfrm>
        </p:spPr>
        <p:txBody>
          <a:bodyPr/>
          <a:lstStyle>
            <a:lvl1pPr>
              <a:defRPr/>
            </a:lvl1pPr>
          </a:lstStyle>
          <a:p>
            <a:fld id="{CAEE170C-E72E-4DE1-A3E7-7F3A9F89F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8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51759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-51759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9562" y="365128"/>
            <a:ext cx="11473132" cy="91596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379562" y="1384613"/>
            <a:ext cx="11473131" cy="53368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-51759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9562" y="365128"/>
            <a:ext cx="11473132" cy="91596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31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72" r:id="rId4"/>
    <p:sldLayoutId id="2147483685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  <p:sldLayoutId id="2147483677" r:id="rId13"/>
    <p:sldLayoutId id="2147483678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PLM/Product Lifecycle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Victor Gurov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BOM?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79563" y="1384613"/>
            <a:ext cx="3218402" cy="535411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 </a:t>
            </a:r>
            <a:r>
              <a:rPr lang="en-US" b="1" dirty="0"/>
              <a:t>bill of materials</a:t>
            </a:r>
            <a:r>
              <a:rPr lang="en-US" dirty="0"/>
              <a:t> (BOM) is a comprehensive inventory of the raw </a:t>
            </a:r>
            <a:r>
              <a:rPr lang="en-US" b="1" dirty="0"/>
              <a:t>materials</a:t>
            </a:r>
            <a:r>
              <a:rPr lang="en-US" dirty="0"/>
              <a:t>, assemblies, subassemblies, parts and components, as well as the quantities of each, needed to manufacture a product. In a nutshell, it is the complete list of all the items that are required to build a product.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1028" name="Picture 4" descr="Types of BOM (Bill of Material) – PLM Philosop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5" y="1371600"/>
            <a:ext cx="8601628" cy="49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What is included in a bill of materials?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52730" y="1384613"/>
            <a:ext cx="7399963" cy="5336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includes all alternative and substitute part numbers and parts </a:t>
            </a:r>
            <a:r>
              <a:rPr lang="en-US" b="1" dirty="0"/>
              <a:t>contained</a:t>
            </a:r>
            <a:r>
              <a:rPr lang="en-US" dirty="0"/>
              <a:t> in the drawing notes. Every line of the </a:t>
            </a:r>
            <a:r>
              <a:rPr lang="en-US" b="1" dirty="0"/>
              <a:t>bill of materials</a:t>
            </a:r>
            <a:r>
              <a:rPr lang="en-US" dirty="0"/>
              <a:t> (BOM) includes the product code, part name, part number, part revision, description, quantity, unit of measure, size, length, weight, and specifications or features of the product</a:t>
            </a:r>
            <a:endParaRPr lang="zh-CN" altLang="en-US" dirty="0"/>
          </a:p>
        </p:txBody>
      </p:sp>
      <p:pic>
        <p:nvPicPr>
          <p:cNvPr id="2050" name="Picture 2" descr="Bill of Materials (Definition, Examples)| Top 3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3" y="1384613"/>
            <a:ext cx="3397308" cy="52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8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Why is the bill of materials important?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serves as the core of any manufacturing process because it lays out all information required to assemble a part. Not only does a BOM outline what manufactured and raw </a:t>
            </a:r>
            <a:r>
              <a:rPr lang="en-US" b="1" dirty="0"/>
              <a:t>materials</a:t>
            </a:r>
            <a:r>
              <a:rPr lang="en-US" dirty="0"/>
              <a:t> are needed to build a part, but it also includes the equipment and tools needed to build the parts.</a:t>
            </a:r>
          </a:p>
        </p:txBody>
      </p:sp>
    </p:spTree>
    <p:extLst>
      <p:ext uri="{BB962C8B-B14F-4D97-AF65-F5344CB8AC3E}">
        <p14:creationId xmlns:p14="http://schemas.microsoft.com/office/powerpoint/2010/main" val="103595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Assignment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need to choose a BOM</a:t>
            </a:r>
            <a:r>
              <a:rPr lang="ru-RU" dirty="0"/>
              <a:t> </a:t>
            </a:r>
            <a:r>
              <a:rPr lang="en-US" dirty="0"/>
              <a:t>level first, then you will create and explain why you have choose it, and which step you going to use it:</a:t>
            </a:r>
          </a:p>
          <a:p>
            <a:r>
              <a:rPr lang="en-US" dirty="0"/>
              <a:t>Manufacturing </a:t>
            </a:r>
            <a:r>
              <a:rPr lang="en-US" b="1" dirty="0"/>
              <a:t>Bill of Materials</a:t>
            </a:r>
            <a:r>
              <a:rPr lang="en-US" dirty="0"/>
              <a:t> (</a:t>
            </a:r>
            <a:r>
              <a:rPr lang="en-US" b="1" dirty="0" err="1"/>
              <a:t>mBOM</a:t>
            </a:r>
            <a:r>
              <a:rPr lang="en-US" dirty="0"/>
              <a:t>) ...</a:t>
            </a:r>
          </a:p>
          <a:p>
            <a:r>
              <a:rPr lang="en-US" dirty="0"/>
              <a:t>Engineering </a:t>
            </a:r>
            <a:r>
              <a:rPr lang="en-US" b="1" dirty="0"/>
              <a:t>Bill of Materials</a:t>
            </a:r>
            <a:r>
              <a:rPr lang="en-US" dirty="0"/>
              <a:t> (</a:t>
            </a:r>
            <a:r>
              <a:rPr lang="en-US" dirty="0" err="1"/>
              <a:t>eBOM</a:t>
            </a:r>
            <a:r>
              <a:rPr lang="en-US" dirty="0"/>
              <a:t>) ...</a:t>
            </a:r>
          </a:p>
          <a:p>
            <a:r>
              <a:rPr lang="en-US" dirty="0"/>
              <a:t>Service BOM. ...</a:t>
            </a:r>
          </a:p>
          <a:p>
            <a:r>
              <a:rPr lang="en-US" dirty="0"/>
              <a:t>Sales BOM. ...</a:t>
            </a:r>
          </a:p>
          <a:p>
            <a:r>
              <a:rPr lang="en-US" dirty="0"/>
              <a:t>Assembly </a:t>
            </a:r>
            <a:r>
              <a:rPr lang="en-US" b="1" dirty="0"/>
              <a:t>Bill of Materials</a:t>
            </a:r>
            <a:r>
              <a:rPr lang="en-US" dirty="0"/>
              <a:t>. ...</a:t>
            </a:r>
          </a:p>
          <a:p>
            <a:r>
              <a:rPr lang="en-US" dirty="0"/>
              <a:t>Production BOM. ...</a:t>
            </a:r>
          </a:p>
          <a:p>
            <a:r>
              <a:rPr lang="en-US" dirty="0"/>
              <a:t>Template </a:t>
            </a:r>
            <a:r>
              <a:rPr lang="en-US" b="1" dirty="0"/>
              <a:t>Bill of Materials</a:t>
            </a:r>
            <a:r>
              <a:rPr lang="en-US" dirty="0"/>
              <a:t>. ...</a:t>
            </a:r>
          </a:p>
          <a:p>
            <a:r>
              <a:rPr lang="en-US" dirty="0"/>
              <a:t>Configurable BOM (</a:t>
            </a:r>
            <a:r>
              <a:rPr lang="en-US" dirty="0" err="1"/>
              <a:t>cBOM</a:t>
            </a:r>
            <a:r>
              <a:rPr lang="en-US" dirty="0"/>
              <a:t>)</a:t>
            </a:r>
          </a:p>
          <a:p>
            <a:r>
              <a:rPr lang="en-US" dirty="0"/>
              <a:t>ETC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4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Assignment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79562" y="1384613"/>
            <a:ext cx="8683755" cy="5336863"/>
          </a:xfrm>
        </p:spPr>
        <p:txBody>
          <a:bodyPr/>
          <a:lstStyle/>
          <a:p>
            <a:r>
              <a:rPr lang="en-US" dirty="0"/>
              <a:t>Assignment should contain:</a:t>
            </a:r>
          </a:p>
          <a:p>
            <a:pPr marL="514350" indent="-514350">
              <a:buAutoNum type="arabicPeriod"/>
            </a:pPr>
            <a:r>
              <a:rPr lang="en-US" dirty="0"/>
              <a:t>BOM</a:t>
            </a:r>
          </a:p>
          <a:p>
            <a:pPr marL="514350" indent="-514350">
              <a:buAutoNum type="arabicPeriod"/>
            </a:pPr>
            <a:r>
              <a:rPr lang="en-US" dirty="0"/>
              <a:t>Information about type of BOM you have picked.</a:t>
            </a:r>
          </a:p>
          <a:p>
            <a:pPr marL="514350" indent="-514350">
              <a:buAutoNum type="arabicPeriod"/>
            </a:pPr>
            <a:r>
              <a:rPr lang="en-US" dirty="0"/>
              <a:t>What kind of task this BOM should solve (in manufacturing, sales, engineering and other processes).</a:t>
            </a:r>
          </a:p>
          <a:p>
            <a:pPr marL="514350" indent="-514350">
              <a:buAutoNum type="arabicPeriod"/>
            </a:pPr>
            <a:r>
              <a:rPr lang="en-US" dirty="0"/>
              <a:t>Explain the details around this BOM:  who/where/when will use this BOM (provide details on those steps which leads to using this BOM and provide what kind of result)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BOM should include: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BOM level</a:t>
            </a:r>
          </a:p>
          <a:p>
            <a:r>
              <a:rPr lang="en-US" b="1" dirty="0"/>
              <a:t>Part number</a:t>
            </a:r>
          </a:p>
          <a:p>
            <a:r>
              <a:rPr lang="en-US" b="1" dirty="0"/>
              <a:t>Part name</a:t>
            </a:r>
          </a:p>
          <a:p>
            <a:r>
              <a:rPr lang="en-US" b="1" dirty="0"/>
              <a:t>Phase</a:t>
            </a:r>
          </a:p>
          <a:p>
            <a:r>
              <a:rPr lang="en-US" b="1" dirty="0"/>
              <a:t>Description </a:t>
            </a:r>
          </a:p>
          <a:p>
            <a:r>
              <a:rPr lang="en-US" b="1" dirty="0"/>
              <a:t>Quantity</a:t>
            </a:r>
          </a:p>
          <a:p>
            <a:r>
              <a:rPr lang="en-US" b="1" dirty="0"/>
              <a:t>Unit of measures</a:t>
            </a:r>
          </a:p>
          <a:p>
            <a:r>
              <a:rPr lang="en-US" b="1" dirty="0"/>
              <a:t>Procurement type</a:t>
            </a:r>
          </a:p>
          <a:p>
            <a:r>
              <a:rPr lang="en-US" b="1" dirty="0"/>
              <a:t>Notes</a:t>
            </a:r>
          </a:p>
          <a:p>
            <a:r>
              <a:rPr lang="en-US" b="1" dirty="0"/>
              <a:t>ETC (depends on type of BOM)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9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Key Questions to Answer When Creating a BOM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Are There Consumables That Need to Be Itemized?</a:t>
            </a:r>
          </a:p>
          <a:p>
            <a:r>
              <a:rPr lang="en-US" dirty="0"/>
              <a:t>Are There Files That Must Be Attached to Your BOM?</a:t>
            </a:r>
          </a:p>
          <a:p>
            <a:r>
              <a:rPr lang="en-US" dirty="0"/>
              <a:t>Who Will Use the BOM?</a:t>
            </a:r>
          </a:p>
          <a:p>
            <a:r>
              <a:rPr lang="en-US" dirty="0"/>
              <a:t>How Will You Track BOM Revisions? </a:t>
            </a:r>
          </a:p>
        </p:txBody>
      </p:sp>
    </p:spTree>
    <p:extLst>
      <p:ext uri="{BB962C8B-B14F-4D97-AF65-F5344CB8AC3E}">
        <p14:creationId xmlns:p14="http://schemas.microsoft.com/office/powerpoint/2010/main" val="424573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Assignment Format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Teacher awaiting for your assignments in two files</a:t>
            </a:r>
          </a:p>
          <a:p>
            <a:pPr marL="514350" indent="-514350">
              <a:buAutoNum type="arabicPeriod"/>
            </a:pPr>
            <a:r>
              <a:rPr lang="en-US" dirty="0"/>
              <a:t>Explanation file in .doc format or related and available for coping</a:t>
            </a:r>
          </a:p>
          <a:p>
            <a:pPr marL="514350" indent="-514350">
              <a:buAutoNum type="arabicPeriod"/>
            </a:pPr>
            <a:r>
              <a:rPr lang="en-US" dirty="0"/>
              <a:t>BOM File in .</a:t>
            </a:r>
            <a:r>
              <a:rPr lang="en-US" dirty="0" err="1"/>
              <a:t>xls</a:t>
            </a:r>
            <a:r>
              <a:rPr lang="en-US" dirty="0"/>
              <a:t> or other database related format available for editing (non graphic)</a:t>
            </a:r>
          </a:p>
          <a:p>
            <a:pPr marL="514350" indent="-514350">
              <a:buAutoNum type="arabicPeriod"/>
            </a:pPr>
            <a:r>
              <a:rPr lang="en-US" dirty="0"/>
              <a:t>If you are looking for some extra points for this class </a:t>
            </a:r>
          </a:p>
          <a:p>
            <a:pPr marL="0" indent="0">
              <a:buNone/>
            </a:pPr>
            <a:r>
              <a:rPr lang="en-US" dirty="0"/>
              <a:t>Provide a graphic explanation on how does your BOM connected to the whole manufacturing process (where is this BOM in hierarchy of the main product) in .</a:t>
            </a:r>
            <a:r>
              <a:rPr lang="en-US" dirty="0" err="1"/>
              <a:t>ppt</a:t>
            </a:r>
            <a:r>
              <a:rPr lang="en-US" dirty="0"/>
              <a:t> or other related graphical format</a:t>
            </a:r>
          </a:p>
        </p:txBody>
      </p:sp>
      <p:pic>
        <p:nvPicPr>
          <p:cNvPr id="3074" name="Picture 2" descr="https://www.wps.com/images/wps4linux/fileform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63" y="5245101"/>
            <a:ext cx="58864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2160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38733</TotalTime>
  <Words>506</Words>
  <Application>Microsoft Office PowerPoint</Application>
  <PresentationFormat>Широкоэкранный</PresentationFormat>
  <Paragraphs>49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HP Simplified</vt:lpstr>
      <vt:lpstr>Segoe UI</vt:lpstr>
      <vt:lpstr>Segoe UI Light</vt:lpstr>
      <vt:lpstr>WelcomeDoc</vt:lpstr>
      <vt:lpstr>PLM/Product Lifecycle Management</vt:lpstr>
      <vt:lpstr>What is BOM?</vt:lpstr>
      <vt:lpstr>What is included in a bill of materials?</vt:lpstr>
      <vt:lpstr>Why is the bill of materials important?</vt:lpstr>
      <vt:lpstr>BOM Assignment</vt:lpstr>
      <vt:lpstr>BOM Assignment</vt:lpstr>
      <vt:lpstr>Good BOM should include:</vt:lpstr>
      <vt:lpstr>Key Questions to Answer When Creating a BOM</vt:lpstr>
      <vt:lpstr>Providing Assignment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Jiayin GU</dc:creator>
  <cp:keywords/>
  <cp:lastModifiedBy>Gurov Victor</cp:lastModifiedBy>
  <cp:revision>176</cp:revision>
  <dcterms:created xsi:type="dcterms:W3CDTF">2017-09-10T15:30:47Z</dcterms:created>
  <dcterms:modified xsi:type="dcterms:W3CDTF">2023-03-22T08:41:54Z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