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615315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773" y="106"/>
      </p:cViewPr>
      <p:guideLst>
        <p:guide orient="horz" pos="2880"/>
        <p:guide pos="28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ngHansen" userId="fcc205fd-3f8d-4ab2-a50b-a5eb6b7258dc" providerId="ADAL" clId="{D9AE07DE-F8FB-4F35-B2D2-AD7B6BDC21E4}"/>
    <pc:docChg chg="custSel addSld modSld">
      <pc:chgData name="WongHansen" userId="fcc205fd-3f8d-4ab2-a50b-a5eb6b7258dc" providerId="ADAL" clId="{D9AE07DE-F8FB-4F35-B2D2-AD7B6BDC21E4}" dt="2023-05-11T17:47:49.315" v="50" actId="20577"/>
      <pc:docMkLst>
        <pc:docMk/>
      </pc:docMkLst>
      <pc:sldChg chg="addSp delSp modSp add">
        <pc:chgData name="WongHansen" userId="fcc205fd-3f8d-4ab2-a50b-a5eb6b7258dc" providerId="ADAL" clId="{D9AE07DE-F8FB-4F35-B2D2-AD7B6BDC21E4}" dt="2023-05-11T17:47:49.315" v="50" actId="20577"/>
        <pc:sldMkLst>
          <pc:docMk/>
          <pc:sldMk cId="3876127872" sldId="266"/>
        </pc:sldMkLst>
        <pc:spChg chg="del">
          <ac:chgData name="WongHansen" userId="fcc205fd-3f8d-4ab2-a50b-a5eb6b7258dc" providerId="ADAL" clId="{D9AE07DE-F8FB-4F35-B2D2-AD7B6BDC21E4}" dt="2023-05-11T17:46:21.163" v="1"/>
          <ac:spMkLst>
            <pc:docMk/>
            <pc:sldMk cId="3876127872" sldId="266"/>
            <ac:spMk id="2" creationId="{328232E9-4E67-4E9F-95B0-DCA52E002CD1}"/>
          </ac:spMkLst>
        </pc:spChg>
        <pc:spChg chg="mod">
          <ac:chgData name="WongHansen" userId="fcc205fd-3f8d-4ab2-a50b-a5eb6b7258dc" providerId="ADAL" clId="{D9AE07DE-F8FB-4F35-B2D2-AD7B6BDC21E4}" dt="2023-05-11T17:46:57.322" v="28"/>
          <ac:spMkLst>
            <pc:docMk/>
            <pc:sldMk cId="3876127872" sldId="266"/>
            <ac:spMk id="3" creationId="{DD5B3AE3-6D0F-4B5A-9270-61823DDDEBD1}"/>
          </ac:spMkLst>
        </pc:spChg>
        <pc:spChg chg="add mod">
          <ac:chgData name="WongHansen" userId="fcc205fd-3f8d-4ab2-a50b-a5eb6b7258dc" providerId="ADAL" clId="{D9AE07DE-F8FB-4F35-B2D2-AD7B6BDC21E4}" dt="2023-05-11T17:46:23.872" v="2" actId="1076"/>
          <ac:spMkLst>
            <pc:docMk/>
            <pc:sldMk cId="3876127872" sldId="266"/>
            <ac:spMk id="4" creationId="{F0D16E6F-0F85-47AB-8425-AA4D0F0FE55F}"/>
          </ac:spMkLst>
        </pc:spChg>
        <pc:spChg chg="add mod">
          <ac:chgData name="WongHansen" userId="fcc205fd-3f8d-4ab2-a50b-a5eb6b7258dc" providerId="ADAL" clId="{D9AE07DE-F8FB-4F35-B2D2-AD7B6BDC21E4}" dt="2023-05-11T17:47:49.315" v="50" actId="20577"/>
          <ac:spMkLst>
            <pc:docMk/>
            <pc:sldMk cId="3876127872" sldId="266"/>
            <ac:spMk id="5" creationId="{6E9A1F67-D37F-4B77-B9F0-652C6656AE4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32A28E4-C880-4772-AB34-347792442AF2}"/>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492447" y="255587"/>
            <a:ext cx="2937824" cy="2949575"/>
          </a:xfrm>
          <a:prstGeom prst="rect">
            <a:avLst/>
          </a:prstGeom>
        </p:spPr>
      </p:pic>
      <p:sp>
        <p:nvSpPr>
          <p:cNvPr id="2" name="Holder 2"/>
          <p:cNvSpPr>
            <a:spLocks noGrp="1"/>
          </p:cNvSpPr>
          <p:nvPr>
            <p:ph type="ctrTitle"/>
          </p:nvPr>
        </p:nvSpPr>
        <p:spPr>
          <a:xfrm>
            <a:off x="1455452" y="612570"/>
            <a:ext cx="3242251" cy="215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922974" y="1938023"/>
            <a:ext cx="4307205"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57175" y="130175"/>
            <a:ext cx="5226075" cy="276999"/>
          </a:xfrm>
        </p:spPr>
        <p:txBody>
          <a:bodyPr lIns="0" tIns="0" rIns="0" bIns="0"/>
          <a:lstStyle>
            <a:lvl1pPr>
              <a:defRPr sz="1800" b="1"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257174" y="739775"/>
            <a:ext cx="5226075" cy="215444"/>
          </a:xfrm>
        </p:spPr>
        <p:txBody>
          <a:bodyPr lIns="0" tIns="0" rIns="0" bIns="0"/>
          <a:lstStyle>
            <a:lvl1pPr>
              <a:defRPr sz="1400"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3540" y="137832"/>
            <a:ext cx="5226075" cy="215444"/>
          </a:xfrm>
        </p:spPr>
        <p:txBody>
          <a:bodyPr lIns="0" tIns="0" rIns="0" bIns="0"/>
          <a:lstStyle>
            <a:lvl1pPr>
              <a:defRPr sz="14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307659" y="795975"/>
            <a:ext cx="26766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168872" y="795975"/>
            <a:ext cx="26766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3540" y="137832"/>
            <a:ext cx="5226075" cy="215444"/>
          </a:xfrm>
        </p:spPr>
        <p:txBody>
          <a:bodyPr lIns="0" tIns="0" rIns="0" bIns="0"/>
          <a:lstStyle>
            <a:lvl1pPr>
              <a:defRPr sz="14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 y="5"/>
            <a:ext cx="6150607" cy="512445"/>
          </a:xfrm>
          <a:custGeom>
            <a:avLst/>
            <a:gdLst/>
            <a:ahLst/>
            <a:cxnLst/>
            <a:rect l="l" t="t" r="r" b="b"/>
            <a:pathLst>
              <a:path w="4608195" h="512445">
                <a:moveTo>
                  <a:pt x="0" y="0"/>
                </a:moveTo>
                <a:lnTo>
                  <a:pt x="0" y="512431"/>
                </a:lnTo>
                <a:lnTo>
                  <a:pt x="4608060" y="512431"/>
                </a:lnTo>
                <a:lnTo>
                  <a:pt x="4608060" y="0"/>
                </a:lnTo>
                <a:lnTo>
                  <a:pt x="0" y="0"/>
                </a:lnTo>
                <a:close/>
              </a:path>
            </a:pathLst>
          </a:custGeom>
          <a:solidFill>
            <a:srgbClr val="0483B9"/>
          </a:solidFill>
        </p:spPr>
        <p:txBody>
          <a:bodyPr wrap="square" lIns="0" tIns="0" rIns="0" bIns="0" rtlCol="0"/>
          <a:lstStyle/>
          <a:p>
            <a:endParaRPr sz="1800"/>
          </a:p>
        </p:txBody>
      </p:sp>
      <p:sp>
        <p:nvSpPr>
          <p:cNvPr id="17" name="bg object 17"/>
          <p:cNvSpPr/>
          <p:nvPr/>
        </p:nvSpPr>
        <p:spPr>
          <a:xfrm>
            <a:off x="4" y="540906"/>
            <a:ext cx="6150607" cy="28575"/>
          </a:xfrm>
          <a:custGeom>
            <a:avLst/>
            <a:gdLst/>
            <a:ahLst/>
            <a:cxnLst/>
            <a:rect l="l" t="t" r="r" b="b"/>
            <a:pathLst>
              <a:path w="4608195" h="28575">
                <a:moveTo>
                  <a:pt x="0" y="0"/>
                </a:moveTo>
                <a:lnTo>
                  <a:pt x="0" y="28470"/>
                </a:lnTo>
                <a:lnTo>
                  <a:pt x="4608060" y="28470"/>
                </a:lnTo>
                <a:lnTo>
                  <a:pt x="4608060" y="0"/>
                </a:lnTo>
                <a:lnTo>
                  <a:pt x="0" y="0"/>
                </a:lnTo>
                <a:close/>
              </a:path>
            </a:pathLst>
          </a:custGeom>
          <a:solidFill>
            <a:srgbClr val="CCE6F1"/>
          </a:solidFill>
        </p:spPr>
        <p:txBody>
          <a:bodyPr wrap="square" lIns="0" tIns="0" rIns="0" bIns="0" rtlCol="0"/>
          <a:lstStyle/>
          <a:p>
            <a:endParaRPr sz="1800"/>
          </a:p>
        </p:txBody>
      </p:sp>
      <p:sp>
        <p:nvSpPr>
          <p:cNvPr id="18" name="bg object 18"/>
          <p:cNvSpPr/>
          <p:nvPr/>
        </p:nvSpPr>
        <p:spPr>
          <a:xfrm>
            <a:off x="4" y="3359297"/>
            <a:ext cx="6150607" cy="97155"/>
          </a:xfrm>
          <a:custGeom>
            <a:avLst/>
            <a:gdLst/>
            <a:ahLst/>
            <a:cxnLst/>
            <a:rect l="l" t="t" r="r" b="b"/>
            <a:pathLst>
              <a:path w="4608195" h="97154">
                <a:moveTo>
                  <a:pt x="0" y="0"/>
                </a:moveTo>
                <a:lnTo>
                  <a:pt x="0" y="96707"/>
                </a:lnTo>
                <a:lnTo>
                  <a:pt x="4608004" y="96707"/>
                </a:lnTo>
                <a:lnTo>
                  <a:pt x="4608004" y="0"/>
                </a:lnTo>
                <a:lnTo>
                  <a:pt x="0" y="0"/>
                </a:lnTo>
                <a:close/>
              </a:path>
            </a:pathLst>
          </a:custGeom>
          <a:solidFill>
            <a:srgbClr val="0483B9"/>
          </a:solidFill>
        </p:spPr>
        <p:txBody>
          <a:bodyPr wrap="square" lIns="0" tIns="0" rIns="0" bIns="0" rtlCol="0"/>
          <a:lstStyle/>
          <a:p>
            <a:endParaRPr sz="1800"/>
          </a:p>
        </p:txBody>
      </p:sp>
      <p:sp>
        <p:nvSpPr>
          <p:cNvPr id="2" name="Holder 2"/>
          <p:cNvSpPr>
            <a:spLocks noGrp="1"/>
          </p:cNvSpPr>
          <p:nvPr>
            <p:ph type="title"/>
          </p:nvPr>
        </p:nvSpPr>
        <p:spPr>
          <a:xfrm>
            <a:off x="463540" y="137830"/>
            <a:ext cx="5226075" cy="215444"/>
          </a:xfrm>
          <a:prstGeom prst="rect">
            <a:avLst/>
          </a:prstGeom>
        </p:spPr>
        <p:txBody>
          <a:bodyPr wrap="square" lIns="0" tIns="0" rIns="0" bIns="0">
            <a:spAutoFit/>
          </a:bodyPr>
          <a:lstStyle>
            <a:lvl1pPr>
              <a:defRPr sz="14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463540" y="963395"/>
            <a:ext cx="522607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092071" y="3218502"/>
            <a:ext cx="196900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07661" y="3218502"/>
            <a:ext cx="141522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5/12/2023</a:t>
            </a:fld>
            <a:endParaRPr lang="en-US" dirty="0"/>
          </a:p>
        </p:txBody>
      </p:sp>
      <p:sp>
        <p:nvSpPr>
          <p:cNvPr id="6" name="Holder 6"/>
          <p:cNvSpPr>
            <a:spLocks noGrp="1"/>
          </p:cNvSpPr>
          <p:nvPr>
            <p:ph type="sldNum" sz="quarter" idx="7"/>
          </p:nvPr>
        </p:nvSpPr>
        <p:spPr>
          <a:xfrm>
            <a:off x="4430271" y="3218502"/>
            <a:ext cx="1415225"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11" name="图片 10">
            <a:extLst>
              <a:ext uri="{FF2B5EF4-FFF2-40B4-BE49-F238E27FC236}">
                <a16:creationId xmlns:a16="http://schemas.microsoft.com/office/drawing/2014/main" id="{2FDC9DF6-D848-44AB-9485-5DCE22672F6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210175" y="167387"/>
            <a:ext cx="800984" cy="8041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1">
        <a:defRPr>
          <a:latin typeface="+mn-lt"/>
          <a:ea typeface="+mn-ea"/>
          <a:cs typeface="+mn-cs"/>
        </a:defRPr>
      </a:lvl2pPr>
      <a:lvl3pPr marL="914322">
        <a:defRPr>
          <a:latin typeface="+mn-lt"/>
          <a:ea typeface="+mn-ea"/>
          <a:cs typeface="+mn-cs"/>
        </a:defRPr>
      </a:lvl3pPr>
      <a:lvl4pPr marL="1371483">
        <a:defRPr>
          <a:latin typeface="+mn-lt"/>
          <a:ea typeface="+mn-ea"/>
          <a:cs typeface="+mn-cs"/>
        </a:defRPr>
      </a:lvl4pPr>
      <a:lvl5pPr marL="1828644">
        <a:defRPr>
          <a:latin typeface="+mn-lt"/>
          <a:ea typeface="+mn-ea"/>
          <a:cs typeface="+mn-cs"/>
        </a:defRPr>
      </a:lvl5pPr>
      <a:lvl6pPr marL="2285804">
        <a:defRPr>
          <a:latin typeface="+mn-lt"/>
          <a:ea typeface="+mn-ea"/>
          <a:cs typeface="+mn-cs"/>
        </a:defRPr>
      </a:lvl6pPr>
      <a:lvl7pPr marL="2742966">
        <a:defRPr>
          <a:latin typeface="+mn-lt"/>
          <a:ea typeface="+mn-ea"/>
          <a:cs typeface="+mn-cs"/>
        </a:defRPr>
      </a:lvl7pPr>
      <a:lvl8pPr marL="3200126">
        <a:defRPr>
          <a:latin typeface="+mn-lt"/>
          <a:ea typeface="+mn-ea"/>
          <a:cs typeface="+mn-cs"/>
        </a:defRPr>
      </a:lvl8pPr>
      <a:lvl9pPr marL="3657288">
        <a:defRPr>
          <a:latin typeface="+mn-lt"/>
          <a:ea typeface="+mn-ea"/>
          <a:cs typeface="+mn-cs"/>
        </a:defRPr>
      </a:lvl9pPr>
    </p:bodyStyle>
    <p:otherStyle>
      <a:lvl1pPr marL="0">
        <a:defRPr>
          <a:latin typeface="+mn-lt"/>
          <a:ea typeface="+mn-ea"/>
          <a:cs typeface="+mn-cs"/>
        </a:defRPr>
      </a:lvl1pPr>
      <a:lvl2pPr marL="457161">
        <a:defRPr>
          <a:latin typeface="+mn-lt"/>
          <a:ea typeface="+mn-ea"/>
          <a:cs typeface="+mn-cs"/>
        </a:defRPr>
      </a:lvl2pPr>
      <a:lvl3pPr marL="914322">
        <a:defRPr>
          <a:latin typeface="+mn-lt"/>
          <a:ea typeface="+mn-ea"/>
          <a:cs typeface="+mn-cs"/>
        </a:defRPr>
      </a:lvl3pPr>
      <a:lvl4pPr marL="1371483">
        <a:defRPr>
          <a:latin typeface="+mn-lt"/>
          <a:ea typeface="+mn-ea"/>
          <a:cs typeface="+mn-cs"/>
        </a:defRPr>
      </a:lvl4pPr>
      <a:lvl5pPr marL="1828644">
        <a:defRPr>
          <a:latin typeface="+mn-lt"/>
          <a:ea typeface="+mn-ea"/>
          <a:cs typeface="+mn-cs"/>
        </a:defRPr>
      </a:lvl5pPr>
      <a:lvl6pPr marL="2285804">
        <a:defRPr>
          <a:latin typeface="+mn-lt"/>
          <a:ea typeface="+mn-ea"/>
          <a:cs typeface="+mn-cs"/>
        </a:defRPr>
      </a:lvl6pPr>
      <a:lvl7pPr marL="2742966">
        <a:defRPr>
          <a:latin typeface="+mn-lt"/>
          <a:ea typeface="+mn-ea"/>
          <a:cs typeface="+mn-cs"/>
        </a:defRPr>
      </a:lvl7pPr>
      <a:lvl8pPr marL="3200126">
        <a:defRPr>
          <a:latin typeface="+mn-lt"/>
          <a:ea typeface="+mn-ea"/>
          <a:cs typeface="+mn-cs"/>
        </a:defRPr>
      </a:lvl8pPr>
      <a:lvl9pPr marL="365728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7775" y="612571"/>
            <a:ext cx="3505200" cy="448200"/>
          </a:xfrm>
          <a:prstGeom prst="rect">
            <a:avLst/>
          </a:prstGeom>
        </p:spPr>
        <p:txBody>
          <a:bodyPr vert="horz" wrap="square" lIns="0" tIns="17145" rIns="0" bIns="0" rtlCol="0">
            <a:spAutoFit/>
          </a:bodyPr>
          <a:lstStyle/>
          <a:p>
            <a:pPr marL="12700">
              <a:spcBef>
                <a:spcPts val="135"/>
              </a:spcBef>
            </a:pPr>
            <a:r>
              <a:rPr lang="en-US" altLang="zh-CN" sz="1400" b="1" spc="15" dirty="0">
                <a:solidFill>
                  <a:srgbClr val="53606D"/>
                </a:solidFill>
                <a:latin typeface="Arial"/>
                <a:cs typeface="Arial"/>
              </a:rPr>
              <a:t>Aircraft Production Technology Assignment Presentation</a:t>
            </a:r>
            <a:endParaRPr sz="1400" dirty="0">
              <a:latin typeface="Arial"/>
              <a:cs typeface="Arial"/>
            </a:endParaRPr>
          </a:p>
        </p:txBody>
      </p:sp>
      <p:sp>
        <p:nvSpPr>
          <p:cNvPr id="4" name="object 4"/>
          <p:cNvSpPr/>
          <p:nvPr/>
        </p:nvSpPr>
        <p:spPr>
          <a:xfrm flipV="1">
            <a:off x="868740" y="1096921"/>
            <a:ext cx="4572000" cy="89125"/>
          </a:xfrm>
          <a:custGeom>
            <a:avLst/>
            <a:gdLst/>
            <a:ahLst/>
            <a:cxnLst/>
            <a:rect l="l" t="t" r="r" b="b"/>
            <a:pathLst>
              <a:path w="3163570">
                <a:moveTo>
                  <a:pt x="0" y="0"/>
                </a:moveTo>
                <a:lnTo>
                  <a:pt x="3163138" y="0"/>
                </a:lnTo>
              </a:path>
            </a:pathLst>
          </a:custGeom>
          <a:ln w="5054">
            <a:solidFill>
              <a:srgbClr val="53606D"/>
            </a:solidFill>
          </a:ln>
        </p:spPr>
        <p:txBody>
          <a:bodyPr wrap="square" lIns="0" tIns="0" rIns="0" bIns="0" rtlCol="0"/>
          <a:lstStyle/>
          <a:p>
            <a:endParaRPr/>
          </a:p>
        </p:txBody>
      </p:sp>
      <p:sp>
        <p:nvSpPr>
          <p:cNvPr id="6" name="object 6"/>
          <p:cNvSpPr txBox="1"/>
          <p:nvPr/>
        </p:nvSpPr>
        <p:spPr>
          <a:xfrm>
            <a:off x="1857376" y="1349376"/>
            <a:ext cx="2630805" cy="166071"/>
          </a:xfrm>
          <a:prstGeom prst="rect">
            <a:avLst/>
          </a:prstGeom>
        </p:spPr>
        <p:txBody>
          <a:bodyPr vert="horz" wrap="square" lIns="0" tIns="12065" rIns="0" bIns="0" rtlCol="0">
            <a:spAutoFit/>
          </a:bodyPr>
          <a:lstStyle/>
          <a:p>
            <a:pPr marL="12700" algn="ctr">
              <a:spcBef>
                <a:spcPts val="95"/>
              </a:spcBef>
            </a:pPr>
            <a:r>
              <a:rPr lang="en-US" sz="1000" b="1" spc="-10" dirty="0" err="1">
                <a:solidFill>
                  <a:srgbClr val="53606D"/>
                </a:solidFill>
                <a:latin typeface="Arial"/>
                <a:cs typeface="Arial"/>
              </a:rPr>
              <a:t>Zhichao</a:t>
            </a:r>
            <a:r>
              <a:rPr lang="en-US" sz="1000" b="1" spc="-10" dirty="0">
                <a:solidFill>
                  <a:srgbClr val="53606D"/>
                </a:solidFill>
                <a:latin typeface="Arial"/>
                <a:cs typeface="Arial"/>
              </a:rPr>
              <a:t> Wang</a:t>
            </a:r>
          </a:p>
        </p:txBody>
      </p:sp>
      <p:sp>
        <p:nvSpPr>
          <p:cNvPr id="7" name="object 7"/>
          <p:cNvSpPr txBox="1"/>
          <p:nvPr/>
        </p:nvSpPr>
        <p:spPr>
          <a:xfrm>
            <a:off x="28575" y="3362895"/>
            <a:ext cx="1061085" cy="89127"/>
          </a:xfrm>
          <a:prstGeom prst="rect">
            <a:avLst/>
          </a:prstGeom>
        </p:spPr>
        <p:txBody>
          <a:bodyPr vert="horz" wrap="square" lIns="0" tIns="12065" rIns="0" bIns="0" rtlCol="0">
            <a:spAutoFit/>
          </a:bodyPr>
          <a:lstStyle/>
          <a:p>
            <a:pPr marL="12700">
              <a:spcBef>
                <a:spcPts val="95"/>
              </a:spcBef>
            </a:pPr>
            <a:r>
              <a:rPr lang="en-US" sz="500" dirty="0">
                <a:latin typeface="Microsoft Sans Serif"/>
                <a:cs typeface="Microsoft Sans Serif"/>
              </a:rPr>
              <a:t>hansen_wong@sjtu.edu.cn</a:t>
            </a:r>
            <a:endParaRPr sz="500" dirty="0">
              <a:latin typeface="Microsoft Sans Serif"/>
              <a:cs typeface="Microsoft Sans Serif"/>
            </a:endParaRPr>
          </a:p>
        </p:txBody>
      </p:sp>
      <p:sp>
        <p:nvSpPr>
          <p:cNvPr id="12" name="object 6">
            <a:extLst>
              <a:ext uri="{FF2B5EF4-FFF2-40B4-BE49-F238E27FC236}">
                <a16:creationId xmlns:a16="http://schemas.microsoft.com/office/drawing/2014/main" id="{DC65B339-F603-4297-ACEC-83DCE5B9286B}"/>
              </a:ext>
            </a:extLst>
          </p:cNvPr>
          <p:cNvSpPr txBox="1"/>
          <p:nvPr/>
        </p:nvSpPr>
        <p:spPr>
          <a:xfrm>
            <a:off x="5467351" y="3285951"/>
            <a:ext cx="685799" cy="166071"/>
          </a:xfrm>
          <a:prstGeom prst="rect">
            <a:avLst/>
          </a:prstGeom>
        </p:spPr>
        <p:txBody>
          <a:bodyPr vert="horz" wrap="square" lIns="0" tIns="12065" rIns="0" bIns="0" rtlCol="0">
            <a:spAutoFit/>
          </a:bodyPr>
          <a:lstStyle/>
          <a:p>
            <a:pPr marL="12700">
              <a:spcBef>
                <a:spcPts val="95"/>
              </a:spcBef>
            </a:pPr>
            <a:r>
              <a:rPr lang="en-US" sz="1000" b="1" spc="-10" dirty="0">
                <a:solidFill>
                  <a:srgbClr val="53606D"/>
                </a:solidFill>
                <a:latin typeface="Arial"/>
                <a:cs typeface="Arial"/>
              </a:rPr>
              <a:t>May, 2023</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D5B3AE3-6D0F-4B5A-9270-61823DDDEBD1}"/>
              </a:ext>
            </a:extLst>
          </p:cNvPr>
          <p:cNvSpPr>
            <a:spLocks noGrp="1"/>
          </p:cNvSpPr>
          <p:nvPr>
            <p:ph type="body" idx="1"/>
          </p:nvPr>
        </p:nvSpPr>
        <p:spPr>
          <a:xfrm>
            <a:off x="176868" y="663575"/>
            <a:ext cx="5226075" cy="276999"/>
          </a:xfrm>
        </p:spPr>
        <p:txBody>
          <a:bodyPr/>
          <a:lstStyle/>
          <a:p>
            <a:r>
              <a:rPr lang="en-US" altLang="zh-CN" dirty="0"/>
              <a:t>Inventory Size</a:t>
            </a:r>
            <a:endParaRPr lang="zh-CN" altLang="en-US" dirty="0"/>
          </a:p>
        </p:txBody>
      </p:sp>
      <p:sp>
        <p:nvSpPr>
          <p:cNvPr id="4" name="标题 1">
            <a:extLst>
              <a:ext uri="{FF2B5EF4-FFF2-40B4-BE49-F238E27FC236}">
                <a16:creationId xmlns:a16="http://schemas.microsoft.com/office/drawing/2014/main" id="{F0D16E6F-0F85-47AB-8425-AA4D0F0FE55F}"/>
              </a:ext>
            </a:extLst>
          </p:cNvPr>
          <p:cNvSpPr>
            <a:spLocks noGrp="1"/>
          </p:cNvSpPr>
          <p:nvPr>
            <p:ph type="title"/>
          </p:nvPr>
        </p:nvSpPr>
        <p:spPr>
          <a:xfrm>
            <a:off x="180975" y="130175"/>
            <a:ext cx="5226050" cy="215900"/>
          </a:xfrm>
        </p:spPr>
        <p:txBody>
          <a:bodyPr/>
          <a:lstStyle/>
          <a:p>
            <a:r>
              <a:rPr lang="en-GB" altLang="zh-CN" sz="2000" dirty="0"/>
              <a:t>Technical Conditions for Production</a:t>
            </a:r>
          </a:p>
        </p:txBody>
      </p:sp>
      <p:sp>
        <p:nvSpPr>
          <p:cNvPr id="5" name="矩形 4">
            <a:extLst>
              <a:ext uri="{FF2B5EF4-FFF2-40B4-BE49-F238E27FC236}">
                <a16:creationId xmlns:a16="http://schemas.microsoft.com/office/drawing/2014/main" id="{6E9A1F67-D37F-4B77-B9F0-652C6656AE48}"/>
              </a:ext>
            </a:extLst>
          </p:cNvPr>
          <p:cNvSpPr/>
          <p:nvPr/>
        </p:nvSpPr>
        <p:spPr>
          <a:xfrm>
            <a:off x="409575" y="954555"/>
            <a:ext cx="5257800" cy="1384995"/>
          </a:xfrm>
          <a:prstGeom prst="rect">
            <a:avLst/>
          </a:prstGeom>
        </p:spPr>
        <p:txBody>
          <a:bodyPr wrap="square">
            <a:spAutoFit/>
          </a:bodyPr>
          <a:lstStyle/>
          <a:p>
            <a:r>
              <a:rPr lang="en-US" altLang="zh-CN" sz="1200" dirty="0">
                <a:solidFill>
                  <a:srgbClr val="000000"/>
                </a:solidFill>
                <a:latin typeface="CMR10"/>
              </a:rPr>
              <a:t>Suppose we store each part in independent stocking units, also consider one workbench for all the screws and fasteners and three –more stocking units for the assembled seats, the total number of stocking units needed is 12. The inventory size would be the area of the workbench, four three-layer stocking structures and the aisles. Therefore, the inventory size is </a:t>
            </a:r>
            <a:r>
              <a:rPr lang="en-US" altLang="zh-CN" sz="1200" b="1" i="1" dirty="0" err="1">
                <a:solidFill>
                  <a:srgbClr val="000000"/>
                </a:solidFill>
                <a:latin typeface="CMMI10"/>
              </a:rPr>
              <a:t>S_</a:t>
            </a:r>
            <a:r>
              <a:rPr lang="en-US" altLang="zh-CN" sz="1200" b="1" dirty="0" err="1">
                <a:solidFill>
                  <a:srgbClr val="000000"/>
                </a:solidFill>
                <a:latin typeface="CMR7"/>
              </a:rPr>
              <a:t>inventory</a:t>
            </a:r>
            <a:r>
              <a:rPr lang="en-US" altLang="zh-CN" sz="1200" b="1" dirty="0">
                <a:solidFill>
                  <a:srgbClr val="000000"/>
                </a:solidFill>
                <a:latin typeface="CMR7"/>
              </a:rPr>
              <a:t> </a:t>
            </a:r>
            <a:r>
              <a:rPr lang="en-US" altLang="zh-CN" sz="1200" b="1" dirty="0">
                <a:solidFill>
                  <a:srgbClr val="000000"/>
                </a:solidFill>
                <a:latin typeface="CMR10"/>
              </a:rPr>
              <a:t>= 12 </a:t>
            </a:r>
            <a:r>
              <a:rPr lang="en-US" altLang="zh-CN" sz="1200" b="1" i="1" dirty="0">
                <a:solidFill>
                  <a:srgbClr val="000000"/>
                </a:solidFill>
                <a:latin typeface="CMSY10"/>
              </a:rPr>
              <a:t>× </a:t>
            </a:r>
            <a:r>
              <a:rPr lang="en-US" altLang="zh-CN" sz="1200" b="1" dirty="0">
                <a:solidFill>
                  <a:srgbClr val="000000"/>
                </a:solidFill>
                <a:latin typeface="CMR10"/>
              </a:rPr>
              <a:t>16 = 192 m^</a:t>
            </a:r>
            <a:r>
              <a:rPr lang="en-US" altLang="zh-CN" sz="1200" b="1" dirty="0">
                <a:solidFill>
                  <a:srgbClr val="000000"/>
                </a:solidFill>
                <a:latin typeface="CMR7"/>
              </a:rPr>
              <a:t>2</a:t>
            </a:r>
            <a:r>
              <a:rPr lang="en-US" altLang="zh-CN" sz="1200" dirty="0">
                <a:solidFill>
                  <a:srgbClr val="000000"/>
                </a:solidFill>
                <a:latin typeface="CMR10"/>
              </a:rPr>
              <a:t>, which includes a very large margin for passage and logistics.</a:t>
            </a:r>
            <a:r>
              <a:rPr lang="en-US" altLang="zh-CN" sz="1200" dirty="0"/>
              <a:t> </a:t>
            </a:r>
            <a:br>
              <a:rPr lang="en-US" altLang="zh-CN" sz="1200" dirty="0"/>
            </a:br>
            <a:endParaRPr lang="zh-CN" altLang="en-US" sz="1200" dirty="0"/>
          </a:p>
        </p:txBody>
      </p:sp>
    </p:spTree>
    <p:extLst>
      <p:ext uri="{BB962C8B-B14F-4D97-AF65-F5344CB8AC3E}">
        <p14:creationId xmlns:p14="http://schemas.microsoft.com/office/powerpoint/2010/main" val="387612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AFF22E-7C24-449E-BF49-231F06597244}"/>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sp>
        <p:nvSpPr>
          <p:cNvPr id="5" name="文本占位符 2">
            <a:extLst>
              <a:ext uri="{FF2B5EF4-FFF2-40B4-BE49-F238E27FC236}">
                <a16:creationId xmlns:a16="http://schemas.microsoft.com/office/drawing/2014/main" id="{357B9682-928B-41FC-BBF6-F78A8F26DA50}"/>
              </a:ext>
            </a:extLst>
          </p:cNvPr>
          <p:cNvSpPr>
            <a:spLocks noGrp="1"/>
          </p:cNvSpPr>
          <p:nvPr>
            <p:ph type="body" idx="1"/>
          </p:nvPr>
        </p:nvSpPr>
        <p:spPr>
          <a:xfrm>
            <a:off x="253093" y="663575"/>
            <a:ext cx="5226050" cy="215444"/>
          </a:xfrm>
        </p:spPr>
        <p:txBody>
          <a:bodyPr/>
          <a:lstStyle/>
          <a:p>
            <a:r>
              <a:rPr lang="en-US" altLang="zh-CN" dirty="0"/>
              <a:t>Assembly Line</a:t>
            </a:r>
          </a:p>
        </p:txBody>
      </p:sp>
      <p:sp>
        <p:nvSpPr>
          <p:cNvPr id="6" name="矩形 5">
            <a:extLst>
              <a:ext uri="{FF2B5EF4-FFF2-40B4-BE49-F238E27FC236}">
                <a16:creationId xmlns:a16="http://schemas.microsoft.com/office/drawing/2014/main" id="{5875C8BE-A998-44B6-8791-3AF179E7378A}"/>
              </a:ext>
            </a:extLst>
          </p:cNvPr>
          <p:cNvSpPr/>
          <p:nvPr/>
        </p:nvSpPr>
        <p:spPr>
          <a:xfrm>
            <a:off x="409575" y="879775"/>
            <a:ext cx="5257800" cy="2492990"/>
          </a:xfrm>
          <a:prstGeom prst="rect">
            <a:avLst/>
          </a:prstGeom>
        </p:spPr>
        <p:txBody>
          <a:bodyPr wrap="square">
            <a:spAutoFit/>
          </a:bodyPr>
          <a:lstStyle/>
          <a:p>
            <a:r>
              <a:rPr lang="en-US" altLang="zh-CN" sz="1200" dirty="0">
                <a:solidFill>
                  <a:srgbClr val="000000"/>
                </a:solidFill>
                <a:latin typeface="CMR10"/>
              </a:rPr>
              <a:t>5 assembly stations:</a:t>
            </a:r>
          </a:p>
          <a:p>
            <a:pPr marL="228600" indent="-228600">
              <a:buAutoNum type="arabicPeriod"/>
            </a:pPr>
            <a:r>
              <a:rPr lang="en-GB" altLang="zh-CN" sz="1200" dirty="0"/>
              <a:t>Frame assembly station - Assemble the </a:t>
            </a:r>
            <a:r>
              <a:rPr lang="en-GB" altLang="zh-CN" sz="1200" dirty="0" err="1"/>
              <a:t>aluminum</a:t>
            </a:r>
            <a:r>
              <a:rPr lang="en-GB" altLang="zh-CN" sz="1200" dirty="0"/>
              <a:t> legs and plastic frames (SF-001, SF-002, SF-003, SF-004) to form the seat frame structure.</a:t>
            </a:r>
          </a:p>
          <a:p>
            <a:pPr marL="228600" indent="-228600">
              <a:buAutoNum type="arabicPeriod"/>
            </a:pPr>
            <a:r>
              <a:rPr lang="en-GB" altLang="zh-CN" sz="1200" dirty="0"/>
              <a:t>Recline mechanism installation station - Install the recline mechanism (SF-005) onto the seat frame.</a:t>
            </a:r>
          </a:p>
          <a:p>
            <a:pPr marL="228600" indent="-228600">
              <a:buAutoNum type="arabicPeriod"/>
            </a:pPr>
            <a:r>
              <a:rPr lang="en-GB" altLang="zh-CN" sz="1200" dirty="0"/>
              <a:t>Cushion installation station - Install the polyurethane foam cushions (SC-001, HR-001, BR-001) onto the plastic frames.</a:t>
            </a:r>
          </a:p>
          <a:p>
            <a:pPr marL="228600" indent="-228600">
              <a:buAutoNum type="arabicPeriod"/>
            </a:pPr>
            <a:r>
              <a:rPr lang="en-GB" altLang="zh-CN" sz="1200" dirty="0"/>
              <a:t>Armrest and desk assembly station - Assemble the </a:t>
            </a:r>
            <a:r>
              <a:rPr lang="en-GB" altLang="zh-CN" sz="1200" dirty="0" err="1"/>
              <a:t>molded</a:t>
            </a:r>
            <a:r>
              <a:rPr lang="en-GB" altLang="zh-CN" sz="1200" dirty="0"/>
              <a:t> plastic armrests (AR-001) and foldable desk assembly (FD-001) onto the seat frame.</a:t>
            </a:r>
          </a:p>
          <a:p>
            <a:pPr marL="228600" indent="-228600">
              <a:buAutoNum type="arabicPeriod"/>
            </a:pPr>
            <a:r>
              <a:rPr lang="en-GB" altLang="zh-CN" sz="1200" dirty="0"/>
              <a:t>Final assembly station - Attach the buttons (CF-001) to connect the cushions and covers, and fasten all components with screws (CF-002), bolts (CF-003), nuts (CF-004), and washers (CF-005) using appropriate tools. Attach the hinges (CF-006) to the foldable desk assembly.</a:t>
            </a:r>
            <a:endParaRPr lang="zh-CN" altLang="en-US" sz="1200" dirty="0"/>
          </a:p>
        </p:txBody>
      </p:sp>
    </p:spTree>
    <p:extLst>
      <p:ext uri="{BB962C8B-B14F-4D97-AF65-F5344CB8AC3E}">
        <p14:creationId xmlns:p14="http://schemas.microsoft.com/office/powerpoint/2010/main" val="51819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23D634D-28A4-4567-95E8-3CB5057813AF}"/>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sp>
        <p:nvSpPr>
          <p:cNvPr id="5" name="文本占位符 2">
            <a:extLst>
              <a:ext uri="{FF2B5EF4-FFF2-40B4-BE49-F238E27FC236}">
                <a16:creationId xmlns:a16="http://schemas.microsoft.com/office/drawing/2014/main" id="{C811E38C-0BE0-4A6B-AB25-26C3CB6C48A6}"/>
              </a:ext>
            </a:extLst>
          </p:cNvPr>
          <p:cNvSpPr>
            <a:spLocks noGrp="1"/>
          </p:cNvSpPr>
          <p:nvPr>
            <p:ph type="body" idx="1"/>
          </p:nvPr>
        </p:nvSpPr>
        <p:spPr>
          <a:xfrm>
            <a:off x="257175" y="739775"/>
            <a:ext cx="5226050" cy="215900"/>
          </a:xfrm>
        </p:spPr>
        <p:txBody>
          <a:bodyPr/>
          <a:lstStyle/>
          <a:p>
            <a:r>
              <a:rPr lang="en-US" altLang="zh-CN" dirty="0"/>
              <a:t>Assembly Line</a:t>
            </a:r>
          </a:p>
        </p:txBody>
      </p:sp>
      <p:sp>
        <p:nvSpPr>
          <p:cNvPr id="6" name="矩形 5">
            <a:extLst>
              <a:ext uri="{FF2B5EF4-FFF2-40B4-BE49-F238E27FC236}">
                <a16:creationId xmlns:a16="http://schemas.microsoft.com/office/drawing/2014/main" id="{9D8DBEB3-1140-43BF-A7A1-168231789618}"/>
              </a:ext>
            </a:extLst>
          </p:cNvPr>
          <p:cNvSpPr/>
          <p:nvPr/>
        </p:nvSpPr>
        <p:spPr>
          <a:xfrm>
            <a:off x="454025" y="966649"/>
            <a:ext cx="5137150" cy="1384995"/>
          </a:xfrm>
          <a:prstGeom prst="rect">
            <a:avLst/>
          </a:prstGeom>
        </p:spPr>
        <p:txBody>
          <a:bodyPr wrap="square">
            <a:spAutoFit/>
          </a:bodyPr>
          <a:lstStyle/>
          <a:p>
            <a:r>
              <a:rPr lang="en-US" altLang="zh-CN" sz="1200" dirty="0">
                <a:solidFill>
                  <a:srgbClr val="000000"/>
                </a:solidFill>
                <a:latin typeface="CMR10"/>
              </a:rPr>
              <a:t>Assuming that each station will require a workspace of at least three times the size of the largest component, the assembly line will require a space of at least 1.9812 × 1.2954 = 2.566 m^2 for each station. Therefore, the total space required for the assembly line will be at least 2:566 × 5 = 12:83m2 for the five stations listed above. Additionally, there should be space for the workers to move around and transport the components from one station to another. Thus, the </a:t>
            </a:r>
            <a:r>
              <a:rPr lang="en-US" altLang="zh-CN" sz="1200" b="1" dirty="0">
                <a:solidFill>
                  <a:srgbClr val="000000"/>
                </a:solidFill>
                <a:latin typeface="CMR10"/>
              </a:rPr>
              <a:t>final assembly line space would be at least 25 m^2.</a:t>
            </a:r>
            <a:endParaRPr lang="zh-CN" altLang="en-US" sz="1200" b="1" dirty="0">
              <a:solidFill>
                <a:srgbClr val="000000"/>
              </a:solidFill>
              <a:latin typeface="CMR10"/>
            </a:endParaRPr>
          </a:p>
        </p:txBody>
      </p:sp>
      <p:sp>
        <p:nvSpPr>
          <p:cNvPr id="9" name="文本占位符 2">
            <a:extLst>
              <a:ext uri="{FF2B5EF4-FFF2-40B4-BE49-F238E27FC236}">
                <a16:creationId xmlns:a16="http://schemas.microsoft.com/office/drawing/2014/main" id="{1CD307CF-9683-4269-893C-21DC7020054D}"/>
              </a:ext>
            </a:extLst>
          </p:cNvPr>
          <p:cNvSpPr txBox="1">
            <a:spLocks/>
          </p:cNvSpPr>
          <p:nvPr/>
        </p:nvSpPr>
        <p:spPr>
          <a:xfrm>
            <a:off x="257175" y="2416175"/>
            <a:ext cx="5226050" cy="400110"/>
          </a:xfrm>
          <a:prstGeom prst="rect">
            <a:avLst/>
          </a:prstGeom>
        </p:spPr>
        <p:txBody>
          <a:bodyPr wrap="square" lIns="0" tIns="0" rIns="0" bIns="0">
            <a:spAutoFit/>
          </a:bodyPr>
          <a:lstStyle>
            <a:lvl1pPr marL="0">
              <a:defRPr sz="1400" b="0" i="0">
                <a:solidFill>
                  <a:schemeClr val="tx1"/>
                </a:solidFill>
                <a:latin typeface="+mn-lt"/>
                <a:ea typeface="+mn-ea"/>
                <a:cs typeface="+mn-cs"/>
              </a:defRPr>
            </a:lvl1pPr>
            <a:lvl2pPr marL="457161">
              <a:defRPr>
                <a:latin typeface="+mn-lt"/>
                <a:ea typeface="+mn-ea"/>
                <a:cs typeface="+mn-cs"/>
              </a:defRPr>
            </a:lvl2pPr>
            <a:lvl3pPr marL="914322">
              <a:defRPr>
                <a:latin typeface="+mn-lt"/>
                <a:ea typeface="+mn-ea"/>
                <a:cs typeface="+mn-cs"/>
              </a:defRPr>
            </a:lvl3pPr>
            <a:lvl4pPr marL="1371483">
              <a:defRPr>
                <a:latin typeface="+mn-lt"/>
                <a:ea typeface="+mn-ea"/>
                <a:cs typeface="+mn-cs"/>
              </a:defRPr>
            </a:lvl4pPr>
            <a:lvl5pPr marL="1828644">
              <a:defRPr>
                <a:latin typeface="+mn-lt"/>
                <a:ea typeface="+mn-ea"/>
                <a:cs typeface="+mn-cs"/>
              </a:defRPr>
            </a:lvl5pPr>
            <a:lvl6pPr marL="2285804">
              <a:defRPr>
                <a:latin typeface="+mn-lt"/>
                <a:ea typeface="+mn-ea"/>
                <a:cs typeface="+mn-cs"/>
              </a:defRPr>
            </a:lvl6pPr>
            <a:lvl7pPr marL="2742966">
              <a:defRPr>
                <a:latin typeface="+mn-lt"/>
                <a:ea typeface="+mn-ea"/>
                <a:cs typeface="+mn-cs"/>
              </a:defRPr>
            </a:lvl7pPr>
            <a:lvl8pPr marL="3200126">
              <a:defRPr>
                <a:latin typeface="+mn-lt"/>
                <a:ea typeface="+mn-ea"/>
                <a:cs typeface="+mn-cs"/>
              </a:defRPr>
            </a:lvl8pPr>
            <a:lvl9pPr marL="3657288">
              <a:defRPr>
                <a:latin typeface="+mn-lt"/>
                <a:ea typeface="+mn-ea"/>
                <a:cs typeface="+mn-cs"/>
              </a:defRPr>
            </a:lvl9pPr>
          </a:lstStyle>
          <a:p>
            <a:r>
              <a:rPr lang="en-US" altLang="zh-CN" kern="0" dirty="0"/>
              <a:t>Quality Check stage</a:t>
            </a:r>
          </a:p>
          <a:p>
            <a:r>
              <a:rPr lang="en-GB" altLang="zh-CN" sz="1200" b="1" dirty="0">
                <a:solidFill>
                  <a:srgbClr val="000000"/>
                </a:solidFill>
                <a:latin typeface="CMR10"/>
              </a:rPr>
              <a:t>         S_QC = 1.5 x </a:t>
            </a:r>
            <a:r>
              <a:rPr lang="en-GB" altLang="zh-CN" sz="1200" b="1" dirty="0" err="1">
                <a:solidFill>
                  <a:srgbClr val="000000"/>
                </a:solidFill>
                <a:latin typeface="CMR10"/>
              </a:rPr>
              <a:t>S_assembly_line</a:t>
            </a:r>
            <a:r>
              <a:rPr lang="en-GB" altLang="zh-CN" sz="1200" b="1" dirty="0">
                <a:solidFill>
                  <a:srgbClr val="000000"/>
                </a:solidFill>
                <a:latin typeface="CMR10"/>
              </a:rPr>
              <a:t> = 37.5 m^2</a:t>
            </a:r>
            <a:endParaRPr lang="en-US" altLang="zh-CN" sz="1200" b="1" dirty="0">
              <a:solidFill>
                <a:srgbClr val="000000"/>
              </a:solidFill>
              <a:latin typeface="CMR10"/>
            </a:endParaRPr>
          </a:p>
        </p:txBody>
      </p:sp>
    </p:spTree>
    <p:extLst>
      <p:ext uri="{BB962C8B-B14F-4D97-AF65-F5344CB8AC3E}">
        <p14:creationId xmlns:p14="http://schemas.microsoft.com/office/powerpoint/2010/main" val="3758961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9B1212-C9B2-49D8-9703-031A5841A3BF}"/>
              </a:ext>
            </a:extLst>
          </p:cNvPr>
          <p:cNvSpPr>
            <a:spLocks noGrp="1"/>
          </p:cNvSpPr>
          <p:nvPr>
            <p:ph type="body" idx="1"/>
          </p:nvPr>
        </p:nvSpPr>
        <p:spPr>
          <a:xfrm>
            <a:off x="257174" y="739775"/>
            <a:ext cx="5226075" cy="1077218"/>
          </a:xfrm>
        </p:spPr>
        <p:txBody>
          <a:bodyPr/>
          <a:lstStyle/>
          <a:p>
            <a:r>
              <a:rPr lang="en-GB" altLang="zh-CN" dirty="0"/>
              <a:t>Consumables </a:t>
            </a:r>
          </a:p>
          <a:p>
            <a:r>
              <a:rPr lang="en-US" altLang="zh-CN" dirty="0"/>
              <a:t>	Electricity: </a:t>
            </a:r>
            <a:r>
              <a:rPr lang="en-GB" altLang="zh-CN" dirty="0"/>
              <a:t>297.3 kWh per day</a:t>
            </a:r>
          </a:p>
          <a:p>
            <a:r>
              <a:rPr lang="en-GB" altLang="zh-CN" dirty="0"/>
              <a:t>	Water: 50 </a:t>
            </a:r>
            <a:r>
              <a:rPr lang="en-GB" altLang="zh-CN" dirty="0" err="1"/>
              <a:t>liters</a:t>
            </a:r>
            <a:r>
              <a:rPr lang="en-GB" altLang="zh-CN" dirty="0"/>
              <a:t>/day </a:t>
            </a:r>
            <a:br>
              <a:rPr lang="en-GB" altLang="zh-CN" dirty="0"/>
            </a:br>
            <a:r>
              <a:rPr lang="en-GB" altLang="zh-CN" dirty="0"/>
              <a:t>	Lubricants:  2.5 </a:t>
            </a:r>
            <a:r>
              <a:rPr lang="en-GB" altLang="zh-CN" dirty="0" err="1"/>
              <a:t>liters</a:t>
            </a:r>
            <a:r>
              <a:rPr lang="en-GB" altLang="zh-CN" dirty="0"/>
              <a:t>/day</a:t>
            </a:r>
            <a:br>
              <a:rPr lang="en-GB" altLang="zh-CN" dirty="0"/>
            </a:br>
            <a:r>
              <a:rPr lang="en-GB" altLang="zh-CN" dirty="0"/>
              <a:t>	Office supplies: </a:t>
            </a:r>
            <a:r>
              <a:rPr lang="en-US" altLang="zh-CN" dirty="0"/>
              <a:t>(5 sheets + 1 ink cartridge + 2 pens) x 2</a:t>
            </a:r>
            <a:endParaRPr lang="zh-CN" altLang="en-US" dirty="0"/>
          </a:p>
        </p:txBody>
      </p:sp>
      <p:sp>
        <p:nvSpPr>
          <p:cNvPr id="4" name="标题 1">
            <a:extLst>
              <a:ext uri="{FF2B5EF4-FFF2-40B4-BE49-F238E27FC236}">
                <a16:creationId xmlns:a16="http://schemas.microsoft.com/office/drawing/2014/main" id="{3E54C991-A22D-402D-AED1-9344D922843C}"/>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spTree>
    <p:extLst>
      <p:ext uri="{BB962C8B-B14F-4D97-AF65-F5344CB8AC3E}">
        <p14:creationId xmlns:p14="http://schemas.microsoft.com/office/powerpoint/2010/main" val="42673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9B1212-C9B2-49D8-9703-031A5841A3BF}"/>
              </a:ext>
            </a:extLst>
          </p:cNvPr>
          <p:cNvSpPr>
            <a:spLocks noGrp="1"/>
          </p:cNvSpPr>
          <p:nvPr>
            <p:ph type="body" idx="1"/>
          </p:nvPr>
        </p:nvSpPr>
        <p:spPr>
          <a:xfrm>
            <a:off x="257174" y="739775"/>
            <a:ext cx="5226075" cy="861774"/>
          </a:xfrm>
        </p:spPr>
        <p:txBody>
          <a:bodyPr wrap="square" lIns="0" tIns="0" rIns="0" bIns="0">
            <a:spAutoFit/>
          </a:bodyPr>
          <a:lstStyle/>
          <a:p>
            <a:r>
              <a:rPr lang="en-GB" altLang="zh-CN" dirty="0"/>
              <a:t>Other facilities</a:t>
            </a:r>
            <a:r>
              <a:rPr lang="en-GB" altLang="zh-CN"/>
              <a:t>: </a:t>
            </a:r>
            <a:endParaRPr lang="en-GB" altLang="zh-CN" dirty="0"/>
          </a:p>
          <a:p>
            <a:r>
              <a:rPr lang="en-US" altLang="zh-CN" dirty="0"/>
              <a:t>	Forklifts</a:t>
            </a:r>
          </a:p>
          <a:p>
            <a:r>
              <a:rPr lang="en-US" altLang="zh-CN"/>
              <a:t>	Toilet</a:t>
            </a:r>
            <a:endParaRPr lang="en-US" altLang="zh-CN" dirty="0"/>
          </a:p>
          <a:p>
            <a:r>
              <a:rPr lang="en-US" altLang="zh-CN" dirty="0"/>
              <a:t>	Break room</a:t>
            </a:r>
            <a:endParaRPr lang="zh-CN" altLang="en-US" dirty="0"/>
          </a:p>
        </p:txBody>
      </p:sp>
      <p:sp>
        <p:nvSpPr>
          <p:cNvPr id="4" name="标题 1">
            <a:extLst>
              <a:ext uri="{FF2B5EF4-FFF2-40B4-BE49-F238E27FC236}">
                <a16:creationId xmlns:a16="http://schemas.microsoft.com/office/drawing/2014/main" id="{3E54C991-A22D-402D-AED1-9344D922843C}"/>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spTree>
    <p:extLst>
      <p:ext uri="{BB962C8B-B14F-4D97-AF65-F5344CB8AC3E}">
        <p14:creationId xmlns:p14="http://schemas.microsoft.com/office/powerpoint/2010/main" val="329800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9B1212-C9B2-49D8-9703-031A5841A3BF}"/>
              </a:ext>
            </a:extLst>
          </p:cNvPr>
          <p:cNvSpPr>
            <a:spLocks noGrp="1"/>
          </p:cNvSpPr>
          <p:nvPr>
            <p:ph type="body" idx="1"/>
          </p:nvPr>
        </p:nvSpPr>
        <p:spPr>
          <a:xfrm>
            <a:off x="257174" y="739775"/>
            <a:ext cx="5226075" cy="1938992"/>
          </a:xfrm>
        </p:spPr>
        <p:txBody>
          <a:bodyPr wrap="square" lIns="0" tIns="0" rIns="0" bIns="0">
            <a:spAutoFit/>
          </a:bodyPr>
          <a:lstStyle/>
          <a:p>
            <a:r>
              <a:rPr lang="en-US" altLang="zh-CN" dirty="0"/>
              <a:t>Safety measures:</a:t>
            </a:r>
          </a:p>
          <a:p>
            <a:pPr marL="342900" indent="-342900">
              <a:buAutoNum type="arabicPeriod"/>
            </a:pPr>
            <a:r>
              <a:rPr lang="en-US" altLang="zh-CN" dirty="0"/>
              <a:t>Training</a:t>
            </a:r>
          </a:p>
          <a:p>
            <a:pPr marL="342900" indent="-342900">
              <a:buAutoNum type="arabicPeriod"/>
            </a:pPr>
            <a:r>
              <a:rPr lang="en-US" altLang="zh-CN" dirty="0"/>
              <a:t>Personal protective equipment (PPE) </a:t>
            </a:r>
          </a:p>
          <a:p>
            <a:pPr marL="342900" indent="-342900">
              <a:buAutoNum type="arabicPeriod"/>
            </a:pPr>
            <a:r>
              <a:rPr lang="en-US" altLang="zh-CN" dirty="0"/>
              <a:t>Machine guarding</a:t>
            </a:r>
          </a:p>
          <a:p>
            <a:pPr marL="342900" indent="-342900">
              <a:buAutoNum type="arabicPeriod"/>
            </a:pPr>
            <a:r>
              <a:rPr lang="en-US" altLang="zh-CN" dirty="0"/>
              <a:t>Material handling equipment </a:t>
            </a:r>
          </a:p>
          <a:p>
            <a:pPr marL="342900" indent="-342900">
              <a:buAutoNum type="arabicPeriod"/>
            </a:pPr>
            <a:r>
              <a:rPr lang="en-US" altLang="zh-CN" dirty="0"/>
              <a:t>Ergonomics</a:t>
            </a:r>
          </a:p>
          <a:p>
            <a:pPr marL="342900" indent="-342900">
              <a:buAutoNum type="arabicPeriod"/>
            </a:pPr>
            <a:r>
              <a:rPr lang="en-US" altLang="zh-CN" dirty="0"/>
              <a:t>First aid and emergency</a:t>
            </a:r>
          </a:p>
          <a:p>
            <a:pPr marL="342900" indent="-342900">
              <a:buAutoNum type="arabicPeriod"/>
            </a:pPr>
            <a:r>
              <a:rPr lang="en-US" altLang="zh-CN" dirty="0"/>
              <a:t>Housekeeping</a:t>
            </a:r>
          </a:p>
          <a:p>
            <a:pPr marL="342900" indent="-342900">
              <a:buAutoNum type="arabicPeriod"/>
            </a:pPr>
            <a:r>
              <a:rPr lang="en-US" altLang="zh-CN" dirty="0"/>
              <a:t>Regular maintenance and inspection</a:t>
            </a:r>
            <a:endParaRPr lang="zh-CN" altLang="en-US" dirty="0"/>
          </a:p>
        </p:txBody>
      </p:sp>
      <p:sp>
        <p:nvSpPr>
          <p:cNvPr id="4" name="标题 1">
            <a:extLst>
              <a:ext uri="{FF2B5EF4-FFF2-40B4-BE49-F238E27FC236}">
                <a16:creationId xmlns:a16="http://schemas.microsoft.com/office/drawing/2014/main" id="{3E54C991-A22D-402D-AED1-9344D922843C}"/>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spTree>
    <p:extLst>
      <p:ext uri="{BB962C8B-B14F-4D97-AF65-F5344CB8AC3E}">
        <p14:creationId xmlns:p14="http://schemas.microsoft.com/office/powerpoint/2010/main" val="244331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71383C1-A400-4669-90FC-71936171EE71}"/>
              </a:ext>
            </a:extLst>
          </p:cNvPr>
          <p:cNvSpPr>
            <a:spLocks noGrp="1"/>
          </p:cNvSpPr>
          <p:nvPr>
            <p:ph type="body" idx="1"/>
          </p:nvPr>
        </p:nvSpPr>
        <p:spPr/>
        <p:txBody>
          <a:bodyPr/>
          <a:lstStyle/>
          <a:p>
            <a:r>
              <a:rPr lang="en-US" altLang="zh-CN" dirty="0"/>
              <a:t>Overall </a:t>
            </a:r>
            <a:r>
              <a:rPr lang="en-GB" altLang="zh-CN" dirty="0"/>
              <a:t>Factory Site Structure</a:t>
            </a:r>
            <a:endParaRPr lang="zh-CN" altLang="en-US" dirty="0"/>
          </a:p>
        </p:txBody>
      </p:sp>
      <p:sp>
        <p:nvSpPr>
          <p:cNvPr id="4" name="标题 1">
            <a:extLst>
              <a:ext uri="{FF2B5EF4-FFF2-40B4-BE49-F238E27FC236}">
                <a16:creationId xmlns:a16="http://schemas.microsoft.com/office/drawing/2014/main" id="{CF9BDC3F-802E-490B-855E-099611D75164}"/>
              </a:ext>
            </a:extLst>
          </p:cNvPr>
          <p:cNvSpPr>
            <a:spLocks noGrp="1"/>
          </p:cNvSpPr>
          <p:nvPr>
            <p:ph type="title"/>
          </p:nvPr>
        </p:nvSpPr>
        <p:spPr>
          <a:xfrm>
            <a:off x="257175" y="130175"/>
            <a:ext cx="5226050" cy="276225"/>
          </a:xfrm>
        </p:spPr>
        <p:txBody>
          <a:bodyPr/>
          <a:lstStyle/>
          <a:p>
            <a:r>
              <a:rPr lang="en-GB" altLang="zh-CN" sz="2000" dirty="0"/>
              <a:t>Technical Conditions for Production</a:t>
            </a:r>
          </a:p>
        </p:txBody>
      </p:sp>
      <p:pic>
        <p:nvPicPr>
          <p:cNvPr id="8" name="图片 7">
            <a:extLst>
              <a:ext uri="{FF2B5EF4-FFF2-40B4-BE49-F238E27FC236}">
                <a16:creationId xmlns:a16="http://schemas.microsoft.com/office/drawing/2014/main" id="{6DB4815D-3051-4D68-B79E-743B3EFAC3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375" y="989842"/>
            <a:ext cx="2949958" cy="2112316"/>
          </a:xfrm>
          <a:prstGeom prst="rect">
            <a:avLst/>
          </a:prstGeom>
        </p:spPr>
      </p:pic>
      <p:sp>
        <p:nvSpPr>
          <p:cNvPr id="9" name="矩形 8">
            <a:extLst>
              <a:ext uri="{FF2B5EF4-FFF2-40B4-BE49-F238E27FC236}">
                <a16:creationId xmlns:a16="http://schemas.microsoft.com/office/drawing/2014/main" id="{B96B606D-BE2A-40CB-882A-74441CF29D1C}"/>
              </a:ext>
            </a:extLst>
          </p:cNvPr>
          <p:cNvSpPr/>
          <p:nvPr/>
        </p:nvSpPr>
        <p:spPr>
          <a:xfrm>
            <a:off x="3076575" y="576213"/>
            <a:ext cx="3048000" cy="2677656"/>
          </a:xfrm>
          <a:prstGeom prst="rect">
            <a:avLst/>
          </a:prstGeom>
        </p:spPr>
        <p:txBody>
          <a:bodyPr wrap="square">
            <a:spAutoFit/>
          </a:bodyPr>
          <a:lstStyle/>
          <a:p>
            <a:r>
              <a:rPr lang="en-US" altLang="zh-CN" sz="1200" dirty="0"/>
              <a:t>1: Inventory. </a:t>
            </a:r>
          </a:p>
          <a:p>
            <a:r>
              <a:rPr lang="en-US" altLang="zh-CN" sz="1200" dirty="0"/>
              <a:t>2: Stocking structure. </a:t>
            </a:r>
          </a:p>
          <a:p>
            <a:r>
              <a:rPr lang="en-US" altLang="zh-CN" sz="1200" dirty="0"/>
              <a:t>3: Assembly room. </a:t>
            </a:r>
          </a:p>
          <a:p>
            <a:r>
              <a:rPr lang="en-US" altLang="zh-CN" sz="1200" dirty="0"/>
              <a:t>4: Employee office (the furniture such as the desks is not shown in the figure). </a:t>
            </a:r>
          </a:p>
          <a:p>
            <a:r>
              <a:rPr lang="en-US" altLang="zh-CN" sz="1200" dirty="0"/>
              <a:t>5: Quality check room. </a:t>
            </a:r>
          </a:p>
          <a:p>
            <a:r>
              <a:rPr lang="en-US" altLang="zh-CN" sz="1200" dirty="0"/>
              <a:t>6: Restroom (the furniture such as the toilet is not shown in the figure). </a:t>
            </a:r>
          </a:p>
          <a:p>
            <a:r>
              <a:rPr lang="en-US" altLang="zh-CN" sz="1200" dirty="0"/>
              <a:t>7: Break room (the furniture such as the sofa is not shown in the figure). </a:t>
            </a:r>
          </a:p>
          <a:p>
            <a:r>
              <a:rPr lang="en-US" altLang="zh-CN" sz="1200" dirty="0"/>
              <a:t>8: Assembly line with 5 stations. </a:t>
            </a:r>
          </a:p>
          <a:p>
            <a:r>
              <a:rPr lang="en-US" altLang="zh-CN" sz="1200" dirty="0"/>
              <a:t>9: Quality check stations with 9 stages. </a:t>
            </a:r>
          </a:p>
          <a:p>
            <a:r>
              <a:rPr lang="en-US" altLang="zh-CN" sz="1200" dirty="0"/>
              <a:t>10: Workbench storing the screws and fasteners.</a:t>
            </a:r>
            <a:endParaRPr lang="zh-CN" altLang="en-US" sz="1200" dirty="0"/>
          </a:p>
        </p:txBody>
      </p:sp>
    </p:spTree>
    <p:extLst>
      <p:ext uri="{BB962C8B-B14F-4D97-AF65-F5344CB8AC3E}">
        <p14:creationId xmlns:p14="http://schemas.microsoft.com/office/powerpoint/2010/main" val="296609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49F56-6C8D-4034-92F7-70349499881F}"/>
              </a:ext>
            </a:extLst>
          </p:cNvPr>
          <p:cNvSpPr>
            <a:spLocks noGrp="1"/>
          </p:cNvSpPr>
          <p:nvPr>
            <p:ph type="title"/>
          </p:nvPr>
        </p:nvSpPr>
        <p:spPr/>
        <p:txBody>
          <a:bodyPr/>
          <a:lstStyle/>
          <a:p>
            <a:r>
              <a:rPr lang="en-GB" altLang="zh-CN" dirty="0"/>
              <a:t>Production Process Description</a:t>
            </a:r>
            <a:endParaRPr lang="zh-CN" altLang="en-US" dirty="0"/>
          </a:p>
        </p:txBody>
      </p:sp>
      <p:pic>
        <p:nvPicPr>
          <p:cNvPr id="8" name="图片 7">
            <a:extLst>
              <a:ext uri="{FF2B5EF4-FFF2-40B4-BE49-F238E27FC236}">
                <a16:creationId xmlns:a16="http://schemas.microsoft.com/office/drawing/2014/main" id="{85064BC1-5E1D-410A-A078-A55707DEC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407174"/>
            <a:ext cx="5895975" cy="3146729"/>
          </a:xfrm>
          <a:prstGeom prst="rect">
            <a:avLst/>
          </a:prstGeom>
        </p:spPr>
      </p:pic>
    </p:spTree>
    <p:extLst>
      <p:ext uri="{BB962C8B-B14F-4D97-AF65-F5344CB8AC3E}">
        <p14:creationId xmlns:p14="http://schemas.microsoft.com/office/powerpoint/2010/main" val="303986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49F56-6C8D-4034-92F7-70349499881F}"/>
              </a:ext>
            </a:extLst>
          </p:cNvPr>
          <p:cNvSpPr>
            <a:spLocks noGrp="1"/>
          </p:cNvSpPr>
          <p:nvPr>
            <p:ph type="title"/>
          </p:nvPr>
        </p:nvSpPr>
        <p:spPr/>
        <p:txBody>
          <a:bodyPr/>
          <a:lstStyle/>
          <a:p>
            <a:r>
              <a:rPr lang="en-GB" altLang="zh-CN" dirty="0"/>
              <a:t>Production Process Description</a:t>
            </a:r>
            <a:endParaRPr lang="zh-CN" altLang="en-US" dirty="0"/>
          </a:p>
        </p:txBody>
      </p:sp>
      <p:sp>
        <p:nvSpPr>
          <p:cNvPr id="3" name="矩形 2">
            <a:extLst>
              <a:ext uri="{FF2B5EF4-FFF2-40B4-BE49-F238E27FC236}">
                <a16:creationId xmlns:a16="http://schemas.microsoft.com/office/drawing/2014/main" id="{F9C8AD8F-5E2D-44F1-BE7C-D81401ED9953}"/>
              </a:ext>
            </a:extLst>
          </p:cNvPr>
          <p:cNvSpPr/>
          <p:nvPr/>
        </p:nvSpPr>
        <p:spPr>
          <a:xfrm>
            <a:off x="257175" y="739775"/>
            <a:ext cx="5029200" cy="646331"/>
          </a:xfrm>
          <a:prstGeom prst="rect">
            <a:avLst/>
          </a:prstGeom>
        </p:spPr>
        <p:txBody>
          <a:bodyPr wrap="square" lIns="0" tIns="0" rIns="0" bIns="0">
            <a:spAutoFit/>
          </a:bodyPr>
          <a:lstStyle/>
          <a:p>
            <a:r>
              <a:rPr lang="en-GB" altLang="zh-CN" sz="1400" dirty="0"/>
              <a:t>Metalworking </a:t>
            </a:r>
            <a:br>
              <a:rPr lang="en-GB" altLang="zh-CN" sz="1400" dirty="0"/>
            </a:br>
            <a:r>
              <a:rPr lang="en-GB" altLang="zh-CN" sz="1400" dirty="0"/>
              <a:t>     </a:t>
            </a:r>
            <a:r>
              <a:rPr lang="en-US" altLang="zh-CN" sz="1400" dirty="0"/>
              <a:t>The high-strength aluminum will be cut and shaped into the sticks we need (SF-001) with saw and lathe.</a:t>
            </a:r>
            <a:endParaRPr lang="zh-CN" altLang="en-US" sz="1400" dirty="0"/>
          </a:p>
        </p:txBody>
      </p:sp>
      <p:pic>
        <p:nvPicPr>
          <p:cNvPr id="6" name="图片 5">
            <a:extLst>
              <a:ext uri="{FF2B5EF4-FFF2-40B4-BE49-F238E27FC236}">
                <a16:creationId xmlns:a16="http://schemas.microsoft.com/office/drawing/2014/main" id="{9ADD9AF9-6416-4CD1-8F62-E53223FDE8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775" y="1577975"/>
            <a:ext cx="1954282" cy="1555791"/>
          </a:xfrm>
          <a:prstGeom prst="rect">
            <a:avLst/>
          </a:prstGeom>
        </p:spPr>
      </p:pic>
      <p:pic>
        <p:nvPicPr>
          <p:cNvPr id="8" name="图片 7">
            <a:extLst>
              <a:ext uri="{FF2B5EF4-FFF2-40B4-BE49-F238E27FC236}">
                <a16:creationId xmlns:a16="http://schemas.microsoft.com/office/drawing/2014/main" id="{44AE7031-F713-48E8-9CDF-15D29CCF8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418" y="1501776"/>
            <a:ext cx="1793310" cy="1793310"/>
          </a:xfrm>
          <a:prstGeom prst="rect">
            <a:avLst/>
          </a:prstGeom>
        </p:spPr>
      </p:pic>
    </p:spTree>
    <p:extLst>
      <p:ext uri="{BB962C8B-B14F-4D97-AF65-F5344CB8AC3E}">
        <p14:creationId xmlns:p14="http://schemas.microsoft.com/office/powerpoint/2010/main" val="347927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3D7D086-061E-456A-B834-6CC390883952}"/>
              </a:ext>
            </a:extLst>
          </p:cNvPr>
          <p:cNvSpPr>
            <a:spLocks noGrp="1"/>
          </p:cNvSpPr>
          <p:nvPr>
            <p:ph type="body" idx="1"/>
          </p:nvPr>
        </p:nvSpPr>
        <p:spPr>
          <a:xfrm>
            <a:off x="257174" y="739775"/>
            <a:ext cx="5226075" cy="1077218"/>
          </a:xfrm>
        </p:spPr>
        <p:txBody>
          <a:bodyPr/>
          <a:lstStyle/>
          <a:p>
            <a:r>
              <a:rPr lang="en-GB" altLang="zh-CN" dirty="0"/>
              <a:t>Injection </a:t>
            </a:r>
            <a:r>
              <a:rPr lang="en-GB" altLang="zh-CN" dirty="0" err="1"/>
              <a:t>Molding</a:t>
            </a:r>
            <a:endParaRPr lang="en-GB" altLang="zh-CN" dirty="0"/>
          </a:p>
          <a:p>
            <a:r>
              <a:rPr lang="en-GB" altLang="zh-CN" dirty="0"/>
              <a:t>    </a:t>
            </a:r>
            <a:r>
              <a:rPr lang="en-US" altLang="zh-CN" dirty="0"/>
              <a:t>The thermoplastics reinforced with carbon fibers (TRCF) will be processed and shaped into the parts we need (SF-002, SF-003, SF-004, AR-001 and FD-001) with pelletizer, injection molding machine and other tools</a:t>
            </a:r>
            <a:endParaRPr lang="zh-CN" altLang="en-US" dirty="0"/>
          </a:p>
        </p:txBody>
      </p:sp>
      <p:sp>
        <p:nvSpPr>
          <p:cNvPr id="4" name="标题 1">
            <a:extLst>
              <a:ext uri="{FF2B5EF4-FFF2-40B4-BE49-F238E27FC236}">
                <a16:creationId xmlns:a16="http://schemas.microsoft.com/office/drawing/2014/main" id="{056B5E0C-E880-472A-8D1D-2649974214B5}"/>
              </a:ext>
            </a:extLst>
          </p:cNvPr>
          <p:cNvSpPr>
            <a:spLocks noGrp="1"/>
          </p:cNvSpPr>
          <p:nvPr>
            <p:ph type="title"/>
          </p:nvPr>
        </p:nvSpPr>
        <p:spPr>
          <a:xfrm>
            <a:off x="257175" y="130175"/>
            <a:ext cx="5226050" cy="276225"/>
          </a:xfrm>
        </p:spPr>
        <p:txBody>
          <a:bodyPr/>
          <a:lstStyle/>
          <a:p>
            <a:r>
              <a:rPr lang="en-GB" altLang="zh-CN" dirty="0"/>
              <a:t>Production Process Description</a:t>
            </a:r>
            <a:endParaRPr lang="zh-CN" altLang="en-US" dirty="0"/>
          </a:p>
        </p:txBody>
      </p:sp>
      <p:pic>
        <p:nvPicPr>
          <p:cNvPr id="6" name="图片 5">
            <a:extLst>
              <a:ext uri="{FF2B5EF4-FFF2-40B4-BE49-F238E27FC236}">
                <a16:creationId xmlns:a16="http://schemas.microsoft.com/office/drawing/2014/main" id="{FC9EF8DC-08B8-4386-B45B-EEABA5AA8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575" y="1654175"/>
            <a:ext cx="1600200" cy="1600200"/>
          </a:xfrm>
          <a:prstGeom prst="rect">
            <a:avLst/>
          </a:prstGeom>
        </p:spPr>
      </p:pic>
      <p:pic>
        <p:nvPicPr>
          <p:cNvPr id="8" name="图片 7">
            <a:extLst>
              <a:ext uri="{FF2B5EF4-FFF2-40B4-BE49-F238E27FC236}">
                <a16:creationId xmlns:a16="http://schemas.microsoft.com/office/drawing/2014/main" id="{A0C6521B-3610-429C-8560-D396D99973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6121" y="1910720"/>
            <a:ext cx="3000375" cy="1087110"/>
          </a:xfrm>
          <a:prstGeom prst="rect">
            <a:avLst/>
          </a:prstGeom>
        </p:spPr>
      </p:pic>
    </p:spTree>
    <p:extLst>
      <p:ext uri="{BB962C8B-B14F-4D97-AF65-F5344CB8AC3E}">
        <p14:creationId xmlns:p14="http://schemas.microsoft.com/office/powerpoint/2010/main" val="356118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09803" y="3349927"/>
            <a:ext cx="469265" cy="86562"/>
          </a:xfrm>
          <a:prstGeom prst="rect">
            <a:avLst/>
          </a:prstGeom>
        </p:spPr>
        <p:txBody>
          <a:bodyPr vert="horz" wrap="square" lIns="0" tIns="9525" rIns="0" bIns="0" rtlCol="0">
            <a:spAutoFit/>
          </a:bodyPr>
          <a:lstStyle/>
          <a:p>
            <a:pPr marL="12700">
              <a:spcBef>
                <a:spcPts val="75"/>
              </a:spcBef>
            </a:pPr>
            <a:r>
              <a:rPr sz="500" spc="-5" dirty="0">
                <a:solidFill>
                  <a:srgbClr val="FFFFFF"/>
                </a:solidFill>
                <a:latin typeface="Microsoft Sans Serif"/>
                <a:cs typeface="Microsoft Sans Serif"/>
              </a:rPr>
              <a:t>|</a:t>
            </a:r>
            <a:r>
              <a:rPr sz="500" spc="-25" dirty="0">
                <a:solidFill>
                  <a:srgbClr val="FFFFFF"/>
                </a:solidFill>
                <a:latin typeface="Microsoft Sans Serif"/>
                <a:cs typeface="Microsoft Sans Serif"/>
              </a:rPr>
              <a:t> </a:t>
            </a:r>
            <a:r>
              <a:rPr sz="500" spc="-5" dirty="0">
                <a:solidFill>
                  <a:srgbClr val="FFFFFF"/>
                </a:solidFill>
                <a:latin typeface="Microsoft Sans Serif"/>
                <a:cs typeface="Microsoft Sans Serif"/>
                <a:hlinkClick r:id="rId2" action="ppaction://hlinksldjump"/>
              </a:rPr>
              <a:t>SHORT</a:t>
            </a:r>
            <a:r>
              <a:rPr sz="500" spc="-20" dirty="0">
                <a:solidFill>
                  <a:srgbClr val="FFFFFF"/>
                </a:solidFill>
                <a:latin typeface="Microsoft Sans Serif"/>
                <a:cs typeface="Microsoft Sans Serif"/>
                <a:hlinkClick r:id="rId2" action="ppaction://hlinksldjump"/>
              </a:rPr>
              <a:t> </a:t>
            </a:r>
            <a:r>
              <a:rPr sz="500" spc="-5" dirty="0">
                <a:solidFill>
                  <a:srgbClr val="FFFFFF"/>
                </a:solidFill>
                <a:latin typeface="Microsoft Sans Serif"/>
                <a:cs typeface="Microsoft Sans Serif"/>
                <a:hlinkClick r:id="rId2" action="ppaction://hlinksldjump"/>
              </a:rPr>
              <a:t>TITLE</a:t>
            </a:r>
            <a:endParaRPr sz="500">
              <a:latin typeface="Microsoft Sans Serif"/>
              <a:cs typeface="Microsoft Sans Serif"/>
            </a:endParaRPr>
          </a:p>
        </p:txBody>
      </p:sp>
      <p:sp>
        <p:nvSpPr>
          <p:cNvPr id="7" name="object 7"/>
          <p:cNvSpPr txBox="1">
            <a:spLocks noGrp="1"/>
          </p:cNvSpPr>
          <p:nvPr>
            <p:ph type="title"/>
          </p:nvPr>
        </p:nvSpPr>
        <p:spPr>
          <a:xfrm>
            <a:off x="140993" y="91645"/>
            <a:ext cx="983636" cy="325089"/>
          </a:xfrm>
          <a:prstGeom prst="rect">
            <a:avLst/>
          </a:prstGeom>
        </p:spPr>
        <p:txBody>
          <a:bodyPr vert="horz" wrap="square" lIns="0" tIns="17145" rIns="0" bIns="0" rtlCol="0">
            <a:spAutoFit/>
          </a:bodyPr>
          <a:lstStyle/>
          <a:p>
            <a:pPr marL="12700">
              <a:spcBef>
                <a:spcPts val="135"/>
              </a:spcBef>
            </a:pPr>
            <a:r>
              <a:rPr sz="2000" spc="10" dirty="0"/>
              <a:t>Outline</a:t>
            </a:r>
          </a:p>
        </p:txBody>
      </p:sp>
      <p:sp>
        <p:nvSpPr>
          <p:cNvPr id="8" name="object 8"/>
          <p:cNvSpPr txBox="1"/>
          <p:nvPr/>
        </p:nvSpPr>
        <p:spPr>
          <a:xfrm>
            <a:off x="28575" y="739775"/>
            <a:ext cx="4953000" cy="1535677"/>
          </a:xfrm>
          <a:prstGeom prst="rect">
            <a:avLst/>
          </a:prstGeom>
        </p:spPr>
        <p:txBody>
          <a:bodyPr vert="horz" wrap="square" lIns="0" tIns="50165" rIns="0" bIns="0" rtlCol="0">
            <a:spAutoFit/>
          </a:bodyPr>
          <a:lstStyle/>
          <a:p>
            <a:pPr marL="290806" indent="-162546">
              <a:spcBef>
                <a:spcPts val="290"/>
              </a:spcBef>
              <a:buClr>
                <a:srgbClr val="0483B9"/>
              </a:buClr>
              <a:buFont typeface="Lucida Sans Unicode"/>
              <a:buChar char="►"/>
              <a:tabLst>
                <a:tab pos="291440" algn="l"/>
              </a:tabLst>
            </a:pPr>
            <a:r>
              <a:rPr lang="en-US" sz="1400" spc="-5" dirty="0">
                <a:solidFill>
                  <a:srgbClr val="53606D"/>
                </a:solidFill>
                <a:latin typeface="Microsoft Sans Serif"/>
                <a:cs typeface="Microsoft Sans Serif"/>
                <a:hlinkClick r:id="rId3" action="ppaction://hlinksldjump">
                  <a:extLst>
                    <a:ext uri="{A12FA001-AC4F-418D-AE19-62706E023703}">
                      <ahyp:hlinkClr xmlns:ahyp="http://schemas.microsoft.com/office/drawing/2018/hyperlinkcolor" val="tx"/>
                    </a:ext>
                  </a:extLst>
                </a:hlinkClick>
              </a:rPr>
              <a:t>Design the Prototype (Seat for the economy class)</a:t>
            </a:r>
            <a:endParaRPr sz="1400" spc="-5" dirty="0">
              <a:solidFill>
                <a:srgbClr val="53606D"/>
              </a:solidFill>
              <a:latin typeface="Microsoft Sans Serif"/>
              <a:cs typeface="Microsoft Sans Serif"/>
            </a:endParaRPr>
          </a:p>
          <a:p>
            <a:pPr marL="290806" indent="-162546">
              <a:spcBef>
                <a:spcPts val="295"/>
              </a:spcBef>
              <a:buClr>
                <a:srgbClr val="0483B9"/>
              </a:buClr>
              <a:buFont typeface="Lucida Sans Unicode"/>
              <a:buChar char="►"/>
              <a:tabLst>
                <a:tab pos="291440" algn="l"/>
              </a:tabLst>
            </a:pPr>
            <a:r>
              <a:rPr lang="en-US" altLang="zh-CN" sz="1400" spc="-5" dirty="0">
                <a:solidFill>
                  <a:srgbClr val="53606D"/>
                </a:solidFill>
                <a:latin typeface="Microsoft Sans Serif"/>
                <a:cs typeface="Microsoft Sans Serif"/>
                <a:hlinkClick r:id="rId4" action="ppaction://hlinksldjump">
                  <a:extLst>
                    <a:ext uri="{A12FA001-AC4F-418D-AE19-62706E023703}">
                      <ahyp:hlinkClr xmlns:ahyp="http://schemas.microsoft.com/office/drawing/2018/hyperlinkcolor" val="tx"/>
                    </a:ext>
                  </a:extLst>
                </a:hlinkClick>
              </a:rPr>
              <a:t>Product Construction</a:t>
            </a:r>
            <a:endParaRPr lang="en-US" altLang="zh-CN" sz="1400" spc="-5" dirty="0">
              <a:solidFill>
                <a:srgbClr val="53606D"/>
              </a:solidFill>
              <a:latin typeface="Microsoft Sans Serif"/>
              <a:cs typeface="Microsoft Sans Serif"/>
            </a:endParaRPr>
          </a:p>
          <a:p>
            <a:pPr marL="290806" indent="-162546">
              <a:spcBef>
                <a:spcPts val="295"/>
              </a:spcBef>
              <a:buClr>
                <a:srgbClr val="0483B9"/>
              </a:buClr>
              <a:buFont typeface="Lucida Sans Unicode"/>
              <a:buChar char="►"/>
              <a:tabLst>
                <a:tab pos="291440" algn="l"/>
              </a:tabLst>
            </a:pPr>
            <a:r>
              <a:rPr lang="en-US" sz="1400" spc="-5" dirty="0">
                <a:solidFill>
                  <a:srgbClr val="53606D"/>
                </a:solidFill>
                <a:latin typeface="Microsoft Sans Serif"/>
                <a:cs typeface="Microsoft Sans Serif"/>
                <a:hlinkClick r:id="rId5" action="ppaction://hlinksldjump">
                  <a:extLst>
                    <a:ext uri="{A12FA001-AC4F-418D-AE19-62706E023703}">
                      <ahyp:hlinkClr xmlns:ahyp="http://schemas.microsoft.com/office/drawing/2018/hyperlinkcolor" val="tx"/>
                    </a:ext>
                  </a:extLst>
                </a:hlinkClick>
              </a:rPr>
              <a:t>BOM</a:t>
            </a:r>
            <a:endParaRPr sz="1400" spc="-5" dirty="0">
              <a:solidFill>
                <a:srgbClr val="53606D"/>
              </a:solidFill>
              <a:latin typeface="Microsoft Sans Serif"/>
              <a:cs typeface="Microsoft Sans Serif"/>
            </a:endParaRPr>
          </a:p>
          <a:p>
            <a:pPr marL="290806" indent="-162546">
              <a:spcBef>
                <a:spcPts val="295"/>
              </a:spcBef>
              <a:buClr>
                <a:srgbClr val="0483B9"/>
              </a:buClr>
              <a:buFont typeface="Lucida Sans Unicode"/>
              <a:buChar char="►"/>
              <a:tabLst>
                <a:tab pos="291440" algn="l"/>
              </a:tabLst>
            </a:pPr>
            <a:r>
              <a:rPr lang="en-US" altLang="zh-CN" sz="1400" spc="-5" dirty="0">
                <a:solidFill>
                  <a:srgbClr val="53606D"/>
                </a:solidFill>
                <a:latin typeface="Microsoft Sans Serif"/>
                <a:cs typeface="Microsoft Sans Serif"/>
                <a:hlinkClick r:id="rId6" action="ppaction://hlinksldjump">
                  <a:extLst>
                    <a:ext uri="{A12FA001-AC4F-418D-AE19-62706E023703}">
                      <ahyp:hlinkClr xmlns:ahyp="http://schemas.microsoft.com/office/drawing/2018/hyperlinkcolor" val="tx"/>
                    </a:ext>
                  </a:extLst>
                </a:hlinkClick>
              </a:rPr>
              <a:t>Technical Conditions for Production</a:t>
            </a:r>
            <a:endParaRPr lang="en-US" altLang="zh-CN" sz="1400" spc="-5" dirty="0">
              <a:solidFill>
                <a:srgbClr val="53606D"/>
              </a:solidFill>
              <a:latin typeface="Microsoft Sans Serif"/>
              <a:cs typeface="Microsoft Sans Serif"/>
            </a:endParaRPr>
          </a:p>
          <a:p>
            <a:pPr marL="290806" indent="-162546">
              <a:spcBef>
                <a:spcPts val="295"/>
              </a:spcBef>
              <a:buClr>
                <a:srgbClr val="0483B9"/>
              </a:buClr>
              <a:buFont typeface="Lucida Sans Unicode"/>
              <a:buChar char="►"/>
              <a:tabLst>
                <a:tab pos="291440" algn="l"/>
              </a:tabLst>
            </a:pPr>
            <a:r>
              <a:rPr lang="en-US" sz="1400" spc="-5" dirty="0">
                <a:solidFill>
                  <a:srgbClr val="53606D"/>
                </a:solidFill>
                <a:latin typeface="Microsoft Sans Serif"/>
                <a:cs typeface="Microsoft Sans Serif"/>
                <a:hlinkClick r:id="rId7" action="ppaction://hlinksldjump">
                  <a:extLst>
                    <a:ext uri="{A12FA001-AC4F-418D-AE19-62706E023703}">
                      <ahyp:hlinkClr xmlns:ahyp="http://schemas.microsoft.com/office/drawing/2018/hyperlinkcolor" val="tx"/>
                    </a:ext>
                  </a:extLst>
                </a:hlinkClick>
              </a:rPr>
              <a:t>Production Process Description</a:t>
            </a:r>
            <a:endParaRPr lang="en-US" sz="1400" spc="-5" dirty="0">
              <a:solidFill>
                <a:srgbClr val="53606D"/>
              </a:solidFill>
              <a:latin typeface="Microsoft Sans Serif"/>
              <a:cs typeface="Microsoft Sans Serif"/>
            </a:endParaRPr>
          </a:p>
          <a:p>
            <a:pPr marL="290806" indent="-162546">
              <a:spcBef>
                <a:spcPts val="295"/>
              </a:spcBef>
              <a:buClr>
                <a:srgbClr val="0483B9"/>
              </a:buClr>
              <a:buFont typeface="Lucida Sans Unicode"/>
              <a:buChar char="►"/>
              <a:tabLst>
                <a:tab pos="291440" algn="l"/>
              </a:tabLst>
            </a:pPr>
            <a:r>
              <a:rPr lang="en-US" sz="1400" spc="-5" dirty="0">
                <a:solidFill>
                  <a:srgbClr val="53606D"/>
                </a:solidFill>
                <a:latin typeface="Microsoft Sans Serif"/>
                <a:cs typeface="Microsoft Sans Serif"/>
                <a:hlinkClick r:id="rId8" action="ppaction://hlinksldjump">
                  <a:extLst>
                    <a:ext uri="{A12FA001-AC4F-418D-AE19-62706E023703}">
                      <ahyp:hlinkClr xmlns:ahyp="http://schemas.microsoft.com/office/drawing/2018/hyperlinkcolor" val="tx"/>
                    </a:ext>
                  </a:extLst>
                </a:hlinkClick>
              </a:rPr>
              <a:t>Staff</a:t>
            </a:r>
            <a:endParaRPr sz="1400" spc="-5" dirty="0">
              <a:solidFill>
                <a:srgbClr val="53606D"/>
              </a:solidFill>
              <a:latin typeface="Microsoft Sans Serif"/>
              <a:cs typeface="Microsoft Sans Serif"/>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2D3B6F4-3785-41F4-8EB9-30653287670E}"/>
              </a:ext>
            </a:extLst>
          </p:cNvPr>
          <p:cNvSpPr>
            <a:spLocks noGrp="1"/>
          </p:cNvSpPr>
          <p:nvPr>
            <p:ph type="body" idx="1"/>
          </p:nvPr>
        </p:nvSpPr>
        <p:spPr>
          <a:xfrm>
            <a:off x="257174" y="739775"/>
            <a:ext cx="5226075" cy="646331"/>
          </a:xfrm>
        </p:spPr>
        <p:txBody>
          <a:bodyPr/>
          <a:lstStyle/>
          <a:p>
            <a:r>
              <a:rPr lang="en-GB" altLang="zh-CN" dirty="0"/>
              <a:t>Cut and Sew</a:t>
            </a:r>
          </a:p>
          <a:p>
            <a:r>
              <a:rPr lang="en-GB" altLang="zh-CN" dirty="0"/>
              <a:t>    </a:t>
            </a:r>
            <a:r>
              <a:rPr lang="en-US" altLang="zh-CN" dirty="0"/>
              <a:t> Polyurethane foam and PU leather are shaped to make the seat assembly, backrest assembly and headrest assembly.</a:t>
            </a:r>
            <a:endParaRPr lang="zh-CN" altLang="en-US" dirty="0"/>
          </a:p>
        </p:txBody>
      </p:sp>
      <p:sp>
        <p:nvSpPr>
          <p:cNvPr id="4" name="标题 1">
            <a:extLst>
              <a:ext uri="{FF2B5EF4-FFF2-40B4-BE49-F238E27FC236}">
                <a16:creationId xmlns:a16="http://schemas.microsoft.com/office/drawing/2014/main" id="{366ADF26-098E-40C9-B15B-1F7AD8B8C5FC}"/>
              </a:ext>
            </a:extLst>
          </p:cNvPr>
          <p:cNvSpPr>
            <a:spLocks noGrp="1"/>
          </p:cNvSpPr>
          <p:nvPr>
            <p:ph type="title"/>
          </p:nvPr>
        </p:nvSpPr>
        <p:spPr>
          <a:xfrm>
            <a:off x="257175" y="130175"/>
            <a:ext cx="5226050" cy="276225"/>
          </a:xfrm>
        </p:spPr>
        <p:txBody>
          <a:bodyPr/>
          <a:lstStyle/>
          <a:p>
            <a:r>
              <a:rPr lang="en-GB" altLang="zh-CN" dirty="0"/>
              <a:t>Production Process Description</a:t>
            </a:r>
            <a:endParaRPr lang="zh-CN" altLang="en-US" dirty="0"/>
          </a:p>
        </p:txBody>
      </p:sp>
      <p:pic>
        <p:nvPicPr>
          <p:cNvPr id="6" name="图片 5">
            <a:extLst>
              <a:ext uri="{FF2B5EF4-FFF2-40B4-BE49-F238E27FC236}">
                <a16:creationId xmlns:a16="http://schemas.microsoft.com/office/drawing/2014/main" id="{7B7D37DE-88F0-4989-9A43-97AC2674EF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5" y="1578730"/>
            <a:ext cx="1425575" cy="1425575"/>
          </a:xfrm>
          <a:prstGeom prst="rect">
            <a:avLst/>
          </a:prstGeom>
        </p:spPr>
      </p:pic>
      <p:pic>
        <p:nvPicPr>
          <p:cNvPr id="8" name="图片 7">
            <a:extLst>
              <a:ext uri="{FF2B5EF4-FFF2-40B4-BE49-F238E27FC236}">
                <a16:creationId xmlns:a16="http://schemas.microsoft.com/office/drawing/2014/main" id="{5EF8ACB3-FEFC-4432-9FC2-C3BF41EE5E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4261" y="1577975"/>
            <a:ext cx="1425575" cy="1425575"/>
          </a:xfrm>
          <a:prstGeom prst="rect">
            <a:avLst/>
          </a:prstGeom>
        </p:spPr>
      </p:pic>
      <p:pic>
        <p:nvPicPr>
          <p:cNvPr id="10" name="图片 9">
            <a:extLst>
              <a:ext uri="{FF2B5EF4-FFF2-40B4-BE49-F238E27FC236}">
                <a16:creationId xmlns:a16="http://schemas.microsoft.com/office/drawing/2014/main" id="{4727FE21-5840-4B69-BE9C-A16080B69E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3316" y="1654175"/>
            <a:ext cx="1349375" cy="1349375"/>
          </a:xfrm>
          <a:prstGeom prst="rect">
            <a:avLst/>
          </a:prstGeom>
        </p:spPr>
      </p:pic>
      <p:pic>
        <p:nvPicPr>
          <p:cNvPr id="12" name="图片 11">
            <a:extLst>
              <a:ext uri="{FF2B5EF4-FFF2-40B4-BE49-F238E27FC236}">
                <a16:creationId xmlns:a16="http://schemas.microsoft.com/office/drawing/2014/main" id="{396CC009-1AD2-481E-8B31-21A20D6C94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9111" y="1800187"/>
            <a:ext cx="1585714" cy="1057349"/>
          </a:xfrm>
          <a:prstGeom prst="rect">
            <a:avLst/>
          </a:prstGeom>
        </p:spPr>
      </p:pic>
    </p:spTree>
    <p:extLst>
      <p:ext uri="{BB962C8B-B14F-4D97-AF65-F5344CB8AC3E}">
        <p14:creationId xmlns:p14="http://schemas.microsoft.com/office/powerpoint/2010/main" val="271954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9081101-E5A0-4FDC-A5EB-FDD70686D558}"/>
              </a:ext>
            </a:extLst>
          </p:cNvPr>
          <p:cNvSpPr>
            <a:spLocks noGrp="1"/>
          </p:cNvSpPr>
          <p:nvPr>
            <p:ph type="body" idx="1"/>
          </p:nvPr>
        </p:nvSpPr>
        <p:spPr>
          <a:xfrm>
            <a:off x="257150" y="815975"/>
            <a:ext cx="5226075" cy="430887"/>
          </a:xfrm>
        </p:spPr>
        <p:txBody>
          <a:bodyPr/>
          <a:lstStyle/>
          <a:p>
            <a:r>
              <a:rPr lang="en-GB" altLang="zh-CN" dirty="0"/>
              <a:t>Installation and Assembly</a:t>
            </a:r>
          </a:p>
          <a:p>
            <a:r>
              <a:rPr lang="en-GB" altLang="zh-CN" dirty="0"/>
              <a:t>    See the </a:t>
            </a:r>
            <a:r>
              <a:rPr lang="en-GB" altLang="zh-CN" dirty="0">
                <a:hlinkClick r:id="rId2" action="ppaction://hlinksldjump">
                  <a:extLst>
                    <a:ext uri="{A12FA001-AC4F-418D-AE19-62706E023703}">
                      <ahyp:hlinkClr xmlns:ahyp="http://schemas.microsoft.com/office/drawing/2018/hyperlinkcolor" val="tx"/>
                    </a:ext>
                  </a:extLst>
                </a:hlinkClick>
              </a:rPr>
              <a:t>assembly line</a:t>
            </a:r>
            <a:endParaRPr lang="zh-CN" altLang="en-US" dirty="0"/>
          </a:p>
        </p:txBody>
      </p:sp>
      <p:sp>
        <p:nvSpPr>
          <p:cNvPr id="4" name="标题 1">
            <a:extLst>
              <a:ext uri="{FF2B5EF4-FFF2-40B4-BE49-F238E27FC236}">
                <a16:creationId xmlns:a16="http://schemas.microsoft.com/office/drawing/2014/main" id="{874A8960-993D-443B-8944-F107B5833F9C}"/>
              </a:ext>
            </a:extLst>
          </p:cNvPr>
          <p:cNvSpPr>
            <a:spLocks noGrp="1"/>
          </p:cNvSpPr>
          <p:nvPr>
            <p:ph type="title"/>
          </p:nvPr>
        </p:nvSpPr>
        <p:spPr>
          <a:xfrm>
            <a:off x="257175" y="130175"/>
            <a:ext cx="5226050" cy="276225"/>
          </a:xfrm>
        </p:spPr>
        <p:txBody>
          <a:bodyPr/>
          <a:lstStyle/>
          <a:p>
            <a:r>
              <a:rPr lang="en-GB" altLang="zh-CN" dirty="0"/>
              <a:t>Production Process Description</a:t>
            </a:r>
            <a:endParaRPr lang="zh-CN" altLang="en-US" dirty="0"/>
          </a:p>
        </p:txBody>
      </p:sp>
      <p:pic>
        <p:nvPicPr>
          <p:cNvPr id="6" name="图片 5">
            <a:extLst>
              <a:ext uri="{FF2B5EF4-FFF2-40B4-BE49-F238E27FC236}">
                <a16:creationId xmlns:a16="http://schemas.microsoft.com/office/drawing/2014/main" id="{ACAD00AF-E46C-4FD0-B979-BB1A50D9B6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575" y="1400633"/>
            <a:ext cx="2646680" cy="1654175"/>
          </a:xfrm>
          <a:prstGeom prst="rect">
            <a:avLst/>
          </a:prstGeom>
        </p:spPr>
      </p:pic>
    </p:spTree>
    <p:extLst>
      <p:ext uri="{BB962C8B-B14F-4D97-AF65-F5344CB8AC3E}">
        <p14:creationId xmlns:p14="http://schemas.microsoft.com/office/powerpoint/2010/main" val="32481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BD82005-0232-477E-90CE-2FA1767E498D}"/>
              </a:ext>
            </a:extLst>
          </p:cNvPr>
          <p:cNvSpPr>
            <a:spLocks noGrp="1"/>
          </p:cNvSpPr>
          <p:nvPr>
            <p:ph type="body" idx="1"/>
          </p:nvPr>
        </p:nvSpPr>
        <p:spPr>
          <a:xfrm>
            <a:off x="257174" y="739775"/>
            <a:ext cx="5226075" cy="2154436"/>
          </a:xfrm>
        </p:spPr>
        <p:txBody>
          <a:bodyPr/>
          <a:lstStyle/>
          <a:p>
            <a:r>
              <a:rPr lang="en-GB" altLang="zh-CN" dirty="0"/>
              <a:t>Quality Control</a:t>
            </a:r>
          </a:p>
          <a:p>
            <a:pPr marL="342900" indent="-342900">
              <a:buAutoNum type="arabicPeriod"/>
            </a:pPr>
            <a:r>
              <a:rPr lang="en-US" altLang="zh-CN" dirty="0"/>
              <a:t>Dimensional check</a:t>
            </a:r>
          </a:p>
          <a:p>
            <a:pPr marL="342900" indent="-342900">
              <a:buAutoNum type="arabicPeriod"/>
            </a:pPr>
            <a:r>
              <a:rPr lang="en-US" altLang="zh-CN" dirty="0"/>
              <a:t>Weight verification</a:t>
            </a:r>
          </a:p>
          <a:p>
            <a:pPr marL="342900" indent="-342900">
              <a:buAutoNum type="arabicPeriod"/>
            </a:pPr>
            <a:r>
              <a:rPr lang="en-US" altLang="zh-CN" dirty="0"/>
              <a:t>Frame inspection</a:t>
            </a:r>
          </a:p>
          <a:p>
            <a:pPr marL="342900" indent="-342900">
              <a:buAutoNum type="arabicPeriod"/>
            </a:pPr>
            <a:r>
              <a:rPr lang="en-US" altLang="zh-CN" dirty="0"/>
              <a:t>Cushion quality check</a:t>
            </a:r>
          </a:p>
          <a:p>
            <a:pPr marL="342900" indent="-342900">
              <a:buAutoNum type="arabicPeriod"/>
            </a:pPr>
            <a:r>
              <a:rPr lang="en-US" altLang="zh-CN" dirty="0"/>
              <a:t>Recline function and armrests test</a:t>
            </a:r>
          </a:p>
          <a:p>
            <a:pPr marL="342900" indent="-342900">
              <a:buAutoNum type="arabicPeriod"/>
            </a:pPr>
            <a:r>
              <a:rPr lang="en-US" altLang="zh-CN" dirty="0"/>
              <a:t>Modular component check</a:t>
            </a:r>
          </a:p>
          <a:p>
            <a:pPr marL="342900" indent="-342900">
              <a:buAutoNum type="arabicPeriod"/>
            </a:pPr>
            <a:r>
              <a:rPr lang="en-US" altLang="zh-CN" dirty="0"/>
              <a:t>Foldable desk inspection</a:t>
            </a:r>
          </a:p>
          <a:p>
            <a:pPr marL="342900" indent="-342900">
              <a:buAutoNum type="arabicPeriod"/>
            </a:pPr>
            <a:r>
              <a:rPr lang="en-US" altLang="zh-CN" dirty="0"/>
              <a:t>Safety compliance check</a:t>
            </a:r>
          </a:p>
          <a:p>
            <a:pPr marL="342900" indent="-342900">
              <a:buAutoNum type="arabicPeriod"/>
            </a:pPr>
            <a:r>
              <a:rPr lang="en-US" altLang="zh-CN" dirty="0"/>
              <a:t>Cleaning and maintenance verification</a:t>
            </a:r>
            <a:endParaRPr lang="zh-CN" altLang="en-US" dirty="0"/>
          </a:p>
        </p:txBody>
      </p:sp>
      <p:sp>
        <p:nvSpPr>
          <p:cNvPr id="4" name="标题 1">
            <a:extLst>
              <a:ext uri="{FF2B5EF4-FFF2-40B4-BE49-F238E27FC236}">
                <a16:creationId xmlns:a16="http://schemas.microsoft.com/office/drawing/2014/main" id="{C05BD3F9-81C4-473A-98BE-2ECF7AA0804A}"/>
              </a:ext>
            </a:extLst>
          </p:cNvPr>
          <p:cNvSpPr>
            <a:spLocks noGrp="1"/>
          </p:cNvSpPr>
          <p:nvPr>
            <p:ph type="title"/>
          </p:nvPr>
        </p:nvSpPr>
        <p:spPr>
          <a:xfrm>
            <a:off x="257175" y="130175"/>
            <a:ext cx="5226050" cy="276225"/>
          </a:xfrm>
        </p:spPr>
        <p:txBody>
          <a:bodyPr/>
          <a:lstStyle/>
          <a:p>
            <a:r>
              <a:rPr lang="en-GB" altLang="zh-CN" dirty="0"/>
              <a:t>Production Process Description</a:t>
            </a:r>
            <a:endParaRPr lang="zh-CN" altLang="en-US" dirty="0"/>
          </a:p>
        </p:txBody>
      </p:sp>
    </p:spTree>
    <p:extLst>
      <p:ext uri="{BB962C8B-B14F-4D97-AF65-F5344CB8AC3E}">
        <p14:creationId xmlns:p14="http://schemas.microsoft.com/office/powerpoint/2010/main" val="170226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C8A11-4884-4EF3-9106-A4DA16F46683}"/>
              </a:ext>
            </a:extLst>
          </p:cNvPr>
          <p:cNvSpPr>
            <a:spLocks noGrp="1"/>
          </p:cNvSpPr>
          <p:nvPr>
            <p:ph type="title"/>
          </p:nvPr>
        </p:nvSpPr>
        <p:spPr/>
        <p:txBody>
          <a:bodyPr/>
          <a:lstStyle/>
          <a:p>
            <a:r>
              <a:rPr lang="en-US" altLang="zh-CN" dirty="0"/>
              <a:t>Staff</a:t>
            </a:r>
            <a:endParaRPr lang="zh-CN" altLang="en-US" dirty="0"/>
          </a:p>
        </p:txBody>
      </p:sp>
      <p:sp>
        <p:nvSpPr>
          <p:cNvPr id="3" name="文本占位符 2">
            <a:extLst>
              <a:ext uri="{FF2B5EF4-FFF2-40B4-BE49-F238E27FC236}">
                <a16:creationId xmlns:a16="http://schemas.microsoft.com/office/drawing/2014/main" id="{AEB3D25A-7ECD-4536-A766-B58471D0311C}"/>
              </a:ext>
            </a:extLst>
          </p:cNvPr>
          <p:cNvSpPr>
            <a:spLocks noGrp="1"/>
          </p:cNvSpPr>
          <p:nvPr>
            <p:ph type="body" idx="1"/>
          </p:nvPr>
        </p:nvSpPr>
        <p:spPr>
          <a:xfrm>
            <a:off x="257174" y="739775"/>
            <a:ext cx="5226075" cy="1723549"/>
          </a:xfrm>
        </p:spPr>
        <p:txBody>
          <a:bodyPr/>
          <a:lstStyle/>
          <a:p>
            <a:r>
              <a:rPr lang="en-US" altLang="zh-CN" dirty="0"/>
              <a:t>Workers</a:t>
            </a:r>
          </a:p>
          <a:p>
            <a:r>
              <a:rPr lang="en-US" altLang="zh-CN" dirty="0"/>
              <a:t>      Assuming an average workspace of 1.5 m^2 per worker, it can be estimated that </a:t>
            </a:r>
            <a:r>
              <a:rPr lang="en-US" altLang="zh-CN" b="1" dirty="0"/>
              <a:t>the maximum number of workers that can be working at any given time is 16 </a:t>
            </a:r>
            <a:r>
              <a:rPr lang="en-US" altLang="zh-CN" dirty="0"/>
              <a:t>(25/1.5). Assuming three shifts of work (morning, afternoon, and night), it can be estimated that the total number of workers in a day is 48 (16 x 3). However, the practical number of workers would be less than this, as the number of products needed at this time is only 100</a:t>
            </a:r>
            <a:endParaRPr lang="zh-CN" altLang="en-US" dirty="0"/>
          </a:p>
        </p:txBody>
      </p:sp>
    </p:spTree>
    <p:extLst>
      <p:ext uri="{BB962C8B-B14F-4D97-AF65-F5344CB8AC3E}">
        <p14:creationId xmlns:p14="http://schemas.microsoft.com/office/powerpoint/2010/main" val="3988698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30508-5DFB-4E4C-B0AD-970975F74D0D}"/>
              </a:ext>
            </a:extLst>
          </p:cNvPr>
          <p:cNvSpPr>
            <a:spLocks noGrp="1"/>
          </p:cNvSpPr>
          <p:nvPr>
            <p:ph type="title"/>
          </p:nvPr>
        </p:nvSpPr>
        <p:spPr/>
        <p:txBody>
          <a:bodyPr/>
          <a:lstStyle/>
          <a:p>
            <a:r>
              <a:rPr lang="en-US" altLang="zh-CN" dirty="0"/>
              <a:t>Staff</a:t>
            </a:r>
            <a:endParaRPr lang="zh-CN" altLang="en-US" dirty="0"/>
          </a:p>
        </p:txBody>
      </p:sp>
      <p:sp>
        <p:nvSpPr>
          <p:cNvPr id="3" name="文本占位符 2">
            <a:extLst>
              <a:ext uri="{FF2B5EF4-FFF2-40B4-BE49-F238E27FC236}">
                <a16:creationId xmlns:a16="http://schemas.microsoft.com/office/drawing/2014/main" id="{304BC185-F13D-4849-B21F-D55B39FD94BA}"/>
              </a:ext>
            </a:extLst>
          </p:cNvPr>
          <p:cNvSpPr>
            <a:spLocks noGrp="1"/>
          </p:cNvSpPr>
          <p:nvPr>
            <p:ph type="body" idx="1"/>
          </p:nvPr>
        </p:nvSpPr>
        <p:spPr>
          <a:xfrm>
            <a:off x="257174" y="739775"/>
            <a:ext cx="5226075" cy="861774"/>
          </a:xfrm>
        </p:spPr>
        <p:txBody>
          <a:bodyPr/>
          <a:lstStyle/>
          <a:p>
            <a:r>
              <a:rPr lang="en-US" altLang="zh-CN" dirty="0"/>
              <a:t>Employees</a:t>
            </a:r>
          </a:p>
          <a:p>
            <a:r>
              <a:rPr lang="en-US" altLang="zh-CN" dirty="0"/>
              <a:t>       Employees are needed to manage the factory and the workers. The </a:t>
            </a:r>
            <a:r>
              <a:rPr lang="en-US" altLang="zh-CN" b="1" dirty="0"/>
              <a:t>number of employees needed is estimated to be 2</a:t>
            </a:r>
            <a:r>
              <a:rPr lang="en-US" altLang="zh-CN" dirty="0"/>
              <a:t>, including the safety and technical manager and the accountant.</a:t>
            </a:r>
            <a:endParaRPr lang="zh-CN" altLang="en-US" dirty="0"/>
          </a:p>
        </p:txBody>
      </p:sp>
    </p:spTree>
    <p:extLst>
      <p:ext uri="{BB962C8B-B14F-4D97-AF65-F5344CB8AC3E}">
        <p14:creationId xmlns:p14="http://schemas.microsoft.com/office/powerpoint/2010/main" val="326616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8261-9237-48BE-A755-1C7F830AC757}"/>
              </a:ext>
            </a:extLst>
          </p:cNvPr>
          <p:cNvSpPr>
            <a:spLocks noGrp="1"/>
          </p:cNvSpPr>
          <p:nvPr>
            <p:ph type="title"/>
          </p:nvPr>
        </p:nvSpPr>
        <p:spPr/>
        <p:txBody>
          <a:bodyPr/>
          <a:lstStyle/>
          <a:p>
            <a:r>
              <a:rPr lang="en-US" altLang="zh-CN" dirty="0"/>
              <a:t>Staff</a:t>
            </a:r>
            <a:endParaRPr lang="zh-CN" altLang="en-US" dirty="0"/>
          </a:p>
        </p:txBody>
      </p:sp>
      <p:sp>
        <p:nvSpPr>
          <p:cNvPr id="3" name="文本占位符 2">
            <a:extLst>
              <a:ext uri="{FF2B5EF4-FFF2-40B4-BE49-F238E27FC236}">
                <a16:creationId xmlns:a16="http://schemas.microsoft.com/office/drawing/2014/main" id="{D546489F-6547-4CE9-9640-D02FDB5FE522}"/>
              </a:ext>
            </a:extLst>
          </p:cNvPr>
          <p:cNvSpPr>
            <a:spLocks noGrp="1"/>
          </p:cNvSpPr>
          <p:nvPr>
            <p:ph type="body" idx="1"/>
          </p:nvPr>
        </p:nvSpPr>
        <p:spPr>
          <a:xfrm>
            <a:off x="257174" y="739775"/>
            <a:ext cx="5226075" cy="861774"/>
          </a:xfrm>
        </p:spPr>
        <p:txBody>
          <a:bodyPr/>
          <a:lstStyle/>
          <a:p>
            <a:r>
              <a:rPr lang="en-US" altLang="zh-CN" dirty="0"/>
              <a:t>Guards</a:t>
            </a:r>
          </a:p>
          <a:p>
            <a:r>
              <a:rPr lang="en-US" altLang="zh-CN" dirty="0"/>
              <a:t>        Guards are needed to ensure the safety of the factory. The number of </a:t>
            </a:r>
            <a:r>
              <a:rPr lang="en-US" altLang="zh-CN" b="1" dirty="0"/>
              <a:t>guards needed is estimated to be 6</a:t>
            </a:r>
            <a:r>
              <a:rPr lang="en-US" altLang="zh-CN" dirty="0"/>
              <a:t>, including the three shifts (2 for one shift).</a:t>
            </a:r>
            <a:endParaRPr lang="zh-CN" altLang="en-US" dirty="0"/>
          </a:p>
        </p:txBody>
      </p:sp>
    </p:spTree>
    <p:extLst>
      <p:ext uri="{BB962C8B-B14F-4D97-AF65-F5344CB8AC3E}">
        <p14:creationId xmlns:p14="http://schemas.microsoft.com/office/powerpoint/2010/main" val="187329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BAE28-B9BE-41E7-BB25-0C1ED9901B66}"/>
              </a:ext>
            </a:extLst>
          </p:cNvPr>
          <p:cNvSpPr>
            <a:spLocks noGrp="1"/>
          </p:cNvSpPr>
          <p:nvPr>
            <p:ph type="title"/>
          </p:nvPr>
        </p:nvSpPr>
        <p:spPr/>
        <p:txBody>
          <a:bodyPr/>
          <a:lstStyle/>
          <a:p>
            <a:r>
              <a:rPr lang="en-US" altLang="zh-CN" dirty="0"/>
              <a:t>Staff</a:t>
            </a:r>
            <a:endParaRPr lang="zh-CN" altLang="en-US" dirty="0"/>
          </a:p>
        </p:txBody>
      </p:sp>
      <p:sp>
        <p:nvSpPr>
          <p:cNvPr id="3" name="文本占位符 2">
            <a:extLst>
              <a:ext uri="{FF2B5EF4-FFF2-40B4-BE49-F238E27FC236}">
                <a16:creationId xmlns:a16="http://schemas.microsoft.com/office/drawing/2014/main" id="{C4D2DA0F-57B8-4572-87D1-F33DD60EFCE3}"/>
              </a:ext>
            </a:extLst>
          </p:cNvPr>
          <p:cNvSpPr>
            <a:spLocks noGrp="1"/>
          </p:cNvSpPr>
          <p:nvPr>
            <p:ph type="body" idx="1"/>
          </p:nvPr>
        </p:nvSpPr>
        <p:spPr>
          <a:xfrm>
            <a:off x="257174" y="739775"/>
            <a:ext cx="5226075" cy="1938992"/>
          </a:xfrm>
        </p:spPr>
        <p:txBody>
          <a:bodyPr/>
          <a:lstStyle/>
          <a:p>
            <a:r>
              <a:rPr lang="en-GB" altLang="zh-CN" dirty="0"/>
              <a:t>Estimated time for production </a:t>
            </a:r>
          </a:p>
          <a:p>
            <a:r>
              <a:rPr lang="en-US" altLang="zh-CN" dirty="0"/>
              <a:t>        Assuming 16 workers work together at a time and are separated into the assembly line and the quality check, as each worker has a specific task to complete, the assembly line sequence suggests that each station would take around 5-10 minutes to complete. Therefore, the total assembly time for one seat would be approximately 25-50 minutes. </a:t>
            </a:r>
            <a:r>
              <a:rPr lang="en-US" altLang="zh-CN" b="1" dirty="0"/>
              <a:t>Assuming the factory operates 24 hours a day, the production is 28. To completely produce a batch of 100 pieces, it would take 4 days.</a:t>
            </a:r>
          </a:p>
        </p:txBody>
      </p:sp>
    </p:spTree>
    <p:extLst>
      <p:ext uri="{BB962C8B-B14F-4D97-AF65-F5344CB8AC3E}">
        <p14:creationId xmlns:p14="http://schemas.microsoft.com/office/powerpoint/2010/main" val="211250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2851" y="3370024"/>
            <a:ext cx="469265" cy="86562"/>
          </a:xfrm>
          <a:prstGeom prst="rect">
            <a:avLst/>
          </a:prstGeom>
        </p:spPr>
        <p:txBody>
          <a:bodyPr vert="horz" wrap="square" lIns="0" tIns="9525" rIns="0" bIns="0" rtlCol="0">
            <a:spAutoFit/>
          </a:bodyPr>
          <a:lstStyle/>
          <a:p>
            <a:pPr marL="12700">
              <a:spcBef>
                <a:spcPts val="75"/>
              </a:spcBef>
            </a:pPr>
            <a:r>
              <a:rPr sz="500" spc="-5" dirty="0">
                <a:solidFill>
                  <a:srgbClr val="FFFFFF"/>
                </a:solidFill>
                <a:latin typeface="Microsoft Sans Serif"/>
                <a:cs typeface="Microsoft Sans Serif"/>
              </a:rPr>
              <a:t>|</a:t>
            </a:r>
            <a:r>
              <a:rPr sz="500" spc="-25" dirty="0">
                <a:solidFill>
                  <a:srgbClr val="FFFFFF"/>
                </a:solidFill>
                <a:latin typeface="Microsoft Sans Serif"/>
                <a:cs typeface="Microsoft Sans Serif"/>
              </a:rPr>
              <a:t> </a:t>
            </a:r>
            <a:r>
              <a:rPr sz="500" spc="-5" dirty="0">
                <a:solidFill>
                  <a:srgbClr val="FFFFFF"/>
                </a:solidFill>
                <a:latin typeface="Microsoft Sans Serif"/>
                <a:cs typeface="Microsoft Sans Serif"/>
                <a:hlinkClick r:id="rId2" action="ppaction://hlinksldjump"/>
              </a:rPr>
              <a:t>SHORT</a:t>
            </a:r>
            <a:r>
              <a:rPr sz="500" spc="-20" dirty="0">
                <a:solidFill>
                  <a:srgbClr val="FFFFFF"/>
                </a:solidFill>
                <a:latin typeface="Microsoft Sans Serif"/>
                <a:cs typeface="Microsoft Sans Serif"/>
                <a:hlinkClick r:id="rId2" action="ppaction://hlinksldjump"/>
              </a:rPr>
              <a:t> </a:t>
            </a:r>
            <a:r>
              <a:rPr sz="500" spc="-5" dirty="0">
                <a:solidFill>
                  <a:srgbClr val="FFFFFF"/>
                </a:solidFill>
                <a:latin typeface="Microsoft Sans Serif"/>
                <a:cs typeface="Microsoft Sans Serif"/>
                <a:hlinkClick r:id="rId2" action="ppaction://hlinksldjump"/>
              </a:rPr>
              <a:t>TITLE</a:t>
            </a:r>
            <a:endParaRPr sz="500">
              <a:latin typeface="Microsoft Sans Serif"/>
              <a:cs typeface="Microsoft Sans Serif"/>
            </a:endParaRPr>
          </a:p>
        </p:txBody>
      </p:sp>
      <p:sp>
        <p:nvSpPr>
          <p:cNvPr id="7" name="object 7"/>
          <p:cNvSpPr txBox="1">
            <a:spLocks noGrp="1"/>
          </p:cNvSpPr>
          <p:nvPr>
            <p:ph type="title"/>
          </p:nvPr>
        </p:nvSpPr>
        <p:spPr>
          <a:xfrm>
            <a:off x="97531" y="137905"/>
            <a:ext cx="2521844" cy="325089"/>
          </a:xfrm>
          <a:prstGeom prst="rect">
            <a:avLst/>
          </a:prstGeom>
        </p:spPr>
        <p:txBody>
          <a:bodyPr vert="horz" wrap="square" lIns="0" tIns="17145" rIns="0" bIns="0" rtlCol="0">
            <a:spAutoFit/>
          </a:bodyPr>
          <a:lstStyle/>
          <a:p>
            <a:pPr marL="12700">
              <a:spcBef>
                <a:spcPts val="135"/>
              </a:spcBef>
            </a:pPr>
            <a:r>
              <a:rPr lang="en-GB" sz="2000" spc="10" dirty="0"/>
              <a:t>Design the Prototype </a:t>
            </a:r>
            <a:endParaRPr sz="2000" spc="10" dirty="0"/>
          </a:p>
        </p:txBody>
      </p:sp>
      <p:pic>
        <p:nvPicPr>
          <p:cNvPr id="14" name="图片 13">
            <a:extLst>
              <a:ext uri="{FF2B5EF4-FFF2-40B4-BE49-F238E27FC236}">
                <a16:creationId xmlns:a16="http://schemas.microsoft.com/office/drawing/2014/main" id="{254167EB-534B-433C-8AEB-14CBBD4886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75" y="555355"/>
            <a:ext cx="2588706" cy="2660920"/>
          </a:xfrm>
          <a:prstGeom prst="rect">
            <a:avLst/>
          </a:prstGeom>
        </p:spPr>
      </p:pic>
      <p:sp>
        <p:nvSpPr>
          <p:cNvPr id="16" name="文本框 15">
            <a:extLst>
              <a:ext uri="{FF2B5EF4-FFF2-40B4-BE49-F238E27FC236}">
                <a16:creationId xmlns:a16="http://schemas.microsoft.com/office/drawing/2014/main" id="{71757B3A-437D-4505-84B0-F7FBC2114C38}"/>
              </a:ext>
            </a:extLst>
          </p:cNvPr>
          <p:cNvSpPr txBox="1"/>
          <p:nvPr/>
        </p:nvSpPr>
        <p:spPr>
          <a:xfrm>
            <a:off x="2308074" y="593070"/>
            <a:ext cx="3733800" cy="2462213"/>
          </a:xfrm>
          <a:prstGeom prst="rect">
            <a:avLst/>
          </a:prstGeom>
          <a:noFill/>
        </p:spPr>
        <p:txBody>
          <a:bodyPr wrap="square" rtlCol="0">
            <a:spAutoFit/>
          </a:bodyPr>
          <a:lstStyle/>
          <a:p>
            <a:pPr marL="128260">
              <a:spcBef>
                <a:spcPts val="295"/>
              </a:spcBef>
              <a:buClr>
                <a:srgbClr val="0483B9"/>
              </a:buClr>
              <a:tabLst>
                <a:tab pos="291440" algn="l"/>
              </a:tabLst>
            </a:pPr>
            <a:r>
              <a:rPr lang="en-US" altLang="zh-CN" sz="1400" b="1" spc="-5" dirty="0">
                <a:solidFill>
                  <a:srgbClr val="53606D"/>
                </a:solidFill>
                <a:latin typeface="Microsoft Sans Serif"/>
                <a:cs typeface="Microsoft Sans Serif"/>
              </a:rPr>
              <a:t>Key point</a:t>
            </a:r>
            <a:r>
              <a:rPr lang="en-US" altLang="zh-CN" sz="1400" spc="-5" dirty="0">
                <a:solidFill>
                  <a:srgbClr val="53606D"/>
                </a:solidFill>
                <a:latin typeface="Microsoft Sans Serif"/>
                <a:cs typeface="Microsoft Sans Serif"/>
              </a:rPr>
              <a:t>:</a:t>
            </a:r>
          </a:p>
          <a:p>
            <a:pPr marL="290806" indent="-162546">
              <a:spcBef>
                <a:spcPts val="295"/>
              </a:spcBef>
              <a:buClr>
                <a:srgbClr val="0483B9"/>
              </a:buClr>
              <a:buFont typeface="Lucida Sans Unicode"/>
              <a:buChar char="►"/>
              <a:tabLst>
                <a:tab pos="291440" algn="l"/>
              </a:tabLst>
            </a:pPr>
            <a:r>
              <a:rPr lang="en-US" altLang="zh-CN" sz="1100" spc="-5" dirty="0">
                <a:solidFill>
                  <a:srgbClr val="53606D"/>
                </a:solidFill>
                <a:latin typeface="Microsoft Sans Serif"/>
                <a:cs typeface="Microsoft Sans Serif"/>
              </a:rPr>
              <a:t>light, comfortable, and easy to be repaired or refurbished</a:t>
            </a:r>
          </a:p>
          <a:p>
            <a:pPr marL="128260">
              <a:spcBef>
                <a:spcPts val="295"/>
              </a:spcBef>
              <a:buClr>
                <a:srgbClr val="0483B9"/>
              </a:buClr>
              <a:tabLst>
                <a:tab pos="291440" algn="l"/>
              </a:tabLst>
            </a:pPr>
            <a:r>
              <a:rPr lang="en-US" altLang="zh-CN" sz="1400" b="1" spc="-5" dirty="0">
                <a:solidFill>
                  <a:srgbClr val="53606D"/>
                </a:solidFill>
                <a:latin typeface="Microsoft Sans Serif"/>
                <a:cs typeface="Microsoft Sans Serif"/>
              </a:rPr>
              <a:t>Characteristics</a:t>
            </a:r>
            <a:r>
              <a:rPr lang="en-US" altLang="zh-CN" sz="1400" spc="-5" dirty="0">
                <a:solidFill>
                  <a:srgbClr val="53606D"/>
                </a:solidFill>
                <a:latin typeface="Microsoft Sans Serif"/>
                <a:cs typeface="Microsoft Sans Serif"/>
              </a:rPr>
              <a:t>:</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a width of 17 inches (43.18 cm) </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lightweight composite plastics frame</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high-quality polyurethane foam cushions</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recline mechanism and adjustable armrests</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foldable desks</a:t>
            </a:r>
          </a:p>
          <a:p>
            <a:pPr marL="290806" indent="-162546">
              <a:spcBef>
                <a:spcPts val="295"/>
              </a:spcBef>
              <a:buClr>
                <a:srgbClr val="0483B9"/>
              </a:buClr>
              <a:buFont typeface="Lucida Sans Unicode"/>
              <a:buChar char="►"/>
              <a:tabLst>
                <a:tab pos="291440" algn="l"/>
              </a:tabLst>
            </a:pPr>
            <a:r>
              <a:rPr lang="en-US" altLang="zh-CN" sz="1200" spc="-5" dirty="0">
                <a:solidFill>
                  <a:srgbClr val="53606D"/>
                </a:solidFill>
                <a:latin typeface="Microsoft Sans Serif"/>
                <a:cs typeface="Microsoft Sans Serif"/>
              </a:rPr>
              <a:t>specially designed button-like connections and locking mechanisms (explained later)</a:t>
            </a:r>
            <a:endParaRPr lang="zh-CN" altLang="en-US" sz="1200" spc="-5" dirty="0">
              <a:solidFill>
                <a:srgbClr val="53606D"/>
              </a:solidFill>
              <a:latin typeface="Microsoft Sans Serif"/>
              <a:cs typeface="Microsoft Sans Serif"/>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36DF-AC42-46D1-827E-3BA9DD721557}"/>
              </a:ext>
            </a:extLst>
          </p:cNvPr>
          <p:cNvSpPr>
            <a:spLocks noGrp="1"/>
          </p:cNvSpPr>
          <p:nvPr>
            <p:ph type="title"/>
          </p:nvPr>
        </p:nvSpPr>
        <p:spPr>
          <a:xfrm>
            <a:off x="180975" y="130175"/>
            <a:ext cx="5226075" cy="215444"/>
          </a:xfrm>
        </p:spPr>
        <p:txBody>
          <a:bodyPr vert="horz" wrap="square" lIns="0" tIns="17145" rIns="0" bIns="0" rtlCol="0">
            <a:spAutoFit/>
          </a:bodyPr>
          <a:lstStyle/>
          <a:p>
            <a:pPr marL="12700">
              <a:spcBef>
                <a:spcPts val="135"/>
              </a:spcBef>
            </a:pPr>
            <a:r>
              <a:rPr lang="en-GB" altLang="zh-CN" sz="2000" spc="10" dirty="0"/>
              <a:t>Product Construction</a:t>
            </a:r>
            <a:endParaRPr lang="zh-CN" altLang="en-US" sz="2000" spc="10" dirty="0"/>
          </a:p>
        </p:txBody>
      </p:sp>
      <p:sp>
        <p:nvSpPr>
          <p:cNvPr id="3" name="文本占位符 2">
            <a:extLst>
              <a:ext uri="{FF2B5EF4-FFF2-40B4-BE49-F238E27FC236}">
                <a16:creationId xmlns:a16="http://schemas.microsoft.com/office/drawing/2014/main" id="{5A5C301D-7E62-4A2E-BF49-1EB601B6C1A6}"/>
              </a:ext>
            </a:extLst>
          </p:cNvPr>
          <p:cNvSpPr>
            <a:spLocks noGrp="1"/>
          </p:cNvSpPr>
          <p:nvPr>
            <p:ph type="body" idx="1"/>
          </p:nvPr>
        </p:nvSpPr>
        <p:spPr>
          <a:xfrm>
            <a:off x="188988" y="663575"/>
            <a:ext cx="1058787" cy="276999"/>
          </a:xfrm>
        </p:spPr>
        <p:txBody>
          <a:bodyPr/>
          <a:lstStyle/>
          <a:p>
            <a:r>
              <a:rPr lang="en-GB" altLang="zh-CN" dirty="0"/>
              <a:t>Seat frame</a:t>
            </a:r>
            <a:endParaRPr lang="zh-CN" altLang="en-US" dirty="0"/>
          </a:p>
        </p:txBody>
      </p:sp>
      <p:pic>
        <p:nvPicPr>
          <p:cNvPr id="5" name="图片 4">
            <a:extLst>
              <a:ext uri="{FF2B5EF4-FFF2-40B4-BE49-F238E27FC236}">
                <a16:creationId xmlns:a16="http://schemas.microsoft.com/office/drawing/2014/main" id="{8AA356C8-3816-45DD-BFE1-4522D0D93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6875" y="663575"/>
            <a:ext cx="2819400" cy="2629832"/>
          </a:xfrm>
          <a:prstGeom prst="rect">
            <a:avLst/>
          </a:prstGeom>
        </p:spPr>
      </p:pic>
    </p:spTree>
    <p:extLst>
      <p:ext uri="{BB962C8B-B14F-4D97-AF65-F5344CB8AC3E}">
        <p14:creationId xmlns:p14="http://schemas.microsoft.com/office/powerpoint/2010/main" val="346560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36DF-AC42-46D1-827E-3BA9DD721557}"/>
              </a:ext>
            </a:extLst>
          </p:cNvPr>
          <p:cNvSpPr>
            <a:spLocks noGrp="1"/>
          </p:cNvSpPr>
          <p:nvPr>
            <p:ph type="title"/>
          </p:nvPr>
        </p:nvSpPr>
        <p:spPr>
          <a:xfrm>
            <a:off x="180975" y="130175"/>
            <a:ext cx="5226075" cy="215444"/>
          </a:xfrm>
        </p:spPr>
        <p:txBody>
          <a:bodyPr vert="horz" wrap="square" lIns="0" tIns="17145" rIns="0" bIns="0" rtlCol="0">
            <a:spAutoFit/>
          </a:bodyPr>
          <a:lstStyle/>
          <a:p>
            <a:pPr marL="12700">
              <a:spcBef>
                <a:spcPts val="135"/>
              </a:spcBef>
            </a:pPr>
            <a:r>
              <a:rPr lang="en-GB" altLang="zh-CN" sz="2000" spc="10" dirty="0"/>
              <a:t>Product Construction</a:t>
            </a:r>
            <a:endParaRPr lang="zh-CN" altLang="en-US" sz="2000" spc="10" dirty="0"/>
          </a:p>
        </p:txBody>
      </p:sp>
      <p:sp>
        <p:nvSpPr>
          <p:cNvPr id="3" name="文本占位符 2">
            <a:extLst>
              <a:ext uri="{FF2B5EF4-FFF2-40B4-BE49-F238E27FC236}">
                <a16:creationId xmlns:a16="http://schemas.microsoft.com/office/drawing/2014/main" id="{5A5C301D-7E62-4A2E-BF49-1EB601B6C1A6}"/>
              </a:ext>
            </a:extLst>
          </p:cNvPr>
          <p:cNvSpPr>
            <a:spLocks noGrp="1"/>
          </p:cNvSpPr>
          <p:nvPr>
            <p:ph type="body" idx="1"/>
          </p:nvPr>
        </p:nvSpPr>
        <p:spPr>
          <a:xfrm>
            <a:off x="188988" y="663575"/>
            <a:ext cx="1439787" cy="646331"/>
          </a:xfrm>
        </p:spPr>
        <p:txBody>
          <a:bodyPr/>
          <a:lstStyle/>
          <a:p>
            <a:r>
              <a:rPr lang="en-GB" altLang="zh-CN" dirty="0"/>
              <a:t>Seat Assembly</a:t>
            </a:r>
          </a:p>
          <a:p>
            <a:r>
              <a:rPr lang="en-GB" altLang="zh-CN" sz="1200" dirty="0"/>
              <a:t>(Headrest Assembly and Backrest Assembly are also similar)</a:t>
            </a:r>
            <a:endParaRPr lang="zh-CN" altLang="en-US" sz="1200" dirty="0"/>
          </a:p>
        </p:txBody>
      </p:sp>
      <p:pic>
        <p:nvPicPr>
          <p:cNvPr id="6" name="图片 5">
            <a:extLst>
              <a:ext uri="{FF2B5EF4-FFF2-40B4-BE49-F238E27FC236}">
                <a16:creationId xmlns:a16="http://schemas.microsoft.com/office/drawing/2014/main" id="{47EED225-17FD-4DBF-9E3B-A21AB76EE6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687" t="21376" r="23826" b="12569"/>
          <a:stretch/>
        </p:blipFill>
        <p:spPr>
          <a:xfrm>
            <a:off x="1731218" y="663575"/>
            <a:ext cx="2125587" cy="2550704"/>
          </a:xfrm>
          <a:prstGeom prst="rect">
            <a:avLst/>
          </a:prstGeom>
        </p:spPr>
      </p:pic>
      <p:pic>
        <p:nvPicPr>
          <p:cNvPr id="8" name="图片 7">
            <a:extLst>
              <a:ext uri="{FF2B5EF4-FFF2-40B4-BE49-F238E27FC236}">
                <a16:creationId xmlns:a16="http://schemas.microsoft.com/office/drawing/2014/main" id="{C965BABB-C2AF-4D00-991A-79493F0C68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333" t="10367" r="13333" b="5963"/>
          <a:stretch/>
        </p:blipFill>
        <p:spPr>
          <a:xfrm>
            <a:off x="3943071" y="587375"/>
            <a:ext cx="1313050" cy="2494794"/>
          </a:xfrm>
          <a:prstGeom prst="rect">
            <a:avLst/>
          </a:prstGeom>
        </p:spPr>
      </p:pic>
      <p:sp>
        <p:nvSpPr>
          <p:cNvPr id="9" name="矩形 8">
            <a:extLst>
              <a:ext uri="{FF2B5EF4-FFF2-40B4-BE49-F238E27FC236}">
                <a16:creationId xmlns:a16="http://schemas.microsoft.com/office/drawing/2014/main" id="{4A753996-898C-4115-823A-8DDBDD3E792F}"/>
              </a:ext>
            </a:extLst>
          </p:cNvPr>
          <p:cNvSpPr/>
          <p:nvPr/>
        </p:nvSpPr>
        <p:spPr>
          <a:xfrm>
            <a:off x="3609975" y="2928280"/>
            <a:ext cx="2071687" cy="307777"/>
          </a:xfrm>
          <a:prstGeom prst="rect">
            <a:avLst/>
          </a:prstGeom>
        </p:spPr>
        <p:txBody>
          <a:bodyPr wrap="square">
            <a:spAutoFit/>
          </a:bodyPr>
          <a:lstStyle/>
          <a:p>
            <a:r>
              <a:rPr lang="en-GB" altLang="zh-CN" sz="1400" dirty="0"/>
              <a:t>(Button-like connections)</a:t>
            </a:r>
            <a:endParaRPr lang="zh-CN" altLang="en-US" sz="1400" dirty="0"/>
          </a:p>
        </p:txBody>
      </p:sp>
    </p:spTree>
    <p:extLst>
      <p:ext uri="{BB962C8B-B14F-4D97-AF65-F5344CB8AC3E}">
        <p14:creationId xmlns:p14="http://schemas.microsoft.com/office/powerpoint/2010/main" val="86470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7CD1383-8E59-414A-BC57-FC3AA2CFCBFD}"/>
              </a:ext>
            </a:extLst>
          </p:cNvPr>
          <p:cNvSpPr>
            <a:spLocks noGrp="1"/>
          </p:cNvSpPr>
          <p:nvPr>
            <p:ph type="body" idx="1"/>
          </p:nvPr>
        </p:nvSpPr>
        <p:spPr>
          <a:xfrm>
            <a:off x="180975" y="663575"/>
            <a:ext cx="1165235" cy="309780"/>
          </a:xfrm>
        </p:spPr>
        <p:txBody>
          <a:bodyPr/>
          <a:lstStyle/>
          <a:p>
            <a:r>
              <a:rPr lang="en-GB" altLang="zh-CN" dirty="0"/>
              <a:t>Armrests</a:t>
            </a:r>
            <a:endParaRPr lang="zh-CN" altLang="en-US" dirty="0"/>
          </a:p>
        </p:txBody>
      </p:sp>
      <p:sp>
        <p:nvSpPr>
          <p:cNvPr id="4" name="标题 1">
            <a:extLst>
              <a:ext uri="{FF2B5EF4-FFF2-40B4-BE49-F238E27FC236}">
                <a16:creationId xmlns:a16="http://schemas.microsoft.com/office/drawing/2014/main" id="{860B8457-3486-43D8-AEBB-E0046B328B5D}"/>
              </a:ext>
            </a:extLst>
          </p:cNvPr>
          <p:cNvSpPr>
            <a:spLocks noGrp="1"/>
          </p:cNvSpPr>
          <p:nvPr>
            <p:ph type="title"/>
          </p:nvPr>
        </p:nvSpPr>
        <p:spPr>
          <a:xfrm>
            <a:off x="180975" y="130175"/>
            <a:ext cx="5226050" cy="215900"/>
          </a:xfrm>
        </p:spPr>
        <p:txBody>
          <a:bodyPr vert="horz" wrap="square" lIns="0" tIns="17145" rIns="0" bIns="0" rtlCol="0">
            <a:spAutoFit/>
          </a:bodyPr>
          <a:lstStyle/>
          <a:p>
            <a:pPr marL="12700">
              <a:spcBef>
                <a:spcPts val="135"/>
              </a:spcBef>
            </a:pPr>
            <a:r>
              <a:rPr lang="en-GB" altLang="zh-CN" sz="2000" spc="10" dirty="0"/>
              <a:t>Product Construction</a:t>
            </a:r>
            <a:endParaRPr lang="zh-CN" altLang="en-US" sz="2000" spc="10" dirty="0"/>
          </a:p>
        </p:txBody>
      </p:sp>
      <p:pic>
        <p:nvPicPr>
          <p:cNvPr id="6" name="图片 5">
            <a:extLst>
              <a:ext uri="{FF2B5EF4-FFF2-40B4-BE49-F238E27FC236}">
                <a16:creationId xmlns:a16="http://schemas.microsoft.com/office/drawing/2014/main" id="{CEEB68D2-A691-410A-90D0-7A5C6034A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375" y="587375"/>
            <a:ext cx="3171339" cy="2431437"/>
          </a:xfrm>
          <a:prstGeom prst="rect">
            <a:avLst/>
          </a:prstGeom>
        </p:spPr>
      </p:pic>
    </p:spTree>
    <p:extLst>
      <p:ext uri="{BB962C8B-B14F-4D97-AF65-F5344CB8AC3E}">
        <p14:creationId xmlns:p14="http://schemas.microsoft.com/office/powerpoint/2010/main" val="192276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7CD1383-8E59-414A-BC57-FC3AA2CFCBFD}"/>
              </a:ext>
            </a:extLst>
          </p:cNvPr>
          <p:cNvSpPr>
            <a:spLocks noGrp="1"/>
          </p:cNvSpPr>
          <p:nvPr>
            <p:ph type="body" idx="1"/>
          </p:nvPr>
        </p:nvSpPr>
        <p:spPr>
          <a:xfrm>
            <a:off x="180975" y="663575"/>
            <a:ext cx="2438400" cy="830997"/>
          </a:xfrm>
        </p:spPr>
        <p:txBody>
          <a:bodyPr/>
          <a:lstStyle/>
          <a:p>
            <a:r>
              <a:rPr lang="en-GB" altLang="zh-CN" dirty="0"/>
              <a:t>Foldable Desk Assembly</a:t>
            </a:r>
            <a:endParaRPr lang="zh-CN" altLang="en-US" dirty="0"/>
          </a:p>
        </p:txBody>
      </p:sp>
      <p:sp>
        <p:nvSpPr>
          <p:cNvPr id="4" name="标题 1">
            <a:extLst>
              <a:ext uri="{FF2B5EF4-FFF2-40B4-BE49-F238E27FC236}">
                <a16:creationId xmlns:a16="http://schemas.microsoft.com/office/drawing/2014/main" id="{860B8457-3486-43D8-AEBB-E0046B328B5D}"/>
              </a:ext>
            </a:extLst>
          </p:cNvPr>
          <p:cNvSpPr>
            <a:spLocks noGrp="1"/>
          </p:cNvSpPr>
          <p:nvPr>
            <p:ph type="title"/>
          </p:nvPr>
        </p:nvSpPr>
        <p:spPr>
          <a:xfrm>
            <a:off x="180975" y="130175"/>
            <a:ext cx="5226050" cy="215900"/>
          </a:xfrm>
        </p:spPr>
        <p:txBody>
          <a:bodyPr vert="horz" wrap="square" lIns="0" tIns="17145" rIns="0" bIns="0" rtlCol="0">
            <a:spAutoFit/>
          </a:bodyPr>
          <a:lstStyle/>
          <a:p>
            <a:pPr marL="12700">
              <a:spcBef>
                <a:spcPts val="135"/>
              </a:spcBef>
            </a:pPr>
            <a:r>
              <a:rPr lang="en-GB" altLang="zh-CN" sz="2000" spc="10" dirty="0"/>
              <a:t>Product Construction</a:t>
            </a:r>
            <a:endParaRPr lang="zh-CN" altLang="en-US" sz="2000" spc="10" dirty="0"/>
          </a:p>
        </p:txBody>
      </p:sp>
      <p:pic>
        <p:nvPicPr>
          <p:cNvPr id="5" name="图片 4">
            <a:extLst>
              <a:ext uri="{FF2B5EF4-FFF2-40B4-BE49-F238E27FC236}">
                <a16:creationId xmlns:a16="http://schemas.microsoft.com/office/drawing/2014/main" id="{2D604A15-C80C-4BFE-B9A0-0EE1E55FA6A9}"/>
              </a:ext>
            </a:extLst>
          </p:cNvPr>
          <p:cNvPicPr>
            <a:picLocks noChangeAspect="1"/>
          </p:cNvPicPr>
          <p:nvPr/>
        </p:nvPicPr>
        <p:blipFill rotWithShape="1">
          <a:blip r:embed="rId2">
            <a:extLst>
              <a:ext uri="{28A0092B-C50C-407E-A947-70E740481C1C}">
                <a14:useLocalDpi xmlns:a14="http://schemas.microsoft.com/office/drawing/2010/main" val="0"/>
              </a:ext>
            </a:extLst>
          </a:blip>
          <a:srcRect l="21376" t="23137" r="23578" b="10367"/>
          <a:stretch/>
        </p:blipFill>
        <p:spPr>
          <a:xfrm>
            <a:off x="2162175" y="968375"/>
            <a:ext cx="1905000" cy="2301271"/>
          </a:xfrm>
          <a:prstGeom prst="rect">
            <a:avLst/>
          </a:prstGeom>
        </p:spPr>
      </p:pic>
    </p:spTree>
    <p:extLst>
      <p:ext uri="{BB962C8B-B14F-4D97-AF65-F5344CB8AC3E}">
        <p14:creationId xmlns:p14="http://schemas.microsoft.com/office/powerpoint/2010/main" val="26849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88CCA2-E188-4219-BB50-FE15B5FAD77C}"/>
              </a:ext>
            </a:extLst>
          </p:cNvPr>
          <p:cNvSpPr>
            <a:spLocks noGrp="1"/>
          </p:cNvSpPr>
          <p:nvPr>
            <p:ph type="title"/>
          </p:nvPr>
        </p:nvSpPr>
        <p:spPr>
          <a:xfrm>
            <a:off x="257175" y="130175"/>
            <a:ext cx="1012825" cy="325089"/>
          </a:xfrm>
        </p:spPr>
        <p:txBody>
          <a:bodyPr vert="horz" wrap="square" lIns="0" tIns="17145" rIns="0" bIns="0" rtlCol="0">
            <a:spAutoFit/>
          </a:bodyPr>
          <a:lstStyle/>
          <a:p>
            <a:pPr marL="12700">
              <a:spcBef>
                <a:spcPts val="135"/>
              </a:spcBef>
            </a:pPr>
            <a:r>
              <a:rPr lang="en-GB" altLang="zh-CN" sz="2000" spc="10" dirty="0"/>
              <a:t>BOM</a:t>
            </a:r>
            <a:endParaRPr lang="zh-CN" altLang="en-US" sz="2000" spc="10" dirty="0"/>
          </a:p>
        </p:txBody>
      </p:sp>
      <p:pic>
        <p:nvPicPr>
          <p:cNvPr id="5" name="图片 4">
            <a:extLst>
              <a:ext uri="{FF2B5EF4-FFF2-40B4-BE49-F238E27FC236}">
                <a16:creationId xmlns:a16="http://schemas.microsoft.com/office/drawing/2014/main" id="{9E93AF6A-587B-466D-9008-1B0004146DE5}"/>
              </a:ext>
            </a:extLst>
          </p:cNvPr>
          <p:cNvPicPr>
            <a:picLocks noChangeAspect="1"/>
          </p:cNvPicPr>
          <p:nvPr/>
        </p:nvPicPr>
        <p:blipFill>
          <a:blip r:embed="rId2"/>
          <a:stretch>
            <a:fillRect/>
          </a:stretch>
        </p:blipFill>
        <p:spPr>
          <a:xfrm>
            <a:off x="0" y="1010580"/>
            <a:ext cx="6153150" cy="1439590"/>
          </a:xfrm>
          <a:prstGeom prst="rect">
            <a:avLst/>
          </a:prstGeom>
        </p:spPr>
      </p:pic>
    </p:spTree>
    <p:extLst>
      <p:ext uri="{BB962C8B-B14F-4D97-AF65-F5344CB8AC3E}">
        <p14:creationId xmlns:p14="http://schemas.microsoft.com/office/powerpoint/2010/main" val="5926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A268A-03A5-4DDB-9855-474A6CE885EF}"/>
              </a:ext>
            </a:extLst>
          </p:cNvPr>
          <p:cNvSpPr>
            <a:spLocks noGrp="1"/>
          </p:cNvSpPr>
          <p:nvPr>
            <p:ph type="title"/>
          </p:nvPr>
        </p:nvSpPr>
        <p:spPr>
          <a:xfrm>
            <a:off x="104775" y="130175"/>
            <a:ext cx="5226075" cy="307777"/>
          </a:xfrm>
        </p:spPr>
        <p:txBody>
          <a:bodyPr/>
          <a:lstStyle/>
          <a:p>
            <a:r>
              <a:rPr lang="en-GB" altLang="zh-CN" sz="2000" dirty="0"/>
              <a:t>Technical Conditions for Production</a:t>
            </a:r>
          </a:p>
        </p:txBody>
      </p:sp>
      <p:pic>
        <p:nvPicPr>
          <p:cNvPr id="5" name="图片 4">
            <a:extLst>
              <a:ext uri="{FF2B5EF4-FFF2-40B4-BE49-F238E27FC236}">
                <a16:creationId xmlns:a16="http://schemas.microsoft.com/office/drawing/2014/main" id="{4D11FCA5-9ABD-475F-9F12-2210C6940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 y="723406"/>
            <a:ext cx="2438400" cy="2013937"/>
          </a:xfrm>
          <a:prstGeom prst="rect">
            <a:avLst/>
          </a:prstGeom>
        </p:spPr>
      </p:pic>
      <p:sp>
        <p:nvSpPr>
          <p:cNvPr id="6" name="文本框 5">
            <a:extLst>
              <a:ext uri="{FF2B5EF4-FFF2-40B4-BE49-F238E27FC236}">
                <a16:creationId xmlns:a16="http://schemas.microsoft.com/office/drawing/2014/main" id="{2D10AFCB-3C0F-44AF-928B-EBEBE6542318}"/>
              </a:ext>
            </a:extLst>
          </p:cNvPr>
          <p:cNvSpPr txBox="1"/>
          <p:nvPr/>
        </p:nvSpPr>
        <p:spPr>
          <a:xfrm>
            <a:off x="739005" y="2737343"/>
            <a:ext cx="1931939" cy="523220"/>
          </a:xfrm>
          <a:prstGeom prst="rect">
            <a:avLst/>
          </a:prstGeom>
          <a:noFill/>
        </p:spPr>
        <p:txBody>
          <a:bodyPr wrap="none" rtlCol="0">
            <a:spAutoFit/>
          </a:bodyPr>
          <a:lstStyle/>
          <a:p>
            <a:r>
              <a:rPr lang="en-US" altLang="zh-CN" sz="1400" dirty="0"/>
              <a:t>Stocking structure</a:t>
            </a:r>
          </a:p>
          <a:p>
            <a:r>
              <a:rPr lang="en-US" altLang="zh-CN" sz="1400" dirty="0"/>
              <a:t>(2m x 2m x 2m per unit)</a:t>
            </a:r>
            <a:endParaRPr lang="zh-CN" altLang="en-US" sz="1400" dirty="0"/>
          </a:p>
        </p:txBody>
      </p:sp>
      <p:pic>
        <p:nvPicPr>
          <p:cNvPr id="7" name="图片 6">
            <a:extLst>
              <a:ext uri="{FF2B5EF4-FFF2-40B4-BE49-F238E27FC236}">
                <a16:creationId xmlns:a16="http://schemas.microsoft.com/office/drawing/2014/main" id="{BB48C4F7-872E-4B86-83F4-98338BAECFBD}"/>
              </a:ext>
            </a:extLst>
          </p:cNvPr>
          <p:cNvPicPr>
            <a:picLocks noChangeAspect="1"/>
          </p:cNvPicPr>
          <p:nvPr/>
        </p:nvPicPr>
        <p:blipFill>
          <a:blip r:embed="rId3"/>
          <a:stretch>
            <a:fillRect/>
          </a:stretch>
        </p:blipFill>
        <p:spPr>
          <a:xfrm>
            <a:off x="3152775" y="1196975"/>
            <a:ext cx="2794938" cy="1066800"/>
          </a:xfrm>
          <a:prstGeom prst="rect">
            <a:avLst/>
          </a:prstGeom>
        </p:spPr>
      </p:pic>
    </p:spTree>
    <p:extLst>
      <p:ext uri="{BB962C8B-B14F-4D97-AF65-F5344CB8AC3E}">
        <p14:creationId xmlns:p14="http://schemas.microsoft.com/office/powerpoint/2010/main" val="138358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1133</Words>
  <Application>Microsoft Office PowerPoint</Application>
  <PresentationFormat>自定义</PresentationFormat>
  <Paragraphs>119</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CMMI10</vt:lpstr>
      <vt:lpstr>CMR10</vt:lpstr>
      <vt:lpstr>CMR7</vt:lpstr>
      <vt:lpstr>CMSY10</vt:lpstr>
      <vt:lpstr>宋体</vt:lpstr>
      <vt:lpstr>Arial</vt:lpstr>
      <vt:lpstr>Calibri</vt:lpstr>
      <vt:lpstr>Lucida Sans Unicode</vt:lpstr>
      <vt:lpstr>Microsoft Sans Serif</vt:lpstr>
      <vt:lpstr>Office Theme</vt:lpstr>
      <vt:lpstr>PowerPoint 演示文稿</vt:lpstr>
      <vt:lpstr>Outline</vt:lpstr>
      <vt:lpstr>Design the Prototype </vt:lpstr>
      <vt:lpstr>Product Construction</vt:lpstr>
      <vt:lpstr>Product Construction</vt:lpstr>
      <vt:lpstr>Product Construction</vt:lpstr>
      <vt:lpstr>Product Construction</vt:lpstr>
      <vt:lpstr>BOM</vt:lpstr>
      <vt:lpstr>Technical Conditions for Production</vt:lpstr>
      <vt:lpstr>Technical Conditions for Production</vt:lpstr>
      <vt:lpstr>Technical Conditions for Production</vt:lpstr>
      <vt:lpstr>Technical Conditions for Production</vt:lpstr>
      <vt:lpstr>Technical Conditions for Production</vt:lpstr>
      <vt:lpstr>Technical Conditions for Production</vt:lpstr>
      <vt:lpstr>Technical Conditions for Production</vt:lpstr>
      <vt:lpstr>Technical Conditions for Production</vt:lpstr>
      <vt:lpstr>Production Process Description</vt:lpstr>
      <vt:lpstr>Production Process Description</vt:lpstr>
      <vt:lpstr>Production Process Description</vt:lpstr>
      <vt:lpstr>Production Process Description</vt:lpstr>
      <vt:lpstr>Production Process Description</vt:lpstr>
      <vt:lpstr>Production Process Description</vt:lpstr>
      <vt:lpstr>Staff</vt:lpstr>
      <vt:lpstr>Staff</vt:lpstr>
      <vt:lpstr>Staff</vt:lpstr>
      <vt:lpstr>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dc:title>
  <cp:lastModifiedBy>WongHansen</cp:lastModifiedBy>
  <cp:revision>18</cp:revision>
  <dcterms:created xsi:type="dcterms:W3CDTF">2023-05-11T17:10:12Z</dcterms:created>
  <dcterms:modified xsi:type="dcterms:W3CDTF">2023-05-12T07:32:51Z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LaTeX with Beamer class</vt:lpwstr>
  </property>
  <property fmtid="{D5CDD505-2E9C-101B-9397-08002B2CF9AE}" pid="4" name="LastSaved">
    <vt:filetime>2023-05-11T00:00:00Z</vt:filetime>
  </property>
</Properties>
</file>