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317" r:id="rId3"/>
    <p:sldId id="296" r:id="rId4"/>
    <p:sldId id="316" r:id="rId5"/>
    <p:sldId id="31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5768"/>
  </p:normalViewPr>
  <p:slideViewPr>
    <p:cSldViewPr snapToGrid="0">
      <p:cViewPr varScale="1">
        <p:scale>
          <a:sx n="106" d="100"/>
          <a:sy n="106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C25AC-89D2-AAF4-2AFC-E00E7B10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4D116F-913B-056C-C7A6-C1D47CE62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C35EB-6512-BD85-0CEB-E6D5C2D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572D3-B19D-116D-7A69-3109F0EC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204E21-74A4-C630-820D-EE063368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35489-E740-AB35-5BB2-F4316A5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FCEBA8-5916-CF5B-484D-CF8AB85C5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F355-7980-09CC-8BF5-21B6BBF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1BFBB-B345-16FD-B81D-2722B332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F113E-7A25-5FE2-0F90-2206B28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7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2E316B-F46E-4D11-95E1-EFDB2D10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C8E5C1-8FDF-4F70-609A-83BBEA4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7D2E8-BEA6-9A70-98DD-A9E6729C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8461BE-EEB5-22AB-CFD6-86DA090D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DA9EC-2D26-3D30-06CA-021E8F34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34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-51759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9562" y="365128"/>
            <a:ext cx="11473132" cy="91596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Образец заголовка</a:t>
            </a:r>
            <a:endParaRPr lang="zh-CN" alt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5/1/23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/>
          </p:nvPr>
        </p:nvSpPr>
        <p:spPr>
          <a:xfrm>
            <a:off x="379562" y="1384613"/>
            <a:ext cx="11473131" cy="5336863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10" name="Rectangle 8"/>
          <p:cNvSpPr/>
          <p:nvPr userDrawn="1"/>
        </p:nvSpPr>
        <p:spPr>
          <a:xfrm>
            <a:off x="0" y="-51759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539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D9C4F-A942-48DA-9133-A09CB34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2515E-6BD7-1219-1494-C47753E7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E0FA3-016E-AA49-852F-CB9BB915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07FFF-7B46-8A5F-2E3C-ADFFA0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E1167-B3CB-7C5D-B9D3-843BDEFD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9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AFAE3-0895-AB2F-A3CC-68B8C01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CECEF-7148-A819-E94E-B7142D64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CAC0-E425-2FA8-5DA7-C04A0522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8324C-E77B-F7DD-DFB5-E95D1D9A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A7FC6-EE7E-5FB8-EE31-933849C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1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13ED2-C5F6-DEEA-7FCA-3F80EC8C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768AC-06D7-25C5-14DF-F18B5F3A2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BEE7E4-C46C-D0FF-4588-128399D6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F15686-0BAD-54FE-AA27-C5B07D2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88F62-5C2F-4496-EC82-6B308ED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5A99F-7888-0CF1-FE56-F6571A46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A0B6C-C1B2-2BD0-E5FC-E602B66A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76633-30CB-978E-21C5-B79DE07A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D1F104-4E06-02FA-6045-0BDC36C9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E87E97-F6DE-086A-07F7-562373DBE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E9C32E-1957-C364-C715-D669A3F1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6D59DF-3DB8-9C34-6217-DE8431EF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726BDA-CE4D-7C3E-103B-7DA7B071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8FB107-D6C3-8A04-0E6A-4EF2C812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BF7FB-F85C-AE6F-BDB2-D6776FBC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F5F49D-2A18-AF7B-7FE8-CA521127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F8B98F-7F99-5D35-34AA-1208B4E2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4AE8AA-71D8-49E0-09AA-19DB2DD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13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439C1D-876A-E06D-2F71-0FFE5816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ED9CF2-DE87-FB08-2EA9-4ADD8370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B9D36C-8F9F-DDE5-CE37-CFFD2D34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3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15A02-02E4-AE92-092E-56035E7D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CD434-5EBD-D632-942E-92C858EC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8E2A73-EF07-4D8A-8F3B-835207B3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7F5B5A-23C2-BAC5-3F93-A18A6C0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946853-442B-FD0C-1422-7DD3C1A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90D97E-6660-89C8-466E-A5B91325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2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30CF0-F0BB-786B-1221-42F176F7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816DB6-2BE2-24ED-620D-AA4F0E1B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5E795B-9243-9495-FEF6-781AE2CD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2BFE2-22BA-BA4D-EE27-88B1E913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F06E3-4A21-654F-D04B-9D007544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70253-B80D-9655-666F-E04CF03B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0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EF91F-6DAB-2326-1AC5-4E64B6A9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A4E44-6490-E061-82A6-5B3A83A0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909CE-C311-334E-CE3F-B65CA2565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D97A-2409-2948-B670-6D9D5107FA94}" type="datetimeFigureOut">
              <a:rPr lang="ru-RU" smtClean="0"/>
              <a:t>01.05.2023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17A82-12CE-6B41-C86B-92B9617C3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851A8-7DBE-43F2-3B1D-4288A9DE2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E1FE-1FF9-394A-B2A7-53C02BE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Work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2009B-B745-9554-2E33-646BCED7AADA}"/>
              </a:ext>
            </a:extLst>
          </p:cNvPr>
          <p:cNvSpPr txBox="1"/>
          <p:nvPr/>
        </p:nvSpPr>
        <p:spPr>
          <a:xfrm>
            <a:off x="379562" y="1384613"/>
            <a:ext cx="11230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preliminary part of your course work.</a:t>
            </a:r>
          </a:p>
          <a:p>
            <a:r>
              <a:rPr lang="en-US" dirty="0"/>
              <a:t>First draft of this course work is the obligatory part of your spring semester APT class graduation.</a:t>
            </a:r>
          </a:p>
          <a:p>
            <a:r>
              <a:rPr lang="en-US" dirty="0"/>
              <a:t>You should provide the first report before the may 25</a:t>
            </a:r>
            <a:r>
              <a:rPr lang="en-US" baseline="30000" dirty="0"/>
              <a:t>th</a:t>
            </a:r>
            <a:r>
              <a:rPr lang="en-US" dirty="0"/>
              <a:t>. </a:t>
            </a:r>
          </a:p>
          <a:p>
            <a:r>
              <a:rPr lang="en-US" dirty="0"/>
              <a:t>Preliminary report should include: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 report file,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presentation with the main highlights of your future detailed course work.</a:t>
            </a:r>
          </a:p>
          <a:p>
            <a:r>
              <a:rPr lang="en-US" dirty="0"/>
              <a:t>In report you should provide the main idea you have chosen for your course work.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11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Work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Individually gather info about pilot production sample and future batch production (100 pieces)</a:t>
            </a:r>
          </a:p>
          <a:p>
            <a:r>
              <a:rPr lang="en-US" dirty="0"/>
              <a:t>1) prototype of a new winglet</a:t>
            </a:r>
          </a:p>
          <a:p>
            <a:r>
              <a:rPr lang="en-US" dirty="0"/>
              <a:t>2) prototype of a new seat for economy class cabin</a:t>
            </a:r>
          </a:p>
          <a:p>
            <a:r>
              <a:rPr lang="en-US" dirty="0"/>
              <a:t>3) prototype of a new composite material engine blade</a:t>
            </a:r>
          </a:p>
          <a:p>
            <a:r>
              <a:rPr lang="en-US" dirty="0"/>
              <a:t>4) prototype of a new APU combustion chamber</a:t>
            </a:r>
          </a:p>
          <a:p>
            <a:r>
              <a:rPr lang="en-US" dirty="0"/>
              <a:t>5) high pressure fuel pump prototype</a:t>
            </a:r>
          </a:p>
          <a:p>
            <a:r>
              <a:rPr lang="en-US" dirty="0"/>
              <a:t>6) choose your self (it should be an assembly or a very complex part)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 Assignment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question is how you going to organize sample production in real life conditions</a:t>
            </a:r>
            <a:r>
              <a:rPr lang="ru-RU" dirty="0"/>
              <a:t> </a:t>
            </a:r>
            <a:r>
              <a:rPr lang="en-US" dirty="0"/>
              <a:t>should be revealed in your presentation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1) Factory site organizing (place sizes, conditions, inventory)</a:t>
            </a:r>
          </a:p>
          <a:p>
            <a:r>
              <a:rPr lang="en-US" dirty="0"/>
              <a:t>2) Production process organization sequence (all operations step by step)</a:t>
            </a:r>
          </a:p>
          <a:p>
            <a:r>
              <a:rPr lang="en-US" dirty="0"/>
              <a:t>3</a:t>
            </a:r>
            <a:r>
              <a:rPr lang="ru-RU" dirty="0"/>
              <a:t>) </a:t>
            </a:r>
            <a:r>
              <a:rPr lang="en-US" dirty="0"/>
              <a:t>Tools to be used (set up the sequence for tools usage for line sequence)</a:t>
            </a:r>
          </a:p>
          <a:p>
            <a:r>
              <a:rPr lang="en-US" dirty="0"/>
              <a:t>4) Workers to be used (set up the sequence according to tools for line sequence)</a:t>
            </a:r>
          </a:p>
          <a:p>
            <a:r>
              <a:rPr lang="en-US" dirty="0"/>
              <a:t>5) Estimated production line sequence (can be a flowchart or other tool)</a:t>
            </a:r>
          </a:p>
          <a:p>
            <a:r>
              <a:rPr lang="en-US" dirty="0"/>
              <a:t>6) Estimated time for production (count the time for each production process)</a:t>
            </a:r>
          </a:p>
          <a:p>
            <a:endParaRPr lang="en-US" dirty="0"/>
          </a:p>
          <a:p>
            <a:r>
              <a:rPr lang="en-US" dirty="0"/>
              <a:t>You need to prepare a document with presentation according to report structure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12FE4-0AA1-3E42-5E69-AFD0C1DD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Structure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7D157-88F5-0ADF-B361-57AE3C252A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Construction separation of the assembly you have chosen from ppt or picked yourself (like you did in lab 1).</a:t>
            </a:r>
            <a:br>
              <a:rPr lang="en-US" dirty="0"/>
            </a:br>
            <a:r>
              <a:rPr lang="en-US" dirty="0"/>
              <a:t>2. BOM for your assembly (if it is not the part) and a standard technical description (specs).</a:t>
            </a:r>
            <a:br>
              <a:rPr lang="en-US" dirty="0"/>
            </a:br>
            <a:r>
              <a:rPr lang="en-US" dirty="0"/>
              <a:t>3. For each part you need to explain whether will you buy it or produce it (need to set up part type: purchased item or self-made).</a:t>
            </a:r>
            <a:br>
              <a:rPr lang="en-US" dirty="0"/>
            </a:br>
            <a:r>
              <a:rPr lang="en-US" dirty="0"/>
              <a:t>4. Technical conditions for production (workshop site sizes, consumables like </a:t>
            </a:r>
            <a:r>
              <a:rPr lang="en-US" dirty="0" err="1"/>
              <a:t>electricy</a:t>
            </a:r>
            <a:r>
              <a:rPr lang="en-US" dirty="0"/>
              <a:t> etc. and other need facilities, safety measures).</a:t>
            </a:r>
            <a:br>
              <a:rPr lang="en-US" dirty="0"/>
            </a:br>
            <a:r>
              <a:rPr lang="en-US" dirty="0"/>
              <a:t>5. Production process description divided into subprocesses including changing shape of raw materials and assembly process. (Can use flowchart or other management tool). Need to build a strong sequence of all actions.</a:t>
            </a:r>
            <a:br>
              <a:rPr lang="en-US" dirty="0"/>
            </a:br>
            <a:r>
              <a:rPr lang="en-US" dirty="0"/>
              <a:t>6. Machines and tools list needed for production processes (assign production processes with tools/machines and human resources).</a:t>
            </a:r>
            <a:br>
              <a:rPr lang="en-US" dirty="0"/>
            </a:br>
            <a:r>
              <a:rPr lang="en-US" dirty="0"/>
              <a:t>7. Count amount of people need for this work. Prepare instructions for each person according to his role.</a:t>
            </a:r>
            <a:br>
              <a:rPr lang="en-US" dirty="0"/>
            </a:br>
            <a:r>
              <a:rPr lang="en-US" dirty="0"/>
              <a:t>8. Set up factory site structure (graphic representation of where those tools and people will be placed).</a:t>
            </a:r>
            <a:br>
              <a:rPr lang="en-US" dirty="0"/>
            </a:br>
            <a:r>
              <a:rPr lang="en-US" dirty="0"/>
              <a:t>9. Build a checklist for quality control after production.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10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12FE4-0AA1-3E42-5E69-AFD0C1DD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Details</a:t>
            </a:r>
            <a:endParaRPr lang="ru-RU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38B05D2-7BBC-1899-B39D-B5FF436009E2}"/>
              </a:ext>
            </a:extLst>
          </p:cNvPr>
          <p:cNvSpPr txBox="1"/>
          <p:nvPr/>
        </p:nvSpPr>
        <p:spPr>
          <a:xfrm>
            <a:off x="415848" y="1745741"/>
            <a:ext cx="2120900" cy="435888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b="1" spc="-75" dirty="0">
                <a:solidFill>
                  <a:srgbClr val="44BD9B"/>
                </a:solidFill>
                <a:latin typeface="Arial"/>
                <a:cs typeface="Arial"/>
              </a:rPr>
              <a:t>Forming</a:t>
            </a:r>
            <a:endParaRPr sz="2000" dirty="0">
              <a:latin typeface="Arial"/>
              <a:cs typeface="Arial"/>
            </a:endParaRPr>
          </a:p>
          <a:p>
            <a:pPr marL="468630" indent="-35623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20" dirty="0">
                <a:solidFill>
                  <a:srgbClr val="7E7E7E"/>
                </a:solidFill>
                <a:latin typeface="Tahoma"/>
                <a:cs typeface="Tahoma"/>
              </a:rPr>
              <a:t>Rolling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30" dirty="0">
                <a:solidFill>
                  <a:srgbClr val="7E7E7E"/>
                </a:solidFill>
                <a:latin typeface="Tahoma"/>
                <a:cs typeface="Tahoma"/>
              </a:rPr>
              <a:t>Extrusion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15" dirty="0">
                <a:solidFill>
                  <a:srgbClr val="7E7E7E"/>
                </a:solidFill>
                <a:latin typeface="Tahoma"/>
                <a:cs typeface="Tahoma"/>
              </a:rPr>
              <a:t>Bending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65" dirty="0">
                <a:solidFill>
                  <a:srgbClr val="7E7E7E"/>
                </a:solidFill>
                <a:latin typeface="Tahoma"/>
                <a:cs typeface="Tahoma"/>
              </a:rPr>
              <a:t>Die</a:t>
            </a:r>
            <a:r>
              <a:rPr sz="2000" spc="-2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7E7E7E"/>
                </a:solidFill>
                <a:latin typeface="Tahoma"/>
                <a:cs typeface="Tahoma"/>
              </a:rPr>
              <a:t>forming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35" dirty="0">
                <a:solidFill>
                  <a:srgbClr val="7E7E7E"/>
                </a:solidFill>
                <a:latin typeface="Tahoma"/>
                <a:cs typeface="Tahoma"/>
              </a:rPr>
              <a:t>Deep</a:t>
            </a:r>
            <a:r>
              <a:rPr sz="2000" spc="-2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7E7E7E"/>
                </a:solidFill>
                <a:latin typeface="Tahoma"/>
                <a:cs typeface="Tahoma"/>
              </a:rPr>
              <a:t>drawing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80" dirty="0">
                <a:solidFill>
                  <a:srgbClr val="7E7E7E"/>
                </a:solidFill>
                <a:latin typeface="Tahoma"/>
                <a:cs typeface="Tahoma"/>
              </a:rPr>
              <a:t>Metal</a:t>
            </a:r>
            <a:r>
              <a:rPr sz="2000" spc="-3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7E7E7E"/>
                </a:solidFill>
                <a:latin typeface="Tahoma"/>
                <a:cs typeface="Tahoma"/>
              </a:rPr>
              <a:t>spinning</a:t>
            </a:r>
            <a:endParaRPr sz="2000" dirty="0"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sz="2000" spc="30" dirty="0">
                <a:solidFill>
                  <a:srgbClr val="7E7E7E"/>
                </a:solidFill>
                <a:latin typeface="Tahoma"/>
                <a:cs typeface="Tahoma"/>
              </a:rPr>
              <a:t>Hydroforming</a:t>
            </a:r>
            <a:endParaRPr lang="ru-RU" sz="2000" spc="30" dirty="0">
              <a:solidFill>
                <a:srgbClr val="7E7E7E"/>
              </a:solidFill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lang="en-US" sz="2000" spc="30" dirty="0">
                <a:solidFill>
                  <a:srgbClr val="7E7E7E"/>
                </a:solidFill>
                <a:latin typeface="Tahoma"/>
                <a:cs typeface="Tahoma"/>
              </a:rPr>
              <a:t>Stretching</a:t>
            </a:r>
            <a:endParaRPr lang="ru-RU" sz="2000" spc="30" dirty="0">
              <a:solidFill>
                <a:srgbClr val="7E7E7E"/>
              </a:solidFill>
              <a:latin typeface="Tahoma"/>
              <a:cs typeface="Tahoma"/>
            </a:endParaRP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lang="en-US" sz="2000" spc="30" dirty="0">
                <a:solidFill>
                  <a:srgbClr val="7E7E7E"/>
                </a:solidFill>
                <a:latin typeface="Tahoma"/>
                <a:cs typeface="Tahoma"/>
              </a:rPr>
              <a:t>Forging</a:t>
            </a:r>
          </a:p>
          <a:p>
            <a:pPr marL="468630" indent="-356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7995" algn="l"/>
                <a:tab pos="469265" algn="l"/>
              </a:tabLst>
            </a:pPr>
            <a:r>
              <a:rPr lang="en-US" sz="2000" spc="30" dirty="0">
                <a:solidFill>
                  <a:srgbClr val="7E7E7E"/>
                </a:solidFill>
                <a:latin typeface="Tahoma"/>
                <a:cs typeface="Tahoma"/>
              </a:rPr>
              <a:t> Shearing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96ABCE3-2E43-FFE6-AD95-2EDAFCF3A873}"/>
              </a:ext>
            </a:extLst>
          </p:cNvPr>
          <p:cNvSpPr txBox="1"/>
          <p:nvPr/>
        </p:nvSpPr>
        <p:spPr>
          <a:xfrm>
            <a:off x="4503228" y="1745741"/>
            <a:ext cx="1612900" cy="23742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spc="-60" dirty="0">
                <a:solidFill>
                  <a:srgbClr val="44BC9B"/>
                </a:solidFill>
                <a:latin typeface="Arial"/>
                <a:cs typeface="Arial"/>
              </a:rPr>
              <a:t>Machining</a:t>
            </a:r>
            <a:endParaRPr sz="2000" dirty="0">
              <a:latin typeface="Arial"/>
              <a:cs typeface="Arial"/>
            </a:endParaRPr>
          </a:p>
          <a:p>
            <a:pPr marL="469900" indent="-3568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45" dirty="0">
                <a:solidFill>
                  <a:srgbClr val="7D7D7D"/>
                </a:solidFill>
                <a:latin typeface="Tahoma"/>
                <a:cs typeface="Tahoma"/>
              </a:rPr>
              <a:t>Drilling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solidFill>
                  <a:srgbClr val="7D7D7D"/>
                </a:solidFill>
                <a:latin typeface="Tahoma"/>
                <a:cs typeface="Tahoma"/>
              </a:rPr>
              <a:t>Turning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55" dirty="0">
                <a:solidFill>
                  <a:srgbClr val="7D7D7D"/>
                </a:solidFill>
                <a:latin typeface="Tahoma"/>
                <a:cs typeface="Tahoma"/>
              </a:rPr>
              <a:t>Milling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7D7D7D"/>
                </a:solidFill>
                <a:latin typeface="Tahoma"/>
                <a:cs typeface="Tahoma"/>
              </a:rPr>
              <a:t>Threading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30" dirty="0">
                <a:solidFill>
                  <a:srgbClr val="7D7D7D"/>
                </a:solidFill>
                <a:latin typeface="Tahoma"/>
                <a:cs typeface="Tahoma"/>
              </a:rPr>
              <a:t>Cutting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2A04FFA-44F2-140D-30A9-0F481A3F91E0}"/>
              </a:ext>
            </a:extLst>
          </p:cNvPr>
          <p:cNvSpPr txBox="1"/>
          <p:nvPr/>
        </p:nvSpPr>
        <p:spPr>
          <a:xfrm>
            <a:off x="9231304" y="1745741"/>
            <a:ext cx="1540510" cy="15862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spc="-100" dirty="0">
                <a:solidFill>
                  <a:srgbClr val="44BC9B"/>
                </a:solidFill>
                <a:latin typeface="Arial"/>
                <a:cs typeface="Arial"/>
              </a:rPr>
              <a:t>Joining</a:t>
            </a:r>
            <a:endParaRPr sz="2000" dirty="0">
              <a:latin typeface="Arial"/>
              <a:cs typeface="Arial"/>
            </a:endParaRPr>
          </a:p>
          <a:p>
            <a:pPr marL="469900" indent="-3568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20" dirty="0">
                <a:solidFill>
                  <a:srgbClr val="7D7D7D"/>
                </a:solidFill>
                <a:latin typeface="Tahoma"/>
                <a:cs typeface="Tahoma"/>
              </a:rPr>
              <a:t>Welding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10" dirty="0">
                <a:solidFill>
                  <a:srgbClr val="7D7D7D"/>
                </a:solidFill>
                <a:latin typeface="Tahoma"/>
                <a:cs typeface="Tahoma"/>
              </a:rPr>
              <a:t>S</a:t>
            </a:r>
            <a:r>
              <a:rPr sz="2000" spc="15" dirty="0">
                <a:solidFill>
                  <a:srgbClr val="7D7D7D"/>
                </a:solidFill>
                <a:latin typeface="Tahoma"/>
                <a:cs typeface="Tahoma"/>
              </a:rPr>
              <a:t>o</a:t>
            </a:r>
            <a:r>
              <a:rPr sz="2000" spc="10" dirty="0">
                <a:solidFill>
                  <a:srgbClr val="7D7D7D"/>
                </a:solidFill>
                <a:latin typeface="Tahoma"/>
                <a:cs typeface="Tahoma"/>
              </a:rPr>
              <a:t>l</a:t>
            </a:r>
            <a:r>
              <a:rPr sz="2000" spc="5" dirty="0">
                <a:solidFill>
                  <a:srgbClr val="7D7D7D"/>
                </a:solidFill>
                <a:latin typeface="Tahoma"/>
                <a:cs typeface="Tahoma"/>
              </a:rPr>
              <a:t>d</a:t>
            </a:r>
            <a:r>
              <a:rPr sz="2000" spc="10" dirty="0">
                <a:solidFill>
                  <a:srgbClr val="7D7D7D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7D7D7D"/>
                </a:solidFill>
                <a:latin typeface="Tahoma"/>
                <a:cs typeface="Tahoma"/>
              </a:rPr>
              <a:t>ri</a:t>
            </a:r>
            <a:r>
              <a:rPr sz="2000" spc="10" dirty="0">
                <a:solidFill>
                  <a:srgbClr val="7D7D7D"/>
                </a:solidFill>
                <a:latin typeface="Tahoma"/>
                <a:cs typeface="Tahoma"/>
              </a:rPr>
              <a:t>ng</a:t>
            </a:r>
            <a:endParaRPr sz="2000" dirty="0">
              <a:latin typeface="Tahoma"/>
              <a:cs typeface="Tahoma"/>
            </a:endParaRPr>
          </a:p>
          <a:p>
            <a:pPr marL="469900" indent="-3568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20" dirty="0">
                <a:solidFill>
                  <a:srgbClr val="7D7D7D"/>
                </a:solidFill>
                <a:latin typeface="Tahoma"/>
                <a:cs typeface="Tahoma"/>
              </a:rPr>
              <a:t>Riveting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45704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533</Words>
  <Application>Microsoft Macintosh PowerPoint</Application>
  <PresentationFormat>Широкоэкранный</PresentationFormat>
  <Paragraphs>50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Тема Office</vt:lpstr>
      <vt:lpstr>Course Work Assignment</vt:lpstr>
      <vt:lpstr>Course Work Assignment</vt:lpstr>
      <vt:lpstr>Course Work Assignment</vt:lpstr>
      <vt:lpstr>Report Structure</vt:lpstr>
      <vt:lpstr>Report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Work Assignment</dc:title>
  <dc:creator>Victor Gurov</dc:creator>
  <cp:lastModifiedBy>Victor Gurov</cp:lastModifiedBy>
  <cp:revision>2</cp:revision>
  <dcterms:created xsi:type="dcterms:W3CDTF">2023-05-01T06:37:47Z</dcterms:created>
  <dcterms:modified xsi:type="dcterms:W3CDTF">2023-05-01T08:22:19Z</dcterms:modified>
</cp:coreProperties>
</file>