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8" r:id="rId3"/>
    <p:sldId id="263" r:id="rId4"/>
    <p:sldId id="257" r:id="rId5"/>
    <p:sldId id="264" r:id="rId6"/>
    <p:sldId id="259" r:id="rId7"/>
    <p:sldId id="260" r:id="rId8"/>
    <p:sldId id="265" r:id="rId9"/>
    <p:sldId id="266" r:id="rId10"/>
    <p:sldId id="261" r:id="rId11"/>
    <p:sldId id="267" r:id="rId12"/>
    <p:sldId id="268" r:id="rId13"/>
    <p:sldId id="269" r:id="rId14"/>
    <p:sldId id="270" r:id="rId15"/>
    <p:sldId id="271" r:id="rId16"/>
    <p:sldId id="272" r:id="rId17"/>
    <p:sldId id="26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4660"/>
  </p:normalViewPr>
  <p:slideViewPr>
    <p:cSldViewPr snapToGrid="0">
      <p:cViewPr>
        <p:scale>
          <a:sx n="76" d="100"/>
          <a:sy n="76" d="100"/>
        </p:scale>
        <p:origin x="-1182"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91009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9"/>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7" name="Google Shape;17;p9"/>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19" name="Google Shape;19;p9"/>
          <p:cNvGrpSpPr/>
          <p:nvPr/>
        </p:nvGrpSpPr>
        <p:grpSpPr>
          <a:xfrm>
            <a:off x="-3765" y="4953000"/>
            <a:ext cx="9147765" cy="1912088"/>
            <a:chOff x="-3765" y="4832896"/>
            <a:chExt cx="9147765" cy="2032192"/>
          </a:xfrm>
        </p:grpSpPr>
        <p:sp>
          <p:nvSpPr>
            <p:cNvPr id="20" name="Google Shape;20;p9"/>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1" name="Google Shape;21;p9"/>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2" name="Google Shape;22;p9"/>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3" name="Google Shape;23;p9"/>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4" name="Google Shape;24;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8"/>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1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9"/>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1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9" name="Google Shape;29;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2" name="Google Shape;32;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11"/>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0" name="Google Shape;40;p11"/>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12"/>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12"/>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7" name="Google Shape;4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13"/>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13"/>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3" name="Google Shape;53;p13"/>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4" name="Google Shape;54;p1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1" name="Google Shape;6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6"/>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9" name="Google Shape;69;p16"/>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1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17"/>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5" name="Google Shape;75;p17"/>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76" name="Google Shape;76;p1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9" name="Google Shape;79;p17"/>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1" name="Google Shape;81;p17"/>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2" name="Google Shape;82;p17"/>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3" name="Google Shape;83;p17"/>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7"/>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17"/>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7" name="Google Shape;7;p8"/>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 name="Google Shape;8;p8"/>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9" name="Google Shape;9;p8"/>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2" name="Google Shape;12;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7" Type="http://schemas.openxmlformats.org/officeDocument/2006/relationships/hyperlink" Target="https://youtu.be/yebUIymZJm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agorapulse.com/blog/hide-comments-on-facebook/" TargetMode="External"/><Relationship Id="rId5" Type="http://schemas.openxmlformats.org/officeDocument/2006/relationships/hyperlink" Target="https://www.coursera.org/learn/web-development" TargetMode="External"/><Relationship Id="rId4" Type="http://schemas.openxmlformats.org/officeDocument/2006/relationships/hyperlink" Target="http://ijarcst.com/doc/vol2-issue2/gparvathi.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ctrTitle"/>
          </p:nvPr>
        </p:nvSpPr>
        <p:spPr>
          <a:xfrm>
            <a:off x="228600" y="152401"/>
            <a:ext cx="8763000" cy="2743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2"/>
              </a:buClr>
              <a:buSzPts val="3600"/>
              <a:buFont typeface="Lucida Sans"/>
              <a:buNone/>
            </a:pPr>
            <a:r>
              <a:rPr lang="en-US" sz="3600" i="1" u="sng" dirty="0">
                <a:latin typeface="Lucida Sans"/>
                <a:ea typeface="Lucida Sans"/>
                <a:cs typeface="Lucida Sans"/>
                <a:sym typeface="Lucida Sans"/>
              </a:rPr>
              <a:t>Artificial Intelligence Approach For Filtering Offensive And Hate Comments On Social </a:t>
            </a:r>
            <a:r>
              <a:rPr lang="en-US" sz="3600" i="1" u="sng" dirty="0" smtClean="0"/>
              <a:t>Media </a:t>
            </a:r>
            <a:r>
              <a:rPr lang="en-US" sz="3600" i="1" u="sng" dirty="0" smtClean="0">
                <a:latin typeface="Lucida Sans"/>
                <a:ea typeface="Lucida Sans"/>
                <a:cs typeface="Lucida Sans"/>
                <a:sym typeface="Lucida Sans"/>
              </a:rPr>
              <a:t>Platforms</a:t>
            </a:r>
            <a:r>
              <a:rPr lang="en-US" u="sng" dirty="0">
                <a:latin typeface="Lucida Sans"/>
                <a:ea typeface="Lucida Sans"/>
                <a:cs typeface="Lucida Sans"/>
                <a:sym typeface="Lucida Sans"/>
              </a:rPr>
              <a:t>.</a:t>
            </a:r>
            <a:br>
              <a:rPr lang="en-US" u="sng" dirty="0">
                <a:latin typeface="Lucida Sans"/>
                <a:ea typeface="Lucida Sans"/>
                <a:cs typeface="Lucida Sans"/>
                <a:sym typeface="Lucida Sans"/>
              </a:rPr>
            </a:br>
            <a:r>
              <a:rPr lang="en-US" sz="3100" i="1" dirty="0">
                <a:latin typeface="Lucida Sans"/>
                <a:ea typeface="Lucida Sans"/>
                <a:cs typeface="Lucida Sans"/>
                <a:sym typeface="Lucida Sans"/>
              </a:rPr>
              <a:t>GUIDED BY :PROF. MAHENDRA MEHERA</a:t>
            </a:r>
            <a:endParaRPr sz="3100" i="1" dirty="0">
              <a:latin typeface="Lucida Sans"/>
              <a:ea typeface="Lucida Sans"/>
              <a:cs typeface="Lucida Sans"/>
              <a:sym typeface="Lucida Sans"/>
            </a:endParaRPr>
          </a:p>
        </p:txBody>
      </p:sp>
      <p:sp>
        <p:nvSpPr>
          <p:cNvPr id="151" name="Google Shape;151;p1"/>
          <p:cNvSpPr txBox="1">
            <a:spLocks noGrp="1"/>
          </p:cNvSpPr>
          <p:nvPr>
            <p:ph type="subTitle" idx="1"/>
          </p:nvPr>
        </p:nvSpPr>
        <p:spPr>
          <a:xfrm>
            <a:off x="228600" y="3048000"/>
            <a:ext cx="8382000" cy="2133600"/>
          </a:xfrm>
          <a:prstGeom prst="rect">
            <a:avLst/>
          </a:prstGeom>
          <a:noFill/>
          <a:ln>
            <a:noFill/>
          </a:ln>
        </p:spPr>
        <p:txBody>
          <a:bodyPr spcFirstLastPara="1" wrap="square" lIns="45700" tIns="45700" rIns="45700" bIns="45700" anchor="t" anchorCtr="0">
            <a:normAutofit/>
          </a:bodyPr>
          <a:lstStyle/>
          <a:p>
            <a:pPr marL="0" marR="64008" lvl="0" indent="0" algn="r" rtl="0">
              <a:lnSpc>
                <a:spcPct val="100000"/>
              </a:lnSpc>
              <a:spcBef>
                <a:spcPts val="0"/>
              </a:spcBef>
              <a:spcAft>
                <a:spcPts val="0"/>
              </a:spcAft>
              <a:buSzPts val="1836"/>
              <a:buNone/>
            </a:pPr>
            <a:r>
              <a:rPr lang="en-US" i="1"/>
              <a:t>AARON DOMINGO(8763)</a:t>
            </a:r>
            <a:endParaRPr/>
          </a:p>
          <a:p>
            <a:pPr marL="0" marR="64008" lvl="0" indent="0" algn="r" rtl="0">
              <a:lnSpc>
                <a:spcPct val="100000"/>
              </a:lnSpc>
              <a:spcBef>
                <a:spcPts val="400"/>
              </a:spcBef>
              <a:spcAft>
                <a:spcPts val="0"/>
              </a:spcAft>
              <a:buSzPts val="1836"/>
              <a:buNone/>
            </a:pPr>
            <a:r>
              <a:rPr lang="en-US" i="1"/>
              <a:t>AADARSH KSHIRSAGAR(8765)</a:t>
            </a:r>
            <a:endParaRPr/>
          </a:p>
          <a:p>
            <a:pPr marL="0" marR="64008" lvl="0" indent="0" algn="r" rtl="0">
              <a:lnSpc>
                <a:spcPct val="100000"/>
              </a:lnSpc>
              <a:spcBef>
                <a:spcPts val="400"/>
              </a:spcBef>
              <a:spcAft>
                <a:spcPts val="0"/>
              </a:spcAft>
              <a:buSzPts val="1836"/>
              <a:buNone/>
            </a:pPr>
            <a:r>
              <a:rPr lang="en-US" i="1"/>
              <a:t>ADITI PAI(8766)</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body" idx="1"/>
          </p:nvPr>
        </p:nvSpPr>
        <p:spPr>
          <a:xfrm>
            <a:off x="547075" y="990103"/>
            <a:ext cx="8229600" cy="4526100"/>
          </a:xfrm>
          <a:prstGeom prst="rect">
            <a:avLst/>
          </a:prstGeom>
          <a:noFill/>
          <a:ln>
            <a:noFill/>
          </a:ln>
        </p:spPr>
        <p:txBody>
          <a:bodyPr spcFirstLastPara="1" wrap="square" lIns="91425" tIns="45700" rIns="91425" bIns="45700" anchor="t" anchorCtr="0">
            <a:normAutofit/>
          </a:bodyPr>
          <a:lstStyle/>
          <a:p>
            <a:pPr marL="365760" lvl="0" indent="-139446" algn="l" rtl="0">
              <a:lnSpc>
                <a:spcPct val="100000"/>
              </a:lnSpc>
              <a:spcBef>
                <a:spcPts val="0"/>
              </a:spcBef>
              <a:spcAft>
                <a:spcPts val="0"/>
              </a:spcAft>
              <a:buSzPts val="1836"/>
              <a:buFont typeface="Wingdings" pitchFamily="2" charset="2"/>
              <a:buChar char="q"/>
            </a:pPr>
            <a:endParaRPr dirty="0"/>
          </a:p>
          <a:p>
            <a:pPr marL="457200" lvl="0" indent="-368300" algn="l" rtl="0">
              <a:lnSpc>
                <a:spcPct val="100000"/>
              </a:lnSpc>
              <a:spcBef>
                <a:spcPts val="400"/>
              </a:spcBef>
              <a:spcAft>
                <a:spcPts val="0"/>
              </a:spcAft>
              <a:buSzPts val="2200"/>
              <a:buFont typeface="Wingdings" pitchFamily="2" charset="2"/>
              <a:buChar char="q"/>
            </a:pPr>
            <a:r>
              <a:rPr lang="en-US" sz="2200" dirty="0"/>
              <a:t>Programming Language :Python.</a:t>
            </a:r>
            <a:endParaRPr sz="2200" dirty="0"/>
          </a:p>
          <a:p>
            <a:pPr marL="457200" lvl="0" indent="-368300" algn="l" rtl="0">
              <a:lnSpc>
                <a:spcPct val="100000"/>
              </a:lnSpc>
              <a:spcBef>
                <a:spcPts val="0"/>
              </a:spcBef>
              <a:spcAft>
                <a:spcPts val="0"/>
              </a:spcAft>
              <a:buSzPts val="2200"/>
              <a:buFont typeface="Wingdings" pitchFamily="2" charset="2"/>
              <a:buChar char="q"/>
            </a:pPr>
            <a:r>
              <a:rPr lang="en-US" sz="2200" dirty="0"/>
              <a:t>Libraries: </a:t>
            </a:r>
            <a:r>
              <a:rPr lang="en-US" sz="2200" dirty="0" err="1"/>
              <a:t>Numpy</a:t>
            </a:r>
            <a:r>
              <a:rPr lang="en-US" sz="2200" dirty="0"/>
              <a:t> , Pandas, </a:t>
            </a:r>
            <a:r>
              <a:rPr lang="en-US" sz="2200" dirty="0" err="1"/>
              <a:t>Scikit</a:t>
            </a:r>
            <a:r>
              <a:rPr lang="en-US" sz="2200" dirty="0"/>
              <a:t>-learn.</a:t>
            </a:r>
            <a:endParaRPr sz="2200" dirty="0"/>
          </a:p>
          <a:p>
            <a:pPr marL="457200" lvl="0" indent="-368300" algn="l" rtl="0">
              <a:lnSpc>
                <a:spcPct val="100000"/>
              </a:lnSpc>
              <a:spcBef>
                <a:spcPts val="0"/>
              </a:spcBef>
              <a:spcAft>
                <a:spcPts val="0"/>
              </a:spcAft>
              <a:buSzPts val="2200"/>
              <a:buFont typeface="Wingdings" pitchFamily="2" charset="2"/>
              <a:buChar char="q"/>
            </a:pPr>
            <a:r>
              <a:rPr lang="en-US" sz="2200" dirty="0"/>
              <a:t>Tools :</a:t>
            </a:r>
            <a:r>
              <a:rPr lang="en-US" sz="2200" dirty="0" err="1"/>
              <a:t>Jupyter</a:t>
            </a:r>
            <a:r>
              <a:rPr lang="en-US" sz="2200" dirty="0"/>
              <a:t> </a:t>
            </a:r>
            <a:r>
              <a:rPr lang="en-US" sz="2200" dirty="0" smtClean="0"/>
              <a:t>notebook/Atom</a:t>
            </a:r>
            <a:endParaRPr sz="2200" dirty="0"/>
          </a:p>
          <a:p>
            <a:pPr marL="457200" lvl="0" indent="-368300" algn="l" rtl="0">
              <a:lnSpc>
                <a:spcPct val="100000"/>
              </a:lnSpc>
              <a:spcBef>
                <a:spcPts val="0"/>
              </a:spcBef>
              <a:spcAft>
                <a:spcPts val="0"/>
              </a:spcAft>
              <a:buSzPts val="2200"/>
              <a:buFont typeface="Wingdings" pitchFamily="2" charset="2"/>
              <a:buChar char="q"/>
            </a:pPr>
            <a:r>
              <a:rPr lang="en-US" sz="2200" dirty="0"/>
              <a:t>Algorithm: Machine Learning </a:t>
            </a:r>
            <a:r>
              <a:rPr lang="en-US" sz="2200" dirty="0" smtClean="0"/>
              <a:t>Algorithm</a:t>
            </a:r>
          </a:p>
          <a:p>
            <a:pPr marL="457200" lvl="0" indent="-368300" algn="l" rtl="0">
              <a:lnSpc>
                <a:spcPct val="100000"/>
              </a:lnSpc>
              <a:spcBef>
                <a:spcPts val="0"/>
              </a:spcBef>
              <a:spcAft>
                <a:spcPts val="0"/>
              </a:spcAft>
              <a:buSzPts val="2200"/>
              <a:buFont typeface="Wingdings" pitchFamily="2" charset="2"/>
              <a:buChar char="q"/>
            </a:pPr>
            <a:r>
              <a:rPr lang="en-US" sz="2200" dirty="0" smtClean="0"/>
              <a:t>API: </a:t>
            </a:r>
            <a:r>
              <a:rPr lang="en-US" sz="2200" dirty="0" err="1" smtClean="0"/>
              <a:t>Instagram</a:t>
            </a:r>
            <a:r>
              <a:rPr lang="en-US" sz="2200" dirty="0" smtClean="0"/>
              <a:t> Graph API</a:t>
            </a:r>
            <a:endParaRPr sz="2200" dirty="0"/>
          </a:p>
        </p:txBody>
      </p:sp>
      <p:sp>
        <p:nvSpPr>
          <p:cNvPr id="147" name="Google Shape;147;p1"/>
          <p:cNvSpPr txBox="1">
            <a:spLocks noGrp="1"/>
          </p:cNvSpPr>
          <p:nvPr>
            <p:ph type="title"/>
          </p:nvPr>
        </p:nvSpPr>
        <p:spPr>
          <a:xfrm>
            <a:off x="228600" y="274638"/>
            <a:ext cx="86868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100"/>
              <a:buFont typeface="Lucida Sans"/>
              <a:buNone/>
            </a:pPr>
            <a:r>
              <a:rPr lang="en-US" sz="3600"/>
              <a:t>TECHNOLOGY USAGE</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96033"/>
          </a:xfrm>
        </p:spPr>
        <p:txBody>
          <a:bodyPr>
            <a:normAutofit fontScale="90000"/>
          </a:bodyPr>
          <a:lstStyle/>
          <a:p>
            <a:r>
              <a:rPr lang="en-IN" dirty="0" smtClean="0"/>
              <a:t>Main Flow Diagram</a:t>
            </a:r>
            <a:endParaRPr lang="en-IN" dirty="0"/>
          </a:p>
        </p:txBody>
      </p:sp>
      <p:pic>
        <p:nvPicPr>
          <p:cNvPr id="1026" name="Picture 2"/>
          <p:cNvPicPr>
            <a:picLocks noChangeAspect="1" noChangeArrowheads="1"/>
          </p:cNvPicPr>
          <p:nvPr/>
        </p:nvPicPr>
        <p:blipFill>
          <a:blip r:embed="rId2"/>
          <a:srcRect l="25517" t="25794" r="61737" b="15577"/>
          <a:stretch>
            <a:fillRect/>
          </a:stretch>
        </p:blipFill>
        <p:spPr bwMode="auto">
          <a:xfrm>
            <a:off x="3263704" y="900331"/>
            <a:ext cx="3235570" cy="5957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Instagram</a:t>
            </a:r>
            <a:r>
              <a:rPr lang="en-IN" dirty="0" smtClean="0"/>
              <a:t> Graph API</a:t>
            </a:r>
            <a:endParaRPr lang="en-IN" dirty="0"/>
          </a:p>
        </p:txBody>
      </p:sp>
      <p:pic>
        <p:nvPicPr>
          <p:cNvPr id="2050" name="Picture 2"/>
          <p:cNvPicPr>
            <a:picLocks noChangeAspect="1" noChangeArrowheads="1"/>
          </p:cNvPicPr>
          <p:nvPr/>
        </p:nvPicPr>
        <p:blipFill>
          <a:blip r:embed="rId2"/>
          <a:srcRect l="25841" t="26984" r="23029" b="12500"/>
          <a:stretch>
            <a:fillRect/>
          </a:stretch>
        </p:blipFill>
        <p:spPr bwMode="auto">
          <a:xfrm>
            <a:off x="829993" y="1383098"/>
            <a:ext cx="7469946" cy="4970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Instagram</a:t>
            </a:r>
            <a:r>
              <a:rPr lang="en-IN" dirty="0" smtClean="0"/>
              <a:t> Graph API</a:t>
            </a:r>
            <a:endParaRPr lang="en-IN" dirty="0"/>
          </a:p>
        </p:txBody>
      </p:sp>
      <p:pic>
        <p:nvPicPr>
          <p:cNvPr id="9" name="Picture 8" descr="WhatsApp Image 2020-11-08 at 1.43.35 PM (1).jpeg"/>
          <p:cNvPicPr>
            <a:picLocks noChangeAspect="1"/>
          </p:cNvPicPr>
          <p:nvPr/>
        </p:nvPicPr>
        <p:blipFill>
          <a:blip r:embed="rId2"/>
          <a:stretch>
            <a:fillRect/>
          </a:stretch>
        </p:blipFill>
        <p:spPr>
          <a:xfrm>
            <a:off x="0" y="1519310"/>
            <a:ext cx="4125619" cy="3629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WhatsApp Image 2020-11-08 at 1.43.35 PM.jpeg"/>
          <p:cNvPicPr>
            <a:picLocks noChangeAspect="1"/>
          </p:cNvPicPr>
          <p:nvPr/>
        </p:nvPicPr>
        <p:blipFill>
          <a:blip r:embed="rId3"/>
          <a:stretch>
            <a:fillRect/>
          </a:stretch>
        </p:blipFill>
        <p:spPr>
          <a:xfrm>
            <a:off x="4253864" y="1547447"/>
            <a:ext cx="4890136" cy="3530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Instagram</a:t>
            </a:r>
            <a:r>
              <a:rPr lang="en-IN" dirty="0" smtClean="0"/>
              <a:t> Graph API</a:t>
            </a:r>
            <a:endParaRPr lang="en-IN" dirty="0"/>
          </a:p>
        </p:txBody>
      </p:sp>
      <p:pic>
        <p:nvPicPr>
          <p:cNvPr id="4" name="Picture 3" descr="WhatsApp Image 2020-11-08 at 1.43.33 PM.jpeg"/>
          <p:cNvPicPr>
            <a:picLocks noChangeAspect="1"/>
          </p:cNvPicPr>
          <p:nvPr/>
        </p:nvPicPr>
        <p:blipFill>
          <a:blip r:embed="rId2"/>
          <a:stretch>
            <a:fillRect/>
          </a:stretch>
        </p:blipFill>
        <p:spPr>
          <a:xfrm>
            <a:off x="4375052" y="1603716"/>
            <a:ext cx="4600136" cy="36577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WhatsApp Image 2020-11-08 at 1.43.32 PM.jpeg"/>
          <p:cNvPicPr>
            <a:picLocks noChangeAspect="1"/>
          </p:cNvPicPr>
          <p:nvPr/>
        </p:nvPicPr>
        <p:blipFill>
          <a:blip r:embed="rId3"/>
          <a:stretch>
            <a:fillRect/>
          </a:stretch>
        </p:blipFill>
        <p:spPr>
          <a:xfrm>
            <a:off x="178409" y="1461133"/>
            <a:ext cx="4084102" cy="3931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4660" y="988958"/>
            <a:ext cx="8229600" cy="4525963"/>
          </a:xfrm>
        </p:spPr>
        <p:txBody>
          <a:bodyPr>
            <a:normAutofit/>
          </a:bodyPr>
          <a:lstStyle/>
          <a:p>
            <a:r>
              <a:rPr lang="en-IN" sz="2000" dirty="0" smtClean="0"/>
              <a:t>We have successfully fetched the comments form a post in the </a:t>
            </a:r>
            <a:r>
              <a:rPr lang="en-IN" sz="2000" dirty="0" err="1" smtClean="0"/>
              <a:t>Instagram</a:t>
            </a:r>
            <a:r>
              <a:rPr lang="en-IN" sz="2000" dirty="0" smtClean="0"/>
              <a:t> account and stored it in a .</a:t>
            </a:r>
            <a:r>
              <a:rPr lang="en-IN" sz="2000" dirty="0" err="1" smtClean="0"/>
              <a:t>xlsx</a:t>
            </a:r>
            <a:r>
              <a:rPr lang="en-IN" sz="2000" dirty="0" smtClean="0"/>
              <a:t> file.</a:t>
            </a:r>
          </a:p>
          <a:p>
            <a:r>
              <a:rPr lang="en-IN" sz="2000" dirty="0" smtClean="0"/>
              <a:t>These comments will be given into the ML model as input.</a:t>
            </a:r>
            <a:endParaRPr lang="en-IN" sz="2000" dirty="0"/>
          </a:p>
        </p:txBody>
      </p:sp>
      <p:sp>
        <p:nvSpPr>
          <p:cNvPr id="3" name="Title 2"/>
          <p:cNvSpPr>
            <a:spLocks noGrp="1"/>
          </p:cNvSpPr>
          <p:nvPr>
            <p:ph type="title"/>
          </p:nvPr>
        </p:nvSpPr>
        <p:spPr>
          <a:xfrm>
            <a:off x="443132" y="0"/>
            <a:ext cx="8229600" cy="1143000"/>
          </a:xfrm>
        </p:spPr>
        <p:txBody>
          <a:bodyPr/>
          <a:lstStyle/>
          <a:p>
            <a:r>
              <a:rPr lang="en-IN" dirty="0" err="1" smtClean="0"/>
              <a:t>Instagram</a:t>
            </a:r>
            <a:r>
              <a:rPr lang="en-IN" dirty="0" smtClean="0"/>
              <a:t> Graph API</a:t>
            </a:r>
            <a:endParaRPr lang="en-IN" dirty="0"/>
          </a:p>
        </p:txBody>
      </p:sp>
      <p:pic>
        <p:nvPicPr>
          <p:cNvPr id="4" name="Picture 3" descr="WhatsApp Image 2020-11-08 at 1.47.31 PM.jpeg"/>
          <p:cNvPicPr>
            <a:picLocks noChangeAspect="1"/>
          </p:cNvPicPr>
          <p:nvPr/>
        </p:nvPicPr>
        <p:blipFill>
          <a:blip r:embed="rId2"/>
          <a:stretch>
            <a:fillRect/>
          </a:stretch>
        </p:blipFill>
        <p:spPr>
          <a:xfrm>
            <a:off x="3594295" y="2329961"/>
            <a:ext cx="5029200"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WhatsApp Image 2020-11-08 at 2.43.55 PM (1).jpeg"/>
          <p:cNvPicPr>
            <a:picLocks noChangeAspect="1"/>
          </p:cNvPicPr>
          <p:nvPr/>
        </p:nvPicPr>
        <p:blipFill>
          <a:blip r:embed="rId3"/>
          <a:srcRect t="4718" b="16513"/>
          <a:stretch>
            <a:fillRect/>
          </a:stretch>
        </p:blipFill>
        <p:spPr>
          <a:xfrm>
            <a:off x="379828" y="2328202"/>
            <a:ext cx="2853035" cy="399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WhatsApp Image 2020-11-08 at 2.43.55 PM.jpeg"/>
          <p:cNvPicPr>
            <a:picLocks noChangeAspect="1"/>
          </p:cNvPicPr>
          <p:nvPr/>
        </p:nvPicPr>
        <p:blipFill>
          <a:blip r:embed="rId4"/>
          <a:srcRect t="4923" b="27795"/>
          <a:stretch>
            <a:fillRect/>
          </a:stretch>
        </p:blipFill>
        <p:spPr>
          <a:xfrm>
            <a:off x="4586069" y="4508694"/>
            <a:ext cx="2841672" cy="2180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smtClean="0"/>
          </a:p>
          <a:p>
            <a:endParaRPr lang="en-US"/>
          </a:p>
          <a:p>
            <a:r>
              <a:rPr lang="en-US" smtClean="0"/>
              <a:t>We </a:t>
            </a:r>
            <a:r>
              <a:rPr lang="en-US" dirty="0" smtClean="0"/>
              <a:t>will be adding Machine learning model to filter the comments automatically.</a:t>
            </a:r>
          </a:p>
          <a:p>
            <a:r>
              <a:rPr lang="en-US" dirty="0" smtClean="0"/>
              <a:t>Algorithm used will be “</a:t>
            </a:r>
            <a:r>
              <a:rPr lang="en-US" dirty="0" err="1" smtClean="0"/>
              <a:t>AdaBoost</a:t>
            </a:r>
            <a:r>
              <a:rPr lang="en-US" b="1" dirty="0" smtClean="0"/>
              <a:t> </a:t>
            </a:r>
            <a:r>
              <a:rPr lang="en-US" dirty="0" smtClean="0"/>
              <a:t>Algorithm”</a:t>
            </a:r>
            <a:r>
              <a:rPr lang="en-US" b="1" dirty="0" smtClean="0"/>
              <a:t>.</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IMPLEMENTATION PLAN FOR NEXT SEMESTER.</a:t>
            </a:r>
            <a:endParaRPr lang="en-US" dirty="0"/>
          </a:p>
        </p:txBody>
      </p:sp>
    </p:spTree>
    <p:extLst>
      <p:ext uri="{BB962C8B-B14F-4D97-AF65-F5344CB8AC3E}">
        <p14:creationId xmlns:p14="http://schemas.microsoft.com/office/powerpoint/2010/main" val="4658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457200" lvl="0" indent="-274574" algn="l" rtl="0">
              <a:spcBef>
                <a:spcPts val="0"/>
              </a:spcBef>
              <a:spcAft>
                <a:spcPts val="0"/>
              </a:spcAft>
              <a:buSzPts val="724"/>
              <a:buChar char="❏"/>
            </a:pPr>
            <a:r>
              <a:rPr lang="en-US" sz="2200" u="sng" dirty="0">
                <a:solidFill>
                  <a:schemeClr val="hlink"/>
                </a:solidFill>
                <a:hlinkClick r:id="rId3"/>
              </a:rPr>
              <a:t>https://www.coursera.org/learn/machine-learning</a:t>
            </a:r>
            <a:endParaRPr sz="2200" dirty="0"/>
          </a:p>
          <a:p>
            <a:pPr marL="457200" lvl="0" indent="-274574" algn="l" rtl="0">
              <a:spcBef>
                <a:spcPts val="0"/>
              </a:spcBef>
              <a:spcAft>
                <a:spcPts val="0"/>
              </a:spcAft>
              <a:buSzPts val="724"/>
              <a:buChar char="❏"/>
            </a:pPr>
            <a:r>
              <a:rPr lang="en-US" sz="2200" u="sng" dirty="0">
                <a:solidFill>
                  <a:schemeClr val="hlink"/>
                </a:solidFill>
                <a:hlinkClick r:id="rId4"/>
              </a:rPr>
              <a:t>http://ijarcst.com/doc/vol2-issue2/gparvathi.pdf</a:t>
            </a:r>
            <a:endParaRPr sz="2200" dirty="0"/>
          </a:p>
          <a:p>
            <a:pPr marL="457200" lvl="0" indent="-274574" algn="l" rtl="0">
              <a:spcBef>
                <a:spcPts val="0"/>
              </a:spcBef>
              <a:spcAft>
                <a:spcPts val="0"/>
              </a:spcAft>
              <a:buSzPts val="724"/>
              <a:buChar char="❏"/>
            </a:pPr>
            <a:r>
              <a:rPr lang="en-US" sz="2200" u="sng" dirty="0">
                <a:solidFill>
                  <a:schemeClr val="hlink"/>
                </a:solidFill>
                <a:hlinkClick r:id="rId5"/>
              </a:rPr>
              <a:t>https://www.coursera.org/learn/web-development</a:t>
            </a:r>
            <a:endParaRPr sz="2200" dirty="0"/>
          </a:p>
          <a:p>
            <a:pPr marL="457200" lvl="0" indent="-274574" algn="l" rtl="0">
              <a:spcBef>
                <a:spcPts val="0"/>
              </a:spcBef>
              <a:spcAft>
                <a:spcPts val="0"/>
              </a:spcAft>
              <a:buSzPts val="724"/>
              <a:buChar char="❏"/>
            </a:pPr>
            <a:r>
              <a:rPr lang="en-US" sz="2200" u="sng" dirty="0">
                <a:solidFill>
                  <a:schemeClr val="hlink"/>
                </a:solidFill>
                <a:hlinkClick r:id="rId6"/>
              </a:rPr>
              <a:t>https://www.agorapulse.com/blog/hide-comments-on-facebook/</a:t>
            </a:r>
            <a:endParaRPr sz="2200" dirty="0"/>
          </a:p>
          <a:p>
            <a:pPr marL="457200" lvl="0" indent="-274574" algn="l" rtl="0">
              <a:spcBef>
                <a:spcPts val="0"/>
              </a:spcBef>
              <a:spcAft>
                <a:spcPts val="0"/>
              </a:spcAft>
              <a:buSzPts val="724"/>
              <a:buChar char="❏"/>
            </a:pPr>
            <a:r>
              <a:rPr lang="en-US" sz="2200" u="sng" dirty="0">
                <a:solidFill>
                  <a:schemeClr val="hlink"/>
                </a:solidFill>
                <a:hlinkClick r:id="rId7"/>
              </a:rPr>
              <a:t>https://youtu.be/yebUIymZJm0</a:t>
            </a:r>
            <a:endParaRPr sz="2200" dirty="0"/>
          </a:p>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sp>
        <p:nvSpPr>
          <p:cNvPr id="139" name="Google Shape;13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sz="3600"/>
              <a:t>REFERENCES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body" idx="1"/>
          </p:nvPr>
        </p:nvSpPr>
        <p:spPr>
          <a:xfrm>
            <a:off x="381000" y="1143000"/>
            <a:ext cx="8229600" cy="5322900"/>
          </a:xfrm>
          <a:prstGeom prst="rect">
            <a:avLst/>
          </a:prstGeom>
          <a:noFill/>
          <a:ln>
            <a:noFill/>
          </a:ln>
        </p:spPr>
        <p:txBody>
          <a:bodyPr spcFirstLastPara="1" wrap="square" lIns="91425" tIns="45700" rIns="91425" bIns="45700" anchor="t" anchorCtr="0">
            <a:noAutofit/>
          </a:bodyPr>
          <a:lstStyle/>
          <a:p>
            <a:pPr marL="365760" lvl="0" indent="-305308" algn="l" rtl="0">
              <a:spcBef>
                <a:spcPts val="400"/>
              </a:spcBef>
              <a:spcAft>
                <a:spcPts val="0"/>
              </a:spcAft>
              <a:buSzPts val="2000"/>
              <a:buChar char="🞂"/>
            </a:pPr>
            <a:r>
              <a:rPr lang="en-US" sz="2000" dirty="0"/>
              <a:t>Isn’t </a:t>
            </a:r>
            <a:r>
              <a:rPr lang="en-US" sz="2000" dirty="0" smtClean="0"/>
              <a:t>it </a:t>
            </a:r>
            <a:r>
              <a:rPr lang="en-US" sz="2000" dirty="0"/>
              <a:t>difficult for user to categorize between positive and negative views on their stream.</a:t>
            </a:r>
            <a:endParaRPr sz="2000" dirty="0"/>
          </a:p>
          <a:p>
            <a:pPr marL="365760" lvl="0" indent="-305308" algn="l" rtl="0">
              <a:spcBef>
                <a:spcPts val="0"/>
              </a:spcBef>
              <a:spcAft>
                <a:spcPts val="0"/>
              </a:spcAft>
              <a:buSzPts val="2000"/>
              <a:buChar char="🞂"/>
            </a:pPr>
            <a:r>
              <a:rPr lang="en-US" sz="2000" dirty="0"/>
              <a:t>The main goal of Text Mining is to enable user to extract information from textual resources.</a:t>
            </a:r>
            <a:endParaRPr sz="2000" dirty="0"/>
          </a:p>
          <a:p>
            <a:pPr marL="365760" lvl="0" indent="-305308" algn="l" rtl="0">
              <a:spcBef>
                <a:spcPts val="0"/>
              </a:spcBef>
              <a:spcAft>
                <a:spcPts val="0"/>
              </a:spcAft>
              <a:buSzPts val="2000"/>
              <a:buChar char="🞂"/>
            </a:pPr>
            <a:r>
              <a:rPr lang="en-US" sz="2000" dirty="0"/>
              <a:t>Text Categorization is main aspect of Text Mining.</a:t>
            </a:r>
            <a:endParaRPr sz="2000" dirty="0"/>
          </a:p>
          <a:p>
            <a:pPr marL="365760" lvl="0" indent="-305308" algn="l" rtl="0">
              <a:spcBef>
                <a:spcPts val="0"/>
              </a:spcBef>
              <a:spcAft>
                <a:spcPts val="0"/>
              </a:spcAft>
              <a:buSzPts val="2000"/>
              <a:buChar char="🞂"/>
            </a:pPr>
            <a:r>
              <a:rPr lang="en-US" sz="2000" dirty="0"/>
              <a:t>Using the prescribed technology, we must </a:t>
            </a:r>
            <a:r>
              <a:rPr lang="en-US" sz="2000" dirty="0" err="1"/>
              <a:t>intigrate</a:t>
            </a:r>
            <a:r>
              <a:rPr lang="en-US" sz="2000" dirty="0"/>
              <a:t> the add-on feature on the social media application.</a:t>
            </a:r>
            <a:endParaRPr sz="2000" dirty="0"/>
          </a:p>
          <a:p>
            <a:pPr marL="365760" lvl="0" indent="-305308" algn="l" rtl="0">
              <a:spcBef>
                <a:spcPts val="0"/>
              </a:spcBef>
              <a:spcAft>
                <a:spcPts val="0"/>
              </a:spcAft>
              <a:buSzPts val="2000"/>
              <a:buChar char="🞂"/>
            </a:pPr>
            <a:r>
              <a:rPr lang="en-US" sz="2000" dirty="0"/>
              <a:t>Text can be written in many genre, genre classification is management of different information which is pre-</a:t>
            </a:r>
            <a:r>
              <a:rPr lang="en-US" sz="2000" dirty="0" err="1"/>
              <a:t>existant</a:t>
            </a:r>
            <a:r>
              <a:rPr lang="en-US" sz="2000" dirty="0"/>
              <a:t>. However in the case of social media texting genre is not a well defined </a:t>
            </a:r>
            <a:r>
              <a:rPr lang="en-US" sz="2000" dirty="0" smtClean="0"/>
              <a:t>notation</a:t>
            </a:r>
          </a:p>
          <a:p>
            <a:pPr marL="365760" indent="-305308">
              <a:spcBef>
                <a:spcPts val="0"/>
              </a:spcBef>
              <a:buSzPts val="2000"/>
            </a:pPr>
            <a:r>
              <a:rPr lang="en-IN" sz="2000" dirty="0" smtClean="0"/>
              <a:t>The main motivation is to filter the unwanted comments which are posted on social media networks</a:t>
            </a:r>
          </a:p>
          <a:p>
            <a:pPr marL="365760" lvl="0" indent="-305308" algn="l" rtl="0">
              <a:spcBef>
                <a:spcPts val="0"/>
              </a:spcBef>
              <a:spcAft>
                <a:spcPts val="0"/>
              </a:spcAft>
              <a:buSzPts val="2000"/>
              <a:buChar char="🞂"/>
            </a:pPr>
            <a:endParaRPr sz="2000" dirty="0"/>
          </a:p>
          <a:p>
            <a:pPr marL="365760" lvl="0" indent="0" algn="l" rtl="0">
              <a:spcBef>
                <a:spcPts val="400"/>
              </a:spcBef>
              <a:spcAft>
                <a:spcPts val="0"/>
              </a:spcAft>
              <a:buNone/>
            </a:pPr>
            <a:endParaRPr sz="2000" dirty="0"/>
          </a:p>
        </p:txBody>
      </p:sp>
      <p:sp>
        <p:nvSpPr>
          <p:cNvPr id="115" name="Google Shape;115;p3"/>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sz="3600"/>
              <a:t>INTRODUCTION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50498"/>
            <a:ext cx="8229600" cy="4797084"/>
          </a:xfrm>
        </p:spPr>
        <p:txBody>
          <a:bodyPr>
            <a:normAutofit fontScale="92500" lnSpcReduction="10000"/>
          </a:bodyPr>
          <a:lstStyle/>
          <a:p>
            <a:r>
              <a:rPr lang="en-IN" sz="2200" dirty="0" smtClean="0"/>
              <a:t>The foundation of machine learning deals with representation and generalization.</a:t>
            </a:r>
          </a:p>
          <a:p>
            <a:r>
              <a:rPr lang="en-IN" sz="2200" dirty="0" smtClean="0"/>
              <a:t>Representation of data instances and function evaluated on these instances are part of all machine learning systems. </a:t>
            </a:r>
          </a:p>
          <a:p>
            <a:r>
              <a:rPr lang="en-IN" sz="2200" dirty="0" smtClean="0"/>
              <a:t>Generalization is the property that the system will perform well on unseen data instances, core objective is the generalize from its experience. </a:t>
            </a:r>
          </a:p>
          <a:p>
            <a:r>
              <a:rPr lang="en-IN" sz="2200" dirty="0" smtClean="0"/>
              <a:t>For example, </a:t>
            </a:r>
            <a:r>
              <a:rPr lang="en-IN" sz="2200" dirty="0" err="1" smtClean="0"/>
              <a:t>Facebook</a:t>
            </a:r>
            <a:r>
              <a:rPr lang="en-IN" sz="2200" dirty="0" smtClean="0"/>
              <a:t> allows OSN users to state who is allowed to insert messages in their walls (</a:t>
            </a:r>
            <a:r>
              <a:rPr lang="en-IN" sz="2200" dirty="0" err="1" smtClean="0"/>
              <a:t>ie</a:t>
            </a:r>
            <a:r>
              <a:rPr lang="en-IN" sz="2200" dirty="0" smtClean="0"/>
              <a:t>, friends of friends, friends or unknowns ), however no content based preferences are maintained and therefore it is not possible to prevent unwanted messages such as political, vulgar or promotional messages, no matter who posts them. The users private wall messages are constituted by short text for which traditional classification methods have serious limitations since short text </a:t>
            </a:r>
            <a:r>
              <a:rPr lang="en-IN" sz="2200" dirty="0" err="1" smtClean="0"/>
              <a:t>dont</a:t>
            </a:r>
            <a:r>
              <a:rPr lang="en-IN" sz="2200" dirty="0" smtClean="0"/>
              <a:t> provide sufficient word occurrences.</a:t>
            </a:r>
          </a:p>
          <a:p>
            <a:endParaRPr lang="en-IN" sz="2000" dirty="0"/>
          </a:p>
        </p:txBody>
      </p:sp>
      <p:sp>
        <p:nvSpPr>
          <p:cNvPr id="3" name="Title 2"/>
          <p:cNvSpPr>
            <a:spLocks noGrp="1"/>
          </p:cNvSpPr>
          <p:nvPr>
            <p:ph type="title"/>
          </p:nvPr>
        </p:nvSpPr>
        <p:spPr/>
        <p:txBody>
          <a:bodyPr/>
          <a:lstStyle/>
          <a:p>
            <a:r>
              <a:rPr lang="en-IN" dirty="0" smtClean="0"/>
              <a:t>LITERETURE REVIEW</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body" idx="1"/>
          </p:nvPr>
        </p:nvSpPr>
        <p:spPr>
          <a:xfrm>
            <a:off x="457200" y="975950"/>
            <a:ext cx="8229600" cy="5712300"/>
          </a:xfrm>
          <a:prstGeom prst="rect">
            <a:avLst/>
          </a:prstGeom>
          <a:noFill/>
          <a:ln>
            <a:noFill/>
          </a:ln>
        </p:spPr>
        <p:txBody>
          <a:bodyPr spcFirstLastPara="1" wrap="square" lIns="91425" tIns="45700" rIns="91425" bIns="45700" anchor="t" anchorCtr="0">
            <a:normAutofit/>
          </a:bodyPr>
          <a:lstStyle/>
          <a:p>
            <a:pPr marL="365760" lvl="0" indent="-296672" algn="l" rtl="0">
              <a:spcBef>
                <a:spcPts val="0"/>
              </a:spcBef>
              <a:spcAft>
                <a:spcPts val="0"/>
              </a:spcAft>
              <a:buSzPts val="2000"/>
              <a:buChar char="🞂"/>
            </a:pPr>
            <a:r>
              <a:rPr lang="en-US" sz="2000" dirty="0"/>
              <a:t>Today one of the most popular interactive medium is Online Social Networks, which is used to communicate with many people to share knowledgeable information, and distribute a considerable amount of human life information.</a:t>
            </a:r>
            <a:endParaRPr sz="2000" dirty="0"/>
          </a:p>
          <a:p>
            <a:pPr marL="365760" lvl="0" indent="-296672" algn="l" rtl="0">
              <a:spcBef>
                <a:spcPts val="400"/>
              </a:spcBef>
              <a:spcAft>
                <a:spcPts val="0"/>
              </a:spcAft>
              <a:buSzPts val="2000"/>
              <a:buChar char="🞂"/>
            </a:pPr>
            <a:r>
              <a:rPr lang="en-US" sz="2000" dirty="0"/>
              <a:t> Every day communications imply the exchange of several types of information including text, image, audio and video data.</a:t>
            </a:r>
            <a:endParaRPr sz="2000" dirty="0"/>
          </a:p>
          <a:p>
            <a:pPr marL="365760" lvl="0" indent="-296672" algn="l" rtl="0">
              <a:spcBef>
                <a:spcPts val="400"/>
              </a:spcBef>
              <a:spcAft>
                <a:spcPts val="0"/>
              </a:spcAft>
              <a:buSzPts val="2000"/>
              <a:buChar char="🞂"/>
            </a:pPr>
            <a:r>
              <a:rPr lang="en-US" sz="2000" dirty="0"/>
              <a:t>Overall statistics of Face book reveals that the average user creates 90 pieces of information in every month, whereas more than 30 billion pieces of information such as news stories, blog posts, notes, web links, and photo album are shared by each month. </a:t>
            </a:r>
            <a:endParaRPr sz="2000" dirty="0"/>
          </a:p>
          <a:p>
            <a:pPr marL="365760" lvl="0" indent="-296672" algn="l" rtl="0">
              <a:spcBef>
                <a:spcPts val="400"/>
              </a:spcBef>
              <a:spcAft>
                <a:spcPts val="0"/>
              </a:spcAft>
              <a:buSzPts val="2000"/>
              <a:buChar char="🞂"/>
            </a:pPr>
            <a:r>
              <a:rPr lang="en-US" sz="2000" dirty="0"/>
              <a:t>Specially as there are no restrictions people just pass on comments and this may have a very bad impact on the other persons mental and well as social health.</a:t>
            </a:r>
            <a:endParaRPr sz="2000" dirty="0"/>
          </a:p>
        </p:txBody>
      </p:sp>
      <p:sp>
        <p:nvSpPr>
          <p:cNvPr id="109" name="Google Shape;109;p2"/>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sz="3600"/>
              <a:t>BACKGROUND</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65760" lvl="0" indent="-296671">
              <a:spcBef>
                <a:spcPts val="0"/>
              </a:spcBef>
              <a:buSzPts val="2000"/>
            </a:pPr>
            <a:r>
              <a:rPr lang="en-IN" sz="2000" dirty="0" smtClean="0"/>
              <a:t>The abusive comments can have a bad impact on a person's mental health and even it can affect one's career.</a:t>
            </a:r>
          </a:p>
          <a:p>
            <a:pPr marL="365760" indent="-296671">
              <a:spcBef>
                <a:spcPts val="0"/>
              </a:spcBef>
              <a:buSzPts val="2000"/>
            </a:pPr>
            <a:r>
              <a:rPr lang="en-IN" sz="2000" dirty="0" smtClean="0"/>
              <a:t>There are also a unnecessary spamming of the comment section with self-promotional and influencing type comments.</a:t>
            </a:r>
          </a:p>
          <a:p>
            <a:pPr marL="365760" lvl="0" indent="-296671">
              <a:buSzPts val="2000"/>
            </a:pPr>
            <a:r>
              <a:rPr lang="en-IN" sz="2000" dirty="0" smtClean="0"/>
              <a:t>The solution to this can be filtering our comments and deleting the abusive and influencer types of comments.</a:t>
            </a:r>
          </a:p>
          <a:p>
            <a:pPr marL="365760" indent="-296671">
              <a:buSzPts val="2000"/>
            </a:pPr>
            <a:r>
              <a:rPr lang="en-IN" sz="2000" dirty="0" smtClean="0"/>
              <a:t>Instead of manually deleting the comments the model will do it on users behalf.</a:t>
            </a:r>
          </a:p>
          <a:p>
            <a:pPr marL="365760" lvl="0" indent="-296671">
              <a:buSzPts val="2000"/>
            </a:pPr>
            <a:endParaRPr lang="en-IN" sz="2000" dirty="0" smtClean="0"/>
          </a:p>
          <a:p>
            <a:endParaRPr lang="en-IN" sz="2000" dirty="0"/>
          </a:p>
        </p:txBody>
      </p:sp>
      <p:sp>
        <p:nvSpPr>
          <p:cNvPr id="3" name="Title 2"/>
          <p:cNvSpPr>
            <a:spLocks noGrp="1"/>
          </p:cNvSpPr>
          <p:nvPr>
            <p:ph type="title"/>
          </p:nvPr>
        </p:nvSpPr>
        <p:spPr/>
        <p:txBody>
          <a:bodyPr/>
          <a:lstStyle/>
          <a:p>
            <a:r>
              <a:rPr lang="en-IN" dirty="0" smtClean="0"/>
              <a:t>PROBLEM STATEMENT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body" idx="1"/>
          </p:nvPr>
        </p:nvSpPr>
        <p:spPr>
          <a:xfrm>
            <a:off x="457200" y="1905000"/>
            <a:ext cx="8229600" cy="4102291"/>
          </a:xfrm>
          <a:prstGeom prst="rect">
            <a:avLst/>
          </a:prstGeom>
          <a:noFill/>
          <a:ln>
            <a:noFill/>
          </a:ln>
        </p:spPr>
        <p:txBody>
          <a:bodyPr spcFirstLastPara="1" wrap="square" lIns="91425" tIns="45700" rIns="91425" bIns="45700" anchor="t" anchorCtr="0">
            <a:normAutofit/>
          </a:bodyPr>
          <a:lstStyle/>
          <a:p>
            <a:pPr marL="365760" indent="-296671">
              <a:buSzPts val="2000"/>
            </a:pPr>
            <a:r>
              <a:rPr lang="en-US" sz="2000" dirty="0" smtClean="0"/>
              <a:t>Working with social media APIs (such as, </a:t>
            </a:r>
            <a:r>
              <a:rPr lang="en-US" sz="2000" dirty="0" err="1" smtClean="0"/>
              <a:t>Instagram</a:t>
            </a:r>
            <a:r>
              <a:rPr lang="en-US" sz="2000" dirty="0" smtClean="0"/>
              <a:t> Graph APIs)</a:t>
            </a:r>
          </a:p>
          <a:p>
            <a:pPr marL="365760" lvl="0" indent="-296671" algn="l" rtl="0">
              <a:spcBef>
                <a:spcPts val="400"/>
              </a:spcBef>
              <a:spcAft>
                <a:spcPts val="0"/>
              </a:spcAft>
              <a:buSzPts val="2000"/>
              <a:buChar char="🞂"/>
            </a:pPr>
            <a:r>
              <a:rPr lang="en-US" sz="2000" dirty="0" smtClean="0"/>
              <a:t>Fetching Comments using those APIs</a:t>
            </a:r>
          </a:p>
          <a:p>
            <a:pPr marL="365760" lvl="0" indent="-296671" algn="l" rtl="0">
              <a:spcBef>
                <a:spcPts val="400"/>
              </a:spcBef>
              <a:spcAft>
                <a:spcPts val="0"/>
              </a:spcAft>
              <a:buSzPts val="2000"/>
              <a:buChar char="🞂"/>
            </a:pPr>
            <a:r>
              <a:rPr lang="en-US" sz="2000" dirty="0" smtClean="0"/>
              <a:t>Sorting comments and comment IDs in a </a:t>
            </a:r>
            <a:r>
              <a:rPr lang="en-US" sz="2000" dirty="0" err="1" smtClean="0"/>
              <a:t>xlsv</a:t>
            </a:r>
            <a:r>
              <a:rPr lang="en-US" sz="2000" dirty="0" smtClean="0"/>
              <a:t> file.</a:t>
            </a:r>
          </a:p>
          <a:p>
            <a:pPr marL="365760" lvl="0" indent="-296671" algn="l" rtl="0">
              <a:spcBef>
                <a:spcPts val="400"/>
              </a:spcBef>
              <a:spcAft>
                <a:spcPts val="0"/>
              </a:spcAft>
              <a:buSzPts val="2000"/>
              <a:buChar char="🞂"/>
            </a:pPr>
            <a:r>
              <a:rPr lang="en-US" sz="2000" dirty="0" smtClean="0"/>
              <a:t>Getting the required datasets for the ML model.</a:t>
            </a:r>
          </a:p>
          <a:p>
            <a:pPr marL="365760" indent="-296671">
              <a:buSzPts val="2000"/>
            </a:pPr>
            <a:r>
              <a:rPr lang="en-US" sz="2000" dirty="0" smtClean="0"/>
              <a:t>Developing an ML model that will filter the person's comments and delete all abusive and inappropriate comments from the post.</a:t>
            </a:r>
          </a:p>
          <a:p>
            <a:pPr marL="365760" lvl="0" indent="-296671" algn="l" rtl="0">
              <a:spcBef>
                <a:spcPts val="400"/>
              </a:spcBef>
              <a:spcAft>
                <a:spcPts val="0"/>
              </a:spcAft>
              <a:buSzPts val="2000"/>
              <a:buChar char="🞂"/>
            </a:pPr>
            <a:r>
              <a:rPr lang="en-US" sz="2000" dirty="0" smtClean="0"/>
              <a:t>Training the developed model by feeding raw data.</a:t>
            </a:r>
          </a:p>
          <a:p>
            <a:pPr marL="365760" lvl="0" indent="-296671" algn="l" rtl="0">
              <a:spcBef>
                <a:spcPts val="400"/>
              </a:spcBef>
              <a:spcAft>
                <a:spcPts val="0"/>
              </a:spcAft>
              <a:buSzPts val="2000"/>
              <a:buChar char="🞂"/>
            </a:pPr>
            <a:r>
              <a:rPr lang="en-US" sz="2000" dirty="0" smtClean="0"/>
              <a:t>Processing the comments and getting the required results.</a:t>
            </a:r>
          </a:p>
          <a:p>
            <a:pPr marL="365760" lvl="0" indent="-296671" algn="l" rtl="0">
              <a:spcBef>
                <a:spcPts val="400"/>
              </a:spcBef>
              <a:spcAft>
                <a:spcPts val="0"/>
              </a:spcAft>
              <a:buSzPts val="2000"/>
              <a:buChar char="🞂"/>
            </a:pPr>
            <a:r>
              <a:rPr lang="en-US" sz="2000" dirty="0" smtClean="0"/>
              <a:t>Deleting the comments and filtering the comment section.</a:t>
            </a:r>
          </a:p>
          <a:p>
            <a:pPr marL="365760" lvl="0" indent="-296671" algn="l" rtl="0">
              <a:spcBef>
                <a:spcPts val="400"/>
              </a:spcBef>
              <a:spcAft>
                <a:spcPts val="0"/>
              </a:spcAft>
              <a:buSzPts val="2000"/>
              <a:buChar char="🞂"/>
            </a:pPr>
            <a:endParaRPr lang="en-US" sz="2000" dirty="0" smtClean="0"/>
          </a:p>
          <a:p>
            <a:pPr marL="365760" lvl="0" indent="-296671" algn="l" rtl="0">
              <a:spcBef>
                <a:spcPts val="400"/>
              </a:spcBef>
              <a:spcAft>
                <a:spcPts val="0"/>
              </a:spcAft>
              <a:buSzPts val="2000"/>
              <a:buChar char="🞂"/>
            </a:pPr>
            <a:endParaRPr sz="2000" dirty="0"/>
          </a:p>
          <a:p>
            <a:pPr marL="365760" lvl="0" indent="-169671" algn="l" rtl="0">
              <a:spcBef>
                <a:spcPts val="400"/>
              </a:spcBef>
              <a:spcAft>
                <a:spcPts val="0"/>
              </a:spcAft>
              <a:buSzPts val="1360"/>
              <a:buNone/>
            </a:pPr>
            <a:endParaRPr sz="2000" dirty="0"/>
          </a:p>
        </p:txBody>
      </p:sp>
      <p:sp>
        <p:nvSpPr>
          <p:cNvPr id="121" name="Google Shape;121;p4"/>
          <p:cNvSpPr txBox="1">
            <a:spLocks noGrp="1"/>
          </p:cNvSpPr>
          <p:nvPr>
            <p:ph type="title"/>
          </p:nvPr>
        </p:nvSpPr>
        <p:spPr>
          <a:xfrm>
            <a:off x="304800" y="381000"/>
            <a:ext cx="8610600" cy="1295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690"/>
              <a:buFont typeface="Lucida Sans"/>
              <a:buNone/>
            </a:pPr>
            <a:r>
              <a:rPr lang="en-US" sz="3600" dirty="0" smtClean="0"/>
              <a:t>OBJECTIVES</a:t>
            </a:r>
            <a:endParaRPr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457200" lvl="0" indent="-355600" algn="l" rtl="0">
              <a:spcBef>
                <a:spcPts val="0"/>
              </a:spcBef>
              <a:spcAft>
                <a:spcPts val="0"/>
              </a:spcAft>
              <a:buSzPts val="2000"/>
              <a:buChar char="🞂"/>
            </a:pPr>
            <a:r>
              <a:rPr lang="en-US" sz="2000" dirty="0"/>
              <a:t>The fundamental issues in online social networks (OSN) are preventing unwanted comments which are posted in OSN user’s private wall.</a:t>
            </a:r>
            <a:endParaRPr sz="2000" dirty="0"/>
          </a:p>
          <a:p>
            <a:pPr marL="457200" lvl="0" indent="-355600" algn="l" rtl="0">
              <a:spcBef>
                <a:spcPts val="0"/>
              </a:spcBef>
              <a:spcAft>
                <a:spcPts val="0"/>
              </a:spcAft>
              <a:buSzPts val="2000"/>
              <a:buChar char="🞂"/>
            </a:pPr>
            <a:r>
              <a:rPr lang="en-US" sz="2000" dirty="0"/>
              <a:t>The comments posted in online social network do not have proper word occurrences. That comment consists of short text and non-English word</a:t>
            </a:r>
            <a:r>
              <a:rPr lang="en-US" sz="2000" dirty="0" smtClean="0"/>
              <a:t>.</a:t>
            </a:r>
            <a:endParaRPr sz="2000" dirty="0"/>
          </a:p>
          <a:p>
            <a:pPr marL="457200" lvl="0" indent="-355600" algn="l" rtl="0">
              <a:spcBef>
                <a:spcPts val="0"/>
              </a:spcBef>
              <a:spcAft>
                <a:spcPts val="0"/>
              </a:spcAft>
              <a:buSzPts val="2000"/>
              <a:buChar char="🞂"/>
            </a:pPr>
            <a:r>
              <a:rPr lang="en-US" sz="2000" dirty="0"/>
              <a:t>Add-on integration on a social media platforms</a:t>
            </a:r>
            <a:r>
              <a:rPr lang="en-US" sz="2000" dirty="0" smtClean="0"/>
              <a:t>.</a:t>
            </a:r>
          </a:p>
          <a:p>
            <a:pPr marL="457200" lvl="0" indent="-355600" algn="l" rtl="0">
              <a:spcBef>
                <a:spcPts val="0"/>
              </a:spcBef>
              <a:spcAft>
                <a:spcPts val="0"/>
              </a:spcAft>
              <a:buSzPts val="2000"/>
              <a:buChar char="🞂"/>
            </a:pPr>
            <a:r>
              <a:rPr lang="en-US" sz="2000" dirty="0" smtClean="0"/>
              <a:t>Security related to the Add-on feature.</a:t>
            </a:r>
            <a:endParaRPr sz="2000" dirty="0"/>
          </a:p>
          <a:p>
            <a:pPr marL="457200" lvl="0" indent="-355600" algn="l" rtl="0">
              <a:spcBef>
                <a:spcPts val="0"/>
              </a:spcBef>
              <a:spcAft>
                <a:spcPts val="0"/>
              </a:spcAft>
              <a:buSzPts val="2000"/>
              <a:buChar char="🞂"/>
            </a:pPr>
            <a:r>
              <a:rPr lang="en-US" sz="2000" dirty="0"/>
              <a:t>Insufficient knowledge about Machine </a:t>
            </a:r>
            <a:r>
              <a:rPr lang="en-US" sz="2000" dirty="0" smtClean="0"/>
              <a:t>Learning Approaches.</a:t>
            </a:r>
          </a:p>
          <a:p>
            <a:pPr marL="457200" lvl="0" indent="-355600" algn="l" rtl="0">
              <a:spcBef>
                <a:spcPts val="0"/>
              </a:spcBef>
              <a:spcAft>
                <a:spcPts val="0"/>
              </a:spcAft>
              <a:buSzPts val="2000"/>
              <a:buChar char="🞂"/>
            </a:pPr>
            <a:r>
              <a:rPr lang="en-US" sz="2000" dirty="0" smtClean="0"/>
              <a:t>Working with different social media API’s</a:t>
            </a:r>
            <a:endParaRPr sz="2000" dirty="0"/>
          </a:p>
          <a:p>
            <a:pPr marL="457200" lvl="0" indent="0" algn="l" rtl="0">
              <a:spcBef>
                <a:spcPts val="0"/>
              </a:spcBef>
              <a:spcAft>
                <a:spcPts val="0"/>
              </a:spcAft>
              <a:buNone/>
            </a:pPr>
            <a:endParaRPr sz="2000" dirty="0"/>
          </a:p>
        </p:txBody>
      </p:sp>
      <p:sp>
        <p:nvSpPr>
          <p:cNvPr id="127" name="Google Shape;12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sz="3600"/>
              <a:t>CHALLENGES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IN" sz="2000" dirty="0" smtClean="0"/>
              <a:t>As all are familiar working with social media, text classification techniques are used to classify the text, however text can be written in many different genres.</a:t>
            </a:r>
          </a:p>
          <a:p>
            <a:r>
              <a:rPr lang="en-IN" sz="2000" dirty="0" smtClean="0"/>
              <a:t>Genres are not well defined notations in technical terms, so therefore we have some text classification techniques such as Decision tree, Nearest </a:t>
            </a:r>
            <a:r>
              <a:rPr lang="en-IN" sz="2000" dirty="0" err="1" smtClean="0"/>
              <a:t>Neighbor</a:t>
            </a:r>
            <a:r>
              <a:rPr lang="en-IN" sz="2000" dirty="0" smtClean="0"/>
              <a:t>, </a:t>
            </a:r>
            <a:r>
              <a:rPr lang="en-IN" sz="2000" dirty="0" err="1" smtClean="0"/>
              <a:t>Nerual</a:t>
            </a:r>
            <a:r>
              <a:rPr lang="en-IN" sz="2000" dirty="0" smtClean="0"/>
              <a:t> Networks, </a:t>
            </a:r>
            <a:r>
              <a:rPr lang="en-IN" sz="2000" dirty="0" err="1" smtClean="0"/>
              <a:t>Rocchio’s</a:t>
            </a:r>
            <a:r>
              <a:rPr lang="en-IN" sz="2000" dirty="0" smtClean="0"/>
              <a:t> Algorithm etc. </a:t>
            </a:r>
          </a:p>
          <a:p>
            <a:r>
              <a:rPr lang="en-IN" sz="2000" dirty="0" smtClean="0"/>
              <a:t>Short text classification and long text classification techniques are the canopy for the various text classification techniques.</a:t>
            </a:r>
          </a:p>
          <a:p>
            <a:r>
              <a:rPr lang="en-IN" sz="2000" dirty="0" smtClean="0"/>
              <a:t>Basically a set of predefined words or a bag of words are used to classify the text in most techniques.</a:t>
            </a:r>
          </a:p>
        </p:txBody>
      </p:sp>
      <p:sp>
        <p:nvSpPr>
          <p:cNvPr id="3" name="Title 2"/>
          <p:cNvSpPr>
            <a:spLocks noGrp="1"/>
          </p:cNvSpPr>
          <p:nvPr>
            <p:ph type="title"/>
          </p:nvPr>
        </p:nvSpPr>
        <p:spPr/>
        <p:txBody>
          <a:bodyPr/>
          <a:lstStyle/>
          <a:p>
            <a:r>
              <a:rPr lang="en-IN" dirty="0" smtClean="0"/>
              <a:t>EXISTING SYSTEM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r>
              <a:rPr lang="en-IN" sz="2000" dirty="0" smtClean="0"/>
              <a:t>We use these same bag of words as datasets and feed it into the ML model.</a:t>
            </a:r>
          </a:p>
          <a:p>
            <a:r>
              <a:rPr lang="en-IN" sz="2000" dirty="0" smtClean="0"/>
              <a:t>An algorithm is used to filter the texts or comments efficiently, unwanted comments posted by the OSN users are classified using ML approach.</a:t>
            </a:r>
          </a:p>
          <a:p>
            <a:r>
              <a:rPr lang="en-IN" sz="2000" dirty="0" smtClean="0"/>
              <a:t>Each comment can be identified by a unique comment id.</a:t>
            </a:r>
          </a:p>
          <a:p>
            <a:r>
              <a:rPr lang="en-IN" sz="2000" dirty="0" smtClean="0"/>
              <a:t>The user then can delete the comments manually or then choose a auto-delete option.</a:t>
            </a:r>
          </a:p>
          <a:p>
            <a:r>
              <a:rPr lang="en-IN" sz="2000" dirty="0" smtClean="0"/>
              <a:t>This entire system will be an add-on to the existing applications and with little modification can be used on any social media platform.</a:t>
            </a:r>
          </a:p>
          <a:p>
            <a:endParaRPr lang="en-IN" sz="2000" dirty="0" smtClean="0"/>
          </a:p>
          <a:p>
            <a:endParaRPr lang="en-IN" sz="2000" dirty="0"/>
          </a:p>
        </p:txBody>
      </p:sp>
      <p:sp>
        <p:nvSpPr>
          <p:cNvPr id="3" name="Title 2"/>
          <p:cNvSpPr>
            <a:spLocks noGrp="1"/>
          </p:cNvSpPr>
          <p:nvPr>
            <p:ph type="title"/>
          </p:nvPr>
        </p:nvSpPr>
        <p:spPr/>
        <p:txBody>
          <a:bodyPr/>
          <a:lstStyle/>
          <a:p>
            <a:r>
              <a:rPr lang="en-IN" dirty="0" smtClean="0"/>
              <a:t>PROPOSED SYSTEM</a:t>
            </a:r>
            <a:endParaRPr lang="en-IN" dirty="0"/>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969</Words>
  <Application>Microsoft Office PowerPoint</Application>
  <PresentationFormat>On-screen Show (4:3)</PresentationFormat>
  <Paragraphs>79</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Artificial Intelligence Approach For Filtering Offensive And Hate Comments On Social Media Platforms. GUIDED BY :PROF. MAHENDRA MEHERA</vt:lpstr>
      <vt:lpstr>INTRODUCTION</vt:lpstr>
      <vt:lpstr>LITERETURE REVIEW</vt:lpstr>
      <vt:lpstr>BACKGROUND</vt:lpstr>
      <vt:lpstr>PROBLEM STATEMENT</vt:lpstr>
      <vt:lpstr>OBJECTIVES</vt:lpstr>
      <vt:lpstr>CHALLENGES</vt:lpstr>
      <vt:lpstr>EXISTING SYSTEM</vt:lpstr>
      <vt:lpstr>PROPOSED SYSTEM</vt:lpstr>
      <vt:lpstr>TECHNOLOGY USAGE</vt:lpstr>
      <vt:lpstr>Main Flow Diagram</vt:lpstr>
      <vt:lpstr>Instagram Graph API</vt:lpstr>
      <vt:lpstr>Instagram Graph API</vt:lpstr>
      <vt:lpstr>Instagram Graph API</vt:lpstr>
      <vt:lpstr>Instagram Graph API</vt:lpstr>
      <vt:lpstr>IMPLEMENTATION PLAN FOR NEXT SEMESTER.</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Approach For Filtering Offensive And Hate Comments On Social Platforms. GUIDED BY :PROF. MAHENDRA MEHERA</dc:title>
  <cp:lastModifiedBy>acer</cp:lastModifiedBy>
  <cp:revision>5</cp:revision>
  <dcterms:modified xsi:type="dcterms:W3CDTF">2020-12-18T15:40:02Z</dcterms:modified>
</cp:coreProperties>
</file>