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79040" autoAdjust="0"/>
  </p:normalViewPr>
  <p:slideViewPr>
    <p:cSldViewPr snapToGrid="0">
      <p:cViewPr varScale="1">
        <p:scale>
          <a:sx n="90" d="100"/>
          <a:sy n="90" d="100"/>
        </p:scale>
        <p:origin x="15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7866F-22B0-41F5-809E-A25877FC87C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8862F-E038-4D66-B02B-19FC7DF27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10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로그인 하기 전의 페이지이다</a:t>
            </a:r>
            <a:r>
              <a:rPr lang="en-US" altLang="ko-KR"/>
              <a:t>.</a:t>
            </a:r>
          </a:p>
          <a:p>
            <a:r>
              <a:rPr lang="ko-KR" altLang="en-US"/>
              <a:t>동아리 소개가 적혀있다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8862F-E038-4D66-B02B-19FC7DF271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21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로그인을 하면 넘어오는 페이지이다</a:t>
            </a:r>
            <a:r>
              <a:rPr lang="en-US" altLang="ko-KR"/>
              <a:t>. </a:t>
            </a:r>
            <a:r>
              <a:rPr lang="ko-KR" altLang="en-US"/>
              <a:t>로그인한 </a:t>
            </a:r>
            <a:r>
              <a:rPr lang="en-US" altLang="ko-KR"/>
              <a:t>id</a:t>
            </a:r>
            <a:r>
              <a:rPr lang="ko-KR" altLang="en-US"/>
              <a:t>로 표시된다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네비게이션 바에서 각 항목을 누르면 보이는 페이지이다</a:t>
            </a:r>
            <a:r>
              <a:rPr lang="en-US" altLang="ko-KR"/>
              <a:t>.</a:t>
            </a:r>
          </a:p>
          <a:p>
            <a:pPr marL="228600" indent="-228600">
              <a:buAutoNum type="arabicParenR"/>
            </a:pPr>
            <a:r>
              <a:rPr lang="en-US" altLang="ko-KR"/>
              <a:t>About</a:t>
            </a:r>
          </a:p>
          <a:p>
            <a:pPr marL="0" indent="0">
              <a:buNone/>
            </a:pPr>
            <a:r>
              <a:rPr lang="ko-KR" altLang="en-US"/>
              <a:t>처음 보여주었던 소개글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8862F-E038-4D66-B02B-19FC7DF271C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81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2) Board</a:t>
            </a:r>
          </a:p>
          <a:p>
            <a:r>
              <a:rPr lang="ko-KR" altLang="en-US"/>
              <a:t>게시판 글이다</a:t>
            </a:r>
            <a:r>
              <a:rPr lang="en-US" altLang="ko-KR"/>
              <a:t>.</a:t>
            </a:r>
          </a:p>
          <a:p>
            <a:r>
              <a:rPr lang="ko-KR" altLang="en-US"/>
              <a:t>쓰기 버튼을 추가하여 </a:t>
            </a:r>
            <a:r>
              <a:rPr lang="en-US" altLang="ko-KR"/>
              <a:t>‘create’</a:t>
            </a:r>
            <a:r>
              <a:rPr lang="ko-KR" altLang="en-US"/>
              <a:t>를 구성할 것이다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8862F-E038-4D66-B02B-19FC7DF271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54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2) Board</a:t>
            </a:r>
          </a:p>
          <a:p>
            <a:pPr marL="0" indent="0">
              <a:buNone/>
            </a:pPr>
            <a:r>
              <a:rPr lang="ko-KR" altLang="en-US"/>
              <a:t>쓰기를 누르면 보이는 페이지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Submit</a:t>
            </a:r>
            <a:r>
              <a:rPr lang="ko-KR" altLang="en-US"/>
              <a:t>을 누르면 테이블에 추가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8862F-E038-4D66-B02B-19FC7DF271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71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2) Board</a:t>
            </a:r>
          </a:p>
          <a:p>
            <a:pPr marL="0" indent="0">
              <a:buNone/>
            </a:pPr>
            <a:r>
              <a:rPr lang="en-US" altLang="ko-KR"/>
              <a:t>Read</a:t>
            </a:r>
            <a:r>
              <a:rPr lang="ko-KR" altLang="en-US"/>
              <a:t>모드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글을 선택하면 상세하게 볼 수 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8862F-E038-4D66-B02B-19FC7DF271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782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2) Board</a:t>
            </a:r>
          </a:p>
          <a:p>
            <a:pPr marL="0" indent="0">
              <a:buNone/>
            </a:pPr>
            <a:r>
              <a:rPr lang="en-US" altLang="ko-KR"/>
              <a:t>Update</a:t>
            </a:r>
            <a:r>
              <a:rPr lang="ko-KR" altLang="en-US"/>
              <a:t>모드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글을 선택하면 수정할 수 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8862F-E038-4D66-B02B-19FC7DF271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60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BE0A2-B763-4B7F-AB7D-4551FC6AB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64A6BB-0CB4-4011-84F4-3B4942819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CDE09D-43DD-46D5-955D-316A9BB4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CECD-7BFC-4859-BF5F-AF26FA8F192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2B433-EF52-45F8-BD0F-CEF9328B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521A6-239D-439E-9E34-DF519328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CE87-46A8-4625-B961-A59E3B51B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30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98B38-F5D7-4401-A1F0-495E9DE5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961476-2D0A-4F4C-9D6D-A3E7932A6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56FC1-B27F-4B4A-A1A6-8763E01DB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CECD-7BFC-4859-BF5F-AF26FA8F192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2458E-1D78-482B-A61D-FFB9E1E0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DF491-D44E-4991-B8BB-6A0E8116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CE87-46A8-4625-B961-A59E3B51B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87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EAD316-D989-4714-8738-ED5679D97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DAA12D-68F0-4F01-8B9E-2371976DA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7AE37-60FB-49F3-A708-D6E8CBBD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CECD-7BFC-4859-BF5F-AF26FA8F192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E1C9F-BD22-4727-A4EB-1EAAD470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21562-B594-4551-B847-528E5D09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CE87-46A8-4625-B961-A59E3B51B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4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69578-C282-4623-BF1A-671E1298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7D05A-2DB3-4013-A024-0E41C43BA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6347E-2AA0-458C-A406-91FED562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CECD-7BFC-4859-BF5F-AF26FA8F192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035DE-105B-43D0-B19F-A25064A9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28B45-1AF7-4FBA-A633-DA03F14E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CE87-46A8-4625-B961-A59E3B51B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6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042A0-5ACE-4FB4-AC77-45F02D65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7D8760-DCAC-4EDA-AF54-A473E49D7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D1E47-8EEB-40C8-878D-234775F2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CECD-7BFC-4859-BF5F-AF26FA8F192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63183-9B04-4227-BF00-73F307C6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115DA-69E5-42E5-AF4D-E0133F42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CE87-46A8-4625-B961-A59E3B51B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5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F1DFD-EA88-4B42-80F1-004AE41C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112F5-2907-4592-84BD-B68E59648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361A75-B37B-40DA-B733-052E0FB70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A436EF-F0C8-4C96-A932-1D128F6C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CECD-7BFC-4859-BF5F-AF26FA8F192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364BFB-9742-4665-AF2C-CE354798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C7356-EA71-495C-9E7E-9F42BA69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CE87-46A8-4625-B961-A59E3B51B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73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67D1D-4008-4DED-AF48-4A8C38F2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BF0CEF-068A-4279-A347-E1A776C79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F435BB-DC45-48E5-B6F5-E5C94F49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BDEE06-671B-43D0-B737-30EFA6634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91FC49-B6D6-491A-9A92-EEE356320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132723-D1EE-4E02-991A-10BF3C45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CECD-7BFC-4859-BF5F-AF26FA8F192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C235BF-5E2E-4A7D-8F09-6CDE0F87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163BA4-6DFF-45AA-97CE-4083B470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CE87-46A8-4625-B961-A59E3B51B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75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27A25-681B-4B13-97F4-927D7D17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97E861-7C5E-494F-8C96-AFF4856C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CECD-7BFC-4859-BF5F-AF26FA8F192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37A53F-C92B-4F17-AFA0-85E4249C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2AD94A-A017-4CAF-B2B6-13620577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CE87-46A8-4625-B961-A59E3B51B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6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CBBFE5-8131-42B8-B5BB-F2C50BD8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CECD-7BFC-4859-BF5F-AF26FA8F192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0B8211-8B78-417F-AE8F-B74C879F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79BC1B-8E3E-457B-A9A4-73F8C4A0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CE87-46A8-4625-B961-A59E3B51B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5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DD5AB-D251-4A0D-8160-2B6FDA93F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6EF25-03DE-488C-8354-EB4423657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F32934-18C6-40B4-B7CA-02A4114BF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694FF5-0673-49B3-BC76-2FA82F0A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CECD-7BFC-4859-BF5F-AF26FA8F192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D77EDD-C392-49BA-B2DF-DD415F93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4A4AA8-3E34-44C9-B6FD-25F8CD3E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CE87-46A8-4625-B961-A59E3B51B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83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6ABD7-1BB4-4612-BCBA-CC344951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D53823-FC80-429D-9022-8CFE33357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C17F18-D169-4611-88A6-33DB3646F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0D7C2-C053-4E47-B0A2-AC083ABB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CECD-7BFC-4859-BF5F-AF26FA8F192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FC10A6-203E-4321-93B0-F7A5B51A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CA23C9-7AA0-4229-945E-BCB1C353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9CE87-46A8-4625-B961-A59E3B51B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70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318357-006A-4C10-BA30-9EFA3597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9C386A-BFD7-46B0-86CA-3CFD01248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2E561C-BCC0-4B53-93B0-D9A88DFDB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5CECD-7BFC-4859-BF5F-AF26FA8F192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BDDB8-C8F9-4B00-BA0C-B6A60EC35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4F9E0-90F9-4BA2-87FC-F2EA01974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9CE87-46A8-4625-B961-A59E3B51B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74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5ABD460-0BDF-4EE5-86F5-76EB98BA72FF}"/>
              </a:ext>
            </a:extLst>
          </p:cNvPr>
          <p:cNvSpPr/>
          <p:nvPr/>
        </p:nvSpPr>
        <p:spPr>
          <a:xfrm>
            <a:off x="1171662" y="413157"/>
            <a:ext cx="9848675" cy="6031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640A4AA-740A-426E-8853-FDA6974D4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920" y="551654"/>
            <a:ext cx="2744622" cy="77782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2B910E-B471-4286-B753-A483B4F3A980}"/>
              </a:ext>
            </a:extLst>
          </p:cNvPr>
          <p:cNvSpPr/>
          <p:nvPr/>
        </p:nvSpPr>
        <p:spPr>
          <a:xfrm>
            <a:off x="1712578" y="2355973"/>
            <a:ext cx="8766841" cy="30623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10 BT" pitchFamily="2" charset="0"/>
                <a:ea typeface="210 수필명조 040" panose="02020603020101020101" pitchFamily="18" charset="-127"/>
              </a:rPr>
              <a:t>This is the ARGOS Home Page</a:t>
            </a:r>
          </a:p>
          <a:p>
            <a:endParaRPr lang="en-US" altLang="ko-KR" sz="1100" b="1">
              <a:latin typeface="210 수필명조 020" panose="02020603020101020101" pitchFamily="18" charset="-127"/>
              <a:ea typeface="210 수필명조 020" panose="02020603020101020101" pitchFamily="18" charset="-127"/>
            </a:endParaRPr>
          </a:p>
          <a:p>
            <a:endParaRPr lang="en-US" altLang="ko-KR" sz="1100" b="1">
              <a:latin typeface="210 수필명조 020" panose="02020603020101020101" pitchFamily="18" charset="-127"/>
              <a:ea typeface="210 수필명조 020" panose="02020603020101020101" pitchFamily="18" charset="-127"/>
            </a:endParaRPr>
          </a:p>
          <a:p>
            <a:r>
              <a:rPr lang="en-US" altLang="ko-KR" sz="1100" b="1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ARGOS</a:t>
            </a: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는 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2003</a:t>
            </a: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년 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6</a:t>
            </a: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월 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25</a:t>
            </a: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일에 설립된 충남대학교 컴퓨터공학과 정보보호 연구 동아리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(</a:t>
            </a: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지도교수 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: </a:t>
            </a: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류재철 교수님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) </a:t>
            </a: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입니다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.</a:t>
            </a:r>
            <a:b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</a:b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동아리 이름인 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'</a:t>
            </a: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아르고스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'</a:t>
            </a: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는 그리스 신화에 나오는 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'100</a:t>
            </a: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개의 눈을 가진 문지기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'</a:t>
            </a: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에서 유래되었습니다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.</a:t>
            </a:r>
            <a:b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</a:b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그리스 신화에 등장하는 아르고스는 잠을 잘 때도 눈을 감는 일이 없으며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,</a:t>
            </a:r>
            <a:b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</a:b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자신의 임무에 있어 적어도 하나의 눈은 대상을 응시하고 있어 창과 방패의 의미를 잘 대변할 수 있다고 할 수 있습니다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.</a:t>
            </a:r>
            <a:endParaRPr lang="ko-KR" altLang="en-US" sz="1100">
              <a:latin typeface="210 수필명조 020" panose="02020603020101020101" pitchFamily="18" charset="-127"/>
              <a:ea typeface="210 수필명조 020" panose="02020603020101020101" pitchFamily="18" charset="-127"/>
            </a:endParaRPr>
          </a:p>
          <a:p>
            <a:b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</a:br>
            <a:endParaRPr lang="ko-KR" altLang="en-US" sz="1100">
              <a:latin typeface="210 수필명조 020" panose="02020603020101020101" pitchFamily="18" charset="-127"/>
              <a:ea typeface="210 수필명조 020" panose="02020603020101020101" pitchFamily="18" charset="-127"/>
            </a:endParaRPr>
          </a:p>
          <a:p>
            <a:r>
              <a:rPr lang="en-US" altLang="ko-KR" sz="1100" b="1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ARGOS</a:t>
            </a: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는 창립 이후 활발한 외부활동을 통해 해킹과 보안기술에 대한 연구를 하며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, </a:t>
            </a: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정기적인 내부 세미나를 통해 연구내용을 공유하고 있습니다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.</a:t>
            </a:r>
            <a:b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</a:b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외부 해킹 및 보안 단체와 함께 연구도 진행하며 매년 해킹대회에 참가하면서 개최도 하고 있습니다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.</a:t>
            </a:r>
            <a:b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</a:b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'</a:t>
            </a:r>
            <a:r>
              <a:rPr lang="en-US" altLang="ko-KR" sz="1100" b="1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Hack the world for everyone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' </a:t>
            </a: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이라는 모토 아래 미래 우리나라의 보안을 책임지기 위해 지속적인 연구와 학습을 하고 있습니다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.</a:t>
            </a:r>
            <a:endParaRPr lang="ko-KR" altLang="en-US" sz="1100">
              <a:latin typeface="210 수필명조 020" panose="02020603020101020101" pitchFamily="18" charset="-127"/>
              <a:ea typeface="210 수필명조 020" panose="02020603020101020101" pitchFamily="18" charset="-127"/>
            </a:endParaRPr>
          </a:p>
          <a:p>
            <a:pPr algn="ctr"/>
            <a:r>
              <a:rPr lang="en-US" altLang="ko-KR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10 BT" pitchFamily="2" charset="0"/>
                <a:ea typeface="210 수필명조 040" panose="02020603020101020101" pitchFamily="18" charset="-127"/>
              </a:rPr>
              <a:t> </a:t>
            </a:r>
            <a:endParaRPr lang="en-US" altLang="ko-KR" sz="36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10 BT" pitchFamily="2" charset="0"/>
              <a:ea typeface="210 수필명조 040" panose="02020603020101020101" pitchFamily="18" charset="-127"/>
            </a:endParaRPr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4FFFB713-EA43-4643-8514-652876F15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544635"/>
              </p:ext>
            </p:extLst>
          </p:nvPr>
        </p:nvGraphicFramePr>
        <p:xfrm>
          <a:off x="9311781" y="1329481"/>
          <a:ext cx="1517300" cy="6096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22044">
                  <a:extLst>
                    <a:ext uri="{9D8B030D-6E8A-4147-A177-3AD203B41FA5}">
                      <a16:colId xmlns:a16="http://schemas.microsoft.com/office/drawing/2014/main" val="329549176"/>
                    </a:ext>
                  </a:extLst>
                </a:gridCol>
                <a:gridCol w="895256">
                  <a:extLst>
                    <a:ext uri="{9D8B030D-6E8A-4147-A177-3AD203B41FA5}">
                      <a16:colId xmlns:a16="http://schemas.microsoft.com/office/drawing/2014/main" val="460960779"/>
                    </a:ext>
                  </a:extLst>
                </a:gridCol>
              </a:tblGrid>
              <a:tr h="229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latin typeface="Courier10 BT" pitchFamily="2" charset="0"/>
                        </a:rPr>
                        <a:t>ID</a:t>
                      </a:r>
                      <a:endParaRPr lang="ko-KR" altLang="en-US" sz="1400" b="0">
                        <a:latin typeface="Courier10 B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latin typeface="Courier10 B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61406"/>
                  </a:ext>
                </a:extLst>
              </a:tr>
              <a:tr h="229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latin typeface="Courier10 BT" pitchFamily="2" charset="0"/>
                        </a:rPr>
                        <a:t>PW</a:t>
                      </a:r>
                      <a:endParaRPr lang="ko-KR" altLang="en-US" sz="1400" b="0">
                        <a:latin typeface="Courier10 B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latin typeface="Courier10 B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102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4F0F0A-EF32-4230-81BF-465B0A4CCE45}"/>
              </a:ext>
            </a:extLst>
          </p:cNvPr>
          <p:cNvSpPr/>
          <p:nvPr/>
        </p:nvSpPr>
        <p:spPr>
          <a:xfrm>
            <a:off x="9932565" y="2043276"/>
            <a:ext cx="907118" cy="2085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LogIn</a:t>
            </a:r>
            <a:endParaRPr lang="ko-KR" altLang="en-US" sz="1200">
              <a:latin typeface="Courier10 B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96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7200E64-C36C-4382-8B1A-5DB19585CE09}"/>
              </a:ext>
            </a:extLst>
          </p:cNvPr>
          <p:cNvSpPr/>
          <p:nvPr/>
        </p:nvSpPr>
        <p:spPr>
          <a:xfrm>
            <a:off x="1171662" y="1396594"/>
            <a:ext cx="9848675" cy="3567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ABD460-0BDF-4EE5-86F5-76EB98BA72FF}"/>
              </a:ext>
            </a:extLst>
          </p:cNvPr>
          <p:cNvSpPr/>
          <p:nvPr/>
        </p:nvSpPr>
        <p:spPr>
          <a:xfrm>
            <a:off x="1171662" y="413157"/>
            <a:ext cx="9848675" cy="6031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640A4AA-740A-426E-8853-FDA6974D4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920" y="551654"/>
            <a:ext cx="2744622" cy="77782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8018E43-B1D2-4F1E-BCCD-4EFA7DB587E4}"/>
              </a:ext>
            </a:extLst>
          </p:cNvPr>
          <p:cNvSpPr/>
          <p:nvPr/>
        </p:nvSpPr>
        <p:spPr>
          <a:xfrm>
            <a:off x="1171662" y="1396594"/>
            <a:ext cx="975920" cy="3567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ARGOS</a:t>
            </a:r>
            <a:endParaRPr lang="ko-KR" altLang="en-US" sz="1200">
              <a:latin typeface="Courier10 BT" pitchFamily="2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CAD463-F646-4BE0-A2A7-5626487970FC}"/>
              </a:ext>
            </a:extLst>
          </p:cNvPr>
          <p:cNvSpPr/>
          <p:nvPr/>
        </p:nvSpPr>
        <p:spPr>
          <a:xfrm>
            <a:off x="2247271" y="1396594"/>
            <a:ext cx="975920" cy="3567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About</a:t>
            </a:r>
            <a:endParaRPr lang="ko-KR" altLang="en-US" sz="1200">
              <a:latin typeface="Courier10 BT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AD57B-FDCE-4594-9AA2-9CC959F48AE8}"/>
              </a:ext>
            </a:extLst>
          </p:cNvPr>
          <p:cNvSpPr/>
          <p:nvPr/>
        </p:nvSpPr>
        <p:spPr>
          <a:xfrm>
            <a:off x="3322880" y="1396594"/>
            <a:ext cx="975920" cy="3567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Board</a:t>
            </a:r>
            <a:endParaRPr lang="ko-KR" altLang="en-US" sz="1200">
              <a:latin typeface="Courier10 BT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632A0C-F773-4148-9FA9-68001E00861D}"/>
              </a:ext>
            </a:extLst>
          </p:cNvPr>
          <p:cNvSpPr/>
          <p:nvPr/>
        </p:nvSpPr>
        <p:spPr>
          <a:xfrm>
            <a:off x="4398489" y="1396594"/>
            <a:ext cx="1960366" cy="3567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ARGOS </a:t>
            </a:r>
            <a:r>
              <a:rPr lang="ko-KR" altLang="en-US" sz="1200">
                <a:latin typeface="210 수필명조 040" panose="02020603020101020101" pitchFamily="18" charset="-127"/>
                <a:ea typeface="210 수필명조 040" panose="02020603020101020101" pitchFamily="18" charset="-127"/>
              </a:rPr>
              <a:t>학술 홈페이지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11539F-4F31-45FA-B13C-7C76A6E36B26}"/>
              </a:ext>
            </a:extLst>
          </p:cNvPr>
          <p:cNvSpPr/>
          <p:nvPr/>
        </p:nvSpPr>
        <p:spPr>
          <a:xfrm>
            <a:off x="6358855" y="1050287"/>
            <a:ext cx="1015068" cy="2085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  <a:ea typeface="210 수필명조 040" panose="02020603020101020101" pitchFamily="18" charset="-127"/>
              </a:rPr>
              <a:t>18</a:t>
            </a:r>
            <a:r>
              <a:rPr lang="en-US" altLang="ko-KR" sz="1200">
                <a:latin typeface="210 수필명조 040" panose="02020603020101020101" pitchFamily="18" charset="-127"/>
                <a:ea typeface="210 수필명조 040" panose="02020603020101020101" pitchFamily="18" charset="-127"/>
              </a:rPr>
              <a:t> </a:t>
            </a:r>
            <a:r>
              <a:rPr lang="ko-KR" altLang="en-US" sz="1200">
                <a:latin typeface="210 수필명조 040" panose="02020603020101020101" pitchFamily="18" charset="-127"/>
                <a:ea typeface="210 수필명조 040" panose="02020603020101020101" pitchFamily="18" charset="-127"/>
              </a:rPr>
              <a:t>서연주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455930-6306-41B6-AED0-F0D39B7CEA0C}"/>
              </a:ext>
            </a:extLst>
          </p:cNvPr>
          <p:cNvSpPr/>
          <p:nvPr/>
        </p:nvSpPr>
        <p:spPr>
          <a:xfrm>
            <a:off x="7475989" y="1050287"/>
            <a:ext cx="907118" cy="2085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LogOut</a:t>
            </a:r>
            <a:endParaRPr lang="ko-KR" altLang="en-US" sz="1200">
              <a:latin typeface="Courier10 BT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6090BD-E437-4961-91A5-F40E0D3FF84E}"/>
              </a:ext>
            </a:extLst>
          </p:cNvPr>
          <p:cNvSpPr/>
          <p:nvPr/>
        </p:nvSpPr>
        <p:spPr>
          <a:xfrm>
            <a:off x="1712578" y="2355973"/>
            <a:ext cx="8766841" cy="30623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10 BT" pitchFamily="2" charset="0"/>
                <a:ea typeface="210 수필명조 040" panose="02020603020101020101" pitchFamily="18" charset="-127"/>
              </a:rPr>
              <a:t>This is the ARGOS Home Page</a:t>
            </a:r>
          </a:p>
          <a:p>
            <a:endParaRPr lang="en-US" altLang="ko-KR" sz="1100" b="1">
              <a:latin typeface="210 수필명조 020" panose="02020603020101020101" pitchFamily="18" charset="-127"/>
              <a:ea typeface="210 수필명조 020" panose="02020603020101020101" pitchFamily="18" charset="-127"/>
            </a:endParaRPr>
          </a:p>
          <a:p>
            <a:endParaRPr lang="en-US" altLang="ko-KR" sz="1100" b="1">
              <a:latin typeface="210 수필명조 020" panose="02020603020101020101" pitchFamily="18" charset="-127"/>
              <a:ea typeface="210 수필명조 020" panose="02020603020101020101" pitchFamily="18" charset="-127"/>
            </a:endParaRPr>
          </a:p>
          <a:p>
            <a:r>
              <a:rPr lang="en-US" altLang="ko-KR" sz="1100" b="1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ARGOS</a:t>
            </a: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는 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2003</a:t>
            </a: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년 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6</a:t>
            </a: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월 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25</a:t>
            </a: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일에 설립된 충남대학교 컴퓨터공학과 정보보호 연구 동아리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(</a:t>
            </a: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지도교수 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: </a:t>
            </a: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류재철 교수님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) </a:t>
            </a: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입니다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.</a:t>
            </a:r>
            <a:b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</a:b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동아리 이름인 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'</a:t>
            </a: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아르고스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'</a:t>
            </a: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는 그리스 신화에 나오는 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'100</a:t>
            </a: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개의 눈을 가진 문지기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'</a:t>
            </a: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에서 유래되었습니다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.</a:t>
            </a:r>
            <a:b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</a:b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그리스 신화에 등장하는 아르고스는 잠을 잘 때도 눈을 감는 일이 없으며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,</a:t>
            </a:r>
            <a:b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</a:b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자신의 임무에 있어 적어도 하나의 눈은 대상을 응시하고 있어 창과 방패의 의미를 잘 대변할 수 있다고 할 수 있습니다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.</a:t>
            </a:r>
            <a:endParaRPr lang="ko-KR" altLang="en-US" sz="1100">
              <a:latin typeface="210 수필명조 020" panose="02020603020101020101" pitchFamily="18" charset="-127"/>
              <a:ea typeface="210 수필명조 020" panose="02020603020101020101" pitchFamily="18" charset="-127"/>
            </a:endParaRPr>
          </a:p>
          <a:p>
            <a:b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</a:br>
            <a:endParaRPr lang="ko-KR" altLang="en-US" sz="1100">
              <a:latin typeface="210 수필명조 020" panose="02020603020101020101" pitchFamily="18" charset="-127"/>
              <a:ea typeface="210 수필명조 020" panose="02020603020101020101" pitchFamily="18" charset="-127"/>
            </a:endParaRPr>
          </a:p>
          <a:p>
            <a:r>
              <a:rPr lang="en-US" altLang="ko-KR" sz="1100" b="1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ARGOS</a:t>
            </a: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는 창립 이후 활발한 외부활동을 통해 해킹과 보안기술에 대한 연구를 하며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, </a:t>
            </a: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정기적인 내부 세미나를 통해 연구내용을 공유하고 있습니다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.</a:t>
            </a:r>
            <a:b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</a:b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외부 해킹 및 보안 단체와 함께 연구도 진행하며 매년 해킹대회에 참가하면서 개최도 하고 있습니다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.</a:t>
            </a:r>
            <a:b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</a:b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'</a:t>
            </a:r>
            <a:r>
              <a:rPr lang="en-US" altLang="ko-KR" sz="1100" b="1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Hack the world for everyone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' </a:t>
            </a:r>
            <a:r>
              <a:rPr lang="ko-KR" altLang="en-US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이라는 모토 아래 미래 우리나라의 보안을 책임지기 위해 지속적인 연구와 학습을 하고 있습니다</a:t>
            </a:r>
            <a:r>
              <a:rPr lang="en-US" altLang="ko-KR" sz="1100">
                <a:latin typeface="210 수필명조 020" panose="02020603020101020101" pitchFamily="18" charset="-127"/>
                <a:ea typeface="210 수필명조 020" panose="02020603020101020101" pitchFamily="18" charset="-127"/>
              </a:rPr>
              <a:t>.</a:t>
            </a:r>
            <a:endParaRPr lang="ko-KR" altLang="en-US" sz="1100">
              <a:latin typeface="210 수필명조 020" panose="02020603020101020101" pitchFamily="18" charset="-127"/>
              <a:ea typeface="210 수필명조 020" panose="02020603020101020101" pitchFamily="18" charset="-127"/>
            </a:endParaRPr>
          </a:p>
          <a:p>
            <a:pPr algn="ctr"/>
            <a:r>
              <a:rPr lang="en-US" altLang="ko-KR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10 BT" pitchFamily="2" charset="0"/>
                <a:ea typeface="210 수필명조 040" panose="02020603020101020101" pitchFamily="18" charset="-127"/>
              </a:rPr>
              <a:t> </a:t>
            </a:r>
            <a:endParaRPr lang="en-US" altLang="ko-KR" sz="36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10 BT" pitchFamily="2" charset="0"/>
              <a:ea typeface="210 수필명조 0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743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7200E64-C36C-4382-8B1A-5DB19585CE09}"/>
              </a:ext>
            </a:extLst>
          </p:cNvPr>
          <p:cNvSpPr/>
          <p:nvPr/>
        </p:nvSpPr>
        <p:spPr>
          <a:xfrm>
            <a:off x="1171662" y="1396594"/>
            <a:ext cx="9848675" cy="3567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ABD460-0BDF-4EE5-86F5-76EB98BA72FF}"/>
              </a:ext>
            </a:extLst>
          </p:cNvPr>
          <p:cNvSpPr/>
          <p:nvPr/>
        </p:nvSpPr>
        <p:spPr>
          <a:xfrm>
            <a:off x="1171662" y="413157"/>
            <a:ext cx="9848675" cy="6031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640A4AA-740A-426E-8853-FDA6974D4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920" y="551654"/>
            <a:ext cx="2744622" cy="77782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8018E43-B1D2-4F1E-BCCD-4EFA7DB587E4}"/>
              </a:ext>
            </a:extLst>
          </p:cNvPr>
          <p:cNvSpPr/>
          <p:nvPr/>
        </p:nvSpPr>
        <p:spPr>
          <a:xfrm>
            <a:off x="1171662" y="1396594"/>
            <a:ext cx="975920" cy="3567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ARGOS</a:t>
            </a:r>
            <a:endParaRPr lang="ko-KR" altLang="en-US" sz="1200">
              <a:latin typeface="Courier10 BT" pitchFamily="2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CAD463-F646-4BE0-A2A7-5626487970FC}"/>
              </a:ext>
            </a:extLst>
          </p:cNvPr>
          <p:cNvSpPr/>
          <p:nvPr/>
        </p:nvSpPr>
        <p:spPr>
          <a:xfrm>
            <a:off x="2247271" y="1396594"/>
            <a:ext cx="975920" cy="3567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About</a:t>
            </a:r>
            <a:endParaRPr lang="ko-KR" altLang="en-US" sz="1200">
              <a:latin typeface="Courier10 BT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AD57B-FDCE-4594-9AA2-9CC959F48AE8}"/>
              </a:ext>
            </a:extLst>
          </p:cNvPr>
          <p:cNvSpPr/>
          <p:nvPr/>
        </p:nvSpPr>
        <p:spPr>
          <a:xfrm>
            <a:off x="3322880" y="1396594"/>
            <a:ext cx="975920" cy="3567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Board</a:t>
            </a:r>
            <a:endParaRPr lang="ko-KR" altLang="en-US" sz="1200">
              <a:latin typeface="Courier10 BT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632A0C-F773-4148-9FA9-68001E00861D}"/>
              </a:ext>
            </a:extLst>
          </p:cNvPr>
          <p:cNvSpPr/>
          <p:nvPr/>
        </p:nvSpPr>
        <p:spPr>
          <a:xfrm>
            <a:off x="4398489" y="1396594"/>
            <a:ext cx="1960366" cy="3567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ARGOS </a:t>
            </a:r>
            <a:r>
              <a:rPr lang="ko-KR" altLang="en-US" sz="1200">
                <a:latin typeface="210 수필명조 040" panose="02020603020101020101" pitchFamily="18" charset="-127"/>
                <a:ea typeface="210 수필명조 040" panose="02020603020101020101" pitchFamily="18" charset="-127"/>
              </a:rPr>
              <a:t>학술 홈페이지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11539F-4F31-45FA-B13C-7C76A6E36B26}"/>
              </a:ext>
            </a:extLst>
          </p:cNvPr>
          <p:cNvSpPr/>
          <p:nvPr/>
        </p:nvSpPr>
        <p:spPr>
          <a:xfrm>
            <a:off x="6358855" y="1050287"/>
            <a:ext cx="1015068" cy="2085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  <a:ea typeface="210 수필명조 040" panose="02020603020101020101" pitchFamily="18" charset="-127"/>
              </a:rPr>
              <a:t>18</a:t>
            </a:r>
            <a:r>
              <a:rPr lang="en-US" altLang="ko-KR" sz="1200">
                <a:latin typeface="210 수필명조 040" panose="02020603020101020101" pitchFamily="18" charset="-127"/>
                <a:ea typeface="210 수필명조 040" panose="02020603020101020101" pitchFamily="18" charset="-127"/>
              </a:rPr>
              <a:t> </a:t>
            </a:r>
            <a:r>
              <a:rPr lang="ko-KR" altLang="en-US" sz="1200">
                <a:latin typeface="210 수필명조 040" panose="02020603020101020101" pitchFamily="18" charset="-127"/>
                <a:ea typeface="210 수필명조 040" panose="02020603020101020101" pitchFamily="18" charset="-127"/>
              </a:rPr>
              <a:t>서연주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455930-6306-41B6-AED0-F0D39B7CEA0C}"/>
              </a:ext>
            </a:extLst>
          </p:cNvPr>
          <p:cNvSpPr/>
          <p:nvPr/>
        </p:nvSpPr>
        <p:spPr>
          <a:xfrm>
            <a:off x="7475989" y="1050287"/>
            <a:ext cx="907118" cy="2085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LogOut</a:t>
            </a:r>
            <a:endParaRPr lang="ko-KR" altLang="en-US" sz="1200">
              <a:latin typeface="Courier10 BT" pitchFamily="2" charset="0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1908E64-6E3F-4DF9-B3E5-3C8474018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72528"/>
              </p:ext>
            </p:extLst>
          </p:nvPr>
        </p:nvGraphicFramePr>
        <p:xfrm>
          <a:off x="2762307" y="2312919"/>
          <a:ext cx="6667383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22461">
                  <a:extLst>
                    <a:ext uri="{9D8B030D-6E8A-4147-A177-3AD203B41FA5}">
                      <a16:colId xmlns:a16="http://schemas.microsoft.com/office/drawing/2014/main" val="3641615471"/>
                    </a:ext>
                  </a:extLst>
                </a:gridCol>
                <a:gridCol w="2222461">
                  <a:extLst>
                    <a:ext uri="{9D8B030D-6E8A-4147-A177-3AD203B41FA5}">
                      <a16:colId xmlns:a16="http://schemas.microsoft.com/office/drawing/2014/main" val="3271868825"/>
                    </a:ext>
                  </a:extLst>
                </a:gridCol>
                <a:gridCol w="2222461">
                  <a:extLst>
                    <a:ext uri="{9D8B030D-6E8A-4147-A177-3AD203B41FA5}">
                      <a16:colId xmlns:a16="http://schemas.microsoft.com/office/drawing/2014/main" val="1635480542"/>
                    </a:ext>
                  </a:extLst>
                </a:gridCol>
              </a:tblGrid>
              <a:tr h="26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Courier10 BT" pitchFamily="2" charset="0"/>
                        </a:rPr>
                        <a:t>NO</a:t>
                      </a:r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Courier10 BT" pitchFamily="2" charset="0"/>
                        </a:rPr>
                        <a:t>TITLE</a:t>
                      </a:r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Courier10 BT" pitchFamily="2" charset="0"/>
                        </a:rPr>
                        <a:t>WRITER</a:t>
                      </a:r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718426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Courier10 BT" pitchFamily="2" charset="0"/>
                        </a:rPr>
                        <a:t>-</a:t>
                      </a:r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Courier10 BT" pitchFamily="2" charset="0"/>
                        </a:rPr>
                        <a:t>-</a:t>
                      </a:r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Courier10 BT" pitchFamily="2" charset="0"/>
                        </a:rPr>
                        <a:t>-</a:t>
                      </a:r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394413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598417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633882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568202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04345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0A5C23-11CF-4925-AA1A-B739C83907F6}"/>
              </a:ext>
            </a:extLst>
          </p:cNvPr>
          <p:cNvSpPr/>
          <p:nvPr/>
        </p:nvSpPr>
        <p:spPr>
          <a:xfrm>
            <a:off x="8522572" y="4328659"/>
            <a:ext cx="907118" cy="2085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Write</a:t>
            </a:r>
            <a:endParaRPr lang="ko-KR" altLang="en-US" sz="1200">
              <a:latin typeface="Courier10 B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01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7200E64-C36C-4382-8B1A-5DB19585CE09}"/>
              </a:ext>
            </a:extLst>
          </p:cNvPr>
          <p:cNvSpPr/>
          <p:nvPr/>
        </p:nvSpPr>
        <p:spPr>
          <a:xfrm>
            <a:off x="1171662" y="1396594"/>
            <a:ext cx="9848675" cy="3567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ABD460-0BDF-4EE5-86F5-76EB98BA72FF}"/>
              </a:ext>
            </a:extLst>
          </p:cNvPr>
          <p:cNvSpPr/>
          <p:nvPr/>
        </p:nvSpPr>
        <p:spPr>
          <a:xfrm>
            <a:off x="1171662" y="413157"/>
            <a:ext cx="9848675" cy="6031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640A4AA-740A-426E-8853-FDA6974D4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920" y="551654"/>
            <a:ext cx="2744622" cy="77782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8018E43-B1D2-4F1E-BCCD-4EFA7DB587E4}"/>
              </a:ext>
            </a:extLst>
          </p:cNvPr>
          <p:cNvSpPr/>
          <p:nvPr/>
        </p:nvSpPr>
        <p:spPr>
          <a:xfrm>
            <a:off x="1171662" y="1396594"/>
            <a:ext cx="975920" cy="3567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ARGOS</a:t>
            </a:r>
            <a:endParaRPr lang="ko-KR" altLang="en-US" sz="1200">
              <a:latin typeface="Courier10 BT" pitchFamily="2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CAD463-F646-4BE0-A2A7-5626487970FC}"/>
              </a:ext>
            </a:extLst>
          </p:cNvPr>
          <p:cNvSpPr/>
          <p:nvPr/>
        </p:nvSpPr>
        <p:spPr>
          <a:xfrm>
            <a:off x="2247271" y="1396594"/>
            <a:ext cx="975920" cy="3567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About</a:t>
            </a:r>
            <a:endParaRPr lang="ko-KR" altLang="en-US" sz="1200">
              <a:latin typeface="Courier10 BT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AD57B-FDCE-4594-9AA2-9CC959F48AE8}"/>
              </a:ext>
            </a:extLst>
          </p:cNvPr>
          <p:cNvSpPr/>
          <p:nvPr/>
        </p:nvSpPr>
        <p:spPr>
          <a:xfrm>
            <a:off x="3322880" y="1396594"/>
            <a:ext cx="975920" cy="3567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Board</a:t>
            </a:r>
            <a:endParaRPr lang="ko-KR" altLang="en-US" sz="1200">
              <a:latin typeface="Courier10 BT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632A0C-F773-4148-9FA9-68001E00861D}"/>
              </a:ext>
            </a:extLst>
          </p:cNvPr>
          <p:cNvSpPr/>
          <p:nvPr/>
        </p:nvSpPr>
        <p:spPr>
          <a:xfrm>
            <a:off x="4398489" y="1396594"/>
            <a:ext cx="1960366" cy="3567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ARGOS </a:t>
            </a:r>
            <a:r>
              <a:rPr lang="ko-KR" altLang="en-US" sz="1200">
                <a:latin typeface="210 수필명조 040" panose="02020603020101020101" pitchFamily="18" charset="-127"/>
                <a:ea typeface="210 수필명조 040" panose="02020603020101020101" pitchFamily="18" charset="-127"/>
              </a:rPr>
              <a:t>학술 홈페이지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11539F-4F31-45FA-B13C-7C76A6E36B26}"/>
              </a:ext>
            </a:extLst>
          </p:cNvPr>
          <p:cNvSpPr/>
          <p:nvPr/>
        </p:nvSpPr>
        <p:spPr>
          <a:xfrm>
            <a:off x="6358855" y="1050287"/>
            <a:ext cx="1015068" cy="2085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  <a:ea typeface="210 수필명조 040" panose="02020603020101020101" pitchFamily="18" charset="-127"/>
              </a:rPr>
              <a:t>18</a:t>
            </a:r>
            <a:r>
              <a:rPr lang="en-US" altLang="ko-KR" sz="1200">
                <a:latin typeface="210 수필명조 040" panose="02020603020101020101" pitchFamily="18" charset="-127"/>
                <a:ea typeface="210 수필명조 040" panose="02020603020101020101" pitchFamily="18" charset="-127"/>
              </a:rPr>
              <a:t> </a:t>
            </a:r>
            <a:r>
              <a:rPr lang="ko-KR" altLang="en-US" sz="1200">
                <a:latin typeface="210 수필명조 040" panose="02020603020101020101" pitchFamily="18" charset="-127"/>
                <a:ea typeface="210 수필명조 040" panose="02020603020101020101" pitchFamily="18" charset="-127"/>
              </a:rPr>
              <a:t>서연주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455930-6306-41B6-AED0-F0D39B7CEA0C}"/>
              </a:ext>
            </a:extLst>
          </p:cNvPr>
          <p:cNvSpPr/>
          <p:nvPr/>
        </p:nvSpPr>
        <p:spPr>
          <a:xfrm>
            <a:off x="7475989" y="1050287"/>
            <a:ext cx="907118" cy="2085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LogOut</a:t>
            </a:r>
            <a:endParaRPr lang="ko-KR" altLang="en-US" sz="1200">
              <a:latin typeface="Courier10 BT" pitchFamily="2" charset="0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1908E64-6E3F-4DF9-B3E5-3C84740183D3}"/>
              </a:ext>
            </a:extLst>
          </p:cNvPr>
          <p:cNvGraphicFramePr>
            <a:graphicFrameLocks noGrp="1"/>
          </p:cNvGraphicFramePr>
          <p:nvPr/>
        </p:nvGraphicFramePr>
        <p:xfrm>
          <a:off x="2762307" y="2312919"/>
          <a:ext cx="6667383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22461">
                  <a:extLst>
                    <a:ext uri="{9D8B030D-6E8A-4147-A177-3AD203B41FA5}">
                      <a16:colId xmlns:a16="http://schemas.microsoft.com/office/drawing/2014/main" val="3641615471"/>
                    </a:ext>
                  </a:extLst>
                </a:gridCol>
                <a:gridCol w="2222461">
                  <a:extLst>
                    <a:ext uri="{9D8B030D-6E8A-4147-A177-3AD203B41FA5}">
                      <a16:colId xmlns:a16="http://schemas.microsoft.com/office/drawing/2014/main" val="3271868825"/>
                    </a:ext>
                  </a:extLst>
                </a:gridCol>
                <a:gridCol w="2222461">
                  <a:extLst>
                    <a:ext uri="{9D8B030D-6E8A-4147-A177-3AD203B41FA5}">
                      <a16:colId xmlns:a16="http://schemas.microsoft.com/office/drawing/2014/main" val="1635480542"/>
                    </a:ext>
                  </a:extLst>
                </a:gridCol>
              </a:tblGrid>
              <a:tr h="26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Courier10 BT" pitchFamily="2" charset="0"/>
                        </a:rPr>
                        <a:t>NO</a:t>
                      </a:r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Courier10 BT" pitchFamily="2" charset="0"/>
                        </a:rPr>
                        <a:t>TITLE</a:t>
                      </a:r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Courier10 BT" pitchFamily="2" charset="0"/>
                        </a:rPr>
                        <a:t>WRITER</a:t>
                      </a:r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718426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Courier10 BT" pitchFamily="2" charset="0"/>
                        </a:rPr>
                        <a:t>-</a:t>
                      </a:r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Courier10 BT" pitchFamily="2" charset="0"/>
                        </a:rPr>
                        <a:t>-</a:t>
                      </a:r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Courier10 BT" pitchFamily="2" charset="0"/>
                        </a:rPr>
                        <a:t>-</a:t>
                      </a:r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394413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598417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633882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568202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04345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0A5C23-11CF-4925-AA1A-B739C83907F6}"/>
              </a:ext>
            </a:extLst>
          </p:cNvPr>
          <p:cNvSpPr/>
          <p:nvPr/>
        </p:nvSpPr>
        <p:spPr>
          <a:xfrm>
            <a:off x="8383107" y="5999179"/>
            <a:ext cx="907118" cy="2085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Submit</a:t>
            </a:r>
            <a:endParaRPr lang="ko-KR" altLang="en-US" sz="1200">
              <a:latin typeface="Courier10 BT" pitchFamily="2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468091-71E0-4438-8F38-A3EC92824AC7}"/>
              </a:ext>
            </a:extLst>
          </p:cNvPr>
          <p:cNvSpPr/>
          <p:nvPr/>
        </p:nvSpPr>
        <p:spPr>
          <a:xfrm>
            <a:off x="4012016" y="4378880"/>
            <a:ext cx="4167963" cy="182880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22CAB9-BA69-4369-A19B-B9A11900D737}"/>
              </a:ext>
            </a:extLst>
          </p:cNvPr>
          <p:cNvSpPr/>
          <p:nvPr/>
        </p:nvSpPr>
        <p:spPr>
          <a:xfrm>
            <a:off x="4108552" y="4492838"/>
            <a:ext cx="907118" cy="2085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Title</a:t>
            </a:r>
            <a:endParaRPr lang="ko-KR" altLang="en-US" sz="1200">
              <a:latin typeface="Courier10 BT" pitchFamily="2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1E3462-4B09-4540-B881-3C3B75439963}"/>
              </a:ext>
            </a:extLst>
          </p:cNvPr>
          <p:cNvSpPr/>
          <p:nvPr/>
        </p:nvSpPr>
        <p:spPr>
          <a:xfrm>
            <a:off x="4108552" y="4817892"/>
            <a:ext cx="907118" cy="2085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Desc</a:t>
            </a:r>
            <a:endParaRPr lang="ko-KR" altLang="en-US" sz="1200">
              <a:latin typeface="Courier10 BT" pitchFamily="2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DE73AA-55E1-4E15-9B2E-6A1DA7F404C2}"/>
              </a:ext>
            </a:extLst>
          </p:cNvPr>
          <p:cNvSpPr/>
          <p:nvPr/>
        </p:nvSpPr>
        <p:spPr>
          <a:xfrm>
            <a:off x="5188878" y="4492838"/>
            <a:ext cx="2466563" cy="20850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Title</a:t>
            </a:r>
            <a:endParaRPr lang="ko-KR" altLang="en-US" sz="1200">
              <a:latin typeface="Courier10 BT" pitchFamily="2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1069BC-AAF0-410D-91DC-78596DEC5816}"/>
              </a:ext>
            </a:extLst>
          </p:cNvPr>
          <p:cNvSpPr/>
          <p:nvPr/>
        </p:nvSpPr>
        <p:spPr>
          <a:xfrm>
            <a:off x="5202567" y="4817892"/>
            <a:ext cx="2466563" cy="118128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Title</a:t>
            </a:r>
            <a:endParaRPr lang="ko-KR" altLang="en-US" sz="1200">
              <a:latin typeface="Courier10 B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6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7200E64-C36C-4382-8B1A-5DB19585CE09}"/>
              </a:ext>
            </a:extLst>
          </p:cNvPr>
          <p:cNvSpPr/>
          <p:nvPr/>
        </p:nvSpPr>
        <p:spPr>
          <a:xfrm>
            <a:off x="1171662" y="1396594"/>
            <a:ext cx="9848675" cy="3567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ABD460-0BDF-4EE5-86F5-76EB98BA72FF}"/>
              </a:ext>
            </a:extLst>
          </p:cNvPr>
          <p:cNvSpPr/>
          <p:nvPr/>
        </p:nvSpPr>
        <p:spPr>
          <a:xfrm>
            <a:off x="1171662" y="413157"/>
            <a:ext cx="9848675" cy="6031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640A4AA-740A-426E-8853-FDA6974D4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920" y="551654"/>
            <a:ext cx="2744622" cy="77782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8018E43-B1D2-4F1E-BCCD-4EFA7DB587E4}"/>
              </a:ext>
            </a:extLst>
          </p:cNvPr>
          <p:cNvSpPr/>
          <p:nvPr/>
        </p:nvSpPr>
        <p:spPr>
          <a:xfrm>
            <a:off x="1171662" y="1396594"/>
            <a:ext cx="975920" cy="3567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ARGOS</a:t>
            </a:r>
            <a:endParaRPr lang="ko-KR" altLang="en-US" sz="1200">
              <a:latin typeface="Courier10 BT" pitchFamily="2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CAD463-F646-4BE0-A2A7-5626487970FC}"/>
              </a:ext>
            </a:extLst>
          </p:cNvPr>
          <p:cNvSpPr/>
          <p:nvPr/>
        </p:nvSpPr>
        <p:spPr>
          <a:xfrm>
            <a:off x="2247271" y="1396594"/>
            <a:ext cx="975920" cy="3567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About</a:t>
            </a:r>
            <a:endParaRPr lang="ko-KR" altLang="en-US" sz="1200">
              <a:latin typeface="Courier10 BT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AD57B-FDCE-4594-9AA2-9CC959F48AE8}"/>
              </a:ext>
            </a:extLst>
          </p:cNvPr>
          <p:cNvSpPr/>
          <p:nvPr/>
        </p:nvSpPr>
        <p:spPr>
          <a:xfrm>
            <a:off x="3322880" y="1396594"/>
            <a:ext cx="975920" cy="3567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Board</a:t>
            </a:r>
            <a:endParaRPr lang="ko-KR" altLang="en-US" sz="1200">
              <a:latin typeface="Courier10 BT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632A0C-F773-4148-9FA9-68001E00861D}"/>
              </a:ext>
            </a:extLst>
          </p:cNvPr>
          <p:cNvSpPr/>
          <p:nvPr/>
        </p:nvSpPr>
        <p:spPr>
          <a:xfrm>
            <a:off x="4398489" y="1396594"/>
            <a:ext cx="1960366" cy="3567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ARGOS </a:t>
            </a:r>
            <a:r>
              <a:rPr lang="ko-KR" altLang="en-US" sz="1200">
                <a:latin typeface="210 수필명조 040" panose="02020603020101020101" pitchFamily="18" charset="-127"/>
                <a:ea typeface="210 수필명조 040" panose="02020603020101020101" pitchFamily="18" charset="-127"/>
              </a:rPr>
              <a:t>학술 홈페이지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11539F-4F31-45FA-B13C-7C76A6E36B26}"/>
              </a:ext>
            </a:extLst>
          </p:cNvPr>
          <p:cNvSpPr/>
          <p:nvPr/>
        </p:nvSpPr>
        <p:spPr>
          <a:xfrm>
            <a:off x="6358855" y="1050287"/>
            <a:ext cx="1015068" cy="2085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  <a:ea typeface="210 수필명조 040" panose="02020603020101020101" pitchFamily="18" charset="-127"/>
              </a:rPr>
              <a:t>18</a:t>
            </a:r>
            <a:r>
              <a:rPr lang="en-US" altLang="ko-KR" sz="1200">
                <a:latin typeface="210 수필명조 040" panose="02020603020101020101" pitchFamily="18" charset="-127"/>
                <a:ea typeface="210 수필명조 040" panose="02020603020101020101" pitchFamily="18" charset="-127"/>
              </a:rPr>
              <a:t> </a:t>
            </a:r>
            <a:r>
              <a:rPr lang="ko-KR" altLang="en-US" sz="1200">
                <a:latin typeface="210 수필명조 040" panose="02020603020101020101" pitchFamily="18" charset="-127"/>
                <a:ea typeface="210 수필명조 040" panose="02020603020101020101" pitchFamily="18" charset="-127"/>
              </a:rPr>
              <a:t>서연주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455930-6306-41B6-AED0-F0D39B7CEA0C}"/>
              </a:ext>
            </a:extLst>
          </p:cNvPr>
          <p:cNvSpPr/>
          <p:nvPr/>
        </p:nvSpPr>
        <p:spPr>
          <a:xfrm>
            <a:off x="7475989" y="1050287"/>
            <a:ext cx="907118" cy="2085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LogOut</a:t>
            </a:r>
            <a:endParaRPr lang="ko-KR" altLang="en-US" sz="1200">
              <a:latin typeface="Courier10 BT" pitchFamily="2" charset="0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1908E64-6E3F-4DF9-B3E5-3C84740183D3}"/>
              </a:ext>
            </a:extLst>
          </p:cNvPr>
          <p:cNvGraphicFramePr>
            <a:graphicFrameLocks noGrp="1"/>
          </p:cNvGraphicFramePr>
          <p:nvPr/>
        </p:nvGraphicFramePr>
        <p:xfrm>
          <a:off x="2762307" y="2312919"/>
          <a:ext cx="6667383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22461">
                  <a:extLst>
                    <a:ext uri="{9D8B030D-6E8A-4147-A177-3AD203B41FA5}">
                      <a16:colId xmlns:a16="http://schemas.microsoft.com/office/drawing/2014/main" val="3641615471"/>
                    </a:ext>
                  </a:extLst>
                </a:gridCol>
                <a:gridCol w="2222461">
                  <a:extLst>
                    <a:ext uri="{9D8B030D-6E8A-4147-A177-3AD203B41FA5}">
                      <a16:colId xmlns:a16="http://schemas.microsoft.com/office/drawing/2014/main" val="3271868825"/>
                    </a:ext>
                  </a:extLst>
                </a:gridCol>
                <a:gridCol w="2222461">
                  <a:extLst>
                    <a:ext uri="{9D8B030D-6E8A-4147-A177-3AD203B41FA5}">
                      <a16:colId xmlns:a16="http://schemas.microsoft.com/office/drawing/2014/main" val="1635480542"/>
                    </a:ext>
                  </a:extLst>
                </a:gridCol>
              </a:tblGrid>
              <a:tr h="26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Courier10 BT" pitchFamily="2" charset="0"/>
                        </a:rPr>
                        <a:t>NO</a:t>
                      </a:r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Courier10 BT" pitchFamily="2" charset="0"/>
                        </a:rPr>
                        <a:t>TITLE</a:t>
                      </a:r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Courier10 BT" pitchFamily="2" charset="0"/>
                        </a:rPr>
                        <a:t>WRITER</a:t>
                      </a:r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718426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Courier10 BT" pitchFamily="2" charset="0"/>
                        </a:rPr>
                        <a:t>-</a:t>
                      </a:r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Courier10 BT" pitchFamily="2" charset="0"/>
                        </a:rPr>
                        <a:t>-</a:t>
                      </a:r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Courier10 BT" pitchFamily="2" charset="0"/>
                        </a:rPr>
                        <a:t>-</a:t>
                      </a:r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394413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598417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633882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568202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0434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C468091-71E0-4438-8F38-A3EC92824AC7}"/>
              </a:ext>
            </a:extLst>
          </p:cNvPr>
          <p:cNvSpPr/>
          <p:nvPr/>
        </p:nvSpPr>
        <p:spPr>
          <a:xfrm>
            <a:off x="4012016" y="4378880"/>
            <a:ext cx="4167963" cy="182880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22CAB9-BA69-4369-A19B-B9A11900D737}"/>
              </a:ext>
            </a:extLst>
          </p:cNvPr>
          <p:cNvSpPr/>
          <p:nvPr/>
        </p:nvSpPr>
        <p:spPr>
          <a:xfrm>
            <a:off x="4108552" y="4492838"/>
            <a:ext cx="907118" cy="2085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Title</a:t>
            </a:r>
            <a:endParaRPr lang="ko-KR" altLang="en-US" sz="1200">
              <a:latin typeface="Courier10 BT" pitchFamily="2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1E3462-4B09-4540-B881-3C3B75439963}"/>
              </a:ext>
            </a:extLst>
          </p:cNvPr>
          <p:cNvSpPr/>
          <p:nvPr/>
        </p:nvSpPr>
        <p:spPr>
          <a:xfrm>
            <a:off x="4108552" y="4817892"/>
            <a:ext cx="907118" cy="2085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Desc</a:t>
            </a:r>
            <a:endParaRPr lang="ko-KR" altLang="en-US" sz="1200">
              <a:latin typeface="Courier10 BT" pitchFamily="2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DE73AA-55E1-4E15-9B2E-6A1DA7F404C2}"/>
              </a:ext>
            </a:extLst>
          </p:cNvPr>
          <p:cNvSpPr/>
          <p:nvPr/>
        </p:nvSpPr>
        <p:spPr>
          <a:xfrm>
            <a:off x="5188878" y="4492838"/>
            <a:ext cx="2466563" cy="20850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Title</a:t>
            </a:r>
            <a:endParaRPr lang="ko-KR" altLang="en-US" sz="1200">
              <a:latin typeface="Courier10 BT" pitchFamily="2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1069BC-AAF0-410D-91DC-78596DEC5816}"/>
              </a:ext>
            </a:extLst>
          </p:cNvPr>
          <p:cNvSpPr/>
          <p:nvPr/>
        </p:nvSpPr>
        <p:spPr>
          <a:xfrm>
            <a:off x="5202567" y="4817892"/>
            <a:ext cx="2466563" cy="118128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Title</a:t>
            </a:r>
            <a:endParaRPr lang="ko-KR" altLang="en-US" sz="1200">
              <a:latin typeface="Courier10 B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85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7200E64-C36C-4382-8B1A-5DB19585CE09}"/>
              </a:ext>
            </a:extLst>
          </p:cNvPr>
          <p:cNvSpPr/>
          <p:nvPr/>
        </p:nvSpPr>
        <p:spPr>
          <a:xfrm>
            <a:off x="1171662" y="1396594"/>
            <a:ext cx="9848675" cy="3567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ABD460-0BDF-4EE5-86F5-76EB98BA72FF}"/>
              </a:ext>
            </a:extLst>
          </p:cNvPr>
          <p:cNvSpPr/>
          <p:nvPr/>
        </p:nvSpPr>
        <p:spPr>
          <a:xfrm>
            <a:off x="1171662" y="413157"/>
            <a:ext cx="9848675" cy="6031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640A4AA-740A-426E-8853-FDA6974D4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920" y="551654"/>
            <a:ext cx="2744622" cy="77782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8018E43-B1D2-4F1E-BCCD-4EFA7DB587E4}"/>
              </a:ext>
            </a:extLst>
          </p:cNvPr>
          <p:cNvSpPr/>
          <p:nvPr/>
        </p:nvSpPr>
        <p:spPr>
          <a:xfrm>
            <a:off x="1171662" y="1396594"/>
            <a:ext cx="975920" cy="3567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ARGOS</a:t>
            </a:r>
            <a:endParaRPr lang="ko-KR" altLang="en-US" sz="1200">
              <a:latin typeface="Courier10 BT" pitchFamily="2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CAD463-F646-4BE0-A2A7-5626487970FC}"/>
              </a:ext>
            </a:extLst>
          </p:cNvPr>
          <p:cNvSpPr/>
          <p:nvPr/>
        </p:nvSpPr>
        <p:spPr>
          <a:xfrm>
            <a:off x="2247271" y="1396594"/>
            <a:ext cx="975920" cy="3567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About</a:t>
            </a:r>
            <a:endParaRPr lang="ko-KR" altLang="en-US" sz="1200">
              <a:latin typeface="Courier10 BT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AD57B-FDCE-4594-9AA2-9CC959F48AE8}"/>
              </a:ext>
            </a:extLst>
          </p:cNvPr>
          <p:cNvSpPr/>
          <p:nvPr/>
        </p:nvSpPr>
        <p:spPr>
          <a:xfrm>
            <a:off x="3322880" y="1396594"/>
            <a:ext cx="975920" cy="35670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Board</a:t>
            </a:r>
            <a:endParaRPr lang="ko-KR" altLang="en-US" sz="1200">
              <a:latin typeface="Courier10 BT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632A0C-F773-4148-9FA9-68001E00861D}"/>
              </a:ext>
            </a:extLst>
          </p:cNvPr>
          <p:cNvSpPr/>
          <p:nvPr/>
        </p:nvSpPr>
        <p:spPr>
          <a:xfrm>
            <a:off x="4398489" y="1396594"/>
            <a:ext cx="1960366" cy="35670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ARGOS </a:t>
            </a:r>
            <a:r>
              <a:rPr lang="ko-KR" altLang="en-US" sz="1200">
                <a:latin typeface="210 수필명조 040" panose="02020603020101020101" pitchFamily="18" charset="-127"/>
                <a:ea typeface="210 수필명조 040" panose="02020603020101020101" pitchFamily="18" charset="-127"/>
              </a:rPr>
              <a:t>학술 홈페이지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11539F-4F31-45FA-B13C-7C76A6E36B26}"/>
              </a:ext>
            </a:extLst>
          </p:cNvPr>
          <p:cNvSpPr/>
          <p:nvPr/>
        </p:nvSpPr>
        <p:spPr>
          <a:xfrm>
            <a:off x="6358855" y="1050287"/>
            <a:ext cx="1015068" cy="2085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  <a:ea typeface="210 수필명조 040" panose="02020603020101020101" pitchFamily="18" charset="-127"/>
              </a:rPr>
              <a:t>18</a:t>
            </a:r>
            <a:r>
              <a:rPr lang="en-US" altLang="ko-KR" sz="1200">
                <a:latin typeface="210 수필명조 040" panose="02020603020101020101" pitchFamily="18" charset="-127"/>
                <a:ea typeface="210 수필명조 040" panose="02020603020101020101" pitchFamily="18" charset="-127"/>
              </a:rPr>
              <a:t> </a:t>
            </a:r>
            <a:r>
              <a:rPr lang="ko-KR" altLang="en-US" sz="1200">
                <a:latin typeface="210 수필명조 040" panose="02020603020101020101" pitchFamily="18" charset="-127"/>
                <a:ea typeface="210 수필명조 040" panose="02020603020101020101" pitchFamily="18" charset="-127"/>
              </a:rPr>
              <a:t>서연주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455930-6306-41B6-AED0-F0D39B7CEA0C}"/>
              </a:ext>
            </a:extLst>
          </p:cNvPr>
          <p:cNvSpPr/>
          <p:nvPr/>
        </p:nvSpPr>
        <p:spPr>
          <a:xfrm>
            <a:off x="7475989" y="1050287"/>
            <a:ext cx="907118" cy="2085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LogOut</a:t>
            </a:r>
            <a:endParaRPr lang="ko-KR" altLang="en-US" sz="1200">
              <a:latin typeface="Courier10 BT" pitchFamily="2" charset="0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1908E64-6E3F-4DF9-B3E5-3C84740183D3}"/>
              </a:ext>
            </a:extLst>
          </p:cNvPr>
          <p:cNvGraphicFramePr>
            <a:graphicFrameLocks noGrp="1"/>
          </p:cNvGraphicFramePr>
          <p:nvPr/>
        </p:nvGraphicFramePr>
        <p:xfrm>
          <a:off x="2762307" y="2312919"/>
          <a:ext cx="6667383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22461">
                  <a:extLst>
                    <a:ext uri="{9D8B030D-6E8A-4147-A177-3AD203B41FA5}">
                      <a16:colId xmlns:a16="http://schemas.microsoft.com/office/drawing/2014/main" val="3641615471"/>
                    </a:ext>
                  </a:extLst>
                </a:gridCol>
                <a:gridCol w="2222461">
                  <a:extLst>
                    <a:ext uri="{9D8B030D-6E8A-4147-A177-3AD203B41FA5}">
                      <a16:colId xmlns:a16="http://schemas.microsoft.com/office/drawing/2014/main" val="3271868825"/>
                    </a:ext>
                  </a:extLst>
                </a:gridCol>
                <a:gridCol w="2222461">
                  <a:extLst>
                    <a:ext uri="{9D8B030D-6E8A-4147-A177-3AD203B41FA5}">
                      <a16:colId xmlns:a16="http://schemas.microsoft.com/office/drawing/2014/main" val="1635480542"/>
                    </a:ext>
                  </a:extLst>
                </a:gridCol>
              </a:tblGrid>
              <a:tr h="26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Courier10 BT" pitchFamily="2" charset="0"/>
                        </a:rPr>
                        <a:t>NO</a:t>
                      </a:r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Courier10 BT" pitchFamily="2" charset="0"/>
                        </a:rPr>
                        <a:t>TITLE</a:t>
                      </a:r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Courier10 BT" pitchFamily="2" charset="0"/>
                        </a:rPr>
                        <a:t>WRITER</a:t>
                      </a:r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718426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Courier10 BT" pitchFamily="2" charset="0"/>
                        </a:rPr>
                        <a:t>-</a:t>
                      </a:r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Courier10 BT" pitchFamily="2" charset="0"/>
                        </a:rPr>
                        <a:t>-</a:t>
                      </a:r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Courier10 BT" pitchFamily="2" charset="0"/>
                        </a:rPr>
                        <a:t>-</a:t>
                      </a:r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394413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598417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633882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568202"/>
                  </a:ext>
                </a:extLst>
              </a:tr>
              <a:tr h="269150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Courier10 B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0434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C468091-71E0-4438-8F38-A3EC92824AC7}"/>
              </a:ext>
            </a:extLst>
          </p:cNvPr>
          <p:cNvSpPr/>
          <p:nvPr/>
        </p:nvSpPr>
        <p:spPr>
          <a:xfrm>
            <a:off x="4012016" y="4378880"/>
            <a:ext cx="4167963" cy="1828800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22CAB9-BA69-4369-A19B-B9A11900D737}"/>
              </a:ext>
            </a:extLst>
          </p:cNvPr>
          <p:cNvSpPr/>
          <p:nvPr/>
        </p:nvSpPr>
        <p:spPr>
          <a:xfrm>
            <a:off x="4108552" y="4492838"/>
            <a:ext cx="907118" cy="2085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Title</a:t>
            </a:r>
            <a:endParaRPr lang="ko-KR" altLang="en-US" sz="1200">
              <a:latin typeface="Courier10 BT" pitchFamily="2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1E3462-4B09-4540-B881-3C3B75439963}"/>
              </a:ext>
            </a:extLst>
          </p:cNvPr>
          <p:cNvSpPr/>
          <p:nvPr/>
        </p:nvSpPr>
        <p:spPr>
          <a:xfrm>
            <a:off x="4108552" y="4817892"/>
            <a:ext cx="907118" cy="2085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Desc</a:t>
            </a:r>
            <a:endParaRPr lang="ko-KR" altLang="en-US" sz="1200">
              <a:latin typeface="Courier10 BT" pitchFamily="2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DE73AA-55E1-4E15-9B2E-6A1DA7F404C2}"/>
              </a:ext>
            </a:extLst>
          </p:cNvPr>
          <p:cNvSpPr/>
          <p:nvPr/>
        </p:nvSpPr>
        <p:spPr>
          <a:xfrm>
            <a:off x="5188878" y="4492838"/>
            <a:ext cx="2466563" cy="20850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Title</a:t>
            </a:r>
            <a:endParaRPr lang="ko-KR" altLang="en-US" sz="1200">
              <a:latin typeface="Courier10 BT" pitchFamily="2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1069BC-AAF0-410D-91DC-78596DEC5816}"/>
              </a:ext>
            </a:extLst>
          </p:cNvPr>
          <p:cNvSpPr/>
          <p:nvPr/>
        </p:nvSpPr>
        <p:spPr>
          <a:xfrm>
            <a:off x="5202567" y="4817892"/>
            <a:ext cx="2466563" cy="118128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Title</a:t>
            </a:r>
            <a:endParaRPr lang="ko-KR" altLang="en-US" sz="1200">
              <a:latin typeface="Courier10 BT" pitchFamily="2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2D7F0C-70F5-4DD8-AADB-E35BA8A959AA}"/>
              </a:ext>
            </a:extLst>
          </p:cNvPr>
          <p:cNvSpPr/>
          <p:nvPr/>
        </p:nvSpPr>
        <p:spPr>
          <a:xfrm>
            <a:off x="8383107" y="5999179"/>
            <a:ext cx="907118" cy="2085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Courier10 BT" pitchFamily="2" charset="0"/>
              </a:rPr>
              <a:t>Update</a:t>
            </a:r>
            <a:endParaRPr lang="ko-KR" altLang="en-US" sz="1200">
              <a:latin typeface="Courier10 B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99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457</Words>
  <Application>Microsoft Office PowerPoint</Application>
  <PresentationFormat>와이드스크린</PresentationFormat>
  <Paragraphs>111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210 수필명조 020</vt:lpstr>
      <vt:lpstr>210 수필명조 040</vt:lpstr>
      <vt:lpstr>맑은 고딕</vt:lpstr>
      <vt:lpstr>Arial</vt:lpstr>
      <vt:lpstr>Courier10 BT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 S510UN</dc:creator>
  <cp:lastModifiedBy>ASUS S510UN</cp:lastModifiedBy>
  <cp:revision>4</cp:revision>
  <dcterms:created xsi:type="dcterms:W3CDTF">2020-04-28T12:32:07Z</dcterms:created>
  <dcterms:modified xsi:type="dcterms:W3CDTF">2020-04-28T13:01:08Z</dcterms:modified>
</cp:coreProperties>
</file>