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1" r:id="rId6"/>
    <p:sldId id="268" r:id="rId7"/>
    <p:sldId id="270" r:id="rId8"/>
    <p:sldId id="263" r:id="rId9"/>
    <p:sldId id="262" r:id="rId10"/>
    <p:sldId id="265" r:id="rId11"/>
    <p:sldId id="266" r:id="rId12"/>
    <p:sldId id="264" r:id="rId13"/>
    <p:sldId id="267" r:id="rId14"/>
    <p:sldId id="269" r:id="rId15"/>
  </p:sldIdLst>
  <p:sldSz cx="12192000" cy="6858000"/>
  <p:notesSz cx="6858000" cy="9144000"/>
  <p:embeddedFontLst>
    <p:embeddedFont>
      <p:font typeface="나눔스퀘어" panose="020B0600000101010101" pitchFamily="50" charset="-127"/>
      <p:regular r:id="rId17"/>
    </p:embeddedFont>
    <p:embeddedFont>
      <p:font typeface="나눔스퀘어 Bold" panose="020B0600000101010101" pitchFamily="50" charset="-127"/>
      <p:bold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B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521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-228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1E5D-D777-4210-BFF1-9214698465C6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78739-AEDA-49AD-8BEF-116E808F8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505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언어모델을 유치원생 수준으로 만드는 방법을 알아보자 해서 언어모델 유치원으로 지었습니다</a:t>
            </a:r>
            <a:r>
              <a:rPr lang="en-US" altLang="ko-KR" dirty="0"/>
              <a:t>…</a:t>
            </a:r>
          </a:p>
          <a:p>
            <a:r>
              <a:rPr lang="ko-KR" altLang="en-US" dirty="0"/>
              <a:t>사실 </a:t>
            </a:r>
            <a:r>
              <a:rPr lang="en-US" altLang="ko-KR" dirty="0"/>
              <a:t>GPU</a:t>
            </a:r>
            <a:r>
              <a:rPr lang="ko-KR" altLang="en-US" dirty="0"/>
              <a:t>가 없다면 유치원생 수준도 안될 겁니다ㅠㅠ</a:t>
            </a:r>
            <a:endParaRPr lang="en-US" altLang="ko-KR" dirty="0"/>
          </a:p>
          <a:p>
            <a:r>
              <a:rPr lang="ko-KR" altLang="en-US" dirty="0"/>
              <a:t>수업 중에 질문 많이 할겁니다ㅎㅎ</a:t>
            </a:r>
            <a:endParaRPr lang="en-US" dirty="0"/>
          </a:p>
          <a:p>
            <a:r>
              <a:rPr lang="ko-KR" altLang="en-US" dirty="0"/>
              <a:t>중간에 </a:t>
            </a:r>
            <a:r>
              <a:rPr lang="ko-KR" altLang="en-US"/>
              <a:t>질문 있으시면 </a:t>
            </a:r>
            <a:r>
              <a:rPr lang="ko-KR" altLang="en-US" dirty="0"/>
              <a:t>언제든지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478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여러분은 뭐할 때 쓰시나요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모델을 직접 만드시거나 학습시킨 적은</a:t>
            </a:r>
            <a:r>
              <a:rPr lang="en-US" altLang="ko-KR" dirty="0"/>
              <a:t>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16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97B4C-A007-00DF-093A-3E7B434C39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26337-CC41-CF76-64B1-9C866394CA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9B1D2E-5A1C-19CA-1165-7D8CFA254E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C70DD-494D-25AF-1DE6-01C8BAE0D1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494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AE48B-6FF0-CD1C-7B71-96A40E7EA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B3BE4E-2383-5C6D-30BF-4C3B2F221C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6ED6CE-C7A0-98FF-BB85-6A2DAB48D9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좀더 실용적이고 돈을 벌어다주고 있습니다</a:t>
            </a:r>
            <a:r>
              <a:rPr lang="en-US" altLang="ko-KR" dirty="0"/>
              <a:t>. </a:t>
            </a:r>
            <a:r>
              <a:rPr lang="ko-KR" altLang="en-US" dirty="0"/>
              <a:t>점점 똑똑해지고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가반은 인공신경망</a:t>
            </a:r>
            <a:r>
              <a:rPr lang="en-US" altLang="ko-KR" dirty="0"/>
              <a:t>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6AC157-ED9B-54A8-700D-815759AD6C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27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뉴런의 신호처리 </a:t>
            </a:r>
            <a:r>
              <a:rPr lang="en-US" altLang="ko-KR" dirty="0"/>
              <a:t>&lt;-&gt; </a:t>
            </a:r>
            <a:r>
              <a:rPr lang="ko-KR" altLang="en-US" dirty="0"/>
              <a:t>퍼셉트론의 데이터 처리</a:t>
            </a:r>
            <a:endParaRPr lang="en-US" altLang="ko-KR" dirty="0"/>
          </a:p>
          <a:p>
            <a:r>
              <a:rPr lang="ko-KR" altLang="en-US" dirty="0"/>
              <a:t>뇌에 뉴런이 여러개 연결돼있는 것처럼</a:t>
            </a:r>
            <a:endParaRPr lang="en-US" altLang="ko-KR" dirty="0"/>
          </a:p>
          <a:p>
            <a:r>
              <a:rPr lang="ko-KR" altLang="en-US" dirty="0"/>
              <a:t>인공신경망에도 퍼셉트론이 여러 개 존재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767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17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가중치</a:t>
            </a:r>
            <a:r>
              <a:rPr lang="en-US" altLang="ko-KR" dirty="0"/>
              <a:t>: </a:t>
            </a:r>
            <a:r>
              <a:rPr lang="ko-KR" altLang="en-US" dirty="0"/>
              <a:t>중요한건 크게</a:t>
            </a:r>
            <a:r>
              <a:rPr lang="en-US" altLang="ko-KR" dirty="0"/>
              <a:t>, </a:t>
            </a:r>
            <a:r>
              <a:rPr lang="ko-KR" altLang="en-US" dirty="0"/>
              <a:t>안중요한건 작게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78739-AEDA-49AD-8BEF-116E808F80A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0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A88E-9539-EF1C-8F1A-E37DC83B8B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581D0-018F-645D-E308-453FE640E3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D2E3E-293E-2347-F52F-894FBB2AE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8C096-D950-4A81-75A3-94279E25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42719-DCB3-0050-37B8-D5B93335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938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5D6CB-78BD-3BC4-F8CF-37DF37670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B2839-1D4E-7CD6-ED02-8A6A40A03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8619B-E871-0114-A599-B7945E5AB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B2DBD-AF1A-F628-05E5-4860E4BC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51AD-5DA2-C657-B756-8FB860B8E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243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BF15BF-D11F-E20B-1185-C57C9F7C4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C5B919-A953-A38A-F224-8A864F439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0BE6-5CD6-51B2-D6E9-76F67D70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C8AB-8CA2-CD84-42CA-827631D37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417A7-323A-BB08-3F32-8F7F7E882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37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7C0EC-35C3-5280-2CAF-B2A9ECAD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8347-5DE5-2EEF-1CE5-203E66CEE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B966D-33B2-1383-D5D8-934C08B2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9770B-9C55-8F5D-FB77-4EEDE655E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DB276-AA57-2704-3C1E-76F62B35D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08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F0A3B-B7BC-4ECE-425A-336D44FB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FACA49-7B99-6810-C230-C71B850E9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6DF7B-FDCE-9F76-755C-18DA2216C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6065A-C40C-232B-9A79-23DB5CF72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696A0-3C18-A0F6-EAE5-DD774BEF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804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1616E-17B6-4042-CF7F-F54762316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A0CC-D3B2-12F3-1FF5-AB2E4A2EF7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690F06-96D6-B5C2-8097-3C2581557A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9C27F5-E890-55EF-88C7-9349BF61F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0521B9-C3AF-E728-BE14-5FE920BB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0F1A7-8948-0350-72B2-48A76A695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68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350BA-366E-38C6-AC5F-784AE07E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9A83E-4D5B-E4D6-FF98-CB300F415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FB51A-8279-B3D6-320F-3CE2D4672E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DF63D9-C69F-5C2A-B9F7-040B3FB9D6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F8E2B-17A5-31DB-521F-7A8F7A6B0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2FD21A-38D1-A14F-7A95-2568CE2E7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D48E8A-FB06-883A-01C9-CE089A32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8E3707-045D-3A15-22BA-8E4F71831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934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A267F-A130-1FE8-F7D3-7BEF4C38D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28C67-D973-4475-EA64-64E9FE14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7B3B0D-8AFB-C40F-0E2D-9F6E12254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0F6AF-1F91-3FFD-072C-77DA35615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519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48CC23-188D-19BA-C4D2-EA2E63E7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5F52D-3581-181C-0FA1-87DF255F2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B836C-4EA4-B9F5-7F36-C7F148916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459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F306-6613-7C7A-2477-F994B7D7E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7F1C8-FAF5-9D37-5322-A377E66F5E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8E0D83-95A4-241E-9B5D-70D80D94C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EBF33-6DDF-BE51-C886-AC243AEF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2E1DE-2547-8F95-202C-6FB8401EE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89389-EF54-0FEC-43EC-CF150C0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12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38F6A-8A11-DAF5-C7C0-A9F69BE1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473C7B-67C3-9859-72C1-9F44E622BE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369E1C-21DE-7A23-271F-0564BAFA1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87E93-F42D-57D6-FFB6-1C3C738CF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38E3F0-5FB2-1B6F-293E-B474AE2A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DA1A26-0719-0D25-E1F3-3524FF2B6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8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522046-FF31-57AB-45AE-EA9A5D4B4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14661-1D86-240A-07AE-A616F01FB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046AD-C3C4-9056-3A32-684EDE7FE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110A29-8B71-443C-B0B0-8A13A1747DD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C20FE-A64D-2142-57D4-7EC7B6CE08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0F985-CE7E-9585-394B-C4F420E80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10BBC8-E514-46AC-8DF0-B58D4B6327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9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3blue1brown.com/lessons/neural-network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youtube.com/playlist?list=PLAqhIrjkxbuWI23v9cThsA9GvCAUhRvKZ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karpathy.ai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ai.com/index/sora/" TargetMode="External"/><Relationship Id="rId7" Type="http://schemas.openxmlformats.org/officeDocument/2006/relationships/hyperlink" Target="https://www.threads.net/@youtubejocoding/post/DD0AuQYTWSV?hl=ko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na.co.kr/view/AKR20241216066900017" TargetMode="External"/><Relationship Id="rId5" Type="http://schemas.openxmlformats.org/officeDocument/2006/relationships/hyperlink" Target="https://www.khan.co.kr/article/202209100800001" TargetMode="External"/><Relationship Id="rId4" Type="http://schemas.openxmlformats.org/officeDocument/2006/relationships/hyperlink" Target="https://news.sbs.co.kr/news/endPage.do?news_id=N1007601599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thethoughtpalette/how-pieter-levels-built-a-100k-mrr-flight-simulator-with-ai-fc66e4c5d28c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akanaAI/AI-Scientist-ICLR2025-Workshop-Experiment" TargetMode="External"/><Relationship Id="rId5" Type="http://schemas.openxmlformats.org/officeDocument/2006/relationships/hyperlink" Target="https://www.threads.net/@choi.openai/post/DFuaXbpBbYF?hl=ko" TargetMode="External"/><Relationship Id="rId4" Type="http://schemas.openxmlformats.org/officeDocument/2006/relationships/hyperlink" Target="https://www.youtube.com/watch?v=Z3yQHYNXPws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E8A2-CD9D-89EE-CD1B-7CC5132D0E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언어모델 유치원 </a:t>
            </a: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 Bold" panose="020B0600000101010101" pitchFamily="50" charset="-127"/>
                <a:ea typeface="나눔스퀘어 Bold" panose="020B0600000101010101" pitchFamily="50" charset="-127"/>
                <a:cs typeface="+mj-cs"/>
              </a:rPr>
              <a:t>OT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7793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55F49-BF06-F864-1533-6CEE02BEA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15F60-E97E-4749-5A8A-F49EE5EAE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605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(weight)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편향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(bias)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활성화 함수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(activation function)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EB835-2251-D902-5BD8-2B195001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 처리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정보전달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71105DD-545B-394C-7E52-17B8EA71311F}"/>
              </a:ext>
            </a:extLst>
          </p:cNvPr>
          <p:cNvSpPr/>
          <p:nvPr/>
        </p:nvSpPr>
        <p:spPr>
          <a:xfrm>
            <a:off x="4744212" y="2986153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54B4651-D3A6-D56B-87CA-05E24B686C66}"/>
              </a:ext>
            </a:extLst>
          </p:cNvPr>
          <p:cNvSpPr/>
          <p:nvPr/>
        </p:nvSpPr>
        <p:spPr>
          <a:xfrm>
            <a:off x="4744212" y="4084290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8620652-A270-0C47-9DB7-29C8937D222C}"/>
              </a:ext>
            </a:extLst>
          </p:cNvPr>
          <p:cNvSpPr/>
          <p:nvPr/>
        </p:nvSpPr>
        <p:spPr>
          <a:xfrm>
            <a:off x="4741164" y="5182427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F20863-6FE1-6E8C-319B-949F75FB30B6}"/>
              </a:ext>
            </a:extLst>
          </p:cNvPr>
          <p:cNvSpPr/>
          <p:nvPr/>
        </p:nvSpPr>
        <p:spPr>
          <a:xfrm>
            <a:off x="6311041" y="3380202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4630613-0EDA-047D-EE9E-BB46C2543B36}"/>
              </a:ext>
            </a:extLst>
          </p:cNvPr>
          <p:cNvSpPr/>
          <p:nvPr/>
        </p:nvSpPr>
        <p:spPr>
          <a:xfrm>
            <a:off x="6311041" y="4502295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F35201-FD8F-4923-AFF0-9899A9F82530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448300" y="3338197"/>
            <a:ext cx="862741" cy="39404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FF48F7C-29A9-CFEB-4703-8644124DA9AA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448300" y="3338197"/>
            <a:ext cx="862741" cy="151614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418007-60EC-2373-289B-ABB1D33F50FB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448300" y="3732246"/>
            <a:ext cx="862741" cy="7040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12E5451-DAA3-3926-9009-FD50313071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448300" y="4436334"/>
            <a:ext cx="862741" cy="4180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7EBCCD5-6F81-6985-6E06-EE5DFEC9B1AE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5445252" y="3732246"/>
            <a:ext cx="865789" cy="18022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F371FE-9B0A-F697-9019-CA382BE952AA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445252" y="4854339"/>
            <a:ext cx="865789" cy="68013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2AD85FF-FF29-B42D-7A60-3534AF6183C2}"/>
              </a:ext>
            </a:extLst>
          </p:cNvPr>
          <p:cNvSpPr txBox="1"/>
          <p:nvPr/>
        </p:nvSpPr>
        <p:spPr>
          <a:xfrm>
            <a:off x="5753257" y="3248987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EF9A85D-A0F5-7C9A-00D8-A6D183264E1A}"/>
              </a:ext>
            </a:extLst>
          </p:cNvPr>
          <p:cNvSpPr txBox="1"/>
          <p:nvPr/>
        </p:nvSpPr>
        <p:spPr>
          <a:xfrm>
            <a:off x="5628368" y="3595950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EEBD00B-11EF-43C8-35F7-01F2AEA147D1}"/>
              </a:ext>
            </a:extLst>
          </p:cNvPr>
          <p:cNvSpPr txBox="1"/>
          <p:nvPr/>
        </p:nvSpPr>
        <p:spPr>
          <a:xfrm>
            <a:off x="5411918" y="3905637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04D9A-6906-1068-7F48-C1F0456DE22D}"/>
              </a:ext>
            </a:extLst>
          </p:cNvPr>
          <p:cNvSpPr txBox="1"/>
          <p:nvPr/>
        </p:nvSpPr>
        <p:spPr>
          <a:xfrm>
            <a:off x="5606953" y="4245703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50F4D3-DCA2-74B1-14B6-0104BC88149E}"/>
              </a:ext>
            </a:extLst>
          </p:cNvPr>
          <p:cNvSpPr txBox="1"/>
          <p:nvPr/>
        </p:nvSpPr>
        <p:spPr>
          <a:xfrm>
            <a:off x="5411918" y="4646081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500108C-94C0-0626-AAA3-D0BA2E8BC018}"/>
              </a:ext>
            </a:extLst>
          </p:cNvPr>
          <p:cNvSpPr txBox="1"/>
          <p:nvPr/>
        </p:nvSpPr>
        <p:spPr>
          <a:xfrm>
            <a:off x="5831531" y="5136398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DBFDD7-13A8-AEBE-D312-43036056BD62}"/>
              </a:ext>
            </a:extLst>
          </p:cNvPr>
          <p:cNvSpPr txBox="1"/>
          <p:nvPr/>
        </p:nvSpPr>
        <p:spPr>
          <a:xfrm>
            <a:off x="7481357" y="3535221"/>
            <a:ext cx="296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(0.2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w</a:t>
            </a:r>
            <a:r>
              <a:rPr lang="en-US" altLang="ko-KR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+0.8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baseline="-25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+0.4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baseline="-25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5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)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B7720F-E346-7BA4-E26D-DF9312CA4687}"/>
              </a:ext>
            </a:extLst>
          </p:cNvPr>
          <p:cNvSpPr txBox="1"/>
          <p:nvPr/>
        </p:nvSpPr>
        <p:spPr>
          <a:xfrm>
            <a:off x="7481357" y="4669673"/>
            <a:ext cx="2966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(0.2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w</a:t>
            </a:r>
            <a:r>
              <a:rPr kumimoji="0" lang="en-US" altLang="ko-KR" b="0" i="0" u="none" strike="noStrike" kern="1200" cap="none" spc="0" normalizeH="0" baseline="-25000" noProof="0" dirty="0">
                <a:ln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2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+0.8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baseline="-25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4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+0.4</a:t>
            </a:r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w</a:t>
            </a:r>
            <a:r>
              <a:rPr lang="en-US" altLang="ko-KR" baseline="-25000" dirty="0">
                <a:solidFill>
                  <a:schemeClr val="accent1">
                    <a:lumMod val="60000"/>
                    <a:lumOff val="4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6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)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27CFB6-6FAC-79B1-6923-29ED7476A9BF}"/>
              </a:ext>
            </a:extLst>
          </p:cNvPr>
          <p:cNvSpPr txBox="1"/>
          <p:nvPr/>
        </p:nvSpPr>
        <p:spPr>
          <a:xfrm>
            <a:off x="6186152" y="3586953"/>
            <a:ext cx="43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6B1E1"/>
                </a:solidFill>
              </a:rPr>
              <a:t>b</a:t>
            </a:r>
            <a:r>
              <a:rPr lang="en-US" sz="1200" baseline="-25000" dirty="0">
                <a:solidFill>
                  <a:srgbClr val="46B1E1"/>
                </a:solidFill>
              </a:rPr>
              <a:t>1</a:t>
            </a:r>
            <a:endParaRPr lang="en-US" sz="1200" dirty="0">
              <a:solidFill>
                <a:srgbClr val="46B1E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8F0E39-B87A-BC3A-8965-04BF1F55328F}"/>
              </a:ext>
            </a:extLst>
          </p:cNvPr>
          <p:cNvSpPr txBox="1"/>
          <p:nvPr/>
        </p:nvSpPr>
        <p:spPr>
          <a:xfrm>
            <a:off x="6186152" y="4715839"/>
            <a:ext cx="43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647491C-8FB5-E19F-7ED7-5FBBFD4AFFE9}"/>
              </a:ext>
            </a:extLst>
          </p:cNvPr>
          <p:cNvSpPr txBox="1"/>
          <p:nvPr/>
        </p:nvSpPr>
        <p:spPr>
          <a:xfrm>
            <a:off x="9655053" y="3525196"/>
            <a:ext cx="70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+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46B1E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</a:t>
            </a:r>
            <a:r>
              <a:rPr kumimoji="0" lang="en-US" altLang="ko-KR" sz="1800" b="0" i="0" u="none" strike="noStrike" kern="1200" cap="none" spc="0" normalizeH="0" baseline="-25000" noProof="0" dirty="0">
                <a:ln>
                  <a:noFill/>
                </a:ln>
                <a:solidFill>
                  <a:srgbClr val="46B1E1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endParaRPr lang="en-US" dirty="0">
              <a:solidFill>
                <a:srgbClr val="46B1E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A9ADE9-CD2D-E29F-6759-F08175890BF7}"/>
              </a:ext>
            </a:extLst>
          </p:cNvPr>
          <p:cNvSpPr txBox="1"/>
          <p:nvPr/>
        </p:nvSpPr>
        <p:spPr>
          <a:xfrm>
            <a:off x="9655053" y="4659648"/>
            <a:ext cx="70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+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>
                    <a:lumMod val="75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b</a:t>
            </a:r>
            <a:r>
              <a:rPr lang="en-US" altLang="ko-KR" baseline="-25000" dirty="0">
                <a:solidFill>
                  <a:schemeClr val="accent2">
                    <a:lumMod val="7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C82B9-1B19-D684-29AC-C27F67E51A35}"/>
              </a:ext>
            </a:extLst>
          </p:cNvPr>
          <p:cNvSpPr txBox="1"/>
          <p:nvPr/>
        </p:nvSpPr>
        <p:spPr>
          <a:xfrm>
            <a:off x="7085275" y="3535221"/>
            <a:ext cx="70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</a:t>
            </a:r>
            <a:endParaRPr lang="en-US" b="1" dirty="0">
              <a:solidFill>
                <a:srgbClr val="46B1E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E26AD-0BA4-AD53-F957-41A5293A7302}"/>
              </a:ext>
            </a:extLst>
          </p:cNvPr>
          <p:cNvSpPr txBox="1"/>
          <p:nvPr/>
        </p:nvSpPr>
        <p:spPr>
          <a:xfrm>
            <a:off x="7085275" y="4659503"/>
            <a:ext cx="70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act</a:t>
            </a:r>
            <a:endParaRPr lang="en-US" b="1" dirty="0">
              <a:solidFill>
                <a:srgbClr val="46B1E1"/>
              </a:solidFill>
            </a:endParaRPr>
          </a:p>
        </p:txBody>
      </p:sp>
      <p:pic>
        <p:nvPicPr>
          <p:cNvPr id="13" name="Picture 10" descr="Perceptron(퍼셉트론) – 창의 컴퓨팅(Creative Computing)">
            <a:extLst>
              <a:ext uri="{FF2B5EF4-FFF2-40B4-BE49-F238E27FC236}">
                <a16:creationId xmlns:a16="http://schemas.microsoft.com/office/drawing/2014/main" id="{854442D0-19EC-F127-D2FC-E7ED75992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7" y="3539963"/>
            <a:ext cx="3997445" cy="1499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5717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8" grpId="0"/>
      <p:bldP spid="50" grpId="0"/>
      <p:bldP spid="54" grpId="0"/>
      <p:bldP spid="55" grpId="0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6B8E3-77B1-7E01-2772-255149927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4D7F4-11F3-F038-3B9B-2B7AB3D73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성능 좋게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가중치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(weight)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와 편향</a:t>
            </a: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(bias)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값 바꾸기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854FF-D87F-0EA0-A169-0C4DECB6E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학습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81D5C2F-9CCB-A069-D539-4F8C76DE78C8}"/>
              </a:ext>
            </a:extLst>
          </p:cNvPr>
          <p:cNvSpPr/>
          <p:nvPr/>
        </p:nvSpPr>
        <p:spPr>
          <a:xfrm>
            <a:off x="4744212" y="2948940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DE1AC4B-B764-F994-07BC-8A18700F7D29}"/>
              </a:ext>
            </a:extLst>
          </p:cNvPr>
          <p:cNvSpPr/>
          <p:nvPr/>
        </p:nvSpPr>
        <p:spPr>
          <a:xfrm>
            <a:off x="4744212" y="4047077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0.8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A611EFC-4021-EB4E-FB2A-8EE504A5F684}"/>
              </a:ext>
            </a:extLst>
          </p:cNvPr>
          <p:cNvSpPr/>
          <p:nvPr/>
        </p:nvSpPr>
        <p:spPr>
          <a:xfrm>
            <a:off x="4741164" y="5145214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0.4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F04DF-93EB-D530-2B09-8D2F220021AB}"/>
              </a:ext>
            </a:extLst>
          </p:cNvPr>
          <p:cNvSpPr/>
          <p:nvPr/>
        </p:nvSpPr>
        <p:spPr>
          <a:xfrm>
            <a:off x="6311041" y="3342989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DCB04A-3A83-1B93-B212-44E3479CF7FA}"/>
              </a:ext>
            </a:extLst>
          </p:cNvPr>
          <p:cNvSpPr/>
          <p:nvPr/>
        </p:nvSpPr>
        <p:spPr>
          <a:xfrm>
            <a:off x="6311041" y="4465082"/>
            <a:ext cx="704088" cy="7040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0.6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99DCA6-53EE-C35D-5312-6206937F4022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5448300" y="3300984"/>
            <a:ext cx="862741" cy="394049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FCADF6B-FFAA-D106-8909-1230B0A86E72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5448300" y="3300984"/>
            <a:ext cx="862741" cy="151614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A33889E-A5A4-8A41-0466-9196AF469AB5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5448300" y="3695033"/>
            <a:ext cx="862741" cy="704088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E6A1672-695E-D26B-EAD2-44BA66B1DC61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5448300" y="4399121"/>
            <a:ext cx="862741" cy="41800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37D1D2-26B5-E3A8-2787-DD76AB76F924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5445252" y="3695033"/>
            <a:ext cx="865789" cy="1802225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2F3249-DB2A-C5B5-E7D0-3240C4BA2451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5445252" y="4817126"/>
            <a:ext cx="865789" cy="680132"/>
          </a:xfrm>
          <a:prstGeom prst="straightConnector1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0A0E3B6-1520-23FE-11E1-1D98F4815F8C}"/>
              </a:ext>
            </a:extLst>
          </p:cNvPr>
          <p:cNvSpPr txBox="1"/>
          <p:nvPr/>
        </p:nvSpPr>
        <p:spPr>
          <a:xfrm>
            <a:off x="5753257" y="3211774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B880C4-5915-585F-C07E-7864843CFC1D}"/>
              </a:ext>
            </a:extLst>
          </p:cNvPr>
          <p:cNvSpPr txBox="1"/>
          <p:nvPr/>
        </p:nvSpPr>
        <p:spPr>
          <a:xfrm>
            <a:off x="5628368" y="3558737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490FA41-9097-A443-33D4-8A1AE14BF256}"/>
              </a:ext>
            </a:extLst>
          </p:cNvPr>
          <p:cNvSpPr txBox="1"/>
          <p:nvPr/>
        </p:nvSpPr>
        <p:spPr>
          <a:xfrm>
            <a:off x="5411918" y="3868424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ADCD0F4-005A-2B72-09FA-4CA608D5436F}"/>
              </a:ext>
            </a:extLst>
          </p:cNvPr>
          <p:cNvSpPr txBox="1"/>
          <p:nvPr/>
        </p:nvSpPr>
        <p:spPr>
          <a:xfrm>
            <a:off x="5606953" y="4208490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4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31E0513-E6AD-C5A7-65AA-3C5B773A3DB3}"/>
              </a:ext>
            </a:extLst>
          </p:cNvPr>
          <p:cNvSpPr txBox="1"/>
          <p:nvPr/>
        </p:nvSpPr>
        <p:spPr>
          <a:xfrm>
            <a:off x="5411918" y="4608868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2">
                    <a:lumMod val="75000"/>
                  </a:schemeClr>
                </a:solidFill>
              </a:rPr>
              <a:t>5</a:t>
            </a:r>
            <a:endParaRPr lang="en-US" sz="16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4CF9E1-1B8B-E876-7C0A-090015FF44F2}"/>
              </a:ext>
            </a:extLst>
          </p:cNvPr>
          <p:cNvSpPr txBox="1"/>
          <p:nvPr/>
        </p:nvSpPr>
        <p:spPr>
          <a:xfrm>
            <a:off x="5831531" y="5099185"/>
            <a:ext cx="4328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</a:t>
            </a:r>
            <a:r>
              <a:rPr lang="en-US" sz="1600" baseline="-250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6</a:t>
            </a:r>
            <a:endParaRPr lang="en-US" sz="1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DED0B47-7704-AAAD-1565-13822C2A2BA7}"/>
              </a:ext>
            </a:extLst>
          </p:cNvPr>
          <p:cNvSpPr/>
          <p:nvPr/>
        </p:nvSpPr>
        <p:spPr>
          <a:xfrm>
            <a:off x="7663785" y="3342989"/>
            <a:ext cx="704088" cy="70408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1.0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C2680C-DF87-B609-AF52-65180F123A53}"/>
              </a:ext>
            </a:extLst>
          </p:cNvPr>
          <p:cNvSpPr/>
          <p:nvPr/>
        </p:nvSpPr>
        <p:spPr>
          <a:xfrm>
            <a:off x="7663785" y="4465082"/>
            <a:ext cx="704088" cy="704088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0.0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5D5B97-24C5-1AC4-5956-6C3D9730C06A}"/>
              </a:ext>
            </a:extLst>
          </p:cNvPr>
          <p:cNvCxnSpPr>
            <a:cxnSpLocks/>
          </p:cNvCxnSpPr>
          <p:nvPr/>
        </p:nvCxnSpPr>
        <p:spPr>
          <a:xfrm flipV="1">
            <a:off x="7173782" y="3435399"/>
            <a:ext cx="4257" cy="461892"/>
          </a:xfrm>
          <a:prstGeom prst="straightConnector1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4D1BEC7-1C7E-EEC6-E822-807636D88D92}"/>
              </a:ext>
            </a:extLst>
          </p:cNvPr>
          <p:cNvCxnSpPr>
            <a:cxnSpLocks/>
          </p:cNvCxnSpPr>
          <p:nvPr/>
        </p:nvCxnSpPr>
        <p:spPr>
          <a:xfrm>
            <a:off x="7173782" y="4611018"/>
            <a:ext cx="0" cy="48816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9F6F840-3B98-EBFE-11B9-384D268A94C8}"/>
              </a:ext>
            </a:extLst>
          </p:cNvPr>
          <p:cNvSpPr txBox="1"/>
          <p:nvPr/>
        </p:nvSpPr>
        <p:spPr>
          <a:xfrm>
            <a:off x="7635957" y="5371016"/>
            <a:ext cx="75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50000"/>
                  </a:schemeClr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정답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2DCE39-2F2E-C2AC-F3EC-B3D5AD5A7116}"/>
              </a:ext>
            </a:extLst>
          </p:cNvPr>
          <p:cNvSpPr/>
          <p:nvPr/>
        </p:nvSpPr>
        <p:spPr>
          <a:xfrm>
            <a:off x="7513320" y="3211774"/>
            <a:ext cx="1000689" cy="2091960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3C6C2E-4D9F-1718-3432-BDA241A999F0}"/>
              </a:ext>
            </a:extLst>
          </p:cNvPr>
          <p:cNvSpPr txBox="1"/>
          <p:nvPr/>
        </p:nvSpPr>
        <p:spPr>
          <a:xfrm>
            <a:off x="6186152" y="3549740"/>
            <a:ext cx="43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46B1E1"/>
                </a:solidFill>
              </a:rPr>
              <a:t>b</a:t>
            </a:r>
            <a:r>
              <a:rPr lang="en-US" sz="1200" baseline="-25000" dirty="0">
                <a:solidFill>
                  <a:srgbClr val="46B1E1"/>
                </a:solidFill>
              </a:rPr>
              <a:t>1</a:t>
            </a:r>
            <a:endParaRPr lang="en-US" sz="1200" dirty="0">
              <a:solidFill>
                <a:srgbClr val="46B1E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A10D1C-266B-1A21-0263-1E5759E72643}"/>
              </a:ext>
            </a:extLst>
          </p:cNvPr>
          <p:cNvSpPr txBox="1"/>
          <p:nvPr/>
        </p:nvSpPr>
        <p:spPr>
          <a:xfrm>
            <a:off x="6186152" y="4678626"/>
            <a:ext cx="432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</a:rPr>
              <a:t>b</a:t>
            </a:r>
            <a:r>
              <a:rPr lang="en-US" sz="1200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432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BBFDB-6F4B-2EAF-757C-5997DD9D8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A0E1A7-4ACA-F9A4-DCDC-EE349501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시각적으로 살펴보기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6B13D-D74B-9D4D-D412-2FBDE962F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3Blue1Brown 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은사님의 강의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3348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976A7-83FE-9ED1-C64E-08BA481CC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E769A-0A31-43DA-472D-E0032B2AB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정리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A8D40-5251-11AD-DCD4-FB545B6F6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인공신경망은 함수</a:t>
            </a:r>
            <a:endParaRPr lang="en-US" altLang="ko-KR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학습은 가중치와 편향 값을 바꾸는 것</a:t>
            </a:r>
            <a:endParaRPr lang="en-US" altLang="ko-KR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비용함수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손실함수</a:t>
            </a:r>
            <a:r>
              <a:rPr lang="en-US" altLang="ko-KR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작게 만드는 방향으로 학습</a:t>
            </a:r>
            <a:endParaRPr lang="en-US" altLang="ko-KR" dirty="0">
              <a:solidFill>
                <a:srgbClr val="333333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solidFill>
                  <a:srgbClr val="333333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학습하지 않은 데이터는 처리 잘 못함</a:t>
            </a:r>
            <a:endParaRPr lang="en-US" altLang="ko-KR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7742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F3296-1617-CAAB-F747-DC71B72D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B884-B9C4-3A03-4791-4A87A1365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개발 환경 세팅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EA84-78AC-8D42-F9B4-CD724A3432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에디터 세팅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Vscode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jupyter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notebook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ipynb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>
                <a:latin typeface="나눔스퀘어" panose="020B0600000101010101" pitchFamily="50" charset="-127"/>
                <a:ea typeface="나눔스퀘어" panose="020B0600000101010101" pitchFamily="50" charset="-127"/>
              </a:rPr>
              <a:t>파일을 수정할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수 있어야 함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파이썬 설치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Miniconda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UV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 추천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Torch,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GraphViz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Git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34593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C86F6-F1CC-4158-F65F-803D9A3FA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세션장 소개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84AB6-DCC7-74A4-8D62-8293D32AB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49496" y="1825625"/>
            <a:ext cx="7004304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황영준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KUCC 22-1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가입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KUCC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22-2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운영진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23-1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부회장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딥러닝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엔지니어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6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개월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원래 웹 개발 공부하다가 인공지능으로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" name="그림 8" descr="사람, 실내이(가) 표시된 사진&#10;&#10;자동 생성된 설명">
            <a:extLst>
              <a:ext uri="{FF2B5EF4-FFF2-40B4-BE49-F238E27FC236}">
                <a16:creationId xmlns:a16="http://schemas.microsoft.com/office/drawing/2014/main" id="{DCE7E02C-DDC6-382D-486D-BB453B64C4DE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542" y="2107871"/>
            <a:ext cx="2903946" cy="387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778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9F6B3B-405F-AE25-DD68-8D263B43C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D855E-FB99-2632-E17D-0DC3FE7A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 소개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28193-8948-341C-BD6D-812F46040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Andrej </a:t>
            </a:r>
            <a:r>
              <a:rPr lang="en-US" altLang="ko-KR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Karpathy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의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2"/>
              </a:rPr>
              <a:t>Neural Networks: Zero to Hero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기반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역전파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MLP, GPT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구현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-&gt;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생성형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)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언어 모델을 이해하는 것이 목표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사실 위 강의 복습용으로 만든 세션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098" name="Picture 2" descr="Andrej Karpathy">
            <a:extLst>
              <a:ext uri="{FF2B5EF4-FFF2-40B4-BE49-F238E27FC236}">
                <a16:creationId xmlns:a16="http://schemas.microsoft.com/office/drawing/2014/main" id="{3F29E292-646F-83A4-D439-0CE810B58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6782" y="3518726"/>
            <a:ext cx="2235898" cy="2235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0891CB9-A0F2-9AA0-D76B-D8D7F341E2EF}"/>
              </a:ext>
            </a:extLst>
          </p:cNvPr>
          <p:cNvSpPr txBox="1"/>
          <p:nvPr/>
        </p:nvSpPr>
        <p:spPr>
          <a:xfrm>
            <a:off x="7223284" y="5838409"/>
            <a:ext cx="334289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안드레 카파시 은사님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2454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576CE-D9B7-D9CB-09A8-0E517E83D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D90B-8576-0330-6F80-6717071EC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세션 일정 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변동 가능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CF20A0B-A751-630B-F98C-41F3191B76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93006"/>
              </p:ext>
            </p:extLst>
          </p:nvPr>
        </p:nvGraphicFramePr>
        <p:xfrm>
          <a:off x="2209683" y="1596083"/>
          <a:ext cx="7772634" cy="4352704"/>
        </p:xfrm>
        <a:graphic>
          <a:graphicData uri="http://schemas.openxmlformats.org/drawingml/2006/table">
            <a:tbl>
              <a:tblPr bandRow="1"/>
              <a:tblGrid>
                <a:gridCol w="1782297">
                  <a:extLst>
                    <a:ext uri="{9D8B030D-6E8A-4147-A177-3AD203B41FA5}">
                      <a16:colId xmlns:a16="http://schemas.microsoft.com/office/drawing/2014/main" val="2589878796"/>
                    </a:ext>
                  </a:extLst>
                </a:gridCol>
                <a:gridCol w="5990337">
                  <a:extLst>
                    <a:ext uri="{9D8B030D-6E8A-4147-A177-3AD203B41FA5}">
                      <a16:colId xmlns:a16="http://schemas.microsoft.com/office/drawing/2014/main" val="2530919689"/>
                    </a:ext>
                  </a:extLst>
                </a:gridCol>
              </a:tblGrid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1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OT &amp; 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인공신경망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369671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Micrograd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346047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3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통계 언어 모델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111371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MLP(Multi-Layer Perceptron) &amp; Residual Connection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908768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Kaiming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Initialization &amp; Batch Normalization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098271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6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 err="1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Wavenet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840816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7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Self-Attention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943363"/>
                  </a:ext>
                </a:extLst>
              </a:tr>
              <a:tr h="544088">
                <a:tc>
                  <a:txBody>
                    <a:bodyPr/>
                    <a:lstStyle/>
                    <a:p>
                      <a:pPr marL="0" marR="0" algn="ctr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주차 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 latinLnBrk="1"/>
                      <a:r>
                        <a:rPr lang="en-US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GPT </a:t>
                      </a:r>
                      <a:r>
                        <a:rPr lang="ko-KR" sz="1600" b="1" dirty="0">
                          <a:solidFill>
                            <a:srgbClr val="000000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구현</a:t>
                      </a:r>
                      <a:endParaRPr lang="en-US" sz="1600" dirty="0"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55280" marR="55280" marT="15794" marB="15794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548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1883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73C2A-7554-CB09-0058-2A672140F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FCCC-894D-9211-D6C4-9AC06E8E2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AI 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어떻게 쓰고 계시나요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1026" name="Picture 2" descr="ai 어시스턴트 ">
            <a:extLst>
              <a:ext uri="{FF2B5EF4-FFF2-40B4-BE49-F238E27FC236}">
                <a16:creationId xmlns:a16="http://schemas.microsoft.com/office/drawing/2014/main" id="{004559FC-D3AD-ED12-9767-A27071DAEDB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907106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822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DFEF4-3806-6B7D-9627-A6BAAB983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C9835-59B4-E0E5-4476-860560F9D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2024</a:t>
            </a:r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년 딥러닝 모델이 보여준 능력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E4230-2FD4-A880-B226-6E7732292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영상 만들기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주제가 공모전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등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미술 대회 우승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수능 국어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97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점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수학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7"/>
              </a:rPr>
              <a:t>알고리즘 코딩 세계 최상위권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2905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47AE-D861-ED3A-1693-32982FAF7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E71C-2D8C-0453-439B-4F0C651C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요즘 딥러닝 모델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31B4E-5DE8-BBBF-EF88-A26888868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3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시간만에 비행기 게임 만들고 한달에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1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억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4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3"/>
              </a:rPr>
              <a:t>천만원 벌기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4"/>
              </a:rPr>
              <a:t>냉장고 정리하는 로봇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5"/>
              </a:rPr>
              <a:t>논문 뚝딱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  <a:hlinkClick r:id="rId6"/>
              </a:rPr>
              <a:t>탑티어 학회 워크숍 통과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383455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E787F-9C27-BFB4-CA88-BD98221BA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euron - Free education icons">
            <a:extLst>
              <a:ext uri="{FF2B5EF4-FFF2-40B4-BE49-F238E27FC236}">
                <a16:creationId xmlns:a16="http://schemas.microsoft.com/office/drawing/2014/main" id="{ADE3EE92-727A-BE61-640E-8A3249104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85013">
            <a:off x="1816316" y="2243770"/>
            <a:ext cx="3035437" cy="303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DB0C5C9-850C-3C37-8467-8BF8222A0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뉴런과 퍼셉트론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3082" name="Picture 10" descr="Perceptron(퍼셉트론) – 창의 컴퓨팅(Creative Computing)">
            <a:extLst>
              <a:ext uri="{FF2B5EF4-FFF2-40B4-BE49-F238E27FC236}">
                <a16:creationId xmlns:a16="http://schemas.microsoft.com/office/drawing/2014/main" id="{437267FB-E8FB-EB24-6AFA-FC8D249492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077" y="2768415"/>
            <a:ext cx="4813723" cy="1805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72B2D4-57FE-6001-EF85-8AD480F6136E}"/>
              </a:ext>
            </a:extLst>
          </p:cNvPr>
          <p:cNvSpPr txBox="1"/>
          <p:nvPr/>
        </p:nvSpPr>
        <p:spPr>
          <a:xfrm>
            <a:off x="7463409" y="5284321"/>
            <a:ext cx="334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퍼셉트론</a:t>
            </a:r>
            <a:r>
              <a:rPr lang="en-US" altLang="ko-KR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인공 뉴런</a:t>
            </a:r>
            <a:r>
              <a:rPr lang="en-US" altLang="ko-KR" dirty="0">
                <a:solidFill>
                  <a:prstClr val="black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F54EB0-8688-0D39-7416-88890657D4E1}"/>
              </a:ext>
            </a:extLst>
          </p:cNvPr>
          <p:cNvSpPr txBox="1"/>
          <p:nvPr/>
        </p:nvSpPr>
        <p:spPr>
          <a:xfrm>
            <a:off x="1850034" y="5296847"/>
            <a:ext cx="33428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뉴런</a:t>
            </a:r>
            <a:endParaRPr 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1229939-5660-2315-4175-BA48FD94BDBC}"/>
              </a:ext>
            </a:extLst>
          </p:cNvPr>
          <p:cNvCxnSpPr>
            <a:cxnSpLocks/>
          </p:cNvCxnSpPr>
          <p:nvPr/>
        </p:nvCxnSpPr>
        <p:spPr>
          <a:xfrm>
            <a:off x="2724912" y="2292927"/>
            <a:ext cx="155448" cy="576072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A7699EC-5861-C8F2-0447-E25A90BB0B4A}"/>
              </a:ext>
            </a:extLst>
          </p:cNvPr>
          <p:cNvCxnSpPr>
            <a:cxnSpLocks/>
          </p:cNvCxnSpPr>
          <p:nvPr/>
        </p:nvCxnSpPr>
        <p:spPr>
          <a:xfrm>
            <a:off x="1691640" y="3134175"/>
            <a:ext cx="570808" cy="124238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207EEA8-0663-629E-DF8B-BAE8535D34F8}"/>
              </a:ext>
            </a:extLst>
          </p:cNvPr>
          <p:cNvCxnSpPr>
            <a:cxnSpLocks/>
          </p:cNvCxnSpPr>
          <p:nvPr/>
        </p:nvCxnSpPr>
        <p:spPr>
          <a:xfrm flipV="1">
            <a:off x="2080884" y="4250022"/>
            <a:ext cx="363128" cy="341769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6BE5E59-1A6A-E7CC-DA63-6882050310D2}"/>
              </a:ext>
            </a:extLst>
          </p:cNvPr>
          <p:cNvCxnSpPr>
            <a:cxnSpLocks/>
          </p:cNvCxnSpPr>
          <p:nvPr/>
        </p:nvCxnSpPr>
        <p:spPr>
          <a:xfrm flipH="1" flipV="1">
            <a:off x="3276262" y="4456220"/>
            <a:ext cx="245219" cy="516357"/>
          </a:xfrm>
          <a:prstGeom prst="straightConnector1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EBB8F076-76C0-506A-9C04-10199967345C}"/>
              </a:ext>
            </a:extLst>
          </p:cNvPr>
          <p:cNvCxnSpPr>
            <a:cxnSpLocks/>
          </p:cNvCxnSpPr>
          <p:nvPr/>
        </p:nvCxnSpPr>
        <p:spPr>
          <a:xfrm>
            <a:off x="3724127" y="2953858"/>
            <a:ext cx="774721" cy="717130"/>
          </a:xfrm>
          <a:prstGeom prst="curvedConnector3">
            <a:avLst>
              <a:gd name="adj1" fmla="val 118457"/>
            </a:avLst>
          </a:prstGeom>
          <a:ln w="571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0795CD7-5642-6925-7CCD-C59FDC82590C}"/>
              </a:ext>
            </a:extLst>
          </p:cNvPr>
          <p:cNvSpPr txBox="1"/>
          <p:nvPr/>
        </p:nvSpPr>
        <p:spPr>
          <a:xfrm>
            <a:off x="2436830" y="1993111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6F489F-3B11-FF0D-F9A2-B64577B10214}"/>
              </a:ext>
            </a:extLst>
          </p:cNvPr>
          <p:cNvSpPr txBox="1"/>
          <p:nvPr/>
        </p:nvSpPr>
        <p:spPr>
          <a:xfrm>
            <a:off x="1389492" y="2878082"/>
            <a:ext cx="348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BB6E54-54DD-40F9-D21E-0C299EAC7555}"/>
              </a:ext>
            </a:extLst>
          </p:cNvPr>
          <p:cNvSpPr txBox="1"/>
          <p:nvPr/>
        </p:nvSpPr>
        <p:spPr>
          <a:xfrm>
            <a:off x="1802958" y="4483537"/>
            <a:ext cx="34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ABFA592-B666-BF00-C571-A6033166DD87}"/>
              </a:ext>
            </a:extLst>
          </p:cNvPr>
          <p:cNvSpPr txBox="1"/>
          <p:nvPr/>
        </p:nvSpPr>
        <p:spPr>
          <a:xfrm>
            <a:off x="3417727" y="4918450"/>
            <a:ext cx="348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8759B8-934E-586F-A0B9-DAA50D174C01}"/>
              </a:ext>
            </a:extLst>
          </p:cNvPr>
          <p:cNvSpPr txBox="1"/>
          <p:nvPr/>
        </p:nvSpPr>
        <p:spPr>
          <a:xfrm>
            <a:off x="4198558" y="2655962"/>
            <a:ext cx="5991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out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9AF9A9-2213-8B2D-3E86-B5C6218DB6ED}"/>
              </a:ext>
            </a:extLst>
          </p:cNvPr>
          <p:cNvSpPr txBox="1"/>
          <p:nvPr/>
        </p:nvSpPr>
        <p:spPr>
          <a:xfrm>
            <a:off x="5437003" y="3119903"/>
            <a:ext cx="7597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ko-KR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rPr>
              <a:t>모방</a:t>
            </a:r>
            <a:endParaRPr lang="en-US" dirty="0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46F938AD-AABD-027B-D9F3-7873E2CDE6F1}"/>
              </a:ext>
            </a:extLst>
          </p:cNvPr>
          <p:cNvSpPr/>
          <p:nvPr/>
        </p:nvSpPr>
        <p:spPr>
          <a:xfrm>
            <a:off x="5232990" y="3403820"/>
            <a:ext cx="1249680" cy="484267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59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DA042-EC20-C33E-A150-DBF2850A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87D17-1A41-B1C1-7B00-C2A105EF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인공신경망</a:t>
            </a:r>
            <a:r>
              <a:rPr lang="en-US" altLang="ko-KR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</a:t>
            </a:r>
            <a:r>
              <a:rPr lang="en-US" altLang="ko-KR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Neural Network)</a:t>
            </a:r>
            <a:endParaRPr lang="en-US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36A27-5940-86A5-FA71-DF86ACA6D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인간의 뇌처럼 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데이터를 처리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하도록 컴퓨터를 </a:t>
            </a:r>
            <a:r>
              <a:rPr lang="ko-KR" altLang="en-US" b="0" i="0" u="sng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가르치는</a:t>
            </a:r>
            <a:r>
              <a:rPr lang="ko-KR" altLang="en-US" b="0" i="0" dirty="0">
                <a:solidFill>
                  <a:srgbClr val="333333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방법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23055FB-B989-1955-13E8-E4D6E5CB3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2580767"/>
            <a:ext cx="7620000" cy="384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366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408</Words>
  <Application>Microsoft Office PowerPoint</Application>
  <PresentationFormat>Widescreen</PresentationFormat>
  <Paragraphs>123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나눔스퀘어 Bold</vt:lpstr>
      <vt:lpstr>나눔스퀘어</vt:lpstr>
      <vt:lpstr>Arial</vt:lpstr>
      <vt:lpstr>Aptos Display</vt:lpstr>
      <vt:lpstr>Office Theme</vt:lpstr>
      <vt:lpstr>언어모델 유치원 OT</vt:lpstr>
      <vt:lpstr>세션장 소개</vt:lpstr>
      <vt:lpstr>세션 소개</vt:lpstr>
      <vt:lpstr>세션 일정 (변동 가능)</vt:lpstr>
      <vt:lpstr>AI 어떻게 쓰고 계시나요?</vt:lpstr>
      <vt:lpstr>2024년 딥러닝 모델이 보여준 능력</vt:lpstr>
      <vt:lpstr>요즘 딥러닝 모델</vt:lpstr>
      <vt:lpstr>뉴런과 퍼셉트론</vt:lpstr>
      <vt:lpstr>인공신경망(Neural Network)</vt:lpstr>
      <vt:lpstr>데이터 처리(정보전달)</vt:lpstr>
      <vt:lpstr>학습</vt:lpstr>
      <vt:lpstr>시각적으로 살펴보기</vt:lpstr>
      <vt:lpstr>정리</vt:lpstr>
      <vt:lpstr>개발 환경 세팅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youngjun hwang</dc:creator>
  <cp:lastModifiedBy>youngjun hwang</cp:lastModifiedBy>
  <cp:revision>36</cp:revision>
  <dcterms:created xsi:type="dcterms:W3CDTF">2025-02-22T12:59:43Z</dcterms:created>
  <dcterms:modified xsi:type="dcterms:W3CDTF">2025-03-27T11:35:41Z</dcterms:modified>
</cp:coreProperties>
</file>