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30" d="100"/>
          <a:sy n="30" d="100"/>
        </p:scale>
        <p:origin x="374" y="-1411"/>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3/14/2025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39865" y="6818349"/>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a:latin typeface="+mn-lt"/>
              </a:rPr>
              <a:t>YOLOv8</a:t>
            </a:r>
            <a:r>
              <a:rPr lang="en-US" sz="6600" b="1"/>
              <a:t>:</a:t>
            </a:r>
            <a:r>
              <a:rPr lang="en-US" sz="6600"/>
              <a:t>Xây dựng hệ thống </a:t>
            </a:r>
            <a:r>
              <a:rPr lang="en-US" sz="6600">
                <a:latin typeface="Calibri Light" panose="020F0302020204030204" pitchFamily="34" charset="0"/>
                <a:ea typeface="Calibri Light" panose="020F0302020204030204" pitchFamily="34" charset="0"/>
                <a:cs typeface="Calibri Light" panose="020F0302020204030204" pitchFamily="34" charset="0"/>
              </a:rPr>
              <a:t>q</a:t>
            </a:r>
            <a:r>
              <a:rPr lang="vi-VN" sz="6600">
                <a:latin typeface="Calibri Light" panose="020F0302020204030204" pitchFamily="34" charset="0"/>
                <a:ea typeface="Calibri Light" panose="020F0302020204030204" pitchFamily="34" charset="0"/>
                <a:cs typeface="Calibri Light" panose="020F0302020204030204" pitchFamily="34" charset="0"/>
              </a:rPr>
              <a:t>uản </a:t>
            </a:r>
            <a:r>
              <a:rPr lang="vi-VN" sz="6600" dirty="0">
                <a:latin typeface="Calibri Light" panose="020F0302020204030204" pitchFamily="34" charset="0"/>
                <a:ea typeface="Calibri Light" panose="020F0302020204030204" pitchFamily="34" charset="0"/>
                <a:cs typeface="Calibri Light" panose="020F0302020204030204" pitchFamily="34" charset="0"/>
              </a:rPr>
              <a:t>lý số lượng người ra vào phòng</a:t>
            </a:r>
            <a:endParaRPr lang="en-US" sz="6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Rectangle 5">
            <a:extLst>
              <a:ext uri="{FF2B5EF4-FFF2-40B4-BE49-F238E27FC236}">
                <a16:creationId xmlns:a16="http://schemas.microsoft.com/office/drawing/2014/main" id="{FDB71301-74E9-3D33-787D-882C46CB1337}"/>
              </a:ext>
            </a:extLst>
          </p:cNvPr>
          <p:cNvSpPr/>
          <p:nvPr/>
        </p:nvSpPr>
        <p:spPr>
          <a:xfrm>
            <a:off x="4773706" y="8900202"/>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3599" b="1"/>
          </a:p>
          <a:p>
            <a:pPr algn="ctr"/>
            <a:r>
              <a:rPr lang="en-US" sz="3600" b="1" i="0">
                <a:effectLst/>
              </a:rPr>
              <a:t>Giảng</a:t>
            </a:r>
            <a:r>
              <a:rPr lang="en-US" sz="3599" b="1"/>
              <a:t> viên hướng dẫn: Th.s Lê Trung Hiếu , GV Nguyễn Văn Nhân</a:t>
            </a:r>
          </a:p>
          <a:p>
            <a:pPr algn="ctr"/>
            <a:r>
              <a:rPr lang="en-US" sz="3599" b="1"/>
              <a:t>Nguyễn Thúy Hằng , Nguyễn Đức Anh, Lê Bá Hoan</a:t>
            </a:r>
          </a:p>
        </p:txBody>
      </p:sp>
      <p:sp>
        <p:nvSpPr>
          <p:cNvPr id="7" name="Rectangle 6">
            <a:extLst>
              <a:ext uri="{FF2B5EF4-FFF2-40B4-BE49-F238E27FC236}">
                <a16:creationId xmlns:a16="http://schemas.microsoft.com/office/drawing/2014/main" id="{C5866BCA-6519-4A04-49D6-16F03CF06786}"/>
              </a:ext>
            </a:extLst>
          </p:cNvPr>
          <p:cNvSpPr/>
          <p:nvPr/>
        </p:nvSpPr>
        <p:spPr>
          <a:xfrm>
            <a:off x="4831460" y="9137681"/>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sz="3199" i="1"/>
          </a:p>
          <a:p>
            <a:pPr algn="ctr"/>
            <a:endParaRPr lang="en-US" sz="3199" i="1"/>
          </a:p>
          <a:p>
            <a:pPr algn="ctr"/>
            <a:r>
              <a:rPr lang="en-US" sz="3199" i="1"/>
              <a:t>Dainam </a:t>
            </a:r>
            <a:r>
              <a:rPr lang="en-US" sz="3199" i="1" dirty="0"/>
              <a:t>University, Hanoi, Vietnam</a:t>
            </a:r>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891473"/>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Calibri" pitchFamily="34" charset="0"/>
              </a:rPr>
              <a:t>Mục tiêu</a:t>
            </a:r>
          </a:p>
          <a:p>
            <a:pPr marL="457200" indent="-457200" eaLnBrk="1" hangingPunct="1">
              <a:buFont typeface="Arial" panose="020B0604020202020204" pitchFamily="34" charset="0"/>
              <a:buChar char="•"/>
            </a:pPr>
            <a:r>
              <a:rPr lang="vi-VN" sz="3000" dirty="0">
                <a:latin typeface="Calibri" pitchFamily="34" charset="0"/>
              </a:rPr>
              <a:t>Mục tiêu là phát triển một hệ thống kiểm soát ra vào thông minh có thể giám sát và quản lý hiệu quả những cá nhân ra vào phòng.</a:t>
            </a:r>
          </a:p>
          <a:p>
            <a:pPr marL="457200" indent="-457200" eaLnBrk="1" hangingPunct="1">
              <a:buFont typeface="Arial" panose="020B0604020202020204" pitchFamily="34" charset="0"/>
              <a:buChar char="•"/>
            </a:pPr>
            <a:r>
              <a:rPr lang="vi-VN" sz="3000" dirty="0">
                <a:latin typeface="Calibri" pitchFamily="34" charset="0"/>
              </a:rPr>
              <a:t>Hệ thống này có những ứng dụng quan trọng trong an ninh, theo dõi sự tham gia và tự động hóa nhà thông minh.</a:t>
            </a:r>
          </a:p>
          <a:p>
            <a:pPr eaLnBrk="1" hangingPunct="1"/>
            <a:r>
              <a:rPr lang="vi-VN" sz="3000" b="1" dirty="0">
                <a:latin typeface="Calibri" pitchFamily="34" charset="0"/>
              </a:rPr>
              <a:t>Đóng góp</a:t>
            </a:r>
          </a:p>
          <a:p>
            <a:pPr marL="457200" indent="-457200" eaLnBrk="1" hangingPunct="1">
              <a:buFont typeface="Arial" panose="020B0604020202020204" pitchFamily="34" charset="0"/>
              <a:buChar char="•"/>
            </a:pPr>
            <a:r>
              <a:rPr lang="vi-VN" sz="3000" dirty="0">
                <a:latin typeface="Calibri" pitchFamily="34" charset="0"/>
              </a:rPr>
              <a:t>Chúng tôi đề xuất áp dụng mô hình phát hiện đối tượng YOLOv8 để phát hiện và theo dõi chính xác những cá nhân theo thời gian thực từ các luồng video.</a:t>
            </a:r>
          </a:p>
          <a:p>
            <a:pPr marL="457200" indent="-457200" eaLnBrk="1" hangingPunct="1">
              <a:buFont typeface="Arial" panose="020B0604020202020204" pitchFamily="34" charset="0"/>
              <a:buChar char="•"/>
            </a:pPr>
            <a:r>
              <a:rPr lang="vi-VN" sz="3000" dirty="0">
                <a:latin typeface="Calibri" pitchFamily="34" charset="0"/>
              </a:rPr>
              <a:t>Chúng tôi tích hợp nhận dạng khuôn mặt và xác thực RFID để tăng cường bảo mật, đảm bảo chỉ những cá nhân được ủy quyền mới có thể vào </a:t>
            </a:r>
            <a:r>
              <a:rPr lang="vi-VN" sz="3000">
                <a:latin typeface="Calibri" pitchFamily="34" charset="0"/>
              </a:rPr>
              <a:t>phòng.</a:t>
            </a:r>
            <a:endParaRPr lang="vi-VN" sz="3000" dirty="0">
              <a:latin typeface="Calibri" pitchFamily="34" charset="0"/>
            </a:endParaRP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rPr>
              <a:t>Giới thiệu </a:t>
            </a:r>
            <a:endParaRPr lang="en-US" sz="5399" b="1" dirty="0">
              <a:solidFill>
                <a:schemeClr val="bg1"/>
              </a:solidFill>
              <a:latin typeface="Calibri (Body)"/>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Calibri" pitchFamily="34" charset="0"/>
              </a:rPr>
              <a:t>Phát hiện và theo dõi người dùng bằng YOLOv8</a:t>
            </a:r>
          </a:p>
          <a:p>
            <a:pPr eaLnBrk="1" hangingPunct="1"/>
            <a:r>
              <a:rPr lang="vi-VN" sz="3000" dirty="0">
                <a:latin typeface="Calibri" pitchFamily="34" charset="0"/>
              </a:rPr>
              <a:t>Sử dụng YOLOv8 để phát hiện và theo dõi người dùng theo thời gian thực từ luồng video.</a:t>
            </a:r>
          </a:p>
          <a:p>
            <a:pPr eaLnBrk="1" hangingPunct="1"/>
            <a:r>
              <a:rPr lang="vi-VN" sz="3000" dirty="0">
                <a:latin typeface="Calibri" pitchFamily="34" charset="0"/>
              </a:rPr>
              <a:t>Áp dụng tracker để chỉ định ID duy nhất cho từng cá nhân, đảm bảo theo dõi chính xác tình trạng sử dụng phòng.</a:t>
            </a: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endParaRPr lang="vi-VN" sz="3000" b="1" dirty="0">
              <a:latin typeface="Calibri" pitchFamily="34" charset="0"/>
            </a:endParaRPr>
          </a:p>
          <a:p>
            <a:pPr eaLnBrk="1" hangingPunct="1"/>
            <a:r>
              <a:rPr lang="vi-VN" sz="3000" b="1" dirty="0">
                <a:latin typeface="Calibri" pitchFamily="34" charset="0"/>
              </a:rPr>
              <a:t>Ghi nhật ký và giám sát truy cập</a:t>
            </a:r>
          </a:p>
          <a:p>
            <a:pPr eaLnBrk="1" hangingPunct="1"/>
            <a:r>
              <a:rPr lang="vi-VN" sz="3000" dirty="0">
                <a:latin typeface="Calibri" pitchFamily="34" charset="0"/>
              </a:rPr>
              <a:t>Lưu trữ hồ sơ ra/vào trên tập dữ liệu csv.</a:t>
            </a:r>
          </a:p>
          <a:p>
            <a:pPr eaLnBrk="1" hangingPunct="1"/>
            <a:r>
              <a:rPr lang="vi-VN" sz="3000" dirty="0">
                <a:latin typeface="Calibri" pitchFamily="34" charset="0"/>
              </a:rPr>
              <a:t>Phát triển giao diện giám sát theo thời gian thực với cảnh báo về truy cập trái phép</a:t>
            </a:r>
            <a:r>
              <a:rPr lang="vi-VN" sz="3000" b="1" dirty="0">
                <a:latin typeface="Calibri" pitchFamily="34" charset="0"/>
              </a:rPr>
              <a:t>.</a:t>
            </a:r>
          </a:p>
          <a:p>
            <a:pPr eaLnBrk="1" hangingPunct="1"/>
            <a:r>
              <a:rPr lang="vi-VN" sz="3000" b="1" dirty="0">
                <a:latin typeface="Calibri" pitchFamily="34" charset="0"/>
              </a:rPr>
              <a:t>Tối ưu hóa triển khai</a:t>
            </a:r>
          </a:p>
          <a:p>
            <a:pPr eaLnBrk="1" hangingPunct="1"/>
            <a:r>
              <a:rPr lang="vi-VN" sz="3000" dirty="0">
                <a:latin typeface="Calibri" pitchFamily="34" charset="0"/>
              </a:rPr>
              <a:t>Triển khai trên Jetson Nano/Raspberry Pi cho các ứng dụng thực tế.</a:t>
            </a:r>
          </a:p>
          <a:p>
            <a:pPr eaLnBrk="1" hangingPunct="1"/>
            <a:r>
              <a:rPr lang="vi-VN" sz="3000" dirty="0">
                <a:latin typeface="Calibri" pitchFamily="34" charset="0"/>
              </a:rPr>
              <a:t>Tối ưu hóa YOLOv8 để có hiệu suất độ trễ thấp trên các thiết bị biên.</a:t>
            </a:r>
            <a:endParaRPr lang="en-US" sz="3000"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627500" y="20672059"/>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rPr>
              <a:t>Kết quả</a:t>
            </a:r>
            <a:endParaRPr lang="en-US" sz="5399" b="1" dirty="0">
              <a:solidFill>
                <a:schemeClr val="bg1"/>
              </a:solidFill>
              <a:latin typeface="Calibri (Body)"/>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648092" y="21668386"/>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vi-VN" sz="3000"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Sơ đồ hệ thống </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097479" y="21785784"/>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i="0" dirty="0">
                <a:solidFill>
                  <a:schemeClr val="bg1"/>
                </a:solidFill>
                <a:effectLst/>
                <a:latin typeface="Calibri (Body)"/>
              </a:rPr>
              <a:t>Phương pháp sử dụng</a:t>
            </a:r>
            <a:endParaRPr lang="en-US" sz="5399" b="1" dirty="0">
              <a:solidFill>
                <a:schemeClr val="bg1"/>
              </a:solidFill>
              <a:latin typeface="Calibri (Body)"/>
            </a:endParaRPr>
          </a:p>
        </p:txBody>
      </p:sp>
      <p:sp>
        <p:nvSpPr>
          <p:cNvPr id="34" name="Rectangle: Rounded Corners 33">
            <a:extLst>
              <a:ext uri="{FF2B5EF4-FFF2-40B4-BE49-F238E27FC236}">
                <a16:creationId xmlns:a16="http://schemas.microsoft.com/office/drawing/2014/main" id="{2CA6E6C7-0AA9-D015-00A1-BE9610C96241}"/>
              </a:ext>
            </a:extLst>
          </p:cNvPr>
          <p:cNvSpPr/>
          <p:nvPr/>
        </p:nvSpPr>
        <p:spPr>
          <a:xfrm>
            <a:off x="10400121" y="21789843"/>
            <a:ext cx="8438270" cy="3793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Coco dataset</a:t>
            </a:r>
          </a:p>
          <a:p>
            <a:pPr marL="457159" indent="-457159">
              <a:buFont typeface="Arial" panose="020B0604020202020204" pitchFamily="34" charset="0"/>
              <a:buChar char="•"/>
            </a:pPr>
            <a:r>
              <a:rPr lang="vi-VN" sz="2800" dirty="0">
                <a:latin typeface="Calibri" panose="020F0502020204030204" pitchFamily="34" charset="0"/>
                <a:ea typeface="Calibri" panose="020F0502020204030204" pitchFamily="34" charset="0"/>
                <a:cs typeface="Calibri" panose="020F0502020204030204" pitchFamily="34" charset="0"/>
              </a:rPr>
              <a:t>Bộ dữ liệu quy mô lớn: Hơn 200.000 hình ảnh được gắn nhãn.</a:t>
            </a:r>
          </a:p>
          <a:p>
            <a:pPr marL="457159" indent="-457159">
              <a:buFont typeface="Arial" panose="020B0604020202020204" pitchFamily="34" charset="0"/>
              <a:buChar char="•"/>
            </a:pPr>
            <a:r>
              <a:rPr lang="vi-VN" sz="2800" dirty="0">
                <a:latin typeface="Calibri" panose="020F0502020204030204" pitchFamily="34" charset="0"/>
                <a:ea typeface="Calibri" panose="020F0502020204030204" pitchFamily="34" charset="0"/>
                <a:cs typeface="Calibri" panose="020F0502020204030204" pitchFamily="34" charset="0"/>
              </a:rPr>
              <a:t>Phát hiện người: Bao gồm chú thích cho mọi người trong nhiều môi trường khác nhau.</a:t>
            </a:r>
          </a:p>
          <a:p>
            <a:pPr marL="457159" indent="-457159">
              <a:buFont typeface="Arial" panose="020B0604020202020204" pitchFamily="34" charset="0"/>
              <a:buChar char="•"/>
            </a:pPr>
            <a:r>
              <a:rPr lang="vi-VN" sz="2800" dirty="0">
                <a:latin typeface="Calibri" panose="020F0502020204030204" pitchFamily="34" charset="0"/>
                <a:ea typeface="Calibri" panose="020F0502020204030204" pitchFamily="34" charset="0"/>
                <a:cs typeface="Calibri" panose="020F0502020204030204" pitchFamily="34" charset="0"/>
              </a:rPr>
              <a:t>Các tình huống thực tế: Bao gồm các điều kiện chiếu sáng khác nhau</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457159" indent="-457159">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p:txBody>
      </p:sp>
      <p:sp>
        <p:nvSpPr>
          <p:cNvPr id="38" name="Rectangle: Rounded Corners 37">
            <a:extLst>
              <a:ext uri="{FF2B5EF4-FFF2-40B4-BE49-F238E27FC236}">
                <a16:creationId xmlns:a16="http://schemas.microsoft.com/office/drawing/2014/main" id="{E5034210-E12C-BC47-06E9-6DB15644B17A}"/>
              </a:ext>
            </a:extLst>
          </p:cNvPr>
          <p:cNvSpPr/>
          <p:nvPr/>
        </p:nvSpPr>
        <p:spPr>
          <a:xfrm>
            <a:off x="20103120" y="21850721"/>
            <a:ext cx="7698589" cy="22560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500" dirty="0"/>
          </a:p>
          <a:p>
            <a:pPr algn="ctr"/>
            <a:endParaRPr lang="en-US" sz="2500" dirty="0"/>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rPr>
              <a:t>Kết luận và các công trình trong tương lai</a:t>
            </a:r>
            <a:endParaRPr lang="en-US" sz="5399" b="1" dirty="0">
              <a:solidFill>
                <a:schemeClr val="bg1"/>
              </a:solidFill>
              <a:latin typeface="Calibri (Body)"/>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39016" y="41973950"/>
            <a:ext cx="27841077" cy="2481846"/>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Calibri" pitchFamily="34" charset="0"/>
              </a:rPr>
              <a:t>Kết luận</a:t>
            </a:r>
          </a:p>
          <a:p>
            <a:pPr marL="457200" indent="-457200" algn="just" eaLnBrk="1" hangingPunct="1">
              <a:buFont typeface="Arial" panose="020B0604020202020204" pitchFamily="34" charset="0"/>
              <a:buChar char="•"/>
            </a:pPr>
            <a:r>
              <a:rPr lang="vi-VN" sz="3000" dirty="0">
                <a:latin typeface="Calibri" pitchFamily="34" charset="0"/>
              </a:rPr>
              <a:t>Hệ thống được đề xuất, sử dụng YOLOv8 để phát hiện người và RFID để xác thực, đã chứng minh được độ chính xác và hiệu quả cao trong các tình huống thực tế. </a:t>
            </a:r>
          </a:p>
          <a:p>
            <a:pPr eaLnBrk="1" hangingPunct="1"/>
            <a:r>
              <a:rPr lang="vi-VN" sz="3000" b="1" dirty="0">
                <a:latin typeface="Calibri" pitchFamily="34" charset="0"/>
              </a:rPr>
              <a:t>Các công trình trong tương lai</a:t>
            </a:r>
          </a:p>
          <a:p>
            <a:pPr marL="457200" indent="-457200" algn="just" eaLnBrk="1" hangingPunct="1">
              <a:buFont typeface="Arial" panose="020B0604020202020204" pitchFamily="34" charset="0"/>
              <a:buChar char="•"/>
            </a:pPr>
            <a:r>
              <a:rPr lang="vi-VN" sz="3000" dirty="0">
                <a:latin typeface="Calibri" pitchFamily="34" charset="0"/>
              </a:rPr>
              <a:t>Mở rộng triển khai sang các môi trường nhiều mục nhập.</a:t>
            </a:r>
          </a:p>
          <a:p>
            <a:pPr marL="457200" indent="-457200" algn="just" eaLnBrk="1" hangingPunct="1">
              <a:buFont typeface="Arial" panose="020B0604020202020204" pitchFamily="34" charset="0"/>
              <a:buChar char="•"/>
            </a:pPr>
            <a:r>
              <a:rPr lang="vi-VN" sz="3000" dirty="0">
                <a:latin typeface="Calibri" pitchFamily="34" charset="0"/>
              </a:rPr>
              <a:t>Cải thiện khả năng theo dõi bằng cách kết hợp nhiều camera.Nâng cao tính bảo mật bằng phân tích hành vi.</a:t>
            </a:r>
          </a:p>
        </p:txBody>
      </p:sp>
      <p:graphicFrame>
        <p:nvGraphicFramePr>
          <p:cNvPr id="11" name="Table 12">
            <a:extLst>
              <a:ext uri="{FF2B5EF4-FFF2-40B4-BE49-F238E27FC236}">
                <a16:creationId xmlns:a16="http://schemas.microsoft.com/office/drawing/2014/main" id="{9AFA7308-0E0D-72B0-E6E2-7B435A218284}"/>
              </a:ext>
            </a:extLst>
          </p:cNvPr>
          <p:cNvGraphicFramePr>
            <a:graphicFrameLocks noGrp="1"/>
          </p:cNvGraphicFramePr>
          <p:nvPr>
            <p:extLst>
              <p:ext uri="{D42A27DB-BD31-4B8C-83A1-F6EECF244321}">
                <p14:modId xmlns:p14="http://schemas.microsoft.com/office/powerpoint/2010/main" val="1714304245"/>
              </p:ext>
            </p:extLst>
          </p:nvPr>
        </p:nvGraphicFramePr>
        <p:xfrm>
          <a:off x="10454018" y="25583339"/>
          <a:ext cx="8302111" cy="4100063"/>
        </p:xfrm>
        <a:graphic>
          <a:graphicData uri="http://schemas.openxmlformats.org/drawingml/2006/table">
            <a:tbl>
              <a:tblPr firstRow="1" bandRow="1">
                <a:tableStyleId>{5C22544A-7EE6-4342-B048-85BDC9FD1C3A}</a:tableStyleId>
              </a:tblPr>
              <a:tblGrid>
                <a:gridCol w="4176382">
                  <a:extLst>
                    <a:ext uri="{9D8B030D-6E8A-4147-A177-3AD203B41FA5}">
                      <a16:colId xmlns:a16="http://schemas.microsoft.com/office/drawing/2014/main" val="4001795386"/>
                    </a:ext>
                  </a:extLst>
                </a:gridCol>
                <a:gridCol w="4125729">
                  <a:extLst>
                    <a:ext uri="{9D8B030D-6E8A-4147-A177-3AD203B41FA5}">
                      <a16:colId xmlns:a16="http://schemas.microsoft.com/office/drawing/2014/main" val="3367630917"/>
                    </a:ext>
                  </a:extLst>
                </a:gridCol>
              </a:tblGrid>
              <a:tr h="0">
                <a:tc>
                  <a:txBody>
                    <a:bodyPr/>
                    <a:lstStyle/>
                    <a:p>
                      <a:pPr algn="ctr"/>
                      <a:r>
                        <a:rPr lang="vi-VN" sz="2800" dirty="0">
                          <a:latin typeface="Calibri" panose="020F0502020204030204" pitchFamily="34" charset="0"/>
                          <a:ea typeface="Calibri" panose="020F0502020204030204" pitchFamily="34" charset="0"/>
                          <a:cs typeface="Calibri" panose="020F0502020204030204" pitchFamily="34" charset="0"/>
                        </a:rPr>
                        <a:t>Thuộc tính</a:t>
                      </a:r>
                      <a:endParaRPr lang="en-US" sz="2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vi-VN" sz="2800" dirty="0">
                          <a:latin typeface="Calibri" panose="020F0502020204030204" pitchFamily="34" charset="0"/>
                          <a:ea typeface="Calibri" panose="020F0502020204030204" pitchFamily="34" charset="0"/>
                          <a:cs typeface="Calibri" panose="020F0502020204030204" pitchFamily="34" charset="0"/>
                        </a:rPr>
                        <a:t>Số lượng</a:t>
                      </a:r>
                      <a:endParaRPr lang="vi-VN" sz="2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83426407"/>
                  </a:ext>
                </a:extLst>
              </a:tr>
              <a:tr h="706099">
                <a:tc>
                  <a:txBody>
                    <a:bodyPr/>
                    <a:lstStyle/>
                    <a:p>
                      <a:pPr algn="ctr"/>
                      <a:r>
                        <a:rPr lang="vi-VN" sz="2600" dirty="0"/>
                        <a:t>Lớp </a:t>
                      </a:r>
                      <a:endParaRPr lang="en-US" sz="2600" dirty="0"/>
                    </a:p>
                  </a:txBody>
                  <a:tcPr/>
                </a:tc>
                <a:tc>
                  <a:txBody>
                    <a:bodyPr/>
                    <a:lstStyle/>
                    <a:p>
                      <a:pPr algn="ctr"/>
                      <a:r>
                        <a:rPr lang="vi-VN" sz="2600" dirty="0">
                          <a:latin typeface="Calibri (Body)"/>
                        </a:rPr>
                        <a:t>80</a:t>
                      </a:r>
                      <a:endParaRPr lang="en-US" sz="2600" dirty="0">
                        <a:latin typeface="Calibri (Body)"/>
                      </a:endParaRPr>
                    </a:p>
                  </a:txBody>
                  <a:tcPr/>
                </a:tc>
                <a:extLst>
                  <a:ext uri="{0D108BD9-81ED-4DB2-BD59-A6C34878D82A}">
                    <a16:rowId xmlns:a16="http://schemas.microsoft.com/office/drawing/2014/main" val="1112704733"/>
                  </a:ext>
                </a:extLst>
              </a:tr>
              <a:tr h="853002">
                <a:tc>
                  <a:txBody>
                    <a:bodyPr/>
                    <a:lstStyle/>
                    <a:p>
                      <a:pPr algn="ctr"/>
                      <a:r>
                        <a:rPr lang="vi-VN" sz="2800" dirty="0">
                          <a:latin typeface="Calibri" panose="020F0502020204030204" pitchFamily="34" charset="0"/>
                          <a:ea typeface="Calibri" panose="020F0502020204030204" pitchFamily="34" charset="0"/>
                          <a:cs typeface="Calibri" panose="020F0502020204030204" pitchFamily="34" charset="0"/>
                        </a:rPr>
                        <a:t>Tính thường xuyên</a:t>
                      </a:r>
                      <a:endParaRPr lang="en-US" sz="2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vi-VN" sz="2600" dirty="0">
                          <a:latin typeface="Calibri (Body)"/>
                        </a:rPr>
                        <a:t>Không cố định (ảnh tĩnh, không phải chuỗi thời gian)</a:t>
                      </a:r>
                      <a:endParaRPr lang="en-US" sz="2600" dirty="0">
                        <a:latin typeface="Calibri (Body)"/>
                      </a:endParaRPr>
                    </a:p>
                  </a:txBody>
                  <a:tcPr/>
                </a:tc>
                <a:extLst>
                  <a:ext uri="{0D108BD9-81ED-4DB2-BD59-A6C34878D82A}">
                    <a16:rowId xmlns:a16="http://schemas.microsoft.com/office/drawing/2014/main" val="3253318599"/>
                  </a:ext>
                </a:extLst>
              </a:tr>
              <a:tr h="787400">
                <a:tc>
                  <a:txBody>
                    <a:bodyPr/>
                    <a:lstStyle/>
                    <a:p>
                      <a:pPr algn="ctr"/>
                      <a:r>
                        <a:rPr lang="vi-VN" sz="2800" dirty="0">
                          <a:latin typeface="Calibri" panose="020F0502020204030204" pitchFamily="34" charset="0"/>
                          <a:ea typeface="Calibri" panose="020F0502020204030204" pitchFamily="34" charset="0"/>
                          <a:cs typeface="Calibri" panose="020F0502020204030204" pitchFamily="34" charset="0"/>
                        </a:rPr>
                        <a:t>Chủ thể</a:t>
                      </a:r>
                      <a:endParaRPr lang="en-US" sz="2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vi-VN" sz="2600" dirty="0">
                          <a:latin typeface="Calibri (Body)"/>
                        </a:rPr>
                        <a:t>Hơn 330K ảnh có người</a:t>
                      </a:r>
                      <a:endParaRPr lang="en-US" sz="2600" dirty="0">
                        <a:latin typeface="Calibri (Body)"/>
                      </a:endParaRPr>
                    </a:p>
                  </a:txBody>
                  <a:tcPr/>
                </a:tc>
                <a:extLst>
                  <a:ext uri="{0D108BD9-81ED-4DB2-BD59-A6C34878D82A}">
                    <a16:rowId xmlns:a16="http://schemas.microsoft.com/office/drawing/2014/main" val="3034693305"/>
                  </a:ext>
                </a:extLst>
              </a:tr>
              <a:tr h="602242">
                <a:tc>
                  <a:txBody>
                    <a:bodyPr/>
                    <a:lstStyle/>
                    <a:p>
                      <a:pPr algn="ctr"/>
                      <a:r>
                        <a:rPr lang="vi-VN" sz="2800" dirty="0">
                          <a:latin typeface="Calibri" panose="020F0502020204030204" pitchFamily="34" charset="0"/>
                          <a:ea typeface="Calibri" panose="020F0502020204030204" pitchFamily="34" charset="0"/>
                          <a:cs typeface="Calibri" panose="020F0502020204030204" pitchFamily="34" charset="0"/>
                        </a:rPr>
                        <a:t>Bộ mô hình huấn luyện </a:t>
                      </a:r>
                      <a:endParaRPr lang="en-US" sz="2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vi-VN" sz="2600" dirty="0">
                          <a:latin typeface="Calibri (Body)"/>
                        </a:rPr>
                        <a:t>~118K ảnh</a:t>
                      </a:r>
                      <a:endParaRPr lang="en-US" sz="2600" dirty="0">
                        <a:latin typeface="Calibri (Body)"/>
                      </a:endParaRPr>
                    </a:p>
                  </a:txBody>
                  <a:tcPr/>
                </a:tc>
                <a:extLst>
                  <a:ext uri="{0D108BD9-81ED-4DB2-BD59-A6C34878D82A}">
                    <a16:rowId xmlns:a16="http://schemas.microsoft.com/office/drawing/2014/main" val="2810633361"/>
                  </a:ext>
                </a:extLst>
              </a:tr>
              <a:tr h="602242">
                <a:tc>
                  <a:txBody>
                    <a:bodyPr/>
                    <a:lstStyle/>
                    <a:p>
                      <a:pPr algn="ctr"/>
                      <a:r>
                        <a:rPr lang="vi-VN" sz="2800" dirty="0">
                          <a:latin typeface="Calibri" panose="020F0502020204030204" pitchFamily="34" charset="0"/>
                          <a:ea typeface="Calibri" panose="020F0502020204030204" pitchFamily="34" charset="0"/>
                          <a:cs typeface="Calibri" panose="020F0502020204030204" pitchFamily="34" charset="0"/>
                        </a:rPr>
                        <a:t>Bộ mô hình thử nghiệm </a:t>
                      </a:r>
                      <a:endParaRPr lang="en-US" sz="2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r>
                        <a:rPr lang="vi-VN" sz="2600" dirty="0">
                          <a:latin typeface="Calibri (Body)"/>
                        </a:rPr>
                        <a:t>~5K ảnh</a:t>
                      </a:r>
                      <a:endParaRPr lang="en-US" sz="2600" dirty="0">
                        <a:latin typeface="Calibri (Body)"/>
                      </a:endParaRPr>
                    </a:p>
                  </a:txBody>
                  <a:tcPr/>
                </a:tc>
                <a:extLst>
                  <a:ext uri="{0D108BD9-81ED-4DB2-BD59-A6C34878D82A}">
                    <a16:rowId xmlns:a16="http://schemas.microsoft.com/office/drawing/2014/main" val="744568718"/>
                  </a:ext>
                </a:extLst>
              </a:tr>
            </a:tbl>
          </a:graphicData>
        </a:graphic>
      </p:graphicFrame>
      <p:sp>
        <p:nvSpPr>
          <p:cNvPr id="2" name="Rectangle 1">
            <a:extLst>
              <a:ext uri="{FF2B5EF4-FFF2-40B4-BE49-F238E27FC236}">
                <a16:creationId xmlns:a16="http://schemas.microsoft.com/office/drawing/2014/main" id="{44761195-36CC-D318-5848-2FE501B51178}"/>
              </a:ext>
            </a:extLst>
          </p:cNvPr>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Tập dữ liệu</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grpSp>
        <p:nvGrpSpPr>
          <p:cNvPr id="29" name="Group 28">
            <a:extLst>
              <a:ext uri="{FF2B5EF4-FFF2-40B4-BE49-F238E27FC236}">
                <a16:creationId xmlns:a16="http://schemas.microsoft.com/office/drawing/2014/main" id="{6EFC1D2F-C34B-280E-4617-CD655E1D2B8C}"/>
              </a:ext>
            </a:extLst>
          </p:cNvPr>
          <p:cNvGrpSpPr/>
          <p:nvPr/>
        </p:nvGrpSpPr>
        <p:grpSpPr>
          <a:xfrm>
            <a:off x="10523514" y="34821784"/>
            <a:ext cx="8438270" cy="1480017"/>
            <a:chOff x="10383960" y="29527861"/>
            <a:chExt cx="8438270" cy="1480017"/>
          </a:xfrm>
        </p:grpSpPr>
        <p:sp>
          <p:nvSpPr>
            <p:cNvPr id="10" name="Rectangle: Rounded Corners 9">
              <a:extLst>
                <a:ext uri="{FF2B5EF4-FFF2-40B4-BE49-F238E27FC236}">
                  <a16:creationId xmlns:a16="http://schemas.microsoft.com/office/drawing/2014/main" id="{AADB6B01-4087-D4F0-5C6F-383E551E54C2}"/>
                </a:ext>
              </a:extLst>
            </p:cNvPr>
            <p:cNvSpPr/>
            <p:nvPr/>
          </p:nvSpPr>
          <p:spPr>
            <a:xfrm>
              <a:off x="10383960" y="29809420"/>
              <a:ext cx="8438270" cy="119845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5131FDC3-0E70-AF78-3573-FFFCA4BACF8F}"/>
                </a:ext>
              </a:extLst>
            </p:cNvPr>
            <p:cNvSpPr txBox="1"/>
            <p:nvPr/>
          </p:nvSpPr>
          <p:spPr>
            <a:xfrm>
              <a:off x="10741212" y="29527861"/>
              <a:ext cx="7042068" cy="523220"/>
            </a:xfrm>
            <a:prstGeom prst="rect">
              <a:avLst/>
            </a:prstGeom>
            <a:noFill/>
          </p:spPr>
          <p:txBody>
            <a:bodyPr wrap="square" rtlCol="0">
              <a:spAutoFit/>
            </a:bodyPr>
            <a:lstStyle/>
            <a:p>
              <a:pPr algn="just"/>
              <a:endParaRPr lang="vi-VN" sz="2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33" name="Rectangle: Rounded Corners 32">
            <a:extLst>
              <a:ext uri="{FF2B5EF4-FFF2-40B4-BE49-F238E27FC236}">
                <a16:creationId xmlns:a16="http://schemas.microsoft.com/office/drawing/2014/main" id="{A0C499A9-087B-67F3-4B80-0C27FEA96D20}"/>
              </a:ext>
            </a:extLst>
          </p:cNvPr>
          <p:cNvSpPr/>
          <p:nvPr/>
        </p:nvSpPr>
        <p:spPr>
          <a:xfrm>
            <a:off x="10454018" y="30032413"/>
            <a:ext cx="8438270" cy="91343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TextBox 34">
            <a:extLst>
              <a:ext uri="{FF2B5EF4-FFF2-40B4-BE49-F238E27FC236}">
                <a16:creationId xmlns:a16="http://schemas.microsoft.com/office/drawing/2014/main" id="{05A8D605-81C3-3EA7-D673-666774F0A387}"/>
              </a:ext>
            </a:extLst>
          </p:cNvPr>
          <p:cNvSpPr txBox="1"/>
          <p:nvPr/>
        </p:nvSpPr>
        <p:spPr>
          <a:xfrm>
            <a:off x="12576240" y="30304680"/>
            <a:ext cx="5644550" cy="523220"/>
          </a:xfrm>
          <a:prstGeom prst="rect">
            <a:avLst/>
          </a:prstGeom>
          <a:noFill/>
        </p:spPr>
        <p:txBody>
          <a:bodyPr wrap="square" rtlCol="0">
            <a:spAutoFit/>
          </a:bodyPr>
          <a:lstStyle/>
          <a:p>
            <a:r>
              <a:rPr lang="vi-VN" sz="2800" dirty="0">
                <a:solidFill>
                  <a:schemeClr val="bg1"/>
                </a:solidFill>
                <a:latin typeface="Calibri (Body)"/>
              </a:rPr>
              <a:t>Tập COCO.txt is được sử dụng</a:t>
            </a:r>
          </a:p>
        </p:txBody>
      </p:sp>
      <p:pic>
        <p:nvPicPr>
          <p:cNvPr id="42" name="Picture 41">
            <a:extLst>
              <a:ext uri="{FF2B5EF4-FFF2-40B4-BE49-F238E27FC236}">
                <a16:creationId xmlns:a16="http://schemas.microsoft.com/office/drawing/2014/main" id="{5342CBDA-76CB-91DE-074B-93D63783A797}"/>
              </a:ext>
            </a:extLst>
          </p:cNvPr>
          <p:cNvPicPr>
            <a:picLocks noChangeAspect="1"/>
          </p:cNvPicPr>
          <p:nvPr/>
        </p:nvPicPr>
        <p:blipFill>
          <a:blip r:embed="rId3"/>
          <a:stretch>
            <a:fillRect/>
          </a:stretch>
        </p:blipFill>
        <p:spPr>
          <a:xfrm>
            <a:off x="10415437" y="31185053"/>
            <a:ext cx="8438270" cy="3753374"/>
          </a:xfrm>
          <a:prstGeom prst="rect">
            <a:avLst/>
          </a:prstGeom>
        </p:spPr>
      </p:pic>
      <p:pic>
        <p:nvPicPr>
          <p:cNvPr id="4" name="Picture 3">
            <a:extLst>
              <a:ext uri="{FF2B5EF4-FFF2-40B4-BE49-F238E27FC236}">
                <a16:creationId xmlns:a16="http://schemas.microsoft.com/office/drawing/2014/main" id="{BC0D356A-992A-61A6-4225-4E9243213885}"/>
              </a:ext>
            </a:extLst>
          </p:cNvPr>
          <p:cNvPicPr>
            <a:picLocks noChangeAspect="1"/>
          </p:cNvPicPr>
          <p:nvPr/>
        </p:nvPicPr>
        <p:blipFill>
          <a:blip r:embed="rId4"/>
          <a:stretch>
            <a:fillRect/>
          </a:stretch>
        </p:blipFill>
        <p:spPr>
          <a:xfrm>
            <a:off x="19961677" y="24146597"/>
            <a:ext cx="8136434" cy="4338407"/>
          </a:xfrm>
          <a:prstGeom prst="rect">
            <a:avLst/>
          </a:prstGeom>
        </p:spPr>
      </p:pic>
      <p:sp>
        <p:nvSpPr>
          <p:cNvPr id="12" name="TextBox 11">
            <a:extLst>
              <a:ext uri="{FF2B5EF4-FFF2-40B4-BE49-F238E27FC236}">
                <a16:creationId xmlns:a16="http://schemas.microsoft.com/office/drawing/2014/main" id="{F3E3C5E7-FE45-6C0B-84CB-926335F02985}"/>
              </a:ext>
            </a:extLst>
          </p:cNvPr>
          <p:cNvSpPr txBox="1"/>
          <p:nvPr/>
        </p:nvSpPr>
        <p:spPr>
          <a:xfrm>
            <a:off x="20275764" y="22011011"/>
            <a:ext cx="7353300" cy="2646878"/>
          </a:xfrm>
          <a:prstGeom prst="rect">
            <a:avLst/>
          </a:prstGeom>
          <a:noFill/>
        </p:spPr>
        <p:txBody>
          <a:bodyPr wrap="square" rtlCol="0">
            <a:spAutoFit/>
          </a:bodyPr>
          <a:lstStyle/>
          <a:p>
            <a:r>
              <a:rPr lang="vi-VN" sz="2600" dirty="0">
                <a:solidFill>
                  <a:schemeClr val="bg1"/>
                </a:solidFill>
                <a:latin typeface="Calibri" panose="020F0502020204030204" pitchFamily="34" charset="0"/>
                <a:ea typeface="Calibri" panose="020F0502020204030204" pitchFamily="34" charset="0"/>
                <a:cs typeface="Calibri" panose="020F0502020204030204" pitchFamily="34" charset="0"/>
              </a:rPr>
              <a:t>Kết quả của thực nghiệm:</a:t>
            </a:r>
          </a:p>
          <a:p>
            <a:pPr marL="285750" indent="-285750">
              <a:buFont typeface="Arial" panose="020B0604020202020204" pitchFamily="34" charset="0"/>
              <a:buChar char="•"/>
            </a:pPr>
            <a:r>
              <a:rPr lang="vi-VN" sz="2600" dirty="0">
                <a:solidFill>
                  <a:schemeClr val="bg1"/>
                </a:solidFill>
                <a:latin typeface="Calibri" panose="020F0502020204030204" pitchFamily="34" charset="0"/>
                <a:ea typeface="Calibri" panose="020F0502020204030204" pitchFamily="34" charset="0"/>
                <a:cs typeface="Calibri" panose="020F0502020204030204" pitchFamily="34" charset="0"/>
              </a:rPr>
              <a:t>Đã khoanh vùng và nhận diện được đó là người</a:t>
            </a:r>
          </a:p>
          <a:p>
            <a:pPr marL="285750" indent="-285750">
              <a:buFont typeface="Arial" panose="020B0604020202020204" pitchFamily="34" charset="0"/>
              <a:buChar char="•"/>
            </a:pPr>
            <a:r>
              <a:rPr lang="vi-VN" sz="2600" dirty="0">
                <a:solidFill>
                  <a:schemeClr val="bg1"/>
                </a:solidFill>
                <a:latin typeface="Calibri" panose="020F0502020204030204" pitchFamily="34" charset="0"/>
                <a:ea typeface="Calibri" panose="020F0502020204030204" pitchFamily="34" charset="0"/>
                <a:cs typeface="Calibri" panose="020F0502020204030204" pitchFamily="34" charset="0"/>
              </a:rPr>
              <a:t>Đếm được số người ra và vào trong phòng</a:t>
            </a:r>
          </a:p>
          <a:p>
            <a:pPr marL="285750" indent="-285750">
              <a:buFont typeface="Arial" panose="020B0604020202020204" pitchFamily="34" charset="0"/>
              <a:buChar char="•"/>
            </a:pPr>
            <a:r>
              <a:rPr lang="vi-VN" sz="2600" dirty="0">
                <a:solidFill>
                  <a:schemeClr val="bg1"/>
                </a:solidFill>
                <a:latin typeface="Calibri" panose="020F0502020204030204" pitchFamily="34" charset="0"/>
                <a:ea typeface="Calibri" panose="020F0502020204030204" pitchFamily="34" charset="0"/>
                <a:cs typeface="Calibri" panose="020F0502020204030204" pitchFamily="34" charset="0"/>
              </a:rPr>
              <a:t>Nếu còn 1 người trong 30s sẽ báo tín hiệu “ Cảnh báo còn 1 người trong phòng”</a:t>
            </a:r>
          </a:p>
          <a:p>
            <a:endParaRPr lang="vi-VN" dirty="0"/>
          </a:p>
          <a:p>
            <a:pPr marL="285750" indent="-285750">
              <a:buFont typeface="Arial" panose="020B0604020202020204" pitchFamily="34" charset="0"/>
              <a:buChar char="•"/>
            </a:pPr>
            <a:endParaRPr lang="vi-VN" dirty="0"/>
          </a:p>
        </p:txBody>
      </p:sp>
      <p:sp>
        <p:nvSpPr>
          <p:cNvPr id="31" name="Rectangle: Rounded Corners 30">
            <a:extLst>
              <a:ext uri="{FF2B5EF4-FFF2-40B4-BE49-F238E27FC236}">
                <a16:creationId xmlns:a16="http://schemas.microsoft.com/office/drawing/2014/main" id="{7CD870BE-D104-3245-7A22-43BBA2E2CBC9}"/>
              </a:ext>
            </a:extLst>
          </p:cNvPr>
          <p:cNvSpPr/>
          <p:nvPr/>
        </p:nvSpPr>
        <p:spPr>
          <a:xfrm>
            <a:off x="19981366" y="28720637"/>
            <a:ext cx="8068682" cy="11415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41" name="Picture 40">
            <a:extLst>
              <a:ext uri="{FF2B5EF4-FFF2-40B4-BE49-F238E27FC236}">
                <a16:creationId xmlns:a16="http://schemas.microsoft.com/office/drawing/2014/main" id="{670D36DF-5421-2C65-CDEC-6102A2D1D8AB}"/>
              </a:ext>
            </a:extLst>
          </p:cNvPr>
          <p:cNvPicPr>
            <a:picLocks noChangeAspect="1"/>
          </p:cNvPicPr>
          <p:nvPr/>
        </p:nvPicPr>
        <p:blipFill>
          <a:blip r:embed="rId5"/>
          <a:stretch>
            <a:fillRect/>
          </a:stretch>
        </p:blipFill>
        <p:spPr>
          <a:xfrm>
            <a:off x="20053307" y="30323387"/>
            <a:ext cx="8068682" cy="4814051"/>
          </a:xfrm>
          <a:prstGeom prst="rect">
            <a:avLst/>
          </a:prstGeom>
        </p:spPr>
      </p:pic>
      <p:sp>
        <p:nvSpPr>
          <p:cNvPr id="44" name="Rectangle: Rounded Corners 43">
            <a:extLst>
              <a:ext uri="{FF2B5EF4-FFF2-40B4-BE49-F238E27FC236}">
                <a16:creationId xmlns:a16="http://schemas.microsoft.com/office/drawing/2014/main" id="{FAE1169F-7D57-4268-574E-D53D763B40ED}"/>
              </a:ext>
            </a:extLst>
          </p:cNvPr>
          <p:cNvSpPr/>
          <p:nvPr/>
        </p:nvSpPr>
        <p:spPr>
          <a:xfrm>
            <a:off x="20053307" y="35216874"/>
            <a:ext cx="7996741" cy="9899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TextBox 44">
            <a:extLst>
              <a:ext uri="{FF2B5EF4-FFF2-40B4-BE49-F238E27FC236}">
                <a16:creationId xmlns:a16="http://schemas.microsoft.com/office/drawing/2014/main" id="{916CB335-E4AB-0F00-FE49-93CA41265090}"/>
              </a:ext>
            </a:extLst>
          </p:cNvPr>
          <p:cNvSpPr txBox="1"/>
          <p:nvPr/>
        </p:nvSpPr>
        <p:spPr>
          <a:xfrm>
            <a:off x="20189442" y="35354044"/>
            <a:ext cx="7087976" cy="892552"/>
          </a:xfrm>
          <a:prstGeom prst="rect">
            <a:avLst/>
          </a:prstGeom>
          <a:noFill/>
        </p:spPr>
        <p:txBody>
          <a:bodyPr wrap="square" rtlCol="0">
            <a:spAutoFit/>
          </a:bodyPr>
          <a:lstStyle/>
          <a:p>
            <a:pPr algn="just"/>
            <a:r>
              <a:rPr lang="vi-VN" sz="2600" dirty="0">
                <a:solidFill>
                  <a:schemeClr val="bg1"/>
                </a:solidFill>
              </a:rPr>
              <a:t>Lưu trữ thông tin khi vào ,ra ,ngày giờ của người trong khung hình qua file csv</a:t>
            </a:r>
          </a:p>
        </p:txBody>
      </p:sp>
      <p:sp>
        <p:nvSpPr>
          <p:cNvPr id="48" name="Rectangle 3">
            <a:extLst>
              <a:ext uri="{FF2B5EF4-FFF2-40B4-BE49-F238E27FC236}">
                <a16:creationId xmlns:a16="http://schemas.microsoft.com/office/drawing/2014/main" id="{15FEB4E9-161F-78A8-DA6B-9EDEE46A173F}"/>
              </a:ext>
            </a:extLst>
          </p:cNvPr>
          <p:cNvSpPr>
            <a:spLocks noChangeArrowheads="1"/>
          </p:cNvSpPr>
          <p:nvPr/>
        </p:nvSpPr>
        <p:spPr bwMode="auto">
          <a:xfrm>
            <a:off x="0" y="-48399"/>
            <a:ext cx="65" cy="5539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vi-VN" altLang="vi-VN" sz="1800" b="0" i="0" u="none" strike="noStrike" cap="none" normalizeH="0" baseline="0" dirty="0">
                <a:ln>
                  <a:noFill/>
                </a:ln>
                <a:solidFill>
                  <a:srgbClr val="1F1F1F"/>
                </a:solidFill>
                <a:effectLst/>
                <a:latin typeface="Arial" panose="020B0604020202020204" pitchFamily="34" charset="0"/>
                <a:cs typeface="Arial" panose="020B0604020202020204" pitchFamily="34" charset="0"/>
              </a:rPr>
            </a:b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sp>
        <p:nvSpPr>
          <p:cNvPr id="57" name="TextBox 56">
            <a:extLst>
              <a:ext uri="{FF2B5EF4-FFF2-40B4-BE49-F238E27FC236}">
                <a16:creationId xmlns:a16="http://schemas.microsoft.com/office/drawing/2014/main" id="{4C33FD1C-364B-897D-2189-5299D75A81B6}"/>
              </a:ext>
            </a:extLst>
          </p:cNvPr>
          <p:cNvSpPr txBox="1"/>
          <p:nvPr/>
        </p:nvSpPr>
        <p:spPr>
          <a:xfrm>
            <a:off x="20189442" y="28957041"/>
            <a:ext cx="7612267" cy="1169551"/>
          </a:xfrm>
          <a:prstGeom prst="rect">
            <a:avLst/>
          </a:prstGeom>
          <a:noFill/>
        </p:spPr>
        <p:txBody>
          <a:bodyPr wrap="square" rtlCol="0">
            <a:spAutoFit/>
          </a:bodyPr>
          <a:lstStyle/>
          <a:p>
            <a:r>
              <a:rPr lang="vi-VN" sz="2600" dirty="0">
                <a:solidFill>
                  <a:schemeClr val="bg1"/>
                </a:solidFill>
                <a:latin typeface="Calibri" panose="020F0502020204030204" pitchFamily="34" charset="0"/>
                <a:ea typeface="Calibri" panose="020F0502020204030204" pitchFamily="34" charset="0"/>
                <a:cs typeface="Calibri" panose="020F0502020204030204" pitchFamily="34" charset="0"/>
              </a:rPr>
              <a:t>Phát hiện người qua cam và gửi thông báo qua ứng dụng telegram để lưu trữ hình ảnh</a:t>
            </a:r>
          </a:p>
          <a:p>
            <a:endParaRPr lang="vi-VN" dirty="0"/>
          </a:p>
        </p:txBody>
      </p:sp>
      <p:pic>
        <p:nvPicPr>
          <p:cNvPr id="61" name="Picture 60">
            <a:extLst>
              <a:ext uri="{FF2B5EF4-FFF2-40B4-BE49-F238E27FC236}">
                <a16:creationId xmlns:a16="http://schemas.microsoft.com/office/drawing/2014/main" id="{F38684D5-E941-DED1-77E1-0FAB3F2D6672}"/>
              </a:ext>
            </a:extLst>
          </p:cNvPr>
          <p:cNvPicPr>
            <a:picLocks noChangeAspect="1"/>
          </p:cNvPicPr>
          <p:nvPr/>
        </p:nvPicPr>
        <p:blipFill>
          <a:blip r:embed="rId6"/>
          <a:stretch>
            <a:fillRect/>
          </a:stretch>
        </p:blipFill>
        <p:spPr>
          <a:xfrm>
            <a:off x="10041134" y="12795735"/>
            <a:ext cx="18251705" cy="7583913"/>
          </a:xfrm>
          <a:prstGeom prst="rect">
            <a:avLst/>
          </a:prstGeom>
        </p:spPr>
      </p:pic>
      <p:pic>
        <p:nvPicPr>
          <p:cNvPr id="65" name="Picture 64">
            <a:extLst>
              <a:ext uri="{FF2B5EF4-FFF2-40B4-BE49-F238E27FC236}">
                <a16:creationId xmlns:a16="http://schemas.microsoft.com/office/drawing/2014/main" id="{3F1FF1DC-D5BA-DFF9-DC64-030560B25411}"/>
              </a:ext>
            </a:extLst>
          </p:cNvPr>
          <p:cNvPicPr>
            <a:picLocks noChangeAspect="1"/>
          </p:cNvPicPr>
          <p:nvPr/>
        </p:nvPicPr>
        <p:blipFill>
          <a:blip r:embed="rId7"/>
          <a:stretch>
            <a:fillRect/>
          </a:stretch>
        </p:blipFill>
        <p:spPr>
          <a:xfrm>
            <a:off x="10454018" y="36488338"/>
            <a:ext cx="8302111" cy="4039431"/>
          </a:xfrm>
          <a:prstGeom prst="rect">
            <a:avLst/>
          </a:prstGeom>
        </p:spPr>
      </p:pic>
      <p:pic>
        <p:nvPicPr>
          <p:cNvPr id="72" name="Picture 71">
            <a:extLst>
              <a:ext uri="{FF2B5EF4-FFF2-40B4-BE49-F238E27FC236}">
                <a16:creationId xmlns:a16="http://schemas.microsoft.com/office/drawing/2014/main" id="{43940CE8-0652-1879-7A61-70D475C2B38A}"/>
              </a:ext>
            </a:extLst>
          </p:cNvPr>
          <p:cNvPicPr>
            <a:picLocks noChangeAspect="1"/>
          </p:cNvPicPr>
          <p:nvPr/>
        </p:nvPicPr>
        <p:blipFill>
          <a:blip r:embed="rId8"/>
          <a:stretch>
            <a:fillRect/>
          </a:stretch>
        </p:blipFill>
        <p:spPr>
          <a:xfrm>
            <a:off x="677484" y="24707673"/>
            <a:ext cx="8877967" cy="4249368"/>
          </a:xfrm>
          <a:prstGeom prst="rect">
            <a:avLst/>
          </a:prstGeom>
        </p:spPr>
      </p:pic>
      <p:sp>
        <p:nvSpPr>
          <p:cNvPr id="73" name="TextBox 72">
            <a:extLst>
              <a:ext uri="{FF2B5EF4-FFF2-40B4-BE49-F238E27FC236}">
                <a16:creationId xmlns:a16="http://schemas.microsoft.com/office/drawing/2014/main" id="{86F8F949-88A4-57CE-9898-C92F83B1428E}"/>
              </a:ext>
            </a:extLst>
          </p:cNvPr>
          <p:cNvSpPr txBox="1"/>
          <p:nvPr/>
        </p:nvSpPr>
        <p:spPr>
          <a:xfrm>
            <a:off x="10880766" y="35339086"/>
            <a:ext cx="7729012" cy="492443"/>
          </a:xfrm>
          <a:prstGeom prst="rect">
            <a:avLst/>
          </a:prstGeom>
          <a:noFill/>
        </p:spPr>
        <p:txBody>
          <a:bodyPr wrap="square" rtlCol="0">
            <a:spAutoFit/>
          </a:bodyPr>
          <a:lstStyle/>
          <a:p>
            <a:pPr algn="just"/>
            <a:r>
              <a:rPr lang="vi-VN" sz="2600" dirty="0">
                <a:solidFill>
                  <a:schemeClr val="bg1"/>
                </a:solidFill>
              </a:rPr>
              <a:t>Sự mất cân bằng lớp trong tập dữ liệu COCO</a:t>
            </a:r>
          </a:p>
        </p:txBody>
      </p:sp>
      <p:pic>
        <p:nvPicPr>
          <p:cNvPr id="76" name="Picture 75">
            <a:extLst>
              <a:ext uri="{FF2B5EF4-FFF2-40B4-BE49-F238E27FC236}">
                <a16:creationId xmlns:a16="http://schemas.microsoft.com/office/drawing/2014/main" id="{5C554022-CF2C-3070-45EF-08409BE7553F}"/>
              </a:ext>
            </a:extLst>
          </p:cNvPr>
          <p:cNvPicPr>
            <a:picLocks noChangeAspect="1"/>
          </p:cNvPicPr>
          <p:nvPr/>
        </p:nvPicPr>
        <p:blipFill>
          <a:blip r:embed="rId9"/>
          <a:stretch>
            <a:fillRect/>
          </a:stretch>
        </p:blipFill>
        <p:spPr>
          <a:xfrm>
            <a:off x="863570" y="30437588"/>
            <a:ext cx="8255030" cy="2924954"/>
          </a:xfrm>
          <a:prstGeom prst="rect">
            <a:avLst/>
          </a:prstGeom>
        </p:spPr>
      </p:pic>
      <p:sp>
        <p:nvSpPr>
          <p:cNvPr id="90" name="Rectangle: Rounded Corners 89">
            <a:extLst>
              <a:ext uri="{FF2B5EF4-FFF2-40B4-BE49-F238E27FC236}">
                <a16:creationId xmlns:a16="http://schemas.microsoft.com/office/drawing/2014/main" id="{5B1F13EC-D1A0-2EED-53F7-587A4E965C8B}"/>
              </a:ext>
            </a:extLst>
          </p:cNvPr>
          <p:cNvSpPr/>
          <p:nvPr/>
        </p:nvSpPr>
        <p:spPr>
          <a:xfrm>
            <a:off x="753552" y="28919653"/>
            <a:ext cx="8365048" cy="118810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dirty="0"/>
          </a:p>
        </p:txBody>
      </p:sp>
      <p:sp>
        <p:nvSpPr>
          <p:cNvPr id="91" name="TextBox 90">
            <a:extLst>
              <a:ext uri="{FF2B5EF4-FFF2-40B4-BE49-F238E27FC236}">
                <a16:creationId xmlns:a16="http://schemas.microsoft.com/office/drawing/2014/main" id="{CF203F8A-DF86-299F-B5C8-AAB0A6821B5A}"/>
              </a:ext>
            </a:extLst>
          </p:cNvPr>
          <p:cNvSpPr txBox="1"/>
          <p:nvPr/>
        </p:nvSpPr>
        <p:spPr>
          <a:xfrm>
            <a:off x="1543241" y="29232173"/>
            <a:ext cx="7329309" cy="523220"/>
          </a:xfrm>
          <a:prstGeom prst="rect">
            <a:avLst/>
          </a:prstGeom>
          <a:noFill/>
        </p:spPr>
        <p:txBody>
          <a:bodyPr wrap="square" rtlCol="0">
            <a:spAutoFit/>
          </a:bodyPr>
          <a:lstStyle/>
          <a:p>
            <a:pPr algn="just"/>
            <a:r>
              <a:rPr lang="vi-VN" sz="2800" dirty="0">
                <a:solidFill>
                  <a:schemeClr val="bg1"/>
                </a:solidFill>
                <a:latin typeface="Calibri" panose="020F0502020204030204" pitchFamily="34" charset="0"/>
                <a:ea typeface="Calibri" panose="020F0502020204030204" pitchFamily="34" charset="0"/>
                <a:cs typeface="Calibri" panose="020F0502020204030204" pitchFamily="34" charset="0"/>
              </a:rPr>
              <a:t>Độ chính xác của các thuật toán theo dõi</a:t>
            </a:r>
          </a:p>
        </p:txBody>
      </p:sp>
      <p:sp>
        <p:nvSpPr>
          <p:cNvPr id="3" name="TextBox 2">
            <a:extLst>
              <a:ext uri="{FF2B5EF4-FFF2-40B4-BE49-F238E27FC236}">
                <a16:creationId xmlns:a16="http://schemas.microsoft.com/office/drawing/2014/main" id="{BBB8376F-EDCF-41AC-BA17-8DE3F7302DA1}"/>
              </a:ext>
            </a:extLst>
          </p:cNvPr>
          <p:cNvSpPr txBox="1"/>
          <p:nvPr/>
        </p:nvSpPr>
        <p:spPr>
          <a:xfrm>
            <a:off x="9118600" y="10970674"/>
            <a:ext cx="11397900" cy="523220"/>
          </a:xfrm>
          <a:prstGeom prst="rect">
            <a:avLst/>
          </a:prstGeom>
          <a:noFill/>
        </p:spPr>
        <p:txBody>
          <a:bodyPr wrap="square" rtlCol="0">
            <a:spAutoFit/>
          </a:bodyPr>
          <a:lstStyle/>
          <a:p>
            <a:r>
              <a:rPr lang="en-US" sz="2800" b="1" i="1"/>
              <a:t>Github</a:t>
            </a:r>
            <a:r>
              <a:rPr lang="en-US" sz="2800" i="1"/>
              <a:t>: https://github.com/hang-debug/Quan-ly-nguoi-ra-vao-phong</a:t>
            </a:r>
          </a:p>
        </p:txBody>
      </p:sp>
      <p:pic>
        <p:nvPicPr>
          <p:cNvPr id="9" name="Picture 8">
            <a:extLst>
              <a:ext uri="{FF2B5EF4-FFF2-40B4-BE49-F238E27FC236}">
                <a16:creationId xmlns:a16="http://schemas.microsoft.com/office/drawing/2014/main" id="{1063007F-6FC7-4F4C-8D7A-C0A887401390}"/>
              </a:ext>
            </a:extLst>
          </p:cNvPr>
          <p:cNvPicPr>
            <a:picLocks noChangeAspect="1"/>
          </p:cNvPicPr>
          <p:nvPr/>
        </p:nvPicPr>
        <p:blipFill>
          <a:blip r:embed="rId10"/>
          <a:stretch>
            <a:fillRect/>
          </a:stretch>
        </p:blipFill>
        <p:spPr>
          <a:xfrm>
            <a:off x="1919436" y="8952714"/>
            <a:ext cx="2400508" cy="2392887"/>
          </a:xfrm>
          <a:prstGeom prst="rect">
            <a:avLst/>
          </a:prstGeom>
        </p:spPr>
      </p:pic>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2890</TotalTime>
  <Words>637</Words>
  <Application>Microsoft Office PowerPoint</Application>
  <PresentationFormat>Custom</PresentationFormat>
  <Paragraphs>125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(Body)</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hoan</cp:lastModifiedBy>
  <cp:revision>81</cp:revision>
  <dcterms:created xsi:type="dcterms:W3CDTF">2023-07-02T07:57:15Z</dcterms:created>
  <dcterms:modified xsi:type="dcterms:W3CDTF">2025-03-14T03:35:41Z</dcterms:modified>
</cp:coreProperties>
</file>