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481" r:id="rId2"/>
    <p:sldId id="432" r:id="rId3"/>
    <p:sldId id="445" r:id="rId4"/>
    <p:sldId id="495" r:id="rId5"/>
    <p:sldId id="435" r:id="rId6"/>
    <p:sldId id="488" r:id="rId7"/>
    <p:sldId id="493" r:id="rId8"/>
    <p:sldId id="494" r:id="rId9"/>
    <p:sldId id="500" r:id="rId10"/>
    <p:sldId id="496" r:id="rId11"/>
    <p:sldId id="497" r:id="rId12"/>
    <p:sldId id="492" r:id="rId13"/>
    <p:sldId id="437" r:id="rId14"/>
    <p:sldId id="455" r:id="rId15"/>
    <p:sldId id="501" r:id="rId16"/>
    <p:sldId id="498" r:id="rId17"/>
    <p:sldId id="451" r:id="rId18"/>
    <p:sldId id="436" r:id="rId19"/>
    <p:sldId id="499" r:id="rId20"/>
    <p:sldId id="43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04FCEF-CB49-40EA-B27B-377816BA9F68}">
          <p14:sldIdLst>
            <p14:sldId id="481"/>
            <p14:sldId id="432"/>
            <p14:sldId id="445"/>
            <p14:sldId id="495"/>
            <p14:sldId id="435"/>
            <p14:sldId id="488"/>
            <p14:sldId id="493"/>
            <p14:sldId id="494"/>
            <p14:sldId id="500"/>
            <p14:sldId id="496"/>
          </p14:sldIdLst>
        </p14:section>
        <p14:section name="제목 없는 구역" id="{D7CF27DC-0893-4A2F-877A-DF4CC6D4BDDB}">
          <p14:sldIdLst>
            <p14:sldId id="497"/>
            <p14:sldId id="492"/>
            <p14:sldId id="437"/>
            <p14:sldId id="455"/>
            <p14:sldId id="501"/>
            <p14:sldId id="498"/>
            <p14:sldId id="451"/>
            <p14:sldId id="436"/>
            <p14:sldId id="499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8000"/>
    <a:srgbClr val="09080D"/>
    <a:srgbClr val="09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05" autoAdjust="0"/>
    <p:restoredTop sz="86397" autoAdjust="0"/>
  </p:normalViewPr>
  <p:slideViewPr>
    <p:cSldViewPr snapToGrid="0" snapToObjects="1">
      <p:cViewPr varScale="1">
        <p:scale>
          <a:sx n="84" d="100"/>
          <a:sy n="84" d="100"/>
        </p:scale>
        <p:origin x="216" y="51"/>
      </p:cViewPr>
      <p:guideLst/>
    </p:cSldViewPr>
  </p:slideViewPr>
  <p:outlineViewPr>
    <p:cViewPr>
      <p:scale>
        <a:sx n="33" d="100"/>
        <a:sy n="33" d="100"/>
      </p:scale>
      <p:origin x="0" y="-184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751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anumSquare Regular" charset="-127"/>
                <a:ea typeface="NanumSquare Regular" charset="-127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anumSquare Regular" charset="-127"/>
                <a:ea typeface="NanumSquare Regular" charset="-127"/>
              </a:defRPr>
            </a:lvl1pPr>
          </a:lstStyle>
          <a:p>
            <a:fld id="{C669FF62-ED6C-0243-B466-157CF1CE1C83}" type="datetimeFigureOut">
              <a:rPr kumimoji="1" lang="ja-JP" altLang="en-US" smtClean="0"/>
              <a:pPr/>
              <a:t>2020/8/31</a:t>
            </a:fld>
            <a:endParaRPr kumimoji="1" lang="ja-JP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anumSquare Regular" charset="-127"/>
                <a:ea typeface="NanumSquare Regular" charset="-127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anumSquare Regular" charset="-127"/>
                <a:ea typeface="NanumSquare Regular" charset="-127"/>
              </a:defRPr>
            </a:lvl1pPr>
          </a:lstStyle>
          <a:p>
            <a:fld id="{98981AAC-0147-4F49-A8C9-F69734CB7E5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61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NanumSquare Regular" charset="-127"/>
        <a:ea typeface="NanumSquare Regular" charset="-127"/>
        <a:cs typeface="+mn-cs"/>
      </a:defRPr>
    </a:lvl1pPr>
    <a:lvl2pPr marL="457200" algn="l" defTabSz="914400" rtl="0" eaLnBrk="1" latinLnBrk="0" hangingPunct="1">
      <a:defRPr kumimoji="1" sz="1200" b="0" i="0" kern="1200">
        <a:solidFill>
          <a:schemeClr val="tx1"/>
        </a:solidFill>
        <a:latin typeface="NanumSquare Regular" charset="-127"/>
        <a:ea typeface="NanumSquare Regular" charset="-127"/>
        <a:cs typeface="+mn-cs"/>
      </a:defRPr>
    </a:lvl2pPr>
    <a:lvl3pPr marL="914400" algn="l" defTabSz="914400" rtl="0" eaLnBrk="1" latinLnBrk="0" hangingPunct="1">
      <a:defRPr kumimoji="1" sz="1200" b="0" i="0" kern="1200">
        <a:solidFill>
          <a:schemeClr val="tx1"/>
        </a:solidFill>
        <a:latin typeface="NanumSquare Regular" charset="-127"/>
        <a:ea typeface="NanumSquare Regular" charset="-127"/>
        <a:cs typeface="+mn-cs"/>
      </a:defRPr>
    </a:lvl3pPr>
    <a:lvl4pPr marL="1371600" algn="l" defTabSz="914400" rtl="0" eaLnBrk="1" latinLnBrk="0" hangingPunct="1">
      <a:defRPr kumimoji="1" sz="1200" b="0" i="0" kern="1200">
        <a:solidFill>
          <a:schemeClr val="tx1"/>
        </a:solidFill>
        <a:latin typeface="NanumSquare Regular" charset="-127"/>
        <a:ea typeface="NanumSquare Regular" charset="-127"/>
        <a:cs typeface="+mn-cs"/>
      </a:defRPr>
    </a:lvl4pPr>
    <a:lvl5pPr marL="1828800" algn="l" defTabSz="914400" rtl="0" eaLnBrk="1" latinLnBrk="0" hangingPunct="1">
      <a:defRPr kumimoji="1" sz="1200" b="0" i="0" kern="1200">
        <a:solidFill>
          <a:schemeClr val="tx1"/>
        </a:solidFill>
        <a:latin typeface="NanumSquare Regular" charset="-127"/>
        <a:ea typeface="NanumSquare Regular" charset="-127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</a:t>
            </a:r>
            <a:r>
              <a:rPr lang="ko-KR" altLang="en-US" baseline="0" dirty="0"/>
              <a:t> 시간</a:t>
            </a:r>
            <a:endParaRPr lang="en-US" altLang="ko-KR" baseline="0" dirty="0"/>
          </a:p>
          <a:p>
            <a:r>
              <a:rPr lang="ko-KR" altLang="en-US" baseline="0" dirty="0"/>
              <a:t>강사 소개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828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절차지향</a:t>
            </a:r>
            <a:r>
              <a:rPr lang="en-US" altLang="ko-KR" dirty="0"/>
              <a:t>….</a:t>
            </a:r>
            <a:r>
              <a:rPr lang="ko-KR" altLang="en-US" dirty="0"/>
              <a:t>결국 함수를 이용하는 순차적 진행 </a:t>
            </a:r>
            <a:r>
              <a:rPr lang="en-US" altLang="ko-KR" dirty="0"/>
              <a:t>– </a:t>
            </a:r>
            <a:r>
              <a:rPr lang="en-US" altLang="ko-KR" dirty="0" err="1"/>
              <a:t>c++</a:t>
            </a:r>
            <a:r>
              <a:rPr lang="ko-KR" altLang="en-US" dirty="0"/>
              <a:t>는 </a:t>
            </a:r>
            <a:r>
              <a:rPr lang="ko-KR" altLang="en-US" dirty="0" err="1"/>
              <a:t>안그런가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객체와 관계로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353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baseline="0" dirty="0"/>
              <a:t>연산적 사고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프로그래밍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9340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>
              <a:ea typeface="NanumSquare Regular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027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32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ea typeface="NanumSquare Regular" charset="-127"/>
              </a:rPr>
              <a:t>Machine code</a:t>
            </a:r>
            <a:endParaRPr kumimoji="1" lang="zh-TW" altLang="en-US" dirty="0">
              <a:ea typeface="NanumSquare Regular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668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>
              <a:ea typeface="NanumSquare Regular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292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508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시험과 무관하지만 중요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290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55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02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 err="1"/>
              <a:t>해본사람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C++</a:t>
            </a:r>
            <a:r>
              <a:rPr lang="ko-KR" altLang="en-US" dirty="0" err="1"/>
              <a:t>해본사람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Java</a:t>
            </a:r>
            <a:r>
              <a:rPr lang="ko-KR" altLang="en-US" dirty="0" err="1"/>
              <a:t>해본사람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아무것도 </a:t>
            </a:r>
            <a:r>
              <a:rPr lang="ko-KR" altLang="en-US" dirty="0" err="1"/>
              <a:t>안해본사람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전공자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249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수업에서 </a:t>
            </a:r>
            <a:r>
              <a:rPr lang="ko-KR" altLang="en-US" dirty="0" err="1"/>
              <a:t>얻고자하는것이</a:t>
            </a:r>
            <a:r>
              <a:rPr lang="ko-KR" altLang="en-US" dirty="0"/>
              <a:t> </a:t>
            </a:r>
            <a:r>
              <a:rPr lang="ko-KR" altLang="en-US" dirty="0" err="1"/>
              <a:t>무었인가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이코스는</a:t>
            </a:r>
            <a:r>
              <a:rPr lang="ko-KR" altLang="en-US" dirty="0"/>
              <a:t> 약간 전공자 위주</a:t>
            </a:r>
            <a:r>
              <a:rPr lang="en-US" altLang="ko-KR" dirty="0"/>
              <a:t>? – </a:t>
            </a:r>
            <a:r>
              <a:rPr lang="ko-KR" altLang="en-US" dirty="0"/>
              <a:t>기초를 가르치지 않는다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그럼 뭐를 하는가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C++</a:t>
            </a:r>
            <a:r>
              <a:rPr lang="ko-KR" altLang="en-US" dirty="0"/>
              <a:t>에 기반하지만</a:t>
            </a:r>
            <a:r>
              <a:rPr lang="en-US" altLang="ko-KR" dirty="0"/>
              <a:t>…….</a:t>
            </a:r>
            <a:r>
              <a:rPr lang="ko-KR" altLang="en-US" dirty="0"/>
              <a:t>원래는</a:t>
            </a:r>
            <a:r>
              <a:rPr lang="en-US" altLang="ko-KR" dirty="0"/>
              <a:t>…OOP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OOP</a:t>
            </a:r>
            <a:r>
              <a:rPr lang="ko-KR" altLang="en-US" dirty="0"/>
              <a:t>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적합한 언어는 </a:t>
            </a:r>
            <a:r>
              <a:rPr lang="en-US" altLang="ko-KR" baseline="0" dirty="0"/>
              <a:t>JAVA? Smalltalk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여러분들이</a:t>
            </a:r>
            <a:r>
              <a:rPr lang="en-US" altLang="ko-KR" baseline="0" dirty="0"/>
              <a:t> </a:t>
            </a:r>
            <a:r>
              <a:rPr lang="ko-KR" altLang="en-US" baseline="0" dirty="0"/>
              <a:t>잘 </a:t>
            </a:r>
            <a:r>
              <a:rPr lang="ko-KR" altLang="en-US" baseline="0" dirty="0" err="1"/>
              <a:t>공부하셔야함</a:t>
            </a:r>
            <a:r>
              <a:rPr lang="en-US" altLang="ko-KR" baseline="0" dirty="0"/>
              <a:t>….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2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실습의 태도 점수</a:t>
            </a:r>
            <a:r>
              <a:rPr lang="en-US" altLang="ko-KR" dirty="0"/>
              <a:t>…..</a:t>
            </a:r>
            <a:r>
              <a:rPr lang="ko-KR" altLang="en-US" dirty="0"/>
              <a:t>수행 점수도 반영될 예정임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7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약간 변경가능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숙제는 자주 많이 나옴 </a:t>
            </a:r>
            <a:r>
              <a:rPr lang="en-US" altLang="ko-KR" dirty="0"/>
              <a:t>-= </a:t>
            </a:r>
            <a:r>
              <a:rPr lang="ko-KR" altLang="en-US" dirty="0"/>
              <a:t>절대 베끼지 </a:t>
            </a:r>
            <a:r>
              <a:rPr lang="ko-KR" altLang="en-US" dirty="0" err="1"/>
              <a:t>말것</a:t>
            </a:r>
            <a:r>
              <a:rPr lang="en-US" altLang="ko-KR" dirty="0"/>
              <a:t>…</a:t>
            </a:r>
            <a:r>
              <a:rPr lang="ko-KR" altLang="en-US" dirty="0" err="1"/>
              <a:t>난잉도는</a:t>
            </a:r>
            <a:r>
              <a:rPr lang="ko-KR" altLang="en-US" dirty="0"/>
              <a:t> 조절할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552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주제가 없으면</a:t>
            </a:r>
            <a:r>
              <a:rPr lang="en-US" altLang="ko-KR" dirty="0"/>
              <a:t>, </a:t>
            </a:r>
            <a:r>
              <a:rPr lang="ko-KR" altLang="en-US" dirty="0"/>
              <a:t>본인 과에서 사용하는 각종 시뮬레이션</a:t>
            </a:r>
            <a:r>
              <a:rPr lang="en-US" altLang="ko-KR" dirty="0"/>
              <a:t>. – </a:t>
            </a:r>
            <a:r>
              <a:rPr lang="ko-KR" altLang="en-US" dirty="0"/>
              <a:t>합성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입자 출동</a:t>
            </a:r>
            <a:r>
              <a:rPr lang="en-US" altLang="ko-KR" dirty="0"/>
              <a:t>, </a:t>
            </a:r>
            <a:r>
              <a:rPr lang="ko-KR" altLang="en-US" dirty="0"/>
              <a:t>실생활인 </a:t>
            </a:r>
            <a:r>
              <a:rPr lang="en-US" altLang="ko-KR" dirty="0"/>
              <a:t>(</a:t>
            </a:r>
            <a:r>
              <a:rPr lang="ko-KR" altLang="en-US" dirty="0"/>
              <a:t>자재관리</a:t>
            </a:r>
            <a:r>
              <a:rPr lang="en-US" altLang="ko-KR" dirty="0"/>
              <a:t>)</a:t>
            </a:r>
            <a:r>
              <a:rPr lang="ko-KR" altLang="en-US" dirty="0"/>
              <a:t>도서관 </a:t>
            </a:r>
            <a:r>
              <a:rPr lang="ko-KR" altLang="en-US" dirty="0" err="1"/>
              <a:t>자리예약</a:t>
            </a:r>
            <a:r>
              <a:rPr lang="en-US" altLang="ko-KR" dirty="0"/>
              <a:t>/</a:t>
            </a:r>
            <a:r>
              <a:rPr lang="ko-KR" altLang="en-US" dirty="0"/>
              <a:t>대출</a:t>
            </a:r>
            <a:r>
              <a:rPr lang="en-US" altLang="ko-KR" dirty="0"/>
              <a:t>, </a:t>
            </a:r>
            <a:r>
              <a:rPr lang="ko-KR" altLang="en-US" dirty="0"/>
              <a:t>강의실 출석 체크</a:t>
            </a:r>
            <a:r>
              <a:rPr lang="en-US" altLang="ko-KR" dirty="0"/>
              <a:t>, </a:t>
            </a:r>
            <a:r>
              <a:rPr lang="ko-KR" altLang="en-US" dirty="0"/>
              <a:t>성적 관리</a:t>
            </a:r>
            <a:r>
              <a:rPr lang="en-US" altLang="ko-KR" dirty="0"/>
              <a:t>, </a:t>
            </a:r>
            <a:r>
              <a:rPr lang="ko-KR" altLang="en-US" dirty="0"/>
              <a:t>임금 시스템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1AAC-0147-4F49-A8C9-F69734CB7E54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41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62092"/>
            <a:ext cx="12208688" cy="131234"/>
          </a:xfrm>
          <a:prstGeom prst="rect">
            <a:avLst/>
          </a:prstGeom>
          <a:solidFill>
            <a:srgbClr val="0066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2C8698"/>
              </a:solidFill>
              <a:latin typeface="NanumSquare Regular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394"/>
            <a:ext cx="9144000" cy="73040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8023"/>
            <a:ext cx="11861975" cy="123406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kumimoji="1" lang="en-US" sz="4400" b="1" dirty="0">
                <a:solidFill>
                  <a:schemeClr val="tx1"/>
                </a:solidFill>
              </a:defRPr>
            </a:lvl1pPr>
          </a:lstStyle>
          <a:p>
            <a:pPr marL="0" lvl="0" algn="r"/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6" y="1391920"/>
            <a:ext cx="6070770" cy="536104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buFont typeface="Arial" charset="0"/>
              <a:buNone/>
              <a:defRPr kumimoji="1" lang="en-US" sz="2800" b="1" dirty="0" smtClean="0">
                <a:solidFill>
                  <a:schemeClr val="tx1"/>
                </a:solidFill>
              </a:defRPr>
            </a:lvl1pPr>
            <a:lvl2pPr>
              <a:defRPr lang="en-US" sz="1800" dirty="0" smtClean="0">
                <a:latin typeface="+mn-lt"/>
                <a:ea typeface="+mn-ea"/>
                <a:cs typeface="+mn-cs"/>
              </a:defRPr>
            </a:lvl2pPr>
            <a:lvl3pPr>
              <a:defRPr lang="en-US" sz="1800" dirty="0" smtClean="0"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latin typeface="+mn-lt"/>
                <a:ea typeface="+mn-ea"/>
                <a:cs typeface="+mn-cs"/>
              </a:defRPr>
            </a:lvl5pPr>
          </a:lstStyle>
          <a:p>
            <a:pPr marL="0" lvl="0" algn="r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C8ADE-E740-4919-878F-5E78C7F66E71}"/>
              </a:ext>
            </a:extLst>
          </p:cNvPr>
          <p:cNvSpPr/>
          <p:nvPr userDrawn="1"/>
        </p:nvSpPr>
        <p:spPr>
          <a:xfrm>
            <a:off x="0" y="3162092"/>
            <a:ext cx="4181015" cy="131234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rgbClr val="2C8698"/>
              </a:solidFill>
              <a:latin typeface="NanumSquare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72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19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1477776" y="2057400"/>
            <a:ext cx="3294249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2057400"/>
            <a:ext cx="1460863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8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1477776" y="2057400"/>
            <a:ext cx="3294249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2057400"/>
            <a:ext cx="1460863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8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14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b="0" i="0">
                <a:latin typeface="NanumSquare Regular" charset="-127"/>
                <a:ea typeface="NanumSquare Regular" charset="-127"/>
              </a:defRPr>
            </a:lvl1pPr>
            <a:lvl2pPr marL="457200" indent="-228600">
              <a:lnSpc>
                <a:spcPct val="114000"/>
              </a:lnSpc>
              <a:buFont typeface="SpoqaHanSans" panose="020B0500000000000000" pitchFamily="50" charset="-127"/>
              <a:buChar char="–"/>
              <a:defRPr sz="2800" b="0" i="0">
                <a:latin typeface="NanumSquare Regular" charset="-127"/>
                <a:ea typeface="NanumSquare Regular" charset="-127"/>
              </a:defRPr>
            </a:lvl2pPr>
            <a:lvl3pPr>
              <a:lnSpc>
                <a:spcPct val="114000"/>
              </a:lnSpc>
              <a:defRPr sz="2800" b="0" i="0">
                <a:latin typeface="NanumSquare Regular" charset="-127"/>
                <a:ea typeface="NanumSquare Regular" charset="-127"/>
              </a:defRPr>
            </a:lvl3pPr>
            <a:lvl4pPr>
              <a:lnSpc>
                <a:spcPct val="114000"/>
              </a:lnSpc>
              <a:defRPr sz="2400" b="0" i="0">
                <a:latin typeface="NanumSquare Regular" charset="-127"/>
                <a:ea typeface="NanumSquare Regular" charset="-127"/>
              </a:defRPr>
            </a:lvl4pPr>
            <a:lvl5pPr>
              <a:lnSpc>
                <a:spcPct val="114000"/>
              </a:lnSpc>
              <a:defRPr sz="2400" b="0" i="0">
                <a:latin typeface="NanumSquare Regular" charset="-127"/>
                <a:ea typeface="NanumSquare Regular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Square Regular" charset="-127"/>
                <a:ea typeface="NanumSquare Regular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1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838200" y="910018"/>
            <a:ext cx="4963510" cy="0"/>
          </a:xfrm>
          <a:prstGeom prst="line">
            <a:avLst/>
          </a:prstGeom>
          <a:ln w="508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5"/>
          </p:nvPr>
        </p:nvSpPr>
        <p:spPr>
          <a:xfrm>
            <a:off x="10728960" y="6356350"/>
            <a:ext cx="624840" cy="365125"/>
          </a:xfrm>
        </p:spPr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4A4BD3-27B8-4C62-801E-6E650EED163D}"/>
              </a:ext>
            </a:extLst>
          </p:cNvPr>
          <p:cNvCxnSpPr>
            <a:cxnSpLocks/>
          </p:cNvCxnSpPr>
          <p:nvPr userDrawn="1"/>
        </p:nvCxnSpPr>
        <p:spPr>
          <a:xfrm>
            <a:off x="5801710" y="910018"/>
            <a:ext cx="3720662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1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3363" indent="-233363">
              <a:tabLst/>
              <a:defRPr sz="2400"/>
            </a:lvl1pPr>
            <a:lvl2pPr marL="458788" indent="-225425">
              <a:tabLst/>
              <a:defRPr sz="2400"/>
            </a:lvl2pPr>
            <a:lvl3pPr marL="692150" indent="-233363">
              <a:tabLst/>
              <a:defRPr sz="2400"/>
            </a:lvl3pPr>
            <a:lvl4pPr marL="917575" indent="-225425">
              <a:tabLst/>
              <a:defRPr sz="2400"/>
            </a:lvl4pPr>
            <a:lvl5pPr marL="1152525" indent="-234950">
              <a:tabLst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85"/>
            <a:ext cx="10515599" cy="5491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03A3C-D474-46E2-A809-6E276DA77493}"/>
              </a:ext>
            </a:extLst>
          </p:cNvPr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9D6F6B-F345-4289-91B5-E58200C684B2}"/>
              </a:ext>
            </a:extLst>
          </p:cNvPr>
          <p:cNvCxnSpPr>
            <a:cxnSpLocks/>
          </p:cNvCxnSpPr>
          <p:nvPr userDrawn="1"/>
        </p:nvCxnSpPr>
        <p:spPr>
          <a:xfrm>
            <a:off x="838200" y="910018"/>
            <a:ext cx="4963510" cy="0"/>
          </a:xfrm>
          <a:prstGeom prst="line">
            <a:avLst/>
          </a:prstGeom>
          <a:ln w="508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03335-4BEB-4561-99B3-A5878CD7635E}"/>
              </a:ext>
            </a:extLst>
          </p:cNvPr>
          <p:cNvCxnSpPr>
            <a:cxnSpLocks/>
          </p:cNvCxnSpPr>
          <p:nvPr userDrawn="1"/>
        </p:nvCxnSpPr>
        <p:spPr>
          <a:xfrm>
            <a:off x="5801710" y="910018"/>
            <a:ext cx="3720662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4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7121"/>
            <a:ext cx="5181600" cy="48898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7121"/>
            <a:ext cx="5181600" cy="48898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01B07B-8FE8-4B4F-9454-2AE8E565C386}"/>
              </a:ext>
            </a:extLst>
          </p:cNvPr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31D94-1F94-42E1-8ED5-ADBD188E094F}"/>
              </a:ext>
            </a:extLst>
          </p:cNvPr>
          <p:cNvCxnSpPr>
            <a:cxnSpLocks/>
          </p:cNvCxnSpPr>
          <p:nvPr userDrawn="1"/>
        </p:nvCxnSpPr>
        <p:spPr>
          <a:xfrm>
            <a:off x="838200" y="910018"/>
            <a:ext cx="4963510" cy="0"/>
          </a:xfrm>
          <a:prstGeom prst="line">
            <a:avLst/>
          </a:prstGeom>
          <a:ln w="508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8991E-7F84-4D6E-BE35-F5E74BA76CFF}"/>
              </a:ext>
            </a:extLst>
          </p:cNvPr>
          <p:cNvCxnSpPr>
            <a:cxnSpLocks/>
          </p:cNvCxnSpPr>
          <p:nvPr userDrawn="1"/>
        </p:nvCxnSpPr>
        <p:spPr>
          <a:xfrm>
            <a:off x="5801710" y="910018"/>
            <a:ext cx="3720662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3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7121"/>
            <a:ext cx="5181600" cy="488984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7121"/>
            <a:ext cx="5181600" cy="488984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D631DC-5729-4F3D-9131-F41D6414C8D7}"/>
              </a:ext>
            </a:extLst>
          </p:cNvPr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044FA1-A3C1-427A-BBDC-5D4DB235967E}"/>
              </a:ext>
            </a:extLst>
          </p:cNvPr>
          <p:cNvCxnSpPr>
            <a:cxnSpLocks/>
          </p:cNvCxnSpPr>
          <p:nvPr userDrawn="1"/>
        </p:nvCxnSpPr>
        <p:spPr>
          <a:xfrm>
            <a:off x="838200" y="910018"/>
            <a:ext cx="4963510" cy="0"/>
          </a:xfrm>
          <a:prstGeom prst="line">
            <a:avLst/>
          </a:prstGeom>
          <a:ln w="5080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CCB3C1-6491-407C-9E57-D9CC3A7146ED}"/>
              </a:ext>
            </a:extLst>
          </p:cNvPr>
          <p:cNvCxnSpPr>
            <a:cxnSpLocks/>
          </p:cNvCxnSpPr>
          <p:nvPr userDrawn="1"/>
        </p:nvCxnSpPr>
        <p:spPr>
          <a:xfrm>
            <a:off x="5801710" y="910018"/>
            <a:ext cx="3720662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910018"/>
            <a:ext cx="346086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 flipH="1" flipV="1">
            <a:off x="-5179" y="320685"/>
            <a:ext cx="109682" cy="9664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2C9398"/>
              </a:solidFill>
              <a:latin typeface="NanumSquare Regular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660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90439"/>
            <a:ext cx="5183188" cy="389922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9660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90439"/>
            <a:ext cx="5157787" cy="389922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2396"/>
            <a:ext cx="10515600" cy="5492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</p:spTree>
    <p:extLst>
      <p:ext uri="{BB962C8B-B14F-4D97-AF65-F5344CB8AC3E}">
        <p14:creationId xmlns:p14="http://schemas.microsoft.com/office/powerpoint/2010/main" val="66333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38200" y="910018"/>
            <a:ext cx="346086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 flipH="1" flipV="1">
            <a:off x="-5179" y="320685"/>
            <a:ext cx="109682" cy="9664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2C9398"/>
              </a:solidFill>
              <a:latin typeface="NanumSquare Regular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636335"/>
            <a:ext cx="5183188" cy="255332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43296"/>
            <a:ext cx="5157787" cy="25463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/>
            </a:lvl1pPr>
            <a:lvl2pPr>
              <a:defRPr lang="en-US" sz="2400" dirty="0"/>
            </a:lvl2pPr>
            <a:lvl3pPr>
              <a:defRPr lang="en-US" sz="2400" dirty="0"/>
            </a:lvl3pPr>
            <a:lvl4pPr>
              <a:defRPr lang="en-US" sz="2400" dirty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7122"/>
            <a:ext cx="10491787" cy="21825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 smtClean="0"/>
            </a:lvl1pPr>
            <a:lvl2pPr>
              <a:defRPr lang="en-US" sz="2400" dirty="0" smtClean="0"/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US" sz="2400" dirty="0"/>
            </a:lvl5pPr>
          </a:lstStyle>
          <a:p>
            <a:pPr marL="233363" lvl="0" indent="-233363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92150" lvl="2" indent="-233363"/>
            <a:r>
              <a:rPr lang="en-US" dirty="0"/>
              <a:t>Third level</a:t>
            </a:r>
          </a:p>
          <a:p>
            <a:pPr marL="917575" lvl="3" indent="-225425"/>
            <a:r>
              <a:rPr lang="en-US" dirty="0"/>
              <a:t>Fourth level</a:t>
            </a:r>
          </a:p>
          <a:p>
            <a:pPr marL="1152525" lvl="4" indent="-234950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2396"/>
            <a:ext cx="10515600" cy="5492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477776" y="910018"/>
            <a:ext cx="9876024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38200" y="910018"/>
            <a:ext cx="346086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H="1" flipV="1">
            <a:off x="-5179" y="320685"/>
            <a:ext cx="109682" cy="9664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2C9398"/>
              </a:solidFill>
              <a:latin typeface="NanumSquare Regular" charset="-127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0"/>
            <a:ext cx="5257799" cy="320675"/>
          </a:xfrm>
        </p:spPr>
        <p:txBody>
          <a:bodyPr anchor="ctr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kumimoji="1" lang="en-US" altLang="zh-TW" dirty="0"/>
              <a:t>Click to edit subsection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6356349"/>
            <a:ext cx="9890125" cy="365125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kumimoji="1" lang="en-US" altLang="zh-TW" dirty="0"/>
              <a:t>Click to edit sources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9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7121"/>
            <a:ext cx="10515600" cy="48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0685"/>
            <a:ext cx="10515600" cy="5491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 </a:t>
            </a:r>
            <a:r>
              <a:rPr lang="ko-KR" altLang="en-US" dirty="0"/>
              <a:t>한글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35871-1633-4662-B5DC-9C91B5FE61FC}"/>
              </a:ext>
            </a:extLst>
          </p:cNvPr>
          <p:cNvSpPr>
            <a:spLocks/>
          </p:cNvSpPr>
          <p:nvPr userDrawn="1"/>
        </p:nvSpPr>
        <p:spPr bwMode="auto">
          <a:xfrm>
            <a:off x="9396545" y="14637"/>
            <a:ext cx="3171825" cy="228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+mn-lt"/>
                <a:ea typeface="Gill Sans" charset="0"/>
                <a:cs typeface="Aldhabi" panose="01000000000000000000" pitchFamily="2" charset="-78"/>
              </a:rPr>
              <a:t>SE271 </a:t>
            </a:r>
            <a:r>
              <a:rPr lang="en-US" altLang="ko-KR" sz="1400" b="1" dirty="0">
                <a:solidFill>
                  <a:schemeClr val="tx1"/>
                </a:solidFill>
                <a:latin typeface="+mn-lt"/>
                <a:ea typeface="Gill Sans" charset="0"/>
                <a:cs typeface="Aldhabi" panose="01000000000000000000" pitchFamily="2" charset="-78"/>
              </a:rPr>
              <a:t>Object Oriented Programming</a:t>
            </a:r>
            <a:endParaRPr lang="en-US" sz="1400" dirty="0">
              <a:solidFill>
                <a:schemeClr val="tx1"/>
              </a:solidFill>
              <a:latin typeface="+mn-lt"/>
              <a:ea typeface="Gill Sans" charset="0"/>
              <a:cs typeface="Aldhabi" panose="010000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44542C-30D5-4ECA-8E0A-759CB0AA71D7}"/>
              </a:ext>
            </a:extLst>
          </p:cNvPr>
          <p:cNvSpPr>
            <a:spLocks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0066CC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rgbClr val="3366C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DD5D0-CCF7-4527-95C0-D6C283560C7F}"/>
              </a:ext>
            </a:extLst>
          </p:cNvPr>
          <p:cNvSpPr>
            <a:spLocks/>
          </p:cNvSpPr>
          <p:nvPr userDrawn="1"/>
        </p:nvSpPr>
        <p:spPr bwMode="auto">
          <a:xfrm>
            <a:off x="76200" y="6588936"/>
            <a:ext cx="4114800" cy="19286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FFCCCC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C</a:t>
            </a:r>
            <a:r>
              <a:rPr lang="en-US" sz="1400" dirty="0">
                <a:solidFill>
                  <a:srgbClr val="FFFFFF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omputation </a:t>
            </a:r>
            <a:r>
              <a:rPr lang="en-US" sz="1400" b="1" dirty="0">
                <a:solidFill>
                  <a:srgbClr val="FFCCCC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E</a:t>
            </a:r>
            <a:r>
              <a:rPr lang="en-US" sz="1400" dirty="0">
                <a:solidFill>
                  <a:srgbClr val="FFFFFF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fficient </a:t>
            </a:r>
            <a:r>
              <a:rPr lang="en-US" sz="1400" b="1" dirty="0">
                <a:solidFill>
                  <a:srgbClr val="FFCCCC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L</a:t>
            </a:r>
            <a:r>
              <a:rPr lang="en-US" sz="1400" dirty="0">
                <a:solidFill>
                  <a:srgbClr val="FFFFFF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earning </a:t>
            </a:r>
            <a:r>
              <a:rPr lang="en-US" sz="1400" b="1" dirty="0">
                <a:solidFill>
                  <a:srgbClr val="FFCCCC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L</a:t>
            </a:r>
            <a:r>
              <a:rPr lang="en-US" sz="1400" dirty="0">
                <a:solidFill>
                  <a:srgbClr val="FFFFFF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ab </a:t>
            </a:r>
            <a:r>
              <a:rPr lang="en-US" sz="1400" b="0" dirty="0">
                <a:solidFill>
                  <a:srgbClr val="FFFFFF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- </a:t>
            </a:r>
            <a:r>
              <a:rPr lang="en-US" sz="1400" b="1" dirty="0">
                <a:solidFill>
                  <a:srgbClr val="FFCC99"/>
                </a:solidFill>
                <a:latin typeface="Bahnschrift" panose="020B0502040204020203" pitchFamily="34" charset="0"/>
                <a:ea typeface="Gill Sans" charset="0"/>
                <a:cs typeface="Aldhabi" panose="020B0604020202020204" pitchFamily="2" charset="-78"/>
              </a:rPr>
              <a:t>CELL</a:t>
            </a:r>
            <a:endParaRPr lang="en-US" sz="1400" dirty="0">
              <a:solidFill>
                <a:srgbClr val="FFCC99"/>
              </a:solidFill>
              <a:latin typeface="Bahnschrift" panose="020B0502040204020203" pitchFamily="34" charset="0"/>
              <a:ea typeface="Gill Sans" charset="0"/>
              <a:cs typeface="Aldhabi" panose="020B0604020202020204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06760" y="6563130"/>
            <a:ext cx="1209040" cy="280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 baseline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8D83F640-1BB8-FA45-A5C5-516F9CB63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2" r:id="rId6"/>
    <p:sldLayoutId id="2147483653" r:id="rId7"/>
    <p:sldLayoutId id="2147483659" r:id="rId8"/>
    <p:sldLayoutId id="2147483654" r:id="rId9"/>
    <p:sldLayoutId id="2147483655" r:id="rId10"/>
    <p:sldLayoutId id="2147483658" r:id="rId11"/>
    <p:sldLayoutId id="2147483656" r:id="rId12"/>
    <p:sldLayoutId id="2147483657" r:id="rId13"/>
    <p:sldLayoutId id="214748366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1pPr>
    </p:titleStyle>
    <p:bodyStyle>
      <a:lvl1pPr marL="458788" indent="-458788" algn="l" defTabSz="914400" rtl="0" eaLnBrk="1" latinLnBrk="0" hangingPunct="1">
        <a:lnSpc>
          <a:spcPct val="114000"/>
        </a:lnSpc>
        <a:spcBef>
          <a:spcPts val="600"/>
        </a:spcBef>
        <a:buFont typeface=".LucidaGrandeUI" charset="0"/>
        <a:buChar char="▪"/>
        <a:tabLst/>
        <a:defRPr sz="3200" b="0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1pPr>
      <a:lvl2pPr marL="917575" indent="-458788" algn="l" defTabSz="914400" rtl="0" eaLnBrk="1" latinLnBrk="0" hangingPunct="1">
        <a:lnSpc>
          <a:spcPct val="114000"/>
        </a:lnSpc>
        <a:spcBef>
          <a:spcPts val="600"/>
        </a:spcBef>
        <a:buFont typeface=".AppleSystemUIFont" charset="-120"/>
        <a:buChar char="–"/>
        <a:tabLst/>
        <a:defRPr sz="3200" b="0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2pPr>
      <a:lvl3pPr marL="1373188" indent="-455613" algn="l" defTabSz="914400" rtl="0" eaLnBrk="1" latinLnBrk="0" hangingPunct="1">
        <a:lnSpc>
          <a:spcPct val="114000"/>
        </a:lnSpc>
        <a:spcBef>
          <a:spcPts val="600"/>
        </a:spcBef>
        <a:buFont typeface="Arial"/>
        <a:buChar char="•"/>
        <a:tabLst/>
        <a:defRPr sz="3200" b="0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3pPr>
      <a:lvl4pPr marL="1839913" indent="-466725" algn="l" defTabSz="914400" rtl="0" eaLnBrk="1" latinLnBrk="0" hangingPunct="1">
        <a:lnSpc>
          <a:spcPct val="114000"/>
        </a:lnSpc>
        <a:spcBef>
          <a:spcPts val="600"/>
        </a:spcBef>
        <a:buFont typeface=".AppleSystemUIFont" charset="-120"/>
        <a:buChar char="⁃"/>
        <a:tabLst/>
        <a:defRPr sz="3200" b="0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4pPr>
      <a:lvl5pPr marL="2292350" indent="-452438" algn="l" defTabSz="914400" rtl="0" eaLnBrk="1" latinLnBrk="0" hangingPunct="1">
        <a:lnSpc>
          <a:spcPct val="114000"/>
        </a:lnSpc>
        <a:spcBef>
          <a:spcPts val="600"/>
        </a:spcBef>
        <a:buFont typeface="AppleSymbols" charset="0"/>
        <a:buChar char="⋅"/>
        <a:tabLst/>
        <a:defRPr sz="3200" b="0" i="0" kern="1200" baseline="0">
          <a:solidFill>
            <a:schemeClr val="tx1"/>
          </a:solidFill>
          <a:latin typeface="NanumSquare" charset="-127"/>
          <a:ea typeface="NanumSquare" charset="-127"/>
          <a:cs typeface="NanumSquare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eseongkim@dgist.ac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junsu@dgist.ac.k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4527394"/>
            <a:ext cx="9144000" cy="233060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SE271 Object-Oriented Programming (2020)</a:t>
            </a:r>
          </a:p>
          <a:p>
            <a:r>
              <a:rPr kumimoji="1" lang="en-US" altLang="ja-JP" dirty="0"/>
              <a:t>Yeseong Kim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chemeClr val="bg1">
                    <a:lumMod val="65000"/>
                  </a:schemeClr>
                </a:solidFill>
              </a:rPr>
              <a:t>Original slides from Prof. Shin at DGIST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934329"/>
            <a:ext cx="11861976" cy="1234069"/>
          </a:xfrm>
        </p:spPr>
        <p:txBody>
          <a:bodyPr anchor="ctr"/>
          <a:lstStyle/>
          <a:p>
            <a:pPr algn="r"/>
            <a:r>
              <a:rPr lang="en-US" altLang="ko-KR" dirty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r"/>
            <a:r>
              <a:rPr lang="en-US" dirty="0"/>
              <a:t>Lecture #00</a:t>
            </a:r>
          </a:p>
        </p:txBody>
      </p:sp>
    </p:spTree>
    <p:extLst>
      <p:ext uri="{BB962C8B-B14F-4D97-AF65-F5344CB8AC3E}">
        <p14:creationId xmlns:p14="http://schemas.microsoft.com/office/powerpoint/2010/main" val="202141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+mn-ea"/>
              </a:rPr>
              <a:t>Term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3200" dirty="0">
                <a:latin typeface="+mn-ea"/>
              </a:rPr>
              <a:t>Team Project</a:t>
            </a:r>
          </a:p>
          <a:p>
            <a:pPr lvl="1"/>
            <a:r>
              <a:rPr lang="en-US" altLang="ko-KR" sz="3200" dirty="0">
                <a:latin typeface="+mn-ea"/>
              </a:rPr>
              <a:t> Team project</a:t>
            </a:r>
          </a:p>
          <a:p>
            <a:pPr lvl="2"/>
            <a:r>
              <a:rPr lang="en-US" altLang="ko-KR" sz="3200" dirty="0">
                <a:latin typeface="+mn-ea"/>
              </a:rPr>
              <a:t>Any DGIST-related topic chosen by each team</a:t>
            </a:r>
          </a:p>
          <a:p>
            <a:pPr lvl="2"/>
            <a:r>
              <a:rPr lang="en-US" altLang="ko-KR" sz="3200" dirty="0">
                <a:latin typeface="+mn-ea"/>
              </a:rPr>
              <a:t>A team consists of 3~4 students</a:t>
            </a:r>
          </a:p>
          <a:p>
            <a:pPr lvl="1"/>
            <a:endParaRPr lang="en-US" altLang="ko-KR" sz="3200" dirty="0">
              <a:latin typeface="+mn-ea"/>
            </a:endParaRPr>
          </a:p>
          <a:p>
            <a:pPr lvl="1"/>
            <a:r>
              <a:rPr lang="en-US" altLang="ko-KR" sz="3200" dirty="0">
                <a:latin typeface="+mn-ea"/>
              </a:rPr>
              <a:t> What you will do</a:t>
            </a:r>
          </a:p>
          <a:p>
            <a:pPr lvl="2"/>
            <a:r>
              <a:rPr lang="en-US" altLang="ko-KR" sz="3200" dirty="0">
                <a:latin typeface="+mn-ea"/>
              </a:rPr>
              <a:t>Proposal (1 A4 page, font size 12)</a:t>
            </a:r>
          </a:p>
          <a:p>
            <a:pPr lvl="2"/>
            <a:r>
              <a:rPr lang="en-US" altLang="ko-KR" sz="3200" dirty="0">
                <a:latin typeface="+mn-ea"/>
              </a:rPr>
              <a:t> In-class Presentation</a:t>
            </a:r>
          </a:p>
          <a:p>
            <a:pPr lvl="3"/>
            <a:r>
              <a:rPr lang="en-US" altLang="ko-KR" sz="3200" dirty="0">
                <a:latin typeface="+mn-ea"/>
              </a:rPr>
              <a:t> Requirements, Class design, etc.</a:t>
            </a:r>
          </a:p>
          <a:p>
            <a:pPr lvl="2"/>
            <a:r>
              <a:rPr lang="en-US" altLang="ko-KR" sz="3200" dirty="0">
                <a:latin typeface="+mn-ea"/>
              </a:rPr>
              <a:t> Implementation</a:t>
            </a:r>
          </a:p>
          <a:p>
            <a:pPr marL="233363" lvl="1" indent="0">
              <a:buNone/>
            </a:pPr>
            <a:endParaRPr lang="en-US" altLang="ko-KR" sz="3200" dirty="0">
              <a:latin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8200" y="6356349"/>
            <a:ext cx="9890125" cy="365125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4777833" y="5697746"/>
            <a:ext cx="6575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3363" lvl="1" indent="0">
              <a:buNone/>
            </a:pPr>
            <a:r>
              <a:rPr lang="en-US" altLang="ko-KR" sz="3200" dirty="0">
                <a:latin typeface="+mn-ea"/>
              </a:rPr>
              <a:t>* Details will be announced later.</a:t>
            </a:r>
          </a:p>
        </p:txBody>
      </p:sp>
    </p:spTree>
    <p:extLst>
      <p:ext uri="{BB962C8B-B14F-4D97-AF65-F5344CB8AC3E}">
        <p14:creationId xmlns:p14="http://schemas.microsoft.com/office/powerpoint/2010/main" val="316373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One of popular programming paradigms</a:t>
            </a:r>
          </a:p>
          <a:p>
            <a:pPr lvl="1"/>
            <a:r>
              <a:rPr kumimoji="1" lang="en-US" altLang="ko-KR" dirty="0"/>
              <a:t>Will learn following concepts about </a:t>
            </a:r>
            <a:r>
              <a:rPr kumimoji="1" lang="en-US" altLang="ko-KR" b="1" dirty="0"/>
              <a:t>Objects</a:t>
            </a:r>
          </a:p>
          <a:p>
            <a:pPr lvl="2"/>
            <a:r>
              <a:rPr kumimoji="1" lang="en-US" altLang="ko-KR" dirty="0"/>
              <a:t>Abstraction</a:t>
            </a:r>
          </a:p>
          <a:p>
            <a:pPr lvl="2"/>
            <a:r>
              <a:rPr kumimoji="1" lang="en-US" altLang="ko-KR" dirty="0"/>
              <a:t>Encapsulation</a:t>
            </a:r>
          </a:p>
          <a:p>
            <a:pPr lvl="2"/>
            <a:r>
              <a:rPr kumimoji="1" lang="en-US" altLang="ko-KR" dirty="0"/>
              <a:t>Inheritance</a:t>
            </a:r>
          </a:p>
          <a:p>
            <a:pPr lvl="2"/>
            <a:r>
              <a:rPr kumimoji="1" lang="en-US" altLang="ko-KR" dirty="0"/>
              <a:t>Polymorphism</a:t>
            </a:r>
          </a:p>
          <a:p>
            <a:pPr lvl="1"/>
            <a:r>
              <a:rPr kumimoji="1" lang="en-US" altLang="ko-KR"/>
              <a:t>cf</a:t>
            </a:r>
            <a:r>
              <a:rPr kumimoji="1" lang="en-US" altLang="ko-KR" dirty="0"/>
              <a:t>. Procedural programming (C style)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20685"/>
            <a:ext cx="11538857" cy="549171"/>
          </a:xfrm>
        </p:spPr>
        <p:txBody>
          <a:bodyPr/>
          <a:lstStyle/>
          <a:p>
            <a:r>
              <a:rPr kumimoji="1" lang="en-US" altLang="ko-KR" dirty="0"/>
              <a:t>Very Short Introduction to Object-Oriented Programming</a:t>
            </a:r>
            <a:endParaRPr kumimoji="1"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en-US" altLang="ko-K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8201" y="6372392"/>
            <a:ext cx="9890759" cy="365125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>
                <a:latin typeface="+mn-ea"/>
                <a:ea typeface="+mn-ea"/>
              </a:rPr>
              <a:t>C++ == C ?</a:t>
            </a:r>
          </a:p>
          <a:p>
            <a:endParaRPr kumimoji="1" lang="en-US" altLang="ko-KR" sz="2800" dirty="0">
              <a:latin typeface="+mn-ea"/>
              <a:ea typeface="+mn-ea"/>
            </a:endParaRPr>
          </a:p>
          <a:p>
            <a:endParaRPr kumimoji="1" lang="en-US" altLang="ko-KR" sz="2800" dirty="0">
              <a:latin typeface="+mn-ea"/>
              <a:ea typeface="+mn-ea"/>
            </a:endParaRPr>
          </a:p>
          <a:p>
            <a:endParaRPr kumimoji="1" lang="en-US" altLang="ko-KR" sz="2800" dirty="0">
              <a:latin typeface="+mn-ea"/>
              <a:ea typeface="+mn-ea"/>
            </a:endParaRPr>
          </a:p>
          <a:p>
            <a:endParaRPr kumimoji="1" lang="en-US" altLang="ko-KR" sz="2800" dirty="0">
              <a:latin typeface="+mn-ea"/>
              <a:ea typeface="+mn-ea"/>
            </a:endParaRPr>
          </a:p>
          <a:p>
            <a:r>
              <a:rPr kumimoji="1" lang="en-US" altLang="ko-KR" sz="2800" dirty="0">
                <a:latin typeface="+mn-ea"/>
                <a:ea typeface="+mn-ea"/>
              </a:rPr>
              <a:t>C++ is a superset of C?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ea"/>
                <a:ea typeface="+mn-ea"/>
              </a:rPr>
              <a:t>Short Introduction to C++</a:t>
            </a:r>
            <a:endParaRPr kumimoji="1" lang="zh-TW" altLang="en-US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12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838201" y="6372392"/>
            <a:ext cx="9890759" cy="365125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65" y="2008411"/>
            <a:ext cx="4572000" cy="187642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98886"/>
            <a:ext cx="5372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8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History of C/C++</a:t>
            </a:r>
            <a:endParaRPr kumimoji="1"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13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531" y="1235242"/>
            <a:ext cx="3562849" cy="5482318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1970    </a:t>
            </a:r>
            <a:r>
              <a:rPr lang="en-US" altLang="ko-KR" sz="1800" dirty="0" err="1"/>
              <a:t>Kernighamand</a:t>
            </a:r>
            <a:r>
              <a:rPr lang="en-US" altLang="ko-KR" sz="1800" dirty="0"/>
              <a:t> Ritchie invents C(K&amp;R C) </a:t>
            </a:r>
          </a:p>
          <a:p>
            <a:r>
              <a:rPr lang="en-US" altLang="ko-KR" sz="1800" dirty="0"/>
              <a:t>1980    </a:t>
            </a:r>
            <a:r>
              <a:rPr lang="en-US" altLang="ko-KR" sz="1800" b="1" dirty="0"/>
              <a:t>Bjarne </a:t>
            </a:r>
            <a:r>
              <a:rPr lang="en-US" altLang="ko-KR" sz="1800" b="1" dirty="0" err="1"/>
              <a:t>Stroustrup</a:t>
            </a:r>
            <a:r>
              <a:rPr lang="en-US" altLang="ko-KR" sz="1800" b="1" dirty="0"/>
              <a:t> creates </a:t>
            </a:r>
            <a:r>
              <a:rPr lang="en-US" altLang="ko-KR" sz="1800" dirty="0"/>
              <a:t>"C with classes" </a:t>
            </a:r>
          </a:p>
          <a:p>
            <a:r>
              <a:rPr lang="en-US" altLang="ko-KR" sz="1800" dirty="0"/>
              <a:t>1983    "C with classes" is renamed as "C++" </a:t>
            </a:r>
          </a:p>
          <a:p>
            <a:r>
              <a:rPr lang="en-US" altLang="ko-KR" sz="1800" dirty="0"/>
              <a:t>1989    The C standard is ratified (ANSI C, C89) </a:t>
            </a:r>
          </a:p>
          <a:p>
            <a:r>
              <a:rPr lang="en-US" altLang="ko-KR" sz="1800" dirty="0"/>
              <a:t>1995    The ANSI committee releases a draft of the C++ standard </a:t>
            </a:r>
          </a:p>
          <a:p>
            <a:r>
              <a:rPr lang="en-US" altLang="ko-KR" sz="1800" dirty="0"/>
              <a:t>1998    An official C++ standard is adopted(C++98)</a:t>
            </a:r>
          </a:p>
          <a:p>
            <a:endParaRPr lang="en-US" altLang="ko-KR" sz="1800" dirty="0"/>
          </a:p>
          <a:p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influenced by C</a:t>
            </a:r>
          </a:p>
          <a:p>
            <a:pPr lvl="1"/>
            <a:r>
              <a:rPr lang="en-US" altLang="ko-KR" sz="1800" dirty="0"/>
              <a:t>Procedural programming</a:t>
            </a:r>
          </a:p>
          <a:p>
            <a:pPr lvl="1"/>
            <a:r>
              <a:rPr lang="en-US" altLang="ko-KR" sz="1800" dirty="0"/>
              <a:t>Object-oriented programming</a:t>
            </a:r>
          </a:p>
          <a:p>
            <a:pPr lvl="1"/>
            <a:r>
              <a:rPr lang="en-US" altLang="ko-KR" sz="1800" dirty="0"/>
              <a:t>Generic Programming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22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85"/>
            <a:ext cx="10515599" cy="549171"/>
          </a:xfrm>
        </p:spPr>
        <p:txBody>
          <a:bodyPr/>
          <a:lstStyle/>
          <a:p>
            <a:r>
              <a:rPr kumimoji="1" lang="en-US" altLang="ko-KR" dirty="0"/>
              <a:t>TIOBE index</a:t>
            </a:r>
            <a:endParaRPr kumimoji="1" lang="zh-TW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888417"/>
              </p:ext>
            </p:extLst>
          </p:nvPr>
        </p:nvGraphicFramePr>
        <p:xfrm>
          <a:off x="838200" y="1287463"/>
          <a:ext cx="10515600" cy="462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7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7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순위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TIOBE Index</a:t>
                      </a:r>
                    </a:p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(Aug</a:t>
                      </a:r>
                      <a:r>
                        <a:rPr lang="en-US" altLang="zh-TW" b="0" i="0" baseline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. 2020)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Top programming</a:t>
                      </a:r>
                      <a:r>
                        <a:rPr lang="en-US" altLang="zh-TW" b="0" i="0" baseline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 languages on </a:t>
                      </a:r>
                      <a:r>
                        <a:rPr lang="en-US" altLang="zh-TW" b="0" i="0" baseline="0" dirty="0" err="1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github</a:t>
                      </a:r>
                      <a:endParaRPr lang="en-US" altLang="zh-TW" b="0" i="0" baseline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  <a:p>
                      <a:pPr algn="ctr"/>
                      <a:r>
                        <a:rPr lang="en-US" altLang="zh-TW" b="0" i="0" baseline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(Apr. 2019)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The top programming languages by IEEE</a:t>
                      </a:r>
                    </a:p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(2018)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1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solidFill>
                            <a:srgbClr val="FFC000"/>
                          </a:solidFill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C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JavaScript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Python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2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Java</a:t>
                      </a:r>
                      <a:endParaRPr lang="zh-TW" altLang="en-US" b="1" i="0" dirty="0">
                        <a:solidFill>
                          <a:srgbClr val="FFC000"/>
                        </a:solidFill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Java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solidFill>
                            <a:srgbClr val="FF0000"/>
                          </a:solidFill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C++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3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Python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Python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Java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4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>
                          <a:solidFill>
                            <a:srgbClr val="FF0000"/>
                          </a:solidFill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C++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PHP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solidFill>
                            <a:srgbClr val="FFC000"/>
                          </a:solidFill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C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5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C#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>
                          <a:solidFill>
                            <a:srgbClr val="FF0000"/>
                          </a:solidFill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C++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C#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6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Visual basic </a:t>
                      </a:r>
                      <a:r>
                        <a:rPr lang="en-US" altLang="zh-TW" b="0" i="0" dirty="0" err="1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.Net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C#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PHP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7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JavaScript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 err="1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TypeScript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R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8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R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JavaScript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9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PHP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i="0" dirty="0">
                        <a:solidFill>
                          <a:srgbClr val="FFC000"/>
                        </a:solidFill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Go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10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SQL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NanumSquare Regular" charset="-127"/>
                          <a:ea typeface="NanumSquare Regular" charset="-127"/>
                          <a:cs typeface="NanumSquare Regular" charset="-127"/>
                        </a:rPr>
                        <a:t>Assembly</a:t>
                      </a:r>
                      <a:endParaRPr lang="zh-TW" altLang="en-US" b="0" i="0" dirty="0">
                        <a:latin typeface="NanumSquare Regular" charset="-127"/>
                        <a:ea typeface="NanumSquare Regular" charset="-127"/>
                        <a:cs typeface="NanumSquare Regular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10776856" y="6356350"/>
            <a:ext cx="576943" cy="365125"/>
          </a:xfrm>
        </p:spPr>
        <p:txBody>
          <a:bodyPr/>
          <a:lstStyle/>
          <a:p>
            <a:fld id="{8D83F640-1BB8-FA45-A5C5-516F9CB63131}" type="slidenum">
              <a:rPr lang="en-US" smtClean="0"/>
              <a:t>14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838200" y="6145307"/>
            <a:ext cx="9890760" cy="3651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출처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TIOBE index,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, IEEE spectrum</a:t>
            </a: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75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st in demand programming languages 2020">
            <a:extLst>
              <a:ext uri="{FF2B5EF4-FFF2-40B4-BE49-F238E27FC236}">
                <a16:creationId xmlns:a16="http://schemas.microsoft.com/office/drawing/2014/main" id="{D8D3F753-F803-4416-91BE-1EBFFB6CA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174750"/>
            <a:ext cx="9332912" cy="52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4ABC817-3363-4D58-B795-FBC6ED5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85"/>
            <a:ext cx="10515599" cy="549171"/>
          </a:xfrm>
        </p:spPr>
        <p:txBody>
          <a:bodyPr/>
          <a:lstStyle/>
          <a:p>
            <a:r>
              <a:rPr kumimoji="1" lang="en-US" altLang="zh-TW" dirty="0"/>
              <a:t>PL Popularity</a:t>
            </a:r>
            <a:endParaRPr kumimoji="1"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9B38A-4938-408C-91A3-E933703C641A}"/>
              </a:ext>
            </a:extLst>
          </p:cNvPr>
          <p:cNvSpPr txBox="1"/>
          <p:nvPr/>
        </p:nvSpPr>
        <p:spPr>
          <a:xfrm>
            <a:off x="9134475" y="6186954"/>
            <a:ext cx="6305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 err="1"/>
              <a:t>codinginfinite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4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sz="2800" dirty="0">
                <a:sym typeface="Wingdings"/>
              </a:rPr>
              <a:t>Popularity</a:t>
            </a:r>
          </a:p>
          <a:p>
            <a:pPr lvl="1"/>
            <a:r>
              <a:rPr kumimoji="1" lang="en-US" altLang="ko-KR" sz="2800" dirty="0">
                <a:sym typeface="Wingdings"/>
              </a:rPr>
              <a:t>one of the largest code base </a:t>
            </a:r>
          </a:p>
          <a:p>
            <a:r>
              <a:rPr kumimoji="1" lang="en-US" altLang="ko-KR" sz="2800" dirty="0">
                <a:sym typeface="Wingdings"/>
              </a:rPr>
              <a:t>Performance</a:t>
            </a:r>
          </a:p>
          <a:p>
            <a:pPr lvl="1"/>
            <a:r>
              <a:rPr kumimoji="1" lang="en-US" altLang="ko-KR" sz="2800" dirty="0">
                <a:sym typeface="Wingdings"/>
              </a:rPr>
              <a:t>the main development language for many system/ applications that require good performance </a:t>
            </a:r>
          </a:p>
          <a:p>
            <a:r>
              <a:rPr kumimoji="1" lang="en-US" altLang="ko-KR" sz="2800" dirty="0">
                <a:sym typeface="Wingdings"/>
              </a:rPr>
              <a:t>Flexibility</a:t>
            </a:r>
          </a:p>
          <a:p>
            <a:pPr lvl="1"/>
            <a:r>
              <a:rPr kumimoji="1" lang="en-US" altLang="ko-KR" sz="2800" dirty="0">
                <a:sym typeface="Wingdings"/>
              </a:rPr>
              <a:t>low-level to high-level </a:t>
            </a:r>
          </a:p>
          <a:p>
            <a:r>
              <a:rPr kumimoji="1" lang="en-US" altLang="ko-KR" sz="2800" dirty="0">
                <a:sym typeface="Wingdings"/>
              </a:rPr>
              <a:t>Productivity</a:t>
            </a:r>
          </a:p>
          <a:p>
            <a:pPr lvl="1"/>
            <a:r>
              <a:rPr kumimoji="1" lang="en-US" altLang="ko-KR" sz="2800" dirty="0">
                <a:sym typeface="Wingdings"/>
              </a:rPr>
              <a:t>libraries and development tool support</a:t>
            </a:r>
          </a:p>
          <a:p>
            <a:endParaRPr kumimoji="1" lang="en-US" altLang="ko-KR" sz="2800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ym typeface="Wingdings"/>
              </a:rPr>
              <a:t>Why C++?</a:t>
            </a:r>
            <a:endParaRPr kumimoji="1" lang="zh-TW" altLang="en-US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16</a:t>
            </a:fld>
            <a:endParaRPr 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1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85"/>
            <a:ext cx="10515599" cy="549171"/>
          </a:xfrm>
        </p:spPr>
        <p:txBody>
          <a:bodyPr/>
          <a:lstStyle/>
          <a:p>
            <a:r>
              <a:rPr kumimoji="1" lang="en-US" altLang="ko-KR" dirty="0"/>
              <a:t>C++ Compiling Process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10776856" y="6356350"/>
            <a:ext cx="576943" cy="365125"/>
          </a:xfrm>
        </p:spPr>
        <p:txBody>
          <a:bodyPr/>
          <a:lstStyle/>
          <a:p>
            <a:fld id="{8D83F640-1BB8-FA45-A5C5-516F9CB63131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/>
              <a:t>프로그래밍 교과 소개 및 목적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81794" y="1379102"/>
            <a:ext cx="914400" cy="9144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39787" y="1353947"/>
            <a:ext cx="976991" cy="9144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 Code 2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59280" y="3159577"/>
            <a:ext cx="1959428" cy="612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Preprocessor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0537" y="4500659"/>
            <a:ext cx="143691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Temporary file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03866" y="3159577"/>
            <a:ext cx="1959428" cy="612322"/>
          </a:xfrm>
          <a:prstGeom prst="round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Compiler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65123" y="4514105"/>
            <a:ext cx="143691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 </a:t>
            </a:r>
          </a:p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54043" y="4514105"/>
            <a:ext cx="143691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Executable File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2786" y="3159577"/>
            <a:ext cx="1959428" cy="612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Linker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17523" y="4666505"/>
            <a:ext cx="143691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 </a:t>
            </a:r>
          </a:p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9923" y="4818905"/>
            <a:ext cx="143691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 </a:t>
            </a:r>
          </a:p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72937" y="4653059"/>
            <a:ext cx="143691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Temporary file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25337" y="4805459"/>
            <a:ext cx="143691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Temporary file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24999" y="1379102"/>
            <a:ext cx="1040124" cy="9144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 Code 3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54043" y="1543494"/>
            <a:ext cx="143691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Runtime, Libs</a:t>
            </a:r>
            <a:endParaRPr lang="ko-KR" altLang="en-US" dirty="0"/>
          </a:p>
        </p:txBody>
      </p:sp>
      <p:sp>
        <p:nvSpPr>
          <p:cNvPr id="21" name="아래쪽 화살표 20"/>
          <p:cNvSpPr/>
          <p:nvPr/>
        </p:nvSpPr>
        <p:spPr>
          <a:xfrm>
            <a:off x="1551215" y="2490187"/>
            <a:ext cx="375557" cy="56333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1551214" y="3884676"/>
            <a:ext cx="375557" cy="56333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4203736">
            <a:off x="3436973" y="3773664"/>
            <a:ext cx="375557" cy="114715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9484721" y="2561023"/>
            <a:ext cx="375557" cy="56333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5630636" y="3884675"/>
            <a:ext cx="375557" cy="56333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4203736">
            <a:off x="7516395" y="3773663"/>
            <a:ext cx="375557" cy="114715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3200126">
            <a:off x="2400529" y="2471070"/>
            <a:ext cx="375557" cy="56333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3605586">
            <a:off x="3502156" y="2524670"/>
            <a:ext cx="375557" cy="56333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6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85"/>
            <a:ext cx="10515599" cy="549171"/>
          </a:xfrm>
        </p:spPr>
        <p:txBody>
          <a:bodyPr/>
          <a:lstStyle/>
          <a:p>
            <a:r>
              <a:rPr kumimoji="1" lang="en-US" altLang="ko-KR" dirty="0"/>
              <a:t>IDE (Integrated Development Environment)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10776856" y="6356350"/>
            <a:ext cx="576943" cy="365125"/>
          </a:xfrm>
        </p:spPr>
        <p:txBody>
          <a:bodyPr/>
          <a:lstStyle/>
          <a:p>
            <a:fld id="{8D83F640-1BB8-FA45-A5C5-516F9CB63131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en-US" altLang="ko-K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8200" y="6356350"/>
            <a:ext cx="9890760" cy="3651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kumimoji="1" lang="zh-TW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Ex.)</a:t>
            </a:r>
          </a:p>
          <a:p>
            <a:pPr lvl="1"/>
            <a:r>
              <a:rPr lang="en-US" altLang="ko-KR" sz="2400" dirty="0"/>
              <a:t>Windows : MS Visual Studio, </a:t>
            </a:r>
            <a:r>
              <a:rPr lang="en-US" altLang="ko-KR" sz="2400" dirty="0" err="1"/>
              <a:t>Editplus</a:t>
            </a:r>
            <a:r>
              <a:rPr lang="en-US" altLang="ko-KR" sz="2400" dirty="0"/>
              <a:t>, …</a:t>
            </a:r>
          </a:p>
          <a:p>
            <a:pPr lvl="1"/>
            <a:r>
              <a:rPr lang="en-US" altLang="ko-KR" sz="2400" dirty="0"/>
              <a:t>Linux : g++ + vim, notepad++, …</a:t>
            </a:r>
          </a:p>
          <a:p>
            <a:pPr lvl="1"/>
            <a:r>
              <a:rPr lang="en-US" altLang="ko-KR" sz="2400" dirty="0" err="1"/>
              <a:t>macOS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Xcode</a:t>
            </a:r>
            <a:r>
              <a:rPr lang="en-US" altLang="ko-KR" sz="2400" dirty="0"/>
              <a:t>, …</a:t>
            </a:r>
          </a:p>
          <a:p>
            <a:pPr lvl="1"/>
            <a:r>
              <a:rPr lang="en-US" altLang="ko-KR" sz="2400" dirty="0"/>
              <a:t>(for this class, VS 2019 community version?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3346540" y="3805084"/>
            <a:ext cx="4874079" cy="25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87121"/>
            <a:ext cx="7592291" cy="4889842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/* </a:t>
            </a:r>
            <a:r>
              <a:rPr lang="ko-KR" altLang="en-US" sz="24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예제 파일 </a:t>
            </a:r>
            <a:r>
              <a:rPr lang="en-US" altLang="ko-KR" sz="24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*/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8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#include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</a:t>
            </a:r>
            <a:r>
              <a:rPr lang="en-US" altLang="ko-KR" sz="2400" kern="0" dirty="0" err="1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iostream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&gt;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using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namespace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std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main()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{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2400" kern="0" dirty="0" err="1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num1, num2;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num1 = 1; num2 = 2; 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2400" kern="0" dirty="0">
                <a:solidFill>
                  <a:srgbClr val="008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// print a string 'hello world!'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std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::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"Hello, World!" &lt;&lt; </a:t>
            </a:r>
            <a:r>
              <a:rPr lang="en-US" altLang="ko-KR" sz="2400" kern="0" dirty="0" err="1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endl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2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cout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 </a:t>
            </a:r>
            <a:r>
              <a:rPr lang="en-US" altLang="ko-KR" sz="2400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num1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"+"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 </a:t>
            </a:r>
            <a:r>
              <a:rPr lang="en-US" altLang="ko-KR" sz="2400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num2 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</a:t>
            </a:r>
            <a:r>
              <a:rPr lang="en-US" altLang="ko-KR" sz="2400" kern="0" dirty="0">
                <a:solidFill>
                  <a:srgbClr val="A31515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"="</a:t>
            </a:r>
            <a:r>
              <a:rPr lang="en-US" altLang="ko-KR" sz="2400" kern="0" dirty="0">
                <a:solidFill>
                  <a:srgbClr val="00808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&lt;&lt; </a:t>
            </a:r>
            <a:r>
              <a:rPr lang="en-US" altLang="ko-KR" sz="2400" kern="0" dirty="0"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num1+num2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   </a:t>
            </a:r>
            <a:r>
              <a:rPr lang="en-US" altLang="ko-KR" sz="2400" kern="0" dirty="0">
                <a:solidFill>
                  <a:srgbClr val="0000FF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return</a:t>
            </a: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 0;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돋움체" panose="020B0609000101010101" pitchFamily="49" charset="-127"/>
                <a:ea typeface="맑은 고딕" panose="020B0503020000020004" pitchFamily="50" charset="-127"/>
                <a:cs typeface="돋움체" panose="020B0609000101010101" pitchFamily="49" charset="-127"/>
              </a:rPr>
              <a:t>}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400" dirty="0">
              <a:latin typeface="D2Coding Regular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Hello World!</a:t>
            </a:r>
            <a:endParaRPr kumimoji="1"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182" y="1287121"/>
            <a:ext cx="2938318" cy="4889842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4000"/>
              </a:lnSpc>
              <a:buNone/>
            </a:pPr>
            <a:r>
              <a:rPr lang="en-US" altLang="ko-KR" sz="2400" dirty="0">
                <a:latin typeface="D2Coding Regular" charset="-127"/>
              </a:rPr>
              <a:t>Hello, World!</a:t>
            </a:r>
          </a:p>
          <a:p>
            <a:pPr marL="0" indent="0">
              <a:lnSpc>
                <a:spcPct val="94000"/>
              </a:lnSpc>
              <a:buNone/>
            </a:pPr>
            <a:r>
              <a:rPr lang="en-US" altLang="ko-KR" sz="2400" dirty="0">
                <a:latin typeface="D2Coding Regular" charset="-127"/>
                <a:ea typeface="D2Coding Regular" charset="-127"/>
                <a:cs typeface="D2Coding Regular" charset="-127"/>
              </a:rPr>
              <a:t>1+2=3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294967295"/>
          </p:nvPr>
        </p:nvSpPr>
        <p:spPr>
          <a:xfrm>
            <a:off x="838200" y="6356349"/>
            <a:ext cx="9890125" cy="365125"/>
          </a:xfrm>
        </p:spPr>
        <p:txBody>
          <a:bodyPr>
            <a:normAutofit fontScale="55000" lnSpcReduction="2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6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n-ea"/>
                <a:ea typeface="+mn-ea"/>
              </a:rPr>
              <a:t>Course Introduction</a:t>
            </a:r>
          </a:p>
          <a:p>
            <a:pPr lvl="1"/>
            <a:r>
              <a:rPr lang="en-US" altLang="ko-KR" sz="3200" dirty="0">
                <a:latin typeface="+mn-ea"/>
                <a:ea typeface="+mn-ea"/>
              </a:rPr>
              <a:t>Course Information</a:t>
            </a:r>
          </a:p>
          <a:p>
            <a:pPr lvl="1"/>
            <a:r>
              <a:rPr lang="en-US" altLang="ko-KR" sz="3200" dirty="0">
                <a:latin typeface="+mn-ea"/>
                <a:ea typeface="+mn-ea"/>
              </a:rPr>
              <a:t>Objectives</a:t>
            </a:r>
          </a:p>
          <a:p>
            <a:pPr lvl="1"/>
            <a:r>
              <a:rPr lang="en-US" altLang="ko-KR" sz="3200" dirty="0">
                <a:latin typeface="+mn-ea"/>
                <a:ea typeface="+mn-ea"/>
              </a:rPr>
              <a:t>Schedule</a:t>
            </a:r>
          </a:p>
          <a:p>
            <a:pPr lvl="1"/>
            <a:r>
              <a:rPr lang="en-US" altLang="ko-KR" sz="3200" dirty="0">
                <a:latin typeface="+mn-ea"/>
                <a:ea typeface="+mn-ea"/>
              </a:rPr>
              <a:t>Class Policy</a:t>
            </a:r>
          </a:p>
          <a:p>
            <a:r>
              <a:rPr lang="en-US" altLang="ko-KR" sz="3200" dirty="0">
                <a:latin typeface="+mn-ea"/>
                <a:ea typeface="+mn-ea"/>
              </a:rPr>
              <a:t>Very Short Introduction to OOP and C++</a:t>
            </a:r>
            <a:endParaRPr lang="en-US" altLang="ko-KR" sz="3200" dirty="0">
              <a:latin typeface="+mn-ea"/>
              <a:ea typeface="+mn-ea"/>
              <a:cs typeface="D2Coding Regular" charset="-127"/>
            </a:endParaRPr>
          </a:p>
          <a:p>
            <a:pPr lvl="1"/>
            <a:endParaRPr lang="en-US" altLang="ko-KR" sz="3200" dirty="0">
              <a:latin typeface="+mn-ea"/>
              <a:ea typeface="+mn-ea"/>
              <a:cs typeface="D2Coding Regular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Overview for Today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8201" y="6372392"/>
            <a:ext cx="9890759" cy="365125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65429" y="1471460"/>
            <a:ext cx="9861143" cy="3411866"/>
            <a:chOff x="806557" y="1592050"/>
            <a:chExt cx="9861143" cy="341186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568530" y="4034301"/>
              <a:ext cx="6200078" cy="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695071" y="1592050"/>
              <a:ext cx="1990539" cy="199053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 Regular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6557" y="4399135"/>
              <a:ext cx="9861143" cy="6047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>
                <a:lnSpc>
                  <a:spcPct val="90000"/>
                </a:lnSpc>
                <a:spcBef>
                  <a:spcPct val="0"/>
                </a:spcBef>
                <a:buNone/>
                <a:defRPr sz="3600" b="1" baseline="0"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Noto Sans CJK KR Medium" panose="020B0600000000000000" pitchFamily="34" charset="-127"/>
                </a:defRPr>
              </a:lvl1pPr>
            </a:lstStyle>
            <a:p>
              <a:pPr algn="ctr"/>
              <a:r>
                <a:rPr lang="tr-TR" sz="5400" b="0" dirty="0">
                  <a:latin typeface="NanumSquare Regular" charset="-127"/>
                  <a:ea typeface="NanumSquare Regular" charset="-127"/>
                  <a:cs typeface="NanumSquare Regular" charset="-127"/>
                </a:rPr>
                <a:t>ANY QUESTIONS?</a:t>
              </a:r>
              <a:endParaRPr lang="en-US" sz="5400" b="0" dirty="0">
                <a:latin typeface="NanumSquare Regular" charset="-127"/>
                <a:ea typeface="NanumSquare Regular" charset="-127"/>
                <a:cs typeface="NanumSquare Regular" charset="-127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4715" y="2120444"/>
              <a:ext cx="1091250" cy="93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09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n-ea"/>
                <a:ea typeface="+mn-ea"/>
              </a:rPr>
              <a:t>Course</a:t>
            </a:r>
            <a:r>
              <a:rPr lang="en-US" altLang="ko-KR" dirty="0">
                <a:latin typeface="+mj-ea"/>
                <a:ea typeface="+mj-ea"/>
              </a:rPr>
              <a:t> Information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n-ea"/>
                <a:ea typeface="+mn-ea"/>
              </a:rPr>
              <a:t>Instructor: </a:t>
            </a:r>
            <a:r>
              <a:rPr lang="ko-KR" altLang="en-US" dirty="0">
                <a:latin typeface="+mn-ea"/>
                <a:ea typeface="+mn-ea"/>
              </a:rPr>
              <a:t>김예성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Email: </a:t>
            </a:r>
            <a:r>
              <a:rPr lang="en-US" altLang="ko-KR" dirty="0">
                <a:latin typeface="+mn-ea"/>
                <a:ea typeface="+mn-ea"/>
                <a:hlinkClick r:id="rId3"/>
              </a:rPr>
              <a:t>yeseongkim@dgist.ac.kr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Office: E3-613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In-person meeting available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in very special cases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LMS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Notice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Q&amp;A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Scores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Homework (tentative)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327321" y="1376814"/>
            <a:ext cx="5445579" cy="4889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3363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LucidaGrandeUI" charset="0"/>
              <a:buChar char="▪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458788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–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692150" indent="-233363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/>
              <a:buChar char="•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917575" indent="-225425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.AppleSystemUIFont" charset="-120"/>
              <a:buChar char="⁃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1152525" indent="-23495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ppleSymbols" charset="0"/>
              <a:buChar char="⋅"/>
              <a:tabLst/>
              <a:defRPr sz="2400" b="0" i="0" kern="1200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TA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임준수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>
                <a:latin typeface="+mn-ea"/>
                <a:ea typeface="+mn-ea"/>
                <a:hlinkClick r:id="rId4"/>
              </a:rPr>
              <a:t>junsu@dgist.ac.kr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(Unofficial but very useful) Textbook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C++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Learn C++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Teach yourself C++ </a:t>
            </a:r>
            <a:r>
              <a:rPr lang="ko-KR" altLang="en-US" dirty="0">
                <a:latin typeface="+mn-ea"/>
                <a:ea typeface="+mn-ea"/>
              </a:rPr>
              <a:t>시리즈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OOP Design</a:t>
            </a:r>
          </a:p>
          <a:p>
            <a:pPr lvl="2"/>
            <a:r>
              <a:rPr lang="en-US" altLang="ko-KR" dirty="0">
                <a:latin typeface="+mn-ea"/>
              </a:rPr>
              <a:t>Design pattern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Google!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463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Course Information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Office Hour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Mon. 12:00~13:00, i.e., right after the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(If you need another time, please email me for an appointment)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Happen in Zoom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I will post the link in LMS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Due to the large volume of the class, please u</a:t>
            </a:r>
            <a:r>
              <a:rPr lang="en-US" altLang="ko-KR" dirty="0">
                <a:latin typeface="+mn-ea"/>
              </a:rPr>
              <a:t>tilize Q&amp;A in LMS for short questions!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TA Office Hour: </a:t>
            </a:r>
            <a:r>
              <a:rPr lang="en-US" altLang="ko-KR" dirty="0">
                <a:latin typeface="+mn-ea"/>
              </a:rPr>
              <a:t>Wed. 12:00~13:00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Utilize the tutoring service as well!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Will use Piazza – the link will be available in LMS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8200" y="6356349"/>
            <a:ext cx="9890125" cy="365125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>
                <a:latin typeface="+mn-ea"/>
                <a:ea typeface="+mn-ea"/>
                <a:sym typeface="Wingdings"/>
              </a:rPr>
              <a:t>(Most likely) Sophomore</a:t>
            </a:r>
          </a:p>
          <a:p>
            <a:pPr lvl="1"/>
            <a:r>
              <a:rPr kumimoji="1" lang="en-US" altLang="ko-KR" sz="2800" dirty="0">
                <a:latin typeface="+mn-ea"/>
                <a:ea typeface="+mn-ea"/>
                <a:sym typeface="Wingdings"/>
              </a:rPr>
              <a:t>Have programming experience</a:t>
            </a:r>
          </a:p>
          <a:p>
            <a:pPr lvl="1"/>
            <a:r>
              <a:rPr kumimoji="1" lang="en-US" altLang="ko-KR" sz="2800" dirty="0">
                <a:latin typeface="+mn-ea"/>
                <a:ea typeface="+mn-ea"/>
                <a:sym typeface="Wingdings"/>
              </a:rPr>
              <a:t>(assumed) know basic programming concepts incl.  control flow, function, variables…</a:t>
            </a:r>
          </a:p>
          <a:p>
            <a:pPr lvl="1"/>
            <a:r>
              <a:rPr kumimoji="1" lang="en-US" altLang="ko-KR" sz="2800" dirty="0">
                <a:latin typeface="+mn-ea"/>
                <a:ea typeface="+mn-ea"/>
                <a:sym typeface="Wingdings"/>
              </a:rPr>
              <a:t>(Many of you) want to learn advanced programming</a:t>
            </a:r>
          </a:p>
          <a:p>
            <a:pPr lvl="1"/>
            <a:endParaRPr kumimoji="1" lang="en-US" altLang="ko-KR" sz="2800" dirty="0">
              <a:latin typeface="+mn-ea"/>
              <a:ea typeface="+mn-ea"/>
              <a:sym typeface="Wingdings"/>
            </a:endParaRPr>
          </a:p>
          <a:p>
            <a:pPr lvl="1"/>
            <a:r>
              <a:rPr kumimoji="1" lang="en-US" altLang="ko-KR" sz="2800" dirty="0">
                <a:solidFill>
                  <a:srgbClr val="FF0000"/>
                </a:solidFill>
                <a:latin typeface="+mn-ea"/>
                <a:ea typeface="+mn-ea"/>
                <a:sym typeface="Wingdings"/>
              </a:rPr>
              <a:t>Be interactive!</a:t>
            </a:r>
          </a:p>
          <a:p>
            <a:endParaRPr kumimoji="1" lang="en-US" altLang="ko-KR" sz="2800" dirty="0">
              <a:latin typeface="+mn-ea"/>
              <a:ea typeface="+mn-ea"/>
              <a:sym typeface="Wingding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  <a:ea typeface="+mj-ea"/>
              </a:rPr>
              <a:t>This Course for</a:t>
            </a:r>
            <a:endParaRPr kumimoji="1" lang="zh-TW" altLang="en-US" dirty="0">
              <a:latin typeface="+mj-ea"/>
              <a:ea typeface="+mj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11506473" y="6492875"/>
            <a:ext cx="624840" cy="365125"/>
          </a:xfrm>
        </p:spPr>
        <p:txBody>
          <a:bodyPr/>
          <a:lstStyle/>
          <a:p>
            <a:fld id="{8D83F640-1BB8-FA45-A5C5-516F9CB63131}" type="slidenum">
              <a:rPr lang="en-US" smtClean="0"/>
              <a:t>5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838201" y="6372392"/>
            <a:ext cx="9890759" cy="365125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+mn-ea"/>
              </a:rPr>
              <a:t>Objectives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3200" dirty="0">
                <a:latin typeface="+mn-ea"/>
              </a:rPr>
              <a:t>What do you expect to learn?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In this course,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Essential grammar of C++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Object-Oriented Programming Concepts (Not </a:t>
            </a:r>
            <a:r>
              <a:rPr lang="en-US" altLang="ko-KR" b="1" i="1" dirty="0">
                <a:latin typeface="+mn-ea"/>
                <a:ea typeface="+mn-ea"/>
              </a:rPr>
              <a:t>Objected-Oriented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Design and implement the programming based on OOP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Will not</a:t>
            </a:r>
            <a:r>
              <a:rPr lang="en-US" altLang="ko-KR" dirty="0">
                <a:latin typeface="+mn-ea"/>
              </a:rPr>
              <a:t> cover</a:t>
            </a:r>
          </a:p>
          <a:p>
            <a:pPr lvl="1"/>
            <a:r>
              <a:rPr lang="en-US" altLang="ko-KR" dirty="0">
                <a:latin typeface="+mn-ea"/>
              </a:rPr>
              <a:t>Basic Programming</a:t>
            </a:r>
          </a:p>
          <a:p>
            <a:pPr lvl="1"/>
            <a:r>
              <a:rPr lang="en-US" altLang="ko-KR" dirty="0">
                <a:latin typeface="+mn-ea"/>
              </a:rPr>
              <a:t>Complete grammar of C++</a:t>
            </a:r>
          </a:p>
          <a:p>
            <a:pPr lvl="2"/>
            <a:r>
              <a:rPr lang="en-US" altLang="ko-KR" dirty="0">
                <a:latin typeface="+mn-ea"/>
              </a:rPr>
              <a:t>GUI, system program, …</a:t>
            </a:r>
          </a:p>
          <a:p>
            <a:pPr lvl="1"/>
            <a:r>
              <a:rPr lang="en-US" altLang="ko-KR" dirty="0">
                <a:latin typeface="+mn-ea"/>
              </a:rPr>
              <a:t>How to use IDE tools (incl. debugger)</a:t>
            </a:r>
          </a:p>
          <a:p>
            <a:pPr lvl="1"/>
            <a:r>
              <a:rPr lang="en-US" altLang="ko-KR" dirty="0">
                <a:latin typeface="+mn-ea"/>
              </a:rPr>
              <a:t>Advanced Design, e.g., UML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8200" y="6356349"/>
            <a:ext cx="9890125" cy="365125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Tentative Schedule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0" y="0"/>
            <a:ext cx="5257799" cy="320675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8200" y="6356349"/>
            <a:ext cx="9890125" cy="365125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366700"/>
              </p:ext>
            </p:extLst>
          </p:nvPr>
        </p:nvGraphicFramePr>
        <p:xfrm>
          <a:off x="765589" y="1082371"/>
          <a:ext cx="5267818" cy="5018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158">
                  <a:extLst>
                    <a:ext uri="{9D8B030D-6E8A-4147-A177-3AD203B41FA5}">
                      <a16:colId xmlns:a16="http://schemas.microsoft.com/office/drawing/2014/main" val="2390332537"/>
                    </a:ext>
                  </a:extLst>
                </a:gridCol>
                <a:gridCol w="3933984">
                  <a:extLst>
                    <a:ext uri="{9D8B030D-6E8A-4147-A177-3AD203B41FA5}">
                      <a16:colId xmlns:a16="http://schemas.microsoft.com/office/drawing/2014/main" val="920039880"/>
                    </a:ext>
                  </a:extLst>
                </a:gridCol>
                <a:gridCol w="639676">
                  <a:extLst>
                    <a:ext uri="{9D8B030D-6E8A-4147-A177-3AD203B41FA5}">
                      <a16:colId xmlns:a16="http://schemas.microsoft.com/office/drawing/2014/main" val="2106572041"/>
                    </a:ext>
                  </a:extLst>
                </a:gridCol>
              </a:tblGrid>
              <a:tr h="4278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Week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Contents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H/W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740733185"/>
                  </a:ext>
                </a:extLst>
              </a:tr>
              <a:tr h="44222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Course Introduction</a:t>
                      </a:r>
                      <a:endParaRPr lang="ko-KR" sz="13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Hello World!!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210065642"/>
                  </a:ext>
                </a:extLst>
              </a:tr>
              <a:tr h="442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Variable, Array, basic operator, Comment, Type casting, scope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2710984206"/>
                  </a:ext>
                </a:extLst>
              </a:tr>
              <a:tr h="22111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2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Flow Control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3405615758"/>
                  </a:ext>
                </a:extLst>
              </a:tr>
              <a:tr h="221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Pointer</a:t>
                      </a:r>
                      <a:endParaRPr lang="ko-KR" sz="13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2018055884"/>
                  </a:ext>
                </a:extLst>
              </a:tr>
              <a:tr h="22111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3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Reference type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1750584033"/>
                  </a:ext>
                </a:extLst>
              </a:tr>
              <a:tr h="427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Function (return type, parameters(call by xx), inline)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#1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3727796794"/>
                  </a:ext>
                </a:extLst>
              </a:tr>
              <a:tr h="22111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4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Class (constructor, destructor, vs. </a:t>
                      </a:r>
                      <a:r>
                        <a:rPr lang="en-US" sz="1300" kern="100" dirty="0" err="1">
                          <a:effectLst/>
                        </a:rPr>
                        <a:t>Struct</a:t>
                      </a:r>
                      <a:r>
                        <a:rPr lang="en-US" sz="1300" kern="100" dirty="0">
                          <a:effectLst/>
                        </a:rPr>
                        <a:t>)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4083470908"/>
                  </a:ext>
                </a:extLst>
              </a:tr>
              <a:tr h="221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Class (protected, private, public, static method )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2992891707"/>
                  </a:ext>
                </a:extLst>
              </a:tr>
              <a:tr h="42788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5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00" dirty="0">
                          <a:effectLst/>
                        </a:rPr>
                        <a:t>Polymorphism 1</a:t>
                      </a:r>
                      <a:endParaRPr lang="ko-KR" altLang="en-US" sz="13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#2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991854921"/>
                  </a:ext>
                </a:extLst>
              </a:tr>
              <a:tr h="221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추석 휴일</a:t>
                      </a:r>
                      <a:endParaRPr lang="ko-KR" sz="13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3874189230"/>
                  </a:ext>
                </a:extLst>
              </a:tr>
              <a:tr h="22111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6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Polymorphism 2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2814074322"/>
                  </a:ext>
                </a:extLst>
              </a:tr>
              <a:tr h="221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Polymorphism 3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1374414892"/>
                  </a:ext>
                </a:extLst>
              </a:tr>
              <a:tr h="42788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7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00" dirty="0">
                          <a:effectLst/>
                        </a:rPr>
                        <a:t>Template 1</a:t>
                      </a:r>
                      <a:endParaRPr lang="ko-KR" altLang="en-US" sz="13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#3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3654359258"/>
                  </a:ext>
                </a:extLst>
              </a:tr>
              <a:tr h="221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00" dirty="0">
                          <a:effectLst/>
                        </a:rPr>
                        <a:t>Template 2</a:t>
                      </a:r>
                      <a:endParaRPr lang="ko-KR" altLang="en-US" sz="13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322167000"/>
                  </a:ext>
                </a:extLst>
              </a:tr>
              <a:tr h="4320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8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dirty="0">
                          <a:effectLst/>
                        </a:rPr>
                        <a:t>Midterm Exam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3890" marR="93890" marT="0" marB="0"/>
                </a:tc>
                <a:extLst>
                  <a:ext uri="{0D108BD9-81ED-4DB2-BD59-A6C34878D82A}">
                    <a16:rowId xmlns:a16="http://schemas.microsoft.com/office/drawing/2014/main" val="911196488"/>
                  </a:ext>
                </a:extLst>
              </a:tr>
            </a:tbl>
          </a:graphicData>
        </a:graphic>
      </p:graphicFrame>
      <p:graphicFrame>
        <p:nvGraphicFramePr>
          <p:cNvPr id="12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282620"/>
              </p:ext>
            </p:extLst>
          </p:nvPr>
        </p:nvGraphicFramePr>
        <p:xfrm>
          <a:off x="6232940" y="1125830"/>
          <a:ext cx="5323505" cy="3982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496">
                  <a:extLst>
                    <a:ext uri="{9D8B030D-6E8A-4147-A177-3AD203B41FA5}">
                      <a16:colId xmlns:a16="http://schemas.microsoft.com/office/drawing/2014/main" val="2390332537"/>
                    </a:ext>
                  </a:extLst>
                </a:gridCol>
                <a:gridCol w="3975571">
                  <a:extLst>
                    <a:ext uri="{9D8B030D-6E8A-4147-A177-3AD203B41FA5}">
                      <a16:colId xmlns:a16="http://schemas.microsoft.com/office/drawing/2014/main" val="920039880"/>
                    </a:ext>
                  </a:extLst>
                </a:gridCol>
                <a:gridCol w="646438">
                  <a:extLst>
                    <a:ext uri="{9D8B030D-6E8A-4147-A177-3AD203B41FA5}">
                      <a16:colId xmlns:a16="http://schemas.microsoft.com/office/drawing/2014/main" val="2106572041"/>
                    </a:ext>
                  </a:extLst>
                </a:gridCol>
              </a:tblGrid>
              <a:tr h="4324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Week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Contents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H/W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740733185"/>
                  </a:ext>
                </a:extLst>
              </a:tr>
              <a:tr h="22345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9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Inheritance 1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947860364"/>
                  </a:ext>
                </a:extLst>
              </a:tr>
              <a:tr h="223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Inheritance 2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2503834824"/>
                  </a:ext>
                </a:extLst>
              </a:tr>
              <a:tr h="22345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10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Virtual function – final(c11)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1404439845"/>
                  </a:ext>
                </a:extLst>
              </a:tr>
              <a:tr h="432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Stream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#4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3494404144"/>
                  </a:ext>
                </a:extLst>
              </a:tr>
              <a:tr h="22345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11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STL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161372107"/>
                  </a:ext>
                </a:extLst>
              </a:tr>
              <a:tr h="223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STL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3651963785"/>
                  </a:ext>
                </a:extLst>
              </a:tr>
              <a:tr h="22345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12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Exception Handling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2800233842"/>
                  </a:ext>
                </a:extLst>
              </a:tr>
              <a:tr h="223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Object-oriented Design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135669816"/>
                  </a:ext>
                </a:extLst>
              </a:tr>
              <a:tr h="22345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13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Object-oriented Design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1323440902"/>
                  </a:ext>
                </a:extLst>
              </a:tr>
              <a:tr h="223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UML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1817309587"/>
                  </a:ext>
                </a:extLst>
              </a:tr>
              <a:tr h="22345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14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Team project (Presentation 1)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2673030710"/>
                  </a:ext>
                </a:extLst>
              </a:tr>
              <a:tr h="223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Team project (Presentation 2)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3676415146"/>
                  </a:ext>
                </a:extLst>
              </a:tr>
              <a:tr h="223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15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Course Review</a:t>
                      </a:r>
                      <a:endParaRPr lang="ko-KR" sz="1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1316112902"/>
                  </a:ext>
                </a:extLst>
              </a:tr>
              <a:tr h="436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16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Final Exam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ko-KR" sz="1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4882" marR="94882" marT="0" marB="0"/>
                </a:tc>
                <a:extLst>
                  <a:ext uri="{0D108BD9-81ED-4DB2-BD59-A6C34878D82A}">
                    <a16:rowId xmlns:a16="http://schemas.microsoft.com/office/drawing/2014/main" val="197308435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7087" y="5615307"/>
            <a:ext cx="4131128" cy="38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Schedule is</a:t>
            </a:r>
            <a:r>
              <a:rPr lang="ko-KR" altLang="en-US" dirty="0"/>
              <a:t> </a:t>
            </a:r>
            <a:r>
              <a:rPr lang="en-US" altLang="ko-KR" dirty="0"/>
              <a:t>likely to be changed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63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Assessment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>
                <a:latin typeface="+mn-ea"/>
                <a:ea typeface="+mn-ea"/>
              </a:rPr>
              <a:t>Exams (50%)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Midterm (25%)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Final exam (25%)</a:t>
            </a:r>
          </a:p>
          <a:p>
            <a:pPr lvl="0"/>
            <a:r>
              <a:rPr lang="en-US" altLang="ko-KR" b="1" dirty="0">
                <a:solidFill>
                  <a:srgbClr val="24292E"/>
                </a:solidFill>
                <a:latin typeface="+mn-ea"/>
                <a:ea typeface="+mn-ea"/>
                <a:cs typeface="Segoe UI" panose="020B0502040204020203" pitchFamily="34" charset="0"/>
              </a:rPr>
              <a:t>Assignments (20%)</a:t>
            </a:r>
          </a:p>
          <a:p>
            <a:pPr lvl="1"/>
            <a:r>
              <a:rPr lang="en-US" altLang="ko-KR" dirty="0">
                <a:solidFill>
                  <a:srgbClr val="24292E"/>
                </a:solidFill>
                <a:latin typeface="+mn-ea"/>
                <a:ea typeface="+mn-ea"/>
                <a:cs typeface="Segoe UI" panose="020B0502040204020203" pitchFamily="34" charset="0"/>
              </a:rPr>
              <a:t>4 HWs (5% each)</a:t>
            </a:r>
          </a:p>
          <a:p>
            <a:pPr lvl="1"/>
            <a:r>
              <a:rPr lang="en-US" altLang="ko-KR" dirty="0">
                <a:solidFill>
                  <a:srgbClr val="24292E"/>
                </a:solidFill>
                <a:latin typeface="+mn-ea"/>
                <a:ea typeface="+mn-ea"/>
                <a:cs typeface="Segoe UI" panose="020B0502040204020203" pitchFamily="34" charset="0"/>
              </a:rPr>
              <a:t>Late submits : 50% penalty per a day</a:t>
            </a:r>
          </a:p>
          <a:p>
            <a:r>
              <a:rPr lang="en-US" altLang="ko-KR" b="1" dirty="0">
                <a:solidFill>
                  <a:srgbClr val="24292E"/>
                </a:solidFill>
                <a:latin typeface="+mn-ea"/>
                <a:ea typeface="+mn-ea"/>
                <a:cs typeface="Segoe UI" panose="020B0502040204020203" pitchFamily="34" charset="0"/>
              </a:rPr>
              <a:t>Term project(30%)</a:t>
            </a:r>
          </a:p>
          <a:p>
            <a:pPr lvl="1"/>
            <a:r>
              <a:rPr lang="en-US" altLang="ko-KR" dirty="0">
                <a:solidFill>
                  <a:srgbClr val="24292E"/>
                </a:solidFill>
                <a:latin typeface="+mn-ea"/>
                <a:ea typeface="+mn-ea"/>
                <a:cs typeface="Segoe UI" panose="020B0502040204020203" pitchFamily="34" charset="0"/>
              </a:rPr>
              <a:t>3~4 students per a team</a:t>
            </a:r>
            <a:endParaRPr lang="ko-KR" altLang="ko-KR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</a:rPr>
              <a:t>Absence </a:t>
            </a:r>
            <a:r>
              <a:rPr lang="en-US" altLang="ko-KR" b="1" dirty="0">
                <a:solidFill>
                  <a:srgbClr val="24292E"/>
                </a:solidFill>
                <a:latin typeface="+mn-ea"/>
                <a:ea typeface="+mn-ea"/>
                <a:cs typeface="Segoe UI" panose="020B0502040204020203" pitchFamily="34" charset="0"/>
              </a:rPr>
              <a:t>penalty</a:t>
            </a:r>
            <a:endParaRPr lang="en-US" altLang="ko-KR" b="1" dirty="0">
              <a:latin typeface="+mn-ea"/>
              <a:ea typeface="+mn-ea"/>
              <a:cs typeface="Segoe UI" panose="020B0502040204020203" pitchFamily="34" charset="0"/>
            </a:endParaRPr>
          </a:p>
          <a:p>
            <a:pPr lvl="1"/>
            <a:r>
              <a:rPr lang="en-US" altLang="ko-KR" dirty="0">
                <a:solidFill>
                  <a:srgbClr val="24292E"/>
                </a:solidFill>
                <a:latin typeface="+mn-ea"/>
                <a:ea typeface="+mn-ea"/>
                <a:cs typeface="굴림체" panose="020B0609000101010101" pitchFamily="49" charset="-127"/>
              </a:rPr>
              <a:t>2</a:t>
            </a:r>
            <a:r>
              <a:rPr lang="en-US" altLang="ko-KR" baseline="30000" dirty="0">
                <a:solidFill>
                  <a:srgbClr val="24292E"/>
                </a:solidFill>
                <a:latin typeface="+mn-ea"/>
                <a:ea typeface="+mn-ea"/>
                <a:cs typeface="굴림체" panose="020B0609000101010101" pitchFamily="49" charset="-127"/>
              </a:rPr>
              <a:t>max(n - 2, 0)</a:t>
            </a:r>
            <a:r>
              <a:rPr lang="en-US" altLang="ko-KR" dirty="0">
                <a:solidFill>
                  <a:srgbClr val="24292E"/>
                </a:solidFill>
                <a:latin typeface="+mn-ea"/>
                <a:ea typeface="+mn-ea"/>
                <a:cs typeface="굴림체" panose="020B0609000101010101" pitchFamily="49" charset="-127"/>
              </a:rPr>
              <a:t> – 1</a:t>
            </a:r>
            <a:endParaRPr lang="en-US" altLang="ko-KR" dirty="0">
              <a:solidFill>
                <a:srgbClr val="24292E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716814" y="5243966"/>
            <a:ext cx="5257799" cy="320675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부정행위는 </a:t>
            </a:r>
            <a:r>
              <a:rPr lang="en-US" altLang="ko-KR" dirty="0"/>
              <a:t>F </a:t>
            </a:r>
            <a:r>
              <a:rPr lang="ko-KR" altLang="en-US" dirty="0"/>
              <a:t>처리할 예정임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8200" y="6356349"/>
            <a:ext cx="9890125" cy="365125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45979"/>
              </p:ext>
            </p:extLst>
          </p:nvPr>
        </p:nvGraphicFramePr>
        <p:xfrm>
          <a:off x="7079341" y="2351199"/>
          <a:ext cx="3895272" cy="271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636">
                  <a:extLst>
                    <a:ext uri="{9D8B030D-6E8A-4147-A177-3AD203B41FA5}">
                      <a16:colId xmlns:a16="http://schemas.microsoft.com/office/drawing/2014/main" val="1499007811"/>
                    </a:ext>
                  </a:extLst>
                </a:gridCol>
                <a:gridCol w="1947636">
                  <a:extLst>
                    <a:ext uri="{9D8B030D-6E8A-4147-A177-3AD203B41FA5}">
                      <a16:colId xmlns:a16="http://schemas.microsoft.com/office/drawing/2014/main" val="2306815799"/>
                    </a:ext>
                  </a:extLst>
                </a:gridCol>
              </a:tblGrid>
              <a:tr h="542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Scores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Grade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93044"/>
                  </a:ext>
                </a:extLst>
              </a:tr>
              <a:tr h="542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 ~ 85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409233"/>
                  </a:ext>
                </a:extLst>
              </a:tr>
              <a:tr h="542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84 ~ 70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36975"/>
                  </a:ext>
                </a:extLst>
              </a:tr>
              <a:tr h="542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69 ~ 50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448858"/>
                  </a:ext>
                </a:extLst>
              </a:tr>
              <a:tr h="542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aseline="0" dirty="0"/>
                        <a:t>50 ~ 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29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2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8A68B-05BA-416D-BC27-806F49E8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use an automated grading tool</a:t>
            </a:r>
          </a:p>
          <a:p>
            <a:pPr lvl="1"/>
            <a:r>
              <a:rPr lang="en-US" dirty="0"/>
              <a:t>Don’t try to cheat in any ways</a:t>
            </a:r>
          </a:p>
          <a:p>
            <a:pPr lvl="1"/>
            <a:r>
              <a:rPr lang="en-US" dirty="0"/>
              <a:t>Spend your time to understand and implement it by yourself</a:t>
            </a:r>
          </a:p>
          <a:p>
            <a:endParaRPr lang="en-US" dirty="0"/>
          </a:p>
          <a:p>
            <a:r>
              <a:rPr lang="en-US" dirty="0"/>
              <a:t>Rule of Grace Submission</a:t>
            </a:r>
          </a:p>
          <a:p>
            <a:pPr lvl="1"/>
            <a:r>
              <a:rPr lang="en-US" dirty="0"/>
              <a:t>Working condition: When your submission fails to be compiled</a:t>
            </a:r>
          </a:p>
          <a:p>
            <a:pPr lvl="1"/>
            <a:r>
              <a:rPr lang="en-US" dirty="0"/>
              <a:t>What to do: Submit an edited version with a report what you change</a:t>
            </a:r>
          </a:p>
          <a:p>
            <a:pPr lvl="1"/>
            <a:r>
              <a:rPr lang="en-US" dirty="0"/>
              <a:t># of Grace(s): </a:t>
            </a:r>
            <a:r>
              <a:rPr lang="en-US" b="1" i="1" dirty="0"/>
              <a:t>Once </a:t>
            </a:r>
            <a:r>
              <a:rPr lang="en-US" dirty="0"/>
              <a:t>over four homework(s)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D3C52-6635-4100-8A6E-02CDCA71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D27D1-BD11-4763-910F-069A5FC50C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D83F640-1BB8-FA45-A5C5-516F9CB6313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0E4B49FC-957C-423D-AE30-483478850460}"/>
              </a:ext>
            </a:extLst>
          </p:cNvPr>
          <p:cNvSpPr/>
          <p:nvPr/>
        </p:nvSpPr>
        <p:spPr>
          <a:xfrm>
            <a:off x="4777833" y="5697746"/>
            <a:ext cx="6575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3363" lvl="1" indent="0">
              <a:buNone/>
            </a:pPr>
            <a:r>
              <a:rPr lang="en-US" altLang="ko-KR" sz="3200" dirty="0">
                <a:latin typeface="+mn-ea"/>
              </a:rPr>
              <a:t>* Details will be announced later.</a:t>
            </a:r>
          </a:p>
        </p:txBody>
      </p:sp>
    </p:spTree>
    <p:extLst>
      <p:ext uri="{BB962C8B-B14F-4D97-AF65-F5344CB8AC3E}">
        <p14:creationId xmlns:p14="http://schemas.microsoft.com/office/powerpoint/2010/main" val="91075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82103</TotalTime>
  <Words>1275</Words>
  <Application>Microsoft Office PowerPoint</Application>
  <PresentationFormat>Widescreen</PresentationFormat>
  <Paragraphs>376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.AppleSystemUIFont</vt:lpstr>
      <vt:lpstr>.LucidaGrandeUI</vt:lpstr>
      <vt:lpstr>AppleSymbols</vt:lpstr>
      <vt:lpstr>D2Coding Regular</vt:lpstr>
      <vt:lpstr>NanumSquare</vt:lpstr>
      <vt:lpstr>NanumSquare Regular</vt:lpstr>
      <vt:lpstr>新細明體</vt:lpstr>
      <vt:lpstr>SpoqaHanSans</vt:lpstr>
      <vt:lpstr>돋움체</vt:lpstr>
      <vt:lpstr>맑은 고딕</vt:lpstr>
      <vt:lpstr>Arial</vt:lpstr>
      <vt:lpstr>Bahnschrift</vt:lpstr>
      <vt:lpstr>Calibri</vt:lpstr>
      <vt:lpstr>Wingdings</vt:lpstr>
      <vt:lpstr>Office Theme</vt:lpstr>
      <vt:lpstr>Course Introduction</vt:lpstr>
      <vt:lpstr>Overview for Today</vt:lpstr>
      <vt:lpstr>Course Information</vt:lpstr>
      <vt:lpstr>Course Information</vt:lpstr>
      <vt:lpstr>This Course for</vt:lpstr>
      <vt:lpstr>Objectives</vt:lpstr>
      <vt:lpstr>Tentative Schedule</vt:lpstr>
      <vt:lpstr>Assessment</vt:lpstr>
      <vt:lpstr>Homework Information</vt:lpstr>
      <vt:lpstr>Term Project</vt:lpstr>
      <vt:lpstr>Very Short Introduction to Object-Oriented Programming</vt:lpstr>
      <vt:lpstr>Short Introduction to C++</vt:lpstr>
      <vt:lpstr>History of C/C++</vt:lpstr>
      <vt:lpstr>TIOBE index</vt:lpstr>
      <vt:lpstr>PL Popularity</vt:lpstr>
      <vt:lpstr>Why C++?</vt:lpstr>
      <vt:lpstr>C++ Compiling Process</vt:lpstr>
      <vt:lpstr>IDE (Integrated Development Environment)</vt:lpstr>
      <vt:lpstr>예제: Hello World!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Yeseong Kim</cp:lastModifiedBy>
  <cp:revision>1149</cp:revision>
  <cp:lastPrinted>2018-02-25T15:32:51Z</cp:lastPrinted>
  <dcterms:created xsi:type="dcterms:W3CDTF">2016-09-02T04:15:24Z</dcterms:created>
  <dcterms:modified xsi:type="dcterms:W3CDTF">2020-08-31T03:07:48Z</dcterms:modified>
</cp:coreProperties>
</file>