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502" r:id="rId2"/>
    <p:sldId id="533" r:id="rId3"/>
    <p:sldId id="527" r:id="rId4"/>
    <p:sldId id="528" r:id="rId5"/>
    <p:sldId id="529" r:id="rId6"/>
    <p:sldId id="530" r:id="rId7"/>
    <p:sldId id="531" r:id="rId8"/>
    <p:sldId id="522" r:id="rId9"/>
    <p:sldId id="523" r:id="rId10"/>
    <p:sldId id="507" r:id="rId11"/>
    <p:sldId id="518" r:id="rId12"/>
    <p:sldId id="515" r:id="rId13"/>
    <p:sldId id="525" r:id="rId14"/>
    <p:sldId id="503" r:id="rId15"/>
    <p:sldId id="506" r:id="rId16"/>
    <p:sldId id="511" r:id="rId17"/>
    <p:sldId id="517" r:id="rId18"/>
    <p:sldId id="504" r:id="rId19"/>
    <p:sldId id="516" r:id="rId20"/>
    <p:sldId id="526" r:id="rId21"/>
    <p:sldId id="53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80EC6C4-8F24-4C30-B80B-6A9B60DDF2C3}">
          <p14:sldIdLst>
            <p14:sldId id="502"/>
            <p14:sldId id="533"/>
            <p14:sldId id="527"/>
            <p14:sldId id="528"/>
            <p14:sldId id="529"/>
            <p14:sldId id="530"/>
            <p14:sldId id="531"/>
            <p14:sldId id="522"/>
            <p14:sldId id="523"/>
            <p14:sldId id="507"/>
            <p14:sldId id="518"/>
            <p14:sldId id="515"/>
            <p14:sldId id="525"/>
            <p14:sldId id="503"/>
            <p14:sldId id="506"/>
            <p14:sldId id="511"/>
            <p14:sldId id="517"/>
            <p14:sldId id="504"/>
            <p14:sldId id="516"/>
            <p14:sldId id="526"/>
          </p14:sldIdLst>
        </p14:section>
        <p14:section name="제목 없는 구역" id="{6788EFA2-4421-4F86-BA0E-348E7DBC5D23}">
          <p14:sldIdLst>
            <p14:sldId id="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8000"/>
    <a:srgbClr val="09080D"/>
    <a:srgbClr val="090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6397" autoAdjust="0"/>
  </p:normalViewPr>
  <p:slideViewPr>
    <p:cSldViewPr snapToGrid="0" snapToObjects="1">
      <p:cViewPr varScale="1">
        <p:scale>
          <a:sx n="55" d="100"/>
          <a:sy n="55" d="100"/>
        </p:scale>
        <p:origin x="54" y="1032"/>
      </p:cViewPr>
      <p:guideLst/>
    </p:cSldViewPr>
  </p:slideViewPr>
  <p:outlineViewPr>
    <p:cViewPr>
      <p:scale>
        <a:sx n="33" d="100"/>
        <a:sy n="33" d="100"/>
      </p:scale>
      <p:origin x="0" y="-184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751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anumSquare Regular" charset="-127"/>
                <a:ea typeface="NanumSquare Regular" charset="-127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anumSquare Regular" charset="-127"/>
                <a:ea typeface="NanumSquare Regular" charset="-127"/>
              </a:defRPr>
            </a:lvl1pPr>
          </a:lstStyle>
          <a:p>
            <a:fld id="{C669FF62-ED6C-0243-B466-157CF1CE1C83}" type="datetimeFigureOut">
              <a:rPr kumimoji="1" lang="ja-JP" altLang="en-US" smtClean="0"/>
              <a:pPr/>
              <a:t>2020/8/31</a:t>
            </a:fld>
            <a:endParaRPr kumimoji="1" lang="ja-JP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anumSquare Regular" charset="-127"/>
                <a:ea typeface="NanumSquare Regular" charset="-127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anumSquare Regular" charset="-127"/>
                <a:ea typeface="NanumSquare Regular" charset="-127"/>
              </a:defRPr>
            </a:lvl1pPr>
          </a:lstStyle>
          <a:p>
            <a:fld id="{98981AAC-0147-4F49-A8C9-F69734CB7E5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61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b="0" i="0" kern="1200">
        <a:solidFill>
          <a:schemeClr val="tx1"/>
        </a:solidFill>
        <a:latin typeface="NanumSquare Regular" charset="-127"/>
        <a:ea typeface="NanumSquare Regular" charset="-127"/>
        <a:cs typeface="+mn-cs"/>
      </a:defRPr>
    </a:lvl1pPr>
    <a:lvl2pPr marL="457200" algn="l" defTabSz="914400" rtl="0" eaLnBrk="1" latinLnBrk="0" hangingPunct="1">
      <a:defRPr kumimoji="1" sz="1200" b="0" i="0" kern="1200">
        <a:solidFill>
          <a:schemeClr val="tx1"/>
        </a:solidFill>
        <a:latin typeface="NanumSquare Regular" charset="-127"/>
        <a:ea typeface="NanumSquare Regular" charset="-127"/>
        <a:cs typeface="+mn-cs"/>
      </a:defRPr>
    </a:lvl2pPr>
    <a:lvl3pPr marL="914400" algn="l" defTabSz="914400" rtl="0" eaLnBrk="1" latinLnBrk="0" hangingPunct="1">
      <a:defRPr kumimoji="1" sz="1200" b="0" i="0" kern="1200">
        <a:solidFill>
          <a:schemeClr val="tx1"/>
        </a:solidFill>
        <a:latin typeface="NanumSquare Regular" charset="-127"/>
        <a:ea typeface="NanumSquare Regular" charset="-127"/>
        <a:cs typeface="+mn-cs"/>
      </a:defRPr>
    </a:lvl3pPr>
    <a:lvl4pPr marL="1371600" algn="l" defTabSz="914400" rtl="0" eaLnBrk="1" latinLnBrk="0" hangingPunct="1">
      <a:defRPr kumimoji="1" sz="1200" b="0" i="0" kern="1200">
        <a:solidFill>
          <a:schemeClr val="tx1"/>
        </a:solidFill>
        <a:latin typeface="NanumSquare Regular" charset="-127"/>
        <a:ea typeface="NanumSquare Regular" charset="-127"/>
        <a:cs typeface="+mn-cs"/>
      </a:defRPr>
    </a:lvl4pPr>
    <a:lvl5pPr marL="1828800" algn="l" defTabSz="914400" rtl="0" eaLnBrk="1" latinLnBrk="0" hangingPunct="1">
      <a:defRPr kumimoji="1" sz="1200" b="0" i="0" kern="1200">
        <a:solidFill>
          <a:schemeClr val="tx1"/>
        </a:solidFill>
        <a:latin typeface="NanumSquare Regular" charset="-127"/>
        <a:ea typeface="NanumSquare Regular" charset="-127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828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</a:p>
          <a:p>
            <a:r>
              <a:rPr lang="en-US" altLang="ko-KR" dirty="0"/>
              <a:t>32</a:t>
            </a:r>
          </a:p>
          <a:p>
            <a:r>
              <a:rPr lang="en-US" altLang="ko-KR" dirty="0"/>
              <a:t>20</a:t>
            </a:r>
          </a:p>
          <a:p>
            <a:r>
              <a:rPr lang="en-US" altLang="ko-KR" dirty="0"/>
              <a:t>10</a:t>
            </a:r>
          </a:p>
          <a:p>
            <a:endParaRPr lang="en-US" altLang="ko-KR" dirty="0"/>
          </a:p>
          <a:p>
            <a:r>
              <a:rPr lang="en-US" altLang="ko-KR" dirty="0"/>
              <a:t>“a” 2</a:t>
            </a:r>
          </a:p>
          <a:p>
            <a:r>
              <a:rPr lang="en-US" altLang="ko-KR"/>
              <a:t>‘a’1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6157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961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7374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4168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7344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54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9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847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463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475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198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180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550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477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459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11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#include &lt;iostream&gt;</a:t>
            </a:r>
          </a:p>
          <a:p>
            <a:r>
              <a:rPr lang="en-US" altLang="ko-KR" dirty="0"/>
              <a:t>using namespace std;</a:t>
            </a:r>
          </a:p>
          <a:p>
            <a:endParaRPr lang="en-US" altLang="ko-KR" dirty="0"/>
          </a:p>
          <a:p>
            <a:r>
              <a:rPr lang="en-US" altLang="ko-KR" dirty="0"/>
              <a:t>int main() {</a:t>
            </a:r>
          </a:p>
          <a:p>
            <a:endParaRPr lang="en-US" altLang="ko-KR" dirty="0"/>
          </a:p>
          <a:p>
            <a:r>
              <a:rPr lang="en-US" altLang="ko-KR" dirty="0"/>
              <a:t>    char c1;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wchar_t</a:t>
            </a:r>
            <a:r>
              <a:rPr lang="en-US" altLang="ko-KR" dirty="0"/>
              <a:t> c2;</a:t>
            </a:r>
          </a:p>
          <a:p>
            <a:r>
              <a:rPr lang="en-US" altLang="ko-KR" dirty="0"/>
              <a:t>    char16_t c3;</a:t>
            </a:r>
          </a:p>
          <a:p>
            <a:r>
              <a:rPr lang="en-US" altLang="ko-KR" dirty="0"/>
              <a:t>    char32_t c4;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sizeof</a:t>
            </a:r>
            <a:r>
              <a:rPr lang="en-US" altLang="ko-KR" dirty="0"/>
              <a:t>(c1)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sizeof</a:t>
            </a:r>
            <a:r>
              <a:rPr lang="en-US" altLang="ko-KR" dirty="0"/>
              <a:t>(c2)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sizeof</a:t>
            </a:r>
            <a:r>
              <a:rPr lang="en-US" altLang="ko-KR" dirty="0"/>
              <a:t>(c3)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sizeof</a:t>
            </a:r>
            <a:r>
              <a:rPr lang="en-US" altLang="ko-KR" dirty="0"/>
              <a:t>(c4)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sizeof</a:t>
            </a:r>
            <a:r>
              <a:rPr lang="en-US" altLang="ko-KR" dirty="0"/>
              <a:t>('c')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u'c</a:t>
            </a:r>
            <a:r>
              <a:rPr lang="en-US" altLang="ko-KR" dirty="0"/>
              <a:t>')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9336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? </a:t>
            </a:r>
            <a:r>
              <a:rPr lang="ko-KR" altLang="en-US" dirty="0" err="1"/>
              <a:t>자동타입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46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162092"/>
            <a:ext cx="12208688" cy="131234"/>
          </a:xfrm>
          <a:prstGeom prst="rect">
            <a:avLst/>
          </a:prstGeom>
          <a:solidFill>
            <a:srgbClr val="0066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2C8698"/>
              </a:solidFill>
              <a:latin typeface="NanumSquare Regular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394"/>
            <a:ext cx="9144000" cy="73040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8023"/>
            <a:ext cx="11861975" cy="1234069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kumimoji="1" lang="en-US" sz="4400" b="1" dirty="0">
                <a:solidFill>
                  <a:schemeClr val="tx1"/>
                </a:solidFill>
              </a:defRPr>
            </a:lvl1pPr>
          </a:lstStyle>
          <a:p>
            <a:pPr marL="0" lvl="0" algn="r"/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1206" y="1391920"/>
            <a:ext cx="6070770" cy="536104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buFont typeface="Arial" charset="0"/>
              <a:buNone/>
              <a:defRPr kumimoji="1" lang="en-US" sz="2800" b="1" dirty="0" smtClean="0">
                <a:solidFill>
                  <a:schemeClr val="tx1"/>
                </a:solidFill>
              </a:defRPr>
            </a:lvl1pPr>
            <a:lvl2pPr>
              <a:defRPr lang="en-US" sz="1800" dirty="0" smtClean="0"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latin typeface="+mn-lt"/>
                <a:ea typeface="+mn-ea"/>
                <a:cs typeface="+mn-cs"/>
              </a:defRPr>
            </a:lvl5pPr>
          </a:lstStyle>
          <a:p>
            <a:pPr marL="0" lvl="0" algn="r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C8ADE-E740-4919-878F-5E78C7F66E71}"/>
              </a:ext>
            </a:extLst>
          </p:cNvPr>
          <p:cNvSpPr/>
          <p:nvPr userDrawn="1"/>
        </p:nvSpPr>
        <p:spPr>
          <a:xfrm>
            <a:off x="0" y="3162092"/>
            <a:ext cx="4181015" cy="131234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2C8698"/>
              </a:solidFill>
              <a:latin typeface="NanumSquare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72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0"/>
            <a:ext cx="5257799" cy="320675"/>
          </a:xfrm>
        </p:spPr>
        <p:txBody>
          <a:bodyPr anchor="ctr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en-US" altLang="zh-TW" dirty="0"/>
              <a:t>Click to edit subsection</a:t>
            </a:r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6356349"/>
            <a:ext cx="9890125" cy="365125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en-US" altLang="zh-TW" dirty="0"/>
              <a:t>Click to edit sources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19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1477776" y="2057400"/>
            <a:ext cx="3294249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38200" y="2057400"/>
            <a:ext cx="1460863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0"/>
            <a:ext cx="5257799" cy="320675"/>
          </a:xfrm>
        </p:spPr>
        <p:txBody>
          <a:bodyPr anchor="ctr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en-US" altLang="zh-TW" dirty="0"/>
              <a:t>Click to edit subsection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6356349"/>
            <a:ext cx="9890125" cy="365125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en-US" altLang="zh-TW" dirty="0"/>
              <a:t>Click to edit sources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8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1477776" y="2057400"/>
            <a:ext cx="3294249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38200" y="2057400"/>
            <a:ext cx="1460863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0"/>
            <a:ext cx="5257799" cy="320675"/>
          </a:xfrm>
        </p:spPr>
        <p:txBody>
          <a:bodyPr anchor="ctr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en-US" altLang="zh-TW" dirty="0"/>
              <a:t>Click to edit subsection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6356349"/>
            <a:ext cx="9890125" cy="365125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en-US" altLang="zh-TW" dirty="0"/>
              <a:t>Click to edit sources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8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14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b="0" i="0">
                <a:latin typeface="NanumSquare Regular" charset="-127"/>
                <a:ea typeface="NanumSquare Regular" charset="-127"/>
              </a:defRPr>
            </a:lvl1pPr>
            <a:lvl2pPr marL="457200" indent="-228600">
              <a:lnSpc>
                <a:spcPct val="114000"/>
              </a:lnSpc>
              <a:buFont typeface="SpoqaHanSans" panose="020B0500000000000000" pitchFamily="50" charset="-127"/>
              <a:buChar char="–"/>
              <a:defRPr sz="2800" b="0" i="0">
                <a:latin typeface="NanumSquare Regular" charset="-127"/>
                <a:ea typeface="NanumSquare Regular" charset="-127"/>
              </a:defRPr>
            </a:lvl2pPr>
            <a:lvl3pPr>
              <a:lnSpc>
                <a:spcPct val="114000"/>
              </a:lnSpc>
              <a:defRPr sz="2800" b="0" i="0">
                <a:latin typeface="NanumSquare Regular" charset="-127"/>
                <a:ea typeface="NanumSquare Regular" charset="-127"/>
              </a:defRPr>
            </a:lvl3pPr>
            <a:lvl4pPr>
              <a:lnSpc>
                <a:spcPct val="114000"/>
              </a:lnSpc>
              <a:defRPr sz="2400" b="0" i="0">
                <a:latin typeface="NanumSquare Regular" charset="-127"/>
                <a:ea typeface="NanumSquare Regular" charset="-127"/>
              </a:defRPr>
            </a:lvl4pPr>
            <a:lvl5pPr>
              <a:lnSpc>
                <a:spcPct val="114000"/>
              </a:lnSpc>
              <a:defRPr sz="2400" b="0" i="0">
                <a:latin typeface="NanumSquare Regular" charset="-127"/>
                <a:ea typeface="NanumSquare Regular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anumSquare Regular" charset="-127"/>
                <a:ea typeface="NanumSquare Regular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0"/>
            <a:ext cx="5257799" cy="320675"/>
          </a:xfrm>
        </p:spPr>
        <p:txBody>
          <a:bodyPr anchor="ctr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en-US" altLang="zh-TW" dirty="0"/>
              <a:t>Click to edit subsection</a:t>
            </a: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6356349"/>
            <a:ext cx="9890125" cy="365125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en-US" altLang="zh-TW" dirty="0"/>
              <a:t>Click to edit sources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19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mal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477776" y="910018"/>
            <a:ext cx="9876024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38200" y="910018"/>
            <a:ext cx="3460861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 flipH="1" flipV="1">
            <a:off x="-5179" y="320685"/>
            <a:ext cx="109682" cy="9664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2C9398"/>
              </a:solidFill>
              <a:latin typeface="NanumSquare Regular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3363" indent="-233363">
              <a:tabLst/>
              <a:defRPr sz="2400"/>
            </a:lvl1pPr>
            <a:lvl2pPr marL="458788" indent="-225425">
              <a:tabLst/>
              <a:defRPr sz="2400"/>
            </a:lvl2pPr>
            <a:lvl3pPr marL="692150" indent="-233363">
              <a:tabLst/>
              <a:defRPr sz="2400"/>
            </a:lvl3pPr>
            <a:lvl4pPr marL="917575" indent="-225425">
              <a:tabLst/>
              <a:defRPr sz="2400"/>
            </a:lvl4pPr>
            <a:lvl5pPr marL="1152525" indent="-234950">
              <a:tabLst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85"/>
            <a:ext cx="10515599" cy="5491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0"/>
            <a:ext cx="5257799" cy="320675"/>
          </a:xfrm>
        </p:spPr>
        <p:txBody>
          <a:bodyPr anchor="ctr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en-US" altLang="zh-TW" dirty="0"/>
              <a:t>Click to edit subsection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6356349"/>
            <a:ext cx="9890125" cy="365125"/>
          </a:xfr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800" baseline="0"/>
            </a:lvl1pPr>
          </a:lstStyle>
          <a:p>
            <a:pPr lvl="0"/>
            <a:r>
              <a:rPr kumimoji="1" lang="en-US" altLang="zh-TW" dirty="0"/>
              <a:t>Click to edit sources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6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1477776" y="910018"/>
            <a:ext cx="9876024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8200" y="910018"/>
            <a:ext cx="3460861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 flipH="1" flipV="1">
            <a:off x="-5179" y="320685"/>
            <a:ext cx="109682" cy="9664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2C9398"/>
              </a:solidFill>
              <a:latin typeface="NanumSquare Regular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7121"/>
            <a:ext cx="5181600" cy="48898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7121"/>
            <a:ext cx="5181600" cy="48898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0"/>
            <a:ext cx="5257799" cy="320675"/>
          </a:xfrm>
        </p:spPr>
        <p:txBody>
          <a:bodyPr anchor="ctr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en-US" altLang="zh-TW" dirty="0"/>
              <a:t>Click to edit subsection</a:t>
            </a:r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6356349"/>
            <a:ext cx="9890125" cy="365125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en-US" altLang="zh-TW" dirty="0"/>
              <a:t>Click to edit sources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477776" y="910018"/>
            <a:ext cx="9876024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838200" y="910018"/>
            <a:ext cx="4963510" cy="0"/>
          </a:xfrm>
          <a:prstGeom prst="line">
            <a:avLst/>
          </a:prstGeom>
          <a:ln w="5080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5"/>
          </p:nvPr>
        </p:nvSpPr>
        <p:spPr>
          <a:xfrm>
            <a:off x="10728960" y="6356350"/>
            <a:ext cx="624840" cy="365125"/>
          </a:xfrm>
        </p:spPr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4A4BD3-27B8-4C62-801E-6E650EED163D}"/>
              </a:ext>
            </a:extLst>
          </p:cNvPr>
          <p:cNvCxnSpPr>
            <a:cxnSpLocks/>
          </p:cNvCxnSpPr>
          <p:nvPr userDrawn="1"/>
        </p:nvCxnSpPr>
        <p:spPr>
          <a:xfrm>
            <a:off x="5801710" y="910018"/>
            <a:ext cx="3720662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1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3363" indent="-233363">
              <a:tabLst/>
              <a:defRPr sz="2400"/>
            </a:lvl1pPr>
            <a:lvl2pPr marL="458788" indent="-225425">
              <a:tabLst/>
              <a:defRPr sz="2400"/>
            </a:lvl2pPr>
            <a:lvl3pPr marL="692150" indent="-233363">
              <a:tabLst/>
              <a:defRPr sz="2400"/>
            </a:lvl3pPr>
            <a:lvl4pPr marL="917575" indent="-225425">
              <a:tabLst/>
              <a:defRPr sz="2400"/>
            </a:lvl4pPr>
            <a:lvl5pPr marL="1152525" indent="-234950">
              <a:tabLst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85"/>
            <a:ext cx="10515599" cy="5491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03A3C-D474-46E2-A809-6E276DA77493}"/>
              </a:ext>
            </a:extLst>
          </p:cNvPr>
          <p:cNvCxnSpPr/>
          <p:nvPr userDrawn="1"/>
        </p:nvCxnSpPr>
        <p:spPr>
          <a:xfrm>
            <a:off x="1477776" y="910018"/>
            <a:ext cx="9876024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9D6F6B-F345-4289-91B5-E58200C684B2}"/>
              </a:ext>
            </a:extLst>
          </p:cNvPr>
          <p:cNvCxnSpPr>
            <a:cxnSpLocks/>
          </p:cNvCxnSpPr>
          <p:nvPr userDrawn="1"/>
        </p:nvCxnSpPr>
        <p:spPr>
          <a:xfrm>
            <a:off x="838200" y="910018"/>
            <a:ext cx="4963510" cy="0"/>
          </a:xfrm>
          <a:prstGeom prst="line">
            <a:avLst/>
          </a:prstGeom>
          <a:ln w="5080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03335-4BEB-4561-99B3-A5878CD7635E}"/>
              </a:ext>
            </a:extLst>
          </p:cNvPr>
          <p:cNvCxnSpPr>
            <a:cxnSpLocks/>
          </p:cNvCxnSpPr>
          <p:nvPr userDrawn="1"/>
        </p:nvCxnSpPr>
        <p:spPr>
          <a:xfrm>
            <a:off x="5801710" y="910018"/>
            <a:ext cx="3720662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41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7121"/>
            <a:ext cx="5181600" cy="48898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7121"/>
            <a:ext cx="5181600" cy="48898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01B07B-8FE8-4B4F-9454-2AE8E565C386}"/>
              </a:ext>
            </a:extLst>
          </p:cNvPr>
          <p:cNvCxnSpPr/>
          <p:nvPr userDrawn="1"/>
        </p:nvCxnSpPr>
        <p:spPr>
          <a:xfrm>
            <a:off x="1477776" y="910018"/>
            <a:ext cx="9876024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31D94-1F94-42E1-8ED5-ADBD188E094F}"/>
              </a:ext>
            </a:extLst>
          </p:cNvPr>
          <p:cNvCxnSpPr>
            <a:cxnSpLocks/>
          </p:cNvCxnSpPr>
          <p:nvPr userDrawn="1"/>
        </p:nvCxnSpPr>
        <p:spPr>
          <a:xfrm>
            <a:off x="838200" y="910018"/>
            <a:ext cx="4963510" cy="0"/>
          </a:xfrm>
          <a:prstGeom prst="line">
            <a:avLst/>
          </a:prstGeom>
          <a:ln w="5080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68991E-7F84-4D6E-BE35-F5E74BA76CFF}"/>
              </a:ext>
            </a:extLst>
          </p:cNvPr>
          <p:cNvCxnSpPr>
            <a:cxnSpLocks/>
          </p:cNvCxnSpPr>
          <p:nvPr userDrawn="1"/>
        </p:nvCxnSpPr>
        <p:spPr>
          <a:xfrm>
            <a:off x="5801710" y="910018"/>
            <a:ext cx="3720662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3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7121"/>
            <a:ext cx="5181600" cy="488984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/>
            </a:lvl1pPr>
            <a:lvl2pPr>
              <a:defRPr lang="en-US" sz="2400" dirty="0"/>
            </a:lvl2pPr>
            <a:lvl3pPr>
              <a:defRPr lang="en-US" sz="2400" dirty="0"/>
            </a:lvl3pPr>
            <a:lvl4pPr>
              <a:defRPr lang="en-US" sz="2400" dirty="0"/>
            </a:lvl4pPr>
            <a:lvl5pPr>
              <a:defRPr lang="en-US" sz="2400" dirty="0"/>
            </a:lvl5pPr>
          </a:lstStyle>
          <a:p>
            <a:pPr marL="233363" lvl="0" indent="-233363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92150" lvl="2" indent="-233363"/>
            <a:r>
              <a:rPr lang="en-US" dirty="0"/>
              <a:t>Third level</a:t>
            </a:r>
          </a:p>
          <a:p>
            <a:pPr marL="917575" lvl="3" indent="-225425"/>
            <a:r>
              <a:rPr lang="en-US" dirty="0"/>
              <a:t>Fourth level</a:t>
            </a:r>
          </a:p>
          <a:p>
            <a:pPr marL="1152525" lvl="4" indent="-234950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7121"/>
            <a:ext cx="5181600" cy="488984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/>
            </a:lvl1pPr>
            <a:lvl2pPr>
              <a:defRPr lang="en-US" sz="2400" dirty="0"/>
            </a:lvl2pPr>
            <a:lvl3pPr>
              <a:defRPr lang="en-US" sz="2400" dirty="0"/>
            </a:lvl3pPr>
            <a:lvl4pPr>
              <a:defRPr lang="en-US" sz="2400" dirty="0"/>
            </a:lvl4pPr>
            <a:lvl5pPr>
              <a:defRPr lang="en-US" sz="2400" dirty="0"/>
            </a:lvl5pPr>
          </a:lstStyle>
          <a:p>
            <a:pPr marL="233363" lvl="0" indent="-233363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92150" lvl="2" indent="-233363"/>
            <a:r>
              <a:rPr lang="en-US" dirty="0"/>
              <a:t>Third level</a:t>
            </a:r>
          </a:p>
          <a:p>
            <a:pPr marL="917575" lvl="3" indent="-225425"/>
            <a:r>
              <a:rPr lang="en-US" dirty="0"/>
              <a:t>Fourth level</a:t>
            </a:r>
          </a:p>
          <a:p>
            <a:pPr marL="1152525" lvl="4" indent="-234950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D631DC-5729-4F3D-9131-F41D6414C8D7}"/>
              </a:ext>
            </a:extLst>
          </p:cNvPr>
          <p:cNvCxnSpPr/>
          <p:nvPr userDrawn="1"/>
        </p:nvCxnSpPr>
        <p:spPr>
          <a:xfrm>
            <a:off x="1477776" y="910018"/>
            <a:ext cx="9876024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044FA1-A3C1-427A-BBDC-5D4DB235967E}"/>
              </a:ext>
            </a:extLst>
          </p:cNvPr>
          <p:cNvCxnSpPr>
            <a:cxnSpLocks/>
          </p:cNvCxnSpPr>
          <p:nvPr userDrawn="1"/>
        </p:nvCxnSpPr>
        <p:spPr>
          <a:xfrm>
            <a:off x="838200" y="910018"/>
            <a:ext cx="4963510" cy="0"/>
          </a:xfrm>
          <a:prstGeom prst="line">
            <a:avLst/>
          </a:prstGeom>
          <a:ln w="5080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CCB3C1-6491-407C-9E57-D9CC3A7146ED}"/>
              </a:ext>
            </a:extLst>
          </p:cNvPr>
          <p:cNvCxnSpPr>
            <a:cxnSpLocks/>
          </p:cNvCxnSpPr>
          <p:nvPr userDrawn="1"/>
        </p:nvCxnSpPr>
        <p:spPr>
          <a:xfrm>
            <a:off x="5801710" y="910018"/>
            <a:ext cx="3720662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1477776" y="910018"/>
            <a:ext cx="9876024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38200" y="910018"/>
            <a:ext cx="3460861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 flipH="1" flipV="1">
            <a:off x="-5179" y="320685"/>
            <a:ext cx="109682" cy="9664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2C9398"/>
              </a:solidFill>
              <a:latin typeface="NanumSquare Regular" charset="-127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660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90439"/>
            <a:ext cx="5183188" cy="389922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/>
            </a:lvl1pPr>
            <a:lvl2pPr>
              <a:defRPr lang="en-US" sz="2400" dirty="0"/>
            </a:lvl2pPr>
            <a:lvl3pPr>
              <a:defRPr lang="en-US" sz="2400" dirty="0"/>
            </a:lvl3pPr>
            <a:lvl4pPr>
              <a:defRPr lang="en-US" sz="2400" dirty="0"/>
            </a:lvl4pPr>
            <a:lvl5pPr>
              <a:defRPr lang="en-US" sz="2400" dirty="0"/>
            </a:lvl5pPr>
          </a:lstStyle>
          <a:p>
            <a:pPr marL="233363" lvl="0" indent="-233363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92150" lvl="2" indent="-233363"/>
            <a:r>
              <a:rPr lang="en-US" dirty="0"/>
              <a:t>Third level</a:t>
            </a:r>
          </a:p>
          <a:p>
            <a:pPr marL="917575" lvl="3" indent="-225425"/>
            <a:r>
              <a:rPr lang="en-US" dirty="0"/>
              <a:t>Fourth level</a:t>
            </a:r>
          </a:p>
          <a:p>
            <a:pPr marL="1152525" lvl="4" indent="-234950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9660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90439"/>
            <a:ext cx="5157787" cy="389922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/>
            </a:lvl1pPr>
            <a:lvl2pPr>
              <a:defRPr lang="en-US" sz="2400" dirty="0"/>
            </a:lvl2pPr>
            <a:lvl3pPr>
              <a:defRPr lang="en-US" sz="2400" dirty="0"/>
            </a:lvl3pPr>
            <a:lvl4pPr>
              <a:defRPr lang="en-US" sz="2400" dirty="0"/>
            </a:lvl4pPr>
            <a:lvl5pPr>
              <a:defRPr lang="en-US" sz="2400" dirty="0"/>
            </a:lvl5pPr>
          </a:lstStyle>
          <a:p>
            <a:pPr marL="233363" lvl="0" indent="-233363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92150" lvl="2" indent="-233363"/>
            <a:r>
              <a:rPr lang="en-US" dirty="0"/>
              <a:t>Third level</a:t>
            </a:r>
          </a:p>
          <a:p>
            <a:pPr marL="917575" lvl="3" indent="-225425"/>
            <a:r>
              <a:rPr lang="en-US" dirty="0"/>
              <a:t>Fourth level</a:t>
            </a:r>
          </a:p>
          <a:p>
            <a:pPr marL="1152525" lvl="4" indent="-234950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2396"/>
            <a:ext cx="10515600" cy="5492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6356349"/>
            <a:ext cx="9890125" cy="365125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en-US" altLang="zh-TW" dirty="0"/>
              <a:t>Click to edit sources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0"/>
            <a:ext cx="5257799" cy="320675"/>
          </a:xfrm>
        </p:spPr>
        <p:txBody>
          <a:bodyPr anchor="ctr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en-US" altLang="zh-TW" dirty="0"/>
              <a:t>Click to edit subsection</a:t>
            </a:r>
          </a:p>
        </p:txBody>
      </p:sp>
    </p:spTree>
    <p:extLst>
      <p:ext uri="{BB962C8B-B14F-4D97-AF65-F5344CB8AC3E}">
        <p14:creationId xmlns:p14="http://schemas.microsoft.com/office/powerpoint/2010/main" val="66333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1477776" y="910018"/>
            <a:ext cx="9876024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38200" y="910018"/>
            <a:ext cx="3460861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 flipH="1" flipV="1">
            <a:off x="-5179" y="320685"/>
            <a:ext cx="109682" cy="9664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2C9398"/>
              </a:solidFill>
              <a:latin typeface="NanumSquare Regular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636335"/>
            <a:ext cx="5183188" cy="255332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/>
            </a:lvl1pPr>
            <a:lvl2pPr>
              <a:defRPr lang="en-US" sz="2400" dirty="0"/>
            </a:lvl2pPr>
            <a:lvl3pPr>
              <a:defRPr lang="en-US" sz="2400" dirty="0"/>
            </a:lvl3pPr>
            <a:lvl4pPr>
              <a:defRPr lang="en-US" sz="2400" dirty="0"/>
            </a:lvl4pPr>
            <a:lvl5pPr>
              <a:defRPr lang="en-US" sz="2400" dirty="0"/>
            </a:lvl5pPr>
          </a:lstStyle>
          <a:p>
            <a:pPr marL="233363" lvl="0" indent="-233363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92150" lvl="2" indent="-233363"/>
            <a:r>
              <a:rPr lang="en-US" dirty="0"/>
              <a:t>Third level</a:t>
            </a:r>
          </a:p>
          <a:p>
            <a:pPr marL="917575" lvl="3" indent="-225425"/>
            <a:r>
              <a:rPr lang="en-US" dirty="0"/>
              <a:t>Fourth level</a:t>
            </a:r>
          </a:p>
          <a:p>
            <a:pPr marL="1152525" lvl="4" indent="-234950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643296"/>
            <a:ext cx="5157787" cy="25463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/>
            </a:lvl1pPr>
            <a:lvl2pPr>
              <a:defRPr lang="en-US" sz="2400" dirty="0"/>
            </a:lvl2pPr>
            <a:lvl3pPr>
              <a:defRPr lang="en-US" sz="2400" dirty="0"/>
            </a:lvl3pPr>
            <a:lvl4pPr>
              <a:defRPr lang="en-US" sz="2400" dirty="0"/>
            </a:lvl4pPr>
            <a:lvl5pPr>
              <a:defRPr lang="en-US" sz="2400" dirty="0"/>
            </a:lvl5pPr>
          </a:lstStyle>
          <a:p>
            <a:pPr marL="233363" lvl="0" indent="-233363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92150" lvl="2" indent="-233363"/>
            <a:r>
              <a:rPr lang="en-US" dirty="0"/>
              <a:t>Third level</a:t>
            </a:r>
          </a:p>
          <a:p>
            <a:pPr marL="917575" lvl="3" indent="-225425"/>
            <a:r>
              <a:rPr lang="en-US" dirty="0"/>
              <a:t>Fourth level</a:t>
            </a:r>
          </a:p>
          <a:p>
            <a:pPr marL="1152525" lvl="4" indent="-234950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7122"/>
            <a:ext cx="10491787" cy="21825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 smtClean="0"/>
            </a:lvl1pPr>
            <a:lvl2pPr>
              <a:defRPr lang="en-US" sz="2400" dirty="0" smtClean="0"/>
            </a:lvl2pPr>
            <a:lvl3pPr>
              <a:defRPr lang="en-US" sz="2400" dirty="0" smtClean="0"/>
            </a:lvl3pPr>
            <a:lvl4pPr>
              <a:defRPr lang="en-US" sz="2400" dirty="0" smtClean="0"/>
            </a:lvl4pPr>
            <a:lvl5pPr>
              <a:defRPr lang="en-US" sz="2400" dirty="0"/>
            </a:lvl5pPr>
          </a:lstStyle>
          <a:p>
            <a:pPr marL="233363" lvl="0" indent="-233363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92150" lvl="2" indent="-233363"/>
            <a:r>
              <a:rPr lang="en-US" dirty="0"/>
              <a:t>Third level</a:t>
            </a:r>
          </a:p>
          <a:p>
            <a:pPr marL="917575" lvl="3" indent="-225425"/>
            <a:r>
              <a:rPr lang="en-US" dirty="0"/>
              <a:t>Fourth level</a:t>
            </a:r>
          </a:p>
          <a:p>
            <a:pPr marL="1152525" lvl="4" indent="-234950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2396"/>
            <a:ext cx="10515600" cy="5492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0"/>
            <a:ext cx="5257799" cy="320675"/>
          </a:xfrm>
        </p:spPr>
        <p:txBody>
          <a:bodyPr anchor="ctr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en-US" altLang="zh-TW" dirty="0"/>
              <a:t>Click to edit subsection</a:t>
            </a:r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6356349"/>
            <a:ext cx="9890125" cy="365125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en-US" altLang="zh-TW" dirty="0"/>
              <a:t>Click to edit 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1477776" y="910018"/>
            <a:ext cx="9876024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838200" y="910018"/>
            <a:ext cx="3460861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 flipH="1" flipV="1">
            <a:off x="-5179" y="320685"/>
            <a:ext cx="109682" cy="9664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2C9398"/>
              </a:solidFill>
              <a:latin typeface="NanumSquare Regular" charset="-127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0"/>
            <a:ext cx="5257799" cy="320675"/>
          </a:xfrm>
        </p:spPr>
        <p:txBody>
          <a:bodyPr anchor="ctr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en-US" altLang="zh-TW" dirty="0"/>
              <a:t>Click to edit subsection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6356349"/>
            <a:ext cx="9890125" cy="365125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en-US" altLang="zh-TW" dirty="0"/>
              <a:t>Click to edit sources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9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7121"/>
            <a:ext cx="10515600" cy="48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0685"/>
            <a:ext cx="10515600" cy="54917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 </a:t>
            </a:r>
            <a:r>
              <a:rPr lang="ko-KR" altLang="en-US" dirty="0"/>
              <a:t>한글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35871-1633-4662-B5DC-9C91B5FE61FC}"/>
              </a:ext>
            </a:extLst>
          </p:cNvPr>
          <p:cNvSpPr>
            <a:spLocks/>
          </p:cNvSpPr>
          <p:nvPr userDrawn="1"/>
        </p:nvSpPr>
        <p:spPr bwMode="auto">
          <a:xfrm>
            <a:off x="9396545" y="14637"/>
            <a:ext cx="3171825" cy="228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+mn-lt"/>
                <a:ea typeface="Gill Sans" charset="0"/>
                <a:cs typeface="Aldhabi" panose="01000000000000000000" pitchFamily="2" charset="-78"/>
              </a:rPr>
              <a:t>SE271 </a:t>
            </a:r>
            <a:r>
              <a:rPr lang="en-US" altLang="ko-KR" sz="1400" b="1" dirty="0">
                <a:solidFill>
                  <a:schemeClr val="tx1"/>
                </a:solidFill>
                <a:latin typeface="+mn-lt"/>
                <a:ea typeface="Gill Sans" charset="0"/>
                <a:cs typeface="Aldhabi" panose="01000000000000000000" pitchFamily="2" charset="-78"/>
              </a:rPr>
              <a:t>Object Oriented Programming</a:t>
            </a:r>
            <a:endParaRPr lang="en-US" sz="1400" dirty="0">
              <a:solidFill>
                <a:schemeClr val="tx1"/>
              </a:solidFill>
              <a:latin typeface="+mn-lt"/>
              <a:ea typeface="Gill Sans" charset="0"/>
              <a:cs typeface="Aldhabi" panose="010000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44542C-30D5-4ECA-8E0A-759CB0AA71D7}"/>
              </a:ext>
            </a:extLst>
          </p:cNvPr>
          <p:cNvSpPr>
            <a:spLocks/>
          </p:cNvSpPr>
          <p:nvPr userDrawn="1"/>
        </p:nvSpPr>
        <p:spPr bwMode="auto">
          <a:xfrm>
            <a:off x="0" y="6553200"/>
            <a:ext cx="12192000" cy="304800"/>
          </a:xfrm>
          <a:prstGeom prst="rect">
            <a:avLst/>
          </a:prstGeom>
          <a:solidFill>
            <a:srgbClr val="0066C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rgbClr val="3366C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DD5D0-CCF7-4527-95C0-D6C283560C7F}"/>
              </a:ext>
            </a:extLst>
          </p:cNvPr>
          <p:cNvSpPr>
            <a:spLocks/>
          </p:cNvSpPr>
          <p:nvPr userDrawn="1"/>
        </p:nvSpPr>
        <p:spPr bwMode="auto">
          <a:xfrm>
            <a:off x="76200" y="6588936"/>
            <a:ext cx="4114800" cy="192864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FFCCCC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C</a:t>
            </a:r>
            <a:r>
              <a:rPr lang="en-US" sz="1400" dirty="0">
                <a:solidFill>
                  <a:srgbClr val="FFFFFF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omputation </a:t>
            </a:r>
            <a:r>
              <a:rPr lang="en-US" sz="1400" b="1" dirty="0">
                <a:solidFill>
                  <a:srgbClr val="FFCCCC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E</a:t>
            </a:r>
            <a:r>
              <a:rPr lang="en-US" sz="1400" dirty="0">
                <a:solidFill>
                  <a:srgbClr val="FFFFFF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fficient </a:t>
            </a:r>
            <a:r>
              <a:rPr lang="en-US" sz="1400" b="1" dirty="0">
                <a:solidFill>
                  <a:srgbClr val="FFCCCC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L</a:t>
            </a:r>
            <a:r>
              <a:rPr lang="en-US" sz="1400" dirty="0">
                <a:solidFill>
                  <a:srgbClr val="FFFFFF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earning </a:t>
            </a:r>
            <a:r>
              <a:rPr lang="en-US" sz="1400" b="1" dirty="0">
                <a:solidFill>
                  <a:srgbClr val="FFCCCC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L</a:t>
            </a:r>
            <a:r>
              <a:rPr lang="en-US" sz="1400" dirty="0">
                <a:solidFill>
                  <a:srgbClr val="FFFFFF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ab </a:t>
            </a:r>
            <a:r>
              <a:rPr lang="en-US" sz="1400" b="0" dirty="0">
                <a:solidFill>
                  <a:srgbClr val="FFFFFF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- </a:t>
            </a:r>
            <a:r>
              <a:rPr lang="en-US" sz="1400" b="1" dirty="0">
                <a:solidFill>
                  <a:srgbClr val="FFCC99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CELL</a:t>
            </a:r>
            <a:endParaRPr lang="en-US" sz="1400" dirty="0">
              <a:solidFill>
                <a:srgbClr val="FFCC99"/>
              </a:solidFill>
              <a:latin typeface="Bahnschrift" panose="020B0502040204020203" pitchFamily="34" charset="0"/>
              <a:ea typeface="Gill Sans" charset="0"/>
              <a:cs typeface="Aldhabi" panose="020B0604020202020204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06760" y="6563130"/>
            <a:ext cx="1209040" cy="280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 baseline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2" r:id="rId6"/>
    <p:sldLayoutId id="2147483653" r:id="rId7"/>
    <p:sldLayoutId id="2147483659" r:id="rId8"/>
    <p:sldLayoutId id="2147483654" r:id="rId9"/>
    <p:sldLayoutId id="2147483655" r:id="rId10"/>
    <p:sldLayoutId id="2147483658" r:id="rId11"/>
    <p:sldLayoutId id="2147483656" r:id="rId12"/>
    <p:sldLayoutId id="2147483657" r:id="rId13"/>
    <p:sldLayoutId id="2147483661" r:id="rId14"/>
    <p:sldLayoutId id="2147483663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NanumSquare" charset="-127"/>
          <a:ea typeface="NanumSquare" charset="-127"/>
          <a:cs typeface="NanumSquare" charset="-127"/>
        </a:defRPr>
      </a:lvl1pPr>
    </p:titleStyle>
    <p:bodyStyle>
      <a:lvl1pPr marL="458788" indent="-458788" algn="l" defTabSz="914400" rtl="0" eaLnBrk="1" latinLnBrk="0" hangingPunct="1">
        <a:lnSpc>
          <a:spcPct val="114000"/>
        </a:lnSpc>
        <a:spcBef>
          <a:spcPts val="600"/>
        </a:spcBef>
        <a:buFont typeface=".LucidaGrandeUI" charset="0"/>
        <a:buChar char="▪"/>
        <a:tabLst/>
        <a:defRPr sz="3200" b="0" i="0" kern="1200" baseline="0">
          <a:solidFill>
            <a:schemeClr val="tx1"/>
          </a:solidFill>
          <a:latin typeface="NanumSquare" charset="-127"/>
          <a:ea typeface="NanumSquare" charset="-127"/>
          <a:cs typeface="NanumSquare" charset="-127"/>
        </a:defRPr>
      </a:lvl1pPr>
      <a:lvl2pPr marL="917575" indent="-458788" algn="l" defTabSz="914400" rtl="0" eaLnBrk="1" latinLnBrk="0" hangingPunct="1">
        <a:lnSpc>
          <a:spcPct val="114000"/>
        </a:lnSpc>
        <a:spcBef>
          <a:spcPts val="600"/>
        </a:spcBef>
        <a:buFont typeface=".AppleSystemUIFont" charset="-120"/>
        <a:buChar char="–"/>
        <a:tabLst/>
        <a:defRPr sz="3200" b="0" i="0" kern="1200" baseline="0">
          <a:solidFill>
            <a:schemeClr val="tx1"/>
          </a:solidFill>
          <a:latin typeface="NanumSquare" charset="-127"/>
          <a:ea typeface="NanumSquare" charset="-127"/>
          <a:cs typeface="NanumSquare" charset="-127"/>
        </a:defRPr>
      </a:lvl2pPr>
      <a:lvl3pPr marL="1373188" indent="-455613" algn="l" defTabSz="914400" rtl="0" eaLnBrk="1" latinLnBrk="0" hangingPunct="1">
        <a:lnSpc>
          <a:spcPct val="114000"/>
        </a:lnSpc>
        <a:spcBef>
          <a:spcPts val="600"/>
        </a:spcBef>
        <a:buFont typeface="Arial"/>
        <a:buChar char="•"/>
        <a:tabLst/>
        <a:defRPr sz="3200" b="0" i="0" kern="1200" baseline="0">
          <a:solidFill>
            <a:schemeClr val="tx1"/>
          </a:solidFill>
          <a:latin typeface="NanumSquare" charset="-127"/>
          <a:ea typeface="NanumSquare" charset="-127"/>
          <a:cs typeface="NanumSquare" charset="-127"/>
        </a:defRPr>
      </a:lvl3pPr>
      <a:lvl4pPr marL="1839913" indent="-466725" algn="l" defTabSz="914400" rtl="0" eaLnBrk="1" latinLnBrk="0" hangingPunct="1">
        <a:lnSpc>
          <a:spcPct val="114000"/>
        </a:lnSpc>
        <a:spcBef>
          <a:spcPts val="600"/>
        </a:spcBef>
        <a:buFont typeface=".AppleSystemUIFont" charset="-120"/>
        <a:buChar char="⁃"/>
        <a:tabLst/>
        <a:defRPr sz="3200" b="0" i="0" kern="1200" baseline="0">
          <a:solidFill>
            <a:schemeClr val="tx1"/>
          </a:solidFill>
          <a:latin typeface="NanumSquare" charset="-127"/>
          <a:ea typeface="NanumSquare" charset="-127"/>
          <a:cs typeface="NanumSquare" charset="-127"/>
        </a:defRPr>
      </a:lvl4pPr>
      <a:lvl5pPr marL="2292350" indent="-452438" algn="l" defTabSz="914400" rtl="0" eaLnBrk="1" latinLnBrk="0" hangingPunct="1">
        <a:lnSpc>
          <a:spcPct val="114000"/>
        </a:lnSpc>
        <a:spcBef>
          <a:spcPts val="600"/>
        </a:spcBef>
        <a:buFont typeface="AppleSymbols" charset="0"/>
        <a:buChar char="⋅"/>
        <a:tabLst/>
        <a:defRPr sz="3200" b="0" i="0" kern="1200" baseline="0">
          <a:solidFill>
            <a:schemeClr val="tx1"/>
          </a:solidFill>
          <a:latin typeface="NanumSquare" charset="-127"/>
          <a:ea typeface="NanumSquare" charset="-127"/>
          <a:cs typeface="NanumSquare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cpp.com/cpp-tutorial/operator-precedence-and-associativity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cpp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cpp.com/cpp-tutorial/keywords-and-naming-identifie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4527394"/>
            <a:ext cx="9144000" cy="233060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SE271 Object-Oriented Programming (2020)</a:t>
            </a:r>
          </a:p>
          <a:p>
            <a:r>
              <a:rPr kumimoji="1" lang="en-US" altLang="ja-JP" dirty="0"/>
              <a:t>Yeseong Kim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chemeClr val="bg1">
                    <a:lumMod val="65000"/>
                  </a:schemeClr>
                </a:solidFill>
              </a:rPr>
              <a:t>Original slides from Prof. Shin at DGIST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r"/>
            <a:r>
              <a:rPr lang="en-US" altLang="ko-KR" dirty="0"/>
              <a:t>Variables,  Type Conversion, Basic Operators, Comments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r"/>
            <a:r>
              <a:rPr lang="en-US" dirty="0"/>
              <a:t>Lecture #01</a:t>
            </a:r>
          </a:p>
        </p:txBody>
      </p:sp>
    </p:spTree>
    <p:extLst>
      <p:ext uri="{BB962C8B-B14F-4D97-AF65-F5344CB8AC3E}">
        <p14:creationId xmlns:p14="http://schemas.microsoft.com/office/powerpoint/2010/main" val="273337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Variable Size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+mn-ea"/>
                <a:ea typeface="+mn-ea"/>
              </a:rPr>
              <a:t>sizeof</a:t>
            </a:r>
            <a:r>
              <a:rPr lang="en-US" altLang="ko-KR" dirty="0">
                <a:latin typeface="+mn-ea"/>
                <a:ea typeface="+mn-ea"/>
              </a:rPr>
              <a:t>() : return the memory size</a:t>
            </a:r>
          </a:p>
          <a:p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4519" y="1992750"/>
            <a:ext cx="8890002" cy="3121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33363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LucidaGrandeUI" charset="0"/>
              <a:buChar char="▪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8788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–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692150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/>
              <a:buChar char="•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917575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⁃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1152525" indent="-23495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ppleSymbols" charset="0"/>
              <a:buChar char="⋅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"char type: "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sizeof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20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char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)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 Bytes"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</a:t>
            </a:r>
            <a:r>
              <a:rPr lang="en-US" altLang="ko-KR" sz="2000" kern="0" dirty="0" err="1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20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type: "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sizeof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20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)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 Bytes"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"short type: "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sizeof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20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short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)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 Bytes"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"long type: "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sizeof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20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long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)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 Bytes"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"long </a:t>
            </a:r>
            <a:r>
              <a:rPr lang="en-US" altLang="ko-KR" sz="2000" kern="0" dirty="0" err="1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long</a:t>
            </a:r>
            <a:r>
              <a:rPr lang="en-US" altLang="ko-KR" sz="20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type: "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sizeof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20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long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long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)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 Bytes"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"float type: "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sizeof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20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float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)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 Bytes"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"double type: "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sizeof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20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double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)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 Bytes"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650719" y="1992750"/>
            <a:ext cx="2397845" cy="3121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LucidaGrandeUI" charset="0"/>
              <a:buChar char="▪"/>
              <a:tabLst/>
              <a:defRPr sz="32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917575" indent="-458788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–"/>
              <a:tabLst/>
              <a:defRPr sz="32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1373188" indent="-45561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/>
              <a:buChar char="•"/>
              <a:tabLst/>
              <a:defRPr sz="32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1839913" indent="-4667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⁃"/>
              <a:tabLst/>
              <a:defRPr sz="32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2292350" indent="-452438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ppleSymbols" charset="0"/>
              <a:buChar char="⋅"/>
              <a:tabLst/>
              <a:defRPr sz="32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4000"/>
              </a:lnSpc>
              <a:buNone/>
            </a:pPr>
            <a:r>
              <a:rPr lang="en-US" altLang="ko-KR" sz="2400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char type: </a:t>
            </a:r>
            <a:r>
              <a:rPr lang="en-US" altLang="ko-KR" sz="2400" dirty="0">
                <a:latin typeface="D2Coding Regular" charset="-127"/>
              </a:rPr>
              <a:t>1 Bytes</a:t>
            </a:r>
          </a:p>
          <a:p>
            <a:pPr marL="0" indent="0">
              <a:lnSpc>
                <a:spcPct val="94000"/>
              </a:lnSpc>
              <a:buFont typeface=".LucidaGrandeUI" charset="0"/>
              <a:buNone/>
            </a:pPr>
            <a:r>
              <a:rPr lang="en-US" altLang="ko-KR" sz="2400" dirty="0">
                <a:latin typeface="D2Coding Regular" charset="-127"/>
              </a:rPr>
              <a:t>4</a:t>
            </a:r>
          </a:p>
          <a:p>
            <a:pPr marL="0" indent="0">
              <a:lnSpc>
                <a:spcPct val="94000"/>
              </a:lnSpc>
              <a:buFont typeface=".LucidaGrandeUI" charset="0"/>
              <a:buNone/>
            </a:pPr>
            <a:r>
              <a:rPr lang="en-US" altLang="ko-KR" sz="2400" dirty="0">
                <a:latin typeface="D2Coding Regular" charset="-127"/>
                <a:ea typeface="D2Coding Regular" charset="-127"/>
                <a:cs typeface="D2Coding Regular" charset="-127"/>
              </a:rPr>
              <a:t>2</a:t>
            </a:r>
          </a:p>
          <a:p>
            <a:pPr marL="0" indent="0">
              <a:lnSpc>
                <a:spcPct val="94000"/>
              </a:lnSpc>
              <a:buFont typeface=".LucidaGrandeUI" charset="0"/>
              <a:buNone/>
            </a:pPr>
            <a:r>
              <a:rPr lang="en-US" altLang="ko-KR" sz="2400" dirty="0">
                <a:latin typeface="D2Coding Regular" charset="-127"/>
                <a:ea typeface="D2Coding Regular" charset="-127"/>
                <a:cs typeface="D2Coding Regular" charset="-127"/>
              </a:rPr>
              <a:t>4</a:t>
            </a:r>
          </a:p>
          <a:p>
            <a:pPr marL="0" indent="0">
              <a:lnSpc>
                <a:spcPct val="94000"/>
              </a:lnSpc>
              <a:buFont typeface=".LucidaGrandeUI" charset="0"/>
              <a:buNone/>
            </a:pPr>
            <a:r>
              <a:rPr lang="en-US" altLang="ko-KR" sz="2400" dirty="0">
                <a:latin typeface="D2Coding Regular" charset="-127"/>
                <a:ea typeface="D2Coding Regular" charset="-127"/>
                <a:cs typeface="D2Coding Regular" charset="-127"/>
              </a:rPr>
              <a:t>8</a:t>
            </a:r>
          </a:p>
          <a:p>
            <a:pPr marL="0" indent="0">
              <a:lnSpc>
                <a:spcPct val="94000"/>
              </a:lnSpc>
              <a:buFont typeface=".LucidaGrandeUI" charset="0"/>
              <a:buNone/>
            </a:pPr>
            <a:r>
              <a:rPr lang="en-US" altLang="ko-KR" sz="2400" dirty="0">
                <a:latin typeface="D2Coding Regular" charset="-127"/>
                <a:ea typeface="D2Coding Regular" charset="-127"/>
                <a:cs typeface="D2Coding Regular" charset="-127"/>
              </a:rPr>
              <a:t>4</a:t>
            </a:r>
          </a:p>
          <a:p>
            <a:pPr marL="0" indent="0">
              <a:lnSpc>
                <a:spcPct val="94000"/>
              </a:lnSpc>
              <a:buFont typeface=".LucidaGrandeUI" charset="0"/>
              <a:buNone/>
            </a:pPr>
            <a:r>
              <a:rPr lang="en-US" altLang="ko-KR" sz="2400" dirty="0">
                <a:latin typeface="D2Coding Regular" charset="-127"/>
                <a:ea typeface="D2Coding Regular" charset="-127"/>
                <a:cs typeface="D2Coding Regular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7292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Extended Variable Type (</a:t>
            </a:r>
            <a:r>
              <a:rPr lang="en-US" altLang="ko-KR" dirty="0" err="1">
                <a:latin typeface="+mj-ea"/>
              </a:rPr>
              <a:t>typeid</a:t>
            </a:r>
            <a:r>
              <a:rPr lang="en-US" altLang="ko-KR" dirty="0">
                <a:latin typeface="+mj-ea"/>
              </a:rPr>
              <a:t>())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type (C++11)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At the initialization, the actual type is decided. (</a:t>
            </a:r>
            <a:r>
              <a:rPr lang="en-US" altLang="ko-KR" dirty="0"/>
              <a:t>type inference)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String? 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“a” vs. ‘a’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 </a:t>
            </a:r>
            <a:r>
              <a:rPr lang="en-US" altLang="ko-KR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sName</a:t>
            </a:r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[] = “John”; </a:t>
            </a:r>
          </a:p>
          <a:p>
            <a:pPr lvl="1"/>
            <a:r>
              <a:rPr lang="en-US" altLang="ko-KR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::string </a:t>
            </a:r>
            <a:r>
              <a:rPr lang="en-US" altLang="ko-KR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sName</a:t>
            </a:r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“John”;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cf.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wchar_t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[]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L“John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cf. char16_t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[]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u“John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209430" y="2146432"/>
            <a:ext cx="5147664" cy="164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33363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LucidaGrandeUI" charset="0"/>
              <a:buChar char="▪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8788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–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692150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/>
              <a:buChar char="•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917575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⁃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1152525" indent="-23495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ppleSymbols" charset="0"/>
              <a:buChar char="⋅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iValue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= 20;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auto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aValue1 = </a:t>
            </a: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iValue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auto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aValue2 = 10.5;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std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::</a:t>
            </a:r>
            <a:r>
              <a:rPr lang="en-US" altLang="ko-KR" sz="2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typeid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(aValue2).name();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464028" y="2146432"/>
            <a:ext cx="2439615" cy="164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33363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LucidaGrandeUI" charset="0"/>
              <a:buChar char="▪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8788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–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692150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/>
              <a:buChar char="•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917575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⁃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1152525" indent="-23495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ppleSymbols" charset="0"/>
              <a:buChar char="⋅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double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0925" y="4808403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Q1.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1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Variable initialization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Initial assignment with declaration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Copy initialization</a:t>
            </a:r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Direct initialization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Uniform initialization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prevents improper conversions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358603" y="1867039"/>
            <a:ext cx="4445148" cy="1311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33363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LucidaGrandeUI" charset="0"/>
              <a:buChar char="▪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8788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–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692150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/>
              <a:buChar char="•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917575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⁃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1152525" indent="-23495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ppleSymbols" charset="0"/>
              <a:buChar char="⋅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US" altLang="ko-KR" sz="20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iNum1 = 10;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20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iNum2(30);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iNum3{ 20 }; </a:t>
            </a:r>
            <a:r>
              <a:rPr lang="en-US" altLang="ko-KR" sz="2000" kern="0" dirty="0">
                <a:solidFill>
                  <a:srgbClr val="008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// </a:t>
            </a:r>
            <a:r>
              <a:rPr lang="en-US" altLang="ko-KR" sz="2000" kern="0" dirty="0" err="1">
                <a:solidFill>
                  <a:srgbClr val="008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c++</a:t>
            </a:r>
            <a:r>
              <a:rPr lang="en-US" altLang="ko-KR" sz="2000" kern="0" dirty="0">
                <a:solidFill>
                  <a:srgbClr val="008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11 {}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650852" y="3909711"/>
            <a:ext cx="4445148" cy="1311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33363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LucidaGrandeUI" charset="0"/>
              <a:buChar char="▪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8788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–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692150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/>
              <a:buChar char="•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917575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⁃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1152525" indent="-23495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ppleSymbols" charset="0"/>
              <a:buChar char="⋅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US" altLang="ko-KR" sz="20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iNum1 = 10.5;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20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iNum2(30.5);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20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iNum3{ 20.5 }; </a:t>
            </a:r>
            <a:r>
              <a:rPr lang="en-US" altLang="ko-KR" sz="2000" kern="0" dirty="0">
                <a:solidFill>
                  <a:srgbClr val="008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// Error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1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Type Conversion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Implicit type conversion</a:t>
            </a:r>
          </a:p>
          <a:p>
            <a:pPr marL="233363" lvl="1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* (to minimize information lose)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Arithmetic expressions	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Match to the higher type of operands</a:t>
            </a:r>
          </a:p>
          <a:p>
            <a:pPr lvl="2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long  float  double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Explicit type conversion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(type) data // c style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type(data)  //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style</a:t>
            </a:r>
          </a:p>
          <a:p>
            <a:pPr lvl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static_cast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&lt;type&gt;(data) //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11 style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cf. </a:t>
            </a:r>
            <a:r>
              <a:rPr lang="en-US" altLang="ko-KR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const_cast</a:t>
            </a:r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dynamic_cast</a:t>
            </a:r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reinterpret_cast</a:t>
            </a:r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98939" y="1180611"/>
            <a:ext cx="4445148" cy="43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33363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LucidaGrandeUI" charset="0"/>
              <a:buChar char="▪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8788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–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692150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/>
              <a:buChar char="•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917575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⁃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1152525" indent="-23495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ppleSymbols" charset="0"/>
              <a:buChar char="⋅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>
                <a:solidFill>
                  <a:srgbClr val="0000FF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iVal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= 3.1;           </a:t>
            </a:r>
            <a:endParaRPr lang="ko-KR" altLang="ko-KR" sz="2000" kern="100" dirty="0"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iVal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>
                <a:solidFill>
                  <a:srgbClr val="0000FF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double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dVal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= 3.1f;   </a:t>
            </a:r>
            <a:endParaRPr lang="ko-KR" altLang="ko-KR" sz="2000" kern="100" dirty="0"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dVal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>
                <a:solidFill>
                  <a:srgbClr val="0000FF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long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lVal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lVal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= </a:t>
            </a: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iVal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lVal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lVal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= </a:t>
            </a: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dVal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lVal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(2 / 4) </a:t>
            </a:r>
            <a:r>
              <a:rPr lang="en-US" altLang="ko-KR" sz="20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(2.0f / 4) </a:t>
            </a:r>
            <a:r>
              <a:rPr lang="en-US" altLang="ko-KR" sz="20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Bookman Old Style" panose="02050604050505020204" pitchFamily="18" charset="0"/>
                <a:cs typeface="돋움체" panose="020B0609000101010101" pitchFamily="49" charset="-127"/>
              </a:rPr>
              <a:t>cout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cs typeface="돋움체" panose="020B0609000101010101" pitchFamily="49" charset="-127"/>
              </a:rPr>
              <a:t> </a:t>
            </a:r>
            <a:r>
              <a:rPr lang="en-US" altLang="ko-KR" sz="2000" kern="0" dirty="0">
                <a:solidFill>
                  <a:srgbClr val="008080"/>
                </a:solidFill>
                <a:latin typeface="Bookman Old Style" panose="02050604050505020204" pitchFamily="18" charset="0"/>
                <a:cs typeface="돋움체" panose="020B0609000101010101" pitchFamily="49" charset="-127"/>
              </a:rPr>
              <a:t>&lt;&lt;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FF"/>
                </a:solidFill>
                <a:latin typeface="Bookman Old Style" panose="02050604050505020204" pitchFamily="18" charset="0"/>
                <a:cs typeface="돋움체" panose="020B0609000101010101" pitchFamily="49" charset="-127"/>
              </a:rPr>
              <a:t>typeid</a:t>
            </a:r>
            <a:r>
              <a:rPr lang="en-US" altLang="ko-KR" sz="2000" kern="0" dirty="0">
                <a:solidFill>
                  <a:srgbClr val="000000"/>
                </a:solidFill>
                <a:latin typeface="Bookman Old Style" panose="02050604050505020204" pitchFamily="18" charset="0"/>
                <a:cs typeface="돋움체" panose="020B0609000101010101" pitchFamily="49" charset="-127"/>
              </a:rPr>
              <a:t>(2.0f / 4).name();</a:t>
            </a:r>
            <a:endParaRPr lang="ko-KR" altLang="ko-KR" sz="2000" kern="100" dirty="0">
              <a:effectLst/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98939" y="3749807"/>
            <a:ext cx="4445148" cy="1828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33363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LucidaGrandeUI" charset="0"/>
              <a:buChar char="▪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8788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–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692150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/>
              <a:buChar char="•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917575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⁃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1152525" indent="-23495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ppleSymbols" charset="0"/>
              <a:buChar char="⋅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altLang="ko-KR" sz="18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(</a:t>
            </a:r>
            <a:r>
              <a:rPr lang="en-US" altLang="ko-KR" sz="1800" kern="0" dirty="0">
                <a:solidFill>
                  <a:srgbClr val="0000FF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double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)(2 / 4) </a:t>
            </a:r>
            <a:r>
              <a:rPr lang="en-US" altLang="ko-KR" sz="18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1800" kern="100" dirty="0"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18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((</a:t>
            </a:r>
            <a:r>
              <a:rPr lang="en-US" altLang="ko-KR" sz="1800" kern="0" dirty="0">
                <a:solidFill>
                  <a:srgbClr val="0000FF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double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)2 / 4) </a:t>
            </a:r>
            <a:r>
              <a:rPr lang="en-US" altLang="ko-KR" sz="18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1800" kern="100" dirty="0"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18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(</a:t>
            </a:r>
            <a:r>
              <a:rPr lang="en-US" altLang="ko-KR" sz="1800" kern="0" dirty="0">
                <a:solidFill>
                  <a:srgbClr val="0000FF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double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(2) / 4) </a:t>
            </a:r>
            <a:r>
              <a:rPr lang="en-US" altLang="ko-KR" sz="18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1800" kern="100" dirty="0"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0" dirty="0" err="1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>
                <a:solidFill>
                  <a:srgbClr val="00808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 (</a:t>
            </a:r>
            <a:r>
              <a:rPr lang="en-US" altLang="ko-KR" sz="1800" kern="0" dirty="0" err="1">
                <a:solidFill>
                  <a:srgbClr val="0000FF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static_cast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&lt;</a:t>
            </a:r>
            <a:r>
              <a:rPr lang="en-US" altLang="ko-KR" sz="1800" kern="0" dirty="0">
                <a:solidFill>
                  <a:srgbClr val="0000FF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double</a:t>
            </a:r>
            <a:r>
              <a:rPr lang="en-US" altLang="ko-KR" sz="1800" kern="0" dirty="0">
                <a:solidFill>
                  <a:srgbClr val="000000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돋움체" panose="020B0609000101010101" pitchFamily="49" charset="-127"/>
              </a:rPr>
              <a:t>&gt;(2)/4);</a:t>
            </a:r>
            <a:endParaRPr lang="ko-KR" altLang="ko-KR" sz="1800" kern="100" dirty="0">
              <a:effectLst/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8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Constant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Fixed values that the program may not alter 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10, 31.4, 3.14f, “test”, ‘c’, …</a:t>
            </a:r>
          </a:p>
          <a:p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C-Style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PI 3.14</a:t>
            </a:r>
          </a:p>
          <a:p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C++ Style</a:t>
            </a:r>
          </a:p>
          <a:p>
            <a:pPr lvl="1"/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 float PI = 3.14;  // </a:t>
            </a:r>
            <a:r>
              <a:rPr lang="en-US" altLang="ko-KR" b="1" dirty="0" err="1"/>
              <a:t>constexpr</a:t>
            </a:r>
            <a:endParaRPr lang="en-US" altLang="ko-KR" b="1" dirty="0"/>
          </a:p>
          <a:p>
            <a:pPr lvl="1"/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313471" y="5343326"/>
            <a:ext cx="7638428" cy="659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const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double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gravity{ 9.8 };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gravity = 10; </a:t>
            </a:r>
            <a:r>
              <a:rPr lang="en-US" altLang="ko-KR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Error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2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Basic Operators(1)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lvl="1" indent="-233363">
              <a:buFont typeface=".LucidaGrandeUI" charset="0"/>
              <a:buChar char="▪"/>
            </a:pPr>
            <a:r>
              <a:rPr lang="en-US" altLang="ko-KR" b="1" dirty="0"/>
              <a:t>Arithmetic operator(binary operators, left </a:t>
            </a:r>
            <a:r>
              <a:rPr lang="en-US" altLang="ko-KR" b="1" dirty="0">
                <a:sym typeface="Wingdings" panose="05000000000000000000" pitchFamily="2" charset="2"/>
              </a:rPr>
              <a:t>right)</a:t>
            </a:r>
          </a:p>
          <a:p>
            <a:pPr marL="233363" lvl="1" indent="0">
              <a:buNone/>
            </a:pPr>
            <a:r>
              <a:rPr lang="en-US" altLang="ko-KR" b="1" dirty="0"/>
              <a:t>  +, -, *, /, %</a:t>
            </a:r>
          </a:p>
          <a:p>
            <a:pPr lvl="1"/>
            <a:endParaRPr lang="en-US" altLang="ko-KR" b="1" dirty="0"/>
          </a:p>
          <a:p>
            <a:pPr marL="233363" lvl="1" indent="-233363">
              <a:buFont typeface=".LucidaGrandeUI" charset="0"/>
              <a:buChar char="▪"/>
            </a:pPr>
            <a:r>
              <a:rPr lang="en-US" altLang="ko-KR" b="1" dirty="0"/>
              <a:t>Assignment operator(binary operators, left </a:t>
            </a:r>
            <a:r>
              <a:rPr lang="en-US" altLang="ko-KR" b="1" dirty="0">
                <a:sym typeface="Wingdings" panose="05000000000000000000" pitchFamily="2" charset="2"/>
              </a:rPr>
              <a:t>right)</a:t>
            </a:r>
          </a:p>
          <a:p>
            <a:pPr marL="233363" lvl="1" indent="0">
              <a:buNone/>
            </a:pPr>
            <a:r>
              <a:rPr kumimoji="1" lang="en-US" altLang="ko-KR" dirty="0">
                <a:latin typeface="NanumSquare Regular" charset="-127"/>
                <a:ea typeface="NanumSquare Regular" charset="-127"/>
              </a:rPr>
              <a:t>  =, +=, -=, </a:t>
            </a:r>
            <a:r>
              <a:rPr kumimoji="1" lang="ko-KR" altLang="ko-KR" dirty="0">
                <a:latin typeface="NanumSquare Regular" charset="-127"/>
                <a:ea typeface="NanumSquare Regular" charset="-127"/>
              </a:rPr>
              <a:t>*</a:t>
            </a:r>
            <a:r>
              <a:rPr kumimoji="1" lang="en-US" altLang="ko-KR" dirty="0">
                <a:latin typeface="NanumSquare Regular" charset="-127"/>
                <a:ea typeface="NanumSquare Regular" charset="-127"/>
              </a:rPr>
              <a:t>=, /=, %=</a:t>
            </a:r>
          </a:p>
          <a:p>
            <a:pPr lvl="1"/>
            <a:endParaRPr kumimoji="1" lang="en-US" altLang="ko-KR" dirty="0">
              <a:latin typeface="NanumSquare Regular" charset="-127"/>
              <a:ea typeface="NanumSquare Regular" charset="-127"/>
            </a:endParaRPr>
          </a:p>
          <a:p>
            <a:r>
              <a:rPr lang="en-US" altLang="ko-KR" b="1" dirty="0"/>
              <a:t>Increment and decrement operator(unary operators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marL="233363" lvl="1" indent="0">
              <a:buNone/>
            </a:pPr>
            <a:r>
              <a:rPr kumimoji="1" lang="en-US" altLang="ko-KR" b="1" dirty="0">
                <a:latin typeface="NanumSquare Regular" charset="-127"/>
                <a:ea typeface="NanumSquare Regular" charset="-127"/>
                <a:sym typeface="Wingdings" panose="05000000000000000000" pitchFamily="2" charset="2"/>
              </a:rPr>
              <a:t>  ++, -- (Prefix, </a:t>
            </a:r>
            <a:r>
              <a:rPr kumimoji="1" lang="en-US" altLang="ko-KR" b="1" dirty="0" err="1">
                <a:latin typeface="NanumSquare Regular" charset="-127"/>
                <a:ea typeface="NanumSquare Regular" charset="-127"/>
                <a:sym typeface="Wingdings" panose="05000000000000000000" pitchFamily="2" charset="2"/>
              </a:rPr>
              <a:t>Posfix</a:t>
            </a:r>
            <a:r>
              <a:rPr kumimoji="1" lang="en-US" altLang="ko-KR" b="1" dirty="0">
                <a:latin typeface="NanumSquare Regular" charset="-127"/>
                <a:ea typeface="NanumSquare Regular" charset="-127"/>
                <a:sym typeface="Wingdings" panose="05000000000000000000" pitchFamily="2" charset="2"/>
              </a:rPr>
              <a:t>)</a:t>
            </a:r>
            <a:endParaRPr kumimoji="1" lang="en-US" altLang="ko-KR" dirty="0">
              <a:latin typeface="NanumSquare Regular" charset="-127"/>
              <a:ea typeface="NanumSquare Regular" charset="-127"/>
            </a:endParaRPr>
          </a:p>
          <a:p>
            <a:endParaRPr kumimoji="1" lang="en-US" altLang="ko-KR" dirty="0">
              <a:latin typeface="NanumSquare Regular" charset="-127"/>
              <a:ea typeface="NanumSquare Regular" charset="-127"/>
            </a:endParaRPr>
          </a:p>
          <a:p>
            <a:endParaRPr kumimoji="1" lang="ko-KR" altLang="ko-KR" dirty="0">
              <a:latin typeface="NanumSquare Regular" charset="-127"/>
              <a:ea typeface="NanumSquare Regular" charset="-127"/>
            </a:endParaRPr>
          </a:p>
          <a:p>
            <a:pPr lvl="1"/>
            <a:endParaRPr lang="en-US" altLang="ko-KR" b="1" dirty="0"/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885976" y="1047915"/>
            <a:ext cx="2739968" cy="1587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33363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LucidaGrandeUI" charset="0"/>
              <a:buChar char="▪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8788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–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692150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/>
              <a:buChar char="•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917575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⁃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1152525" indent="-23495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ppleSymbols" charset="0"/>
              <a:buChar char="⋅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altLang="ko-KR" sz="18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= 3;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18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double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dVal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= 3.1;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dVal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= 2 + </a:t>
            </a: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dVal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746582" y="4441371"/>
            <a:ext cx="5312227" cy="2351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LucidaGrandeUI" charset="0"/>
              <a:buChar char="▪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8788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–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692150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/>
              <a:buChar char="•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917575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⁃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1152525" indent="-23495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ppleSymbols" charset="0"/>
              <a:buChar char="⋅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altLang="ko-KR" sz="18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iVal1 = 3;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18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iVal2 = iVal1++;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iVal1 </a:t>
            </a:r>
            <a:r>
              <a:rPr lang="en-US" altLang="ko-KR" sz="18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"\t"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iVal2</a:t>
            </a:r>
            <a:r>
              <a:rPr lang="en-US" altLang="ko-KR" sz="18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7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 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iVal1 = 3;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iVal2 = ++iVal1;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iVal1 </a:t>
            </a:r>
            <a:r>
              <a:rPr lang="en-US" altLang="ko-KR" sz="18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"\t"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iVal2 </a:t>
            </a:r>
            <a:r>
              <a:rPr lang="en-US" altLang="ko-KR" sz="18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885976" y="2788024"/>
            <a:ext cx="2739968" cy="1587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33363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LucidaGrandeUI" charset="0"/>
              <a:buChar char="▪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8788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–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692150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/>
              <a:buChar char="•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917575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⁃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1152525" indent="-23495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ppleSymbols" charset="0"/>
              <a:buChar char="⋅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altLang="ko-KR" sz="18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= 3;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18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double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dVal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= 3.1;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dVal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+= </a:t>
            </a: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dVal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18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3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Basic Operators(2)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Comparison operators</a:t>
            </a:r>
          </a:p>
          <a:p>
            <a:pPr marL="233363" lvl="1" indent="0">
              <a:buNone/>
            </a:pPr>
            <a:r>
              <a:rPr kumimoji="1" lang="en-US" altLang="ko-KR" dirty="0">
                <a:latin typeface="Arial" panose="020B0604020202020204" pitchFamily="34" charset="0"/>
                <a:ea typeface="NanumSquare Regular" charset="-127"/>
                <a:cs typeface="Arial" panose="020B0604020202020204" pitchFamily="34" charset="0"/>
              </a:rPr>
              <a:t>  ==, !=, &gt;, &gt;=, &lt;, &lt;=</a:t>
            </a:r>
            <a:endParaRPr kumimoji="1" lang="ko-KR" altLang="ko-KR" dirty="0">
              <a:latin typeface="Arial" panose="020B0604020202020204" pitchFamily="34" charset="0"/>
              <a:ea typeface="NanumSquare Regular" charset="-127"/>
              <a:cs typeface="Arial" panose="020B0604020202020204" pitchFamily="34" charset="0"/>
            </a:endParaRP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Logical operators</a:t>
            </a:r>
          </a:p>
          <a:p>
            <a:pPr marL="0" indent="0" fontAlgn="ctr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&amp;&amp;, || (binary operator), ! (unary operator)</a:t>
            </a: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pPr marL="0" indent="0" fontAlgn="ctr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&amp;, |, ^, ~, &lt;&lt;, &gt;&gt;</a:t>
            </a:r>
            <a:endParaRPr lang="ko-KR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7890819" y="1651636"/>
            <a:ext cx="2268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Q1.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iVal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= 1 + 2 + 3;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90819" y="2385483"/>
            <a:ext cx="222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Q2.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iVal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= 1 + 2 * 3;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890819" y="3148081"/>
            <a:ext cx="227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Q3.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iVal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= iVal2 = 3;</a:t>
            </a:r>
            <a:endParaRPr lang="ko-KR" alt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82846" y="4604520"/>
            <a:ext cx="6570953" cy="1535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33363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LucidaGrandeUI" charset="0"/>
              <a:buChar char="▪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8788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–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692150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/>
              <a:buChar char="•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917575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⁃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1152525" indent="-23495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ppleSymbols" charset="0"/>
              <a:buChar char="⋅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altLang="ko-KR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= 1;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&lt;&lt; (</a:t>
            </a: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&lt;&lt; 1);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(</a:t>
            </a: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&lt;&lt; 2) </a:t>
            </a:r>
            <a:r>
              <a:rPr lang="en-US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(</a:t>
            </a: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&lt;&lt; 3);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94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Operator Precedence and Associativity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Operator precedence</a:t>
            </a:r>
          </a:p>
          <a:p>
            <a:pPr lvl="1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ex) 1 + 2 * 3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(1 + (2 * 3))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3363" lvl="1" indent="-233363">
              <a:buFont typeface=".LucidaGrandeUI" charset="0"/>
              <a:buChar char="▪"/>
            </a:pPr>
            <a:r>
              <a:rPr lang="en-US" altLang="ko-KR" b="1" dirty="0">
                <a:solidFill>
                  <a:srgbClr val="333333"/>
                </a:solidFill>
                <a:latin typeface="Arial" panose="020B0604020202020204" pitchFamily="34" charset="0"/>
                <a:ea typeface="notokr"/>
                <a:cs typeface="Arial" panose="020B0604020202020204" pitchFamily="34" charset="0"/>
              </a:rPr>
              <a:t>Operator associativity</a:t>
            </a:r>
          </a:p>
          <a:p>
            <a:pPr marL="466725" lvl="2">
              <a:buFont typeface=".LucidaGrandeUI" charset="0"/>
              <a:buChar char="▪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ex) 1 + 2 + 3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((1 + 2) + 3)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Operator Precedence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838200" y="6172190"/>
            <a:ext cx="9890125" cy="365125"/>
          </a:xfrm>
        </p:spPr>
        <p:txBody>
          <a:bodyPr/>
          <a:lstStyle/>
          <a:p>
            <a:r>
              <a:rPr lang="en-US" altLang="ko-KR" dirty="0">
                <a:hlinkClick r:id="rId3"/>
              </a:rPr>
              <a:t>https://www.learncpp.com/cpp-tutorial/operator-precedence-and-associativity/</a:t>
            </a:r>
            <a:endParaRPr 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(L-&gt;R) Type parentheses, post-increment/decrement, Type cast</a:t>
            </a:r>
          </a:p>
          <a:p>
            <a:r>
              <a:rPr lang="en-US" altLang="ko-KR" dirty="0"/>
              <a:t>(R-&gt;L) sign, c-style cast, pre-increment/decrement</a:t>
            </a:r>
          </a:p>
          <a:p>
            <a:r>
              <a:rPr lang="en-US" altLang="ko-KR" dirty="0"/>
              <a:t>(L-&gt;R) *, /, %</a:t>
            </a:r>
          </a:p>
          <a:p>
            <a:r>
              <a:rPr lang="en-US" altLang="ko-KR" dirty="0"/>
              <a:t>(L-&gt;R) +, -</a:t>
            </a:r>
          </a:p>
          <a:p>
            <a:r>
              <a:rPr lang="en-US" altLang="ko-KR" dirty="0"/>
              <a:t>(L-&gt;R) &lt;&lt;, &gt;&gt;</a:t>
            </a:r>
          </a:p>
          <a:p>
            <a:r>
              <a:rPr lang="en-US" altLang="ko-KR" dirty="0"/>
              <a:t>(L-&gt;R) &lt;, &lt;=, &gt;, &gt;=</a:t>
            </a:r>
          </a:p>
          <a:p>
            <a:r>
              <a:rPr lang="en-US" altLang="ko-KR" dirty="0"/>
              <a:t>(L-&gt;R) ==, !=</a:t>
            </a:r>
          </a:p>
          <a:p>
            <a:r>
              <a:rPr lang="en-US" altLang="ko-KR" dirty="0"/>
              <a:t>(L-&gt;R) bit operators(&amp;)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(L-&gt;R) logical operators(&amp;&amp;)</a:t>
            </a:r>
          </a:p>
          <a:p>
            <a:r>
              <a:rPr lang="en-US" altLang="ko-KR" dirty="0"/>
              <a:t>(R-&gt;L) assignment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753940" y="2253592"/>
            <a:ext cx="3676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Use ( )  if necessary!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71247" y="3389748"/>
            <a:ext cx="6570953" cy="223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33363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LucidaGrandeUI" charset="0"/>
              <a:buChar char="▪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8788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–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692150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/>
              <a:buChar char="•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917575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⁃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1152525" indent="-23495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ppleSymbols" charset="0"/>
              <a:buChar char="⋅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altLang="ko-KR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x = 1, y = 2;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(++x &gt; 2 &amp;&amp; ++y &gt; 2); 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"x="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x </a:t>
            </a:r>
            <a:r>
              <a:rPr lang="en-US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", y="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y </a:t>
            </a:r>
            <a:r>
              <a:rPr lang="en-US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 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(++x &gt; 2 || ++y &gt; 2); 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"x="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x </a:t>
            </a:r>
            <a:r>
              <a:rPr lang="en-US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", y="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y </a:t>
            </a:r>
            <a:r>
              <a:rPr lang="en-US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5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altLang="ko-KR" dirty="0"/>
              <a:t>References</a:t>
            </a:r>
            <a:endParaRPr lang="ko-KR" altLang="ko-K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 </a:t>
            </a:r>
            <a:r>
              <a:rPr lang="en-US" altLang="ko-KR" dirty="0" err="1"/>
              <a:t>c++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https://www.learncpp.com/</a:t>
            </a:r>
            <a:endParaRPr lang="en-US" altLang="ko-KR" dirty="0"/>
          </a:p>
          <a:p>
            <a:pPr lvl="1"/>
            <a:r>
              <a:rPr lang="en-US" altLang="ko-KR" dirty="0"/>
              <a:t>Chapter 1, 4</a:t>
            </a:r>
          </a:p>
          <a:p>
            <a:pPr lvl="1"/>
            <a:r>
              <a:rPr lang="en-US" altLang="ko-KR" dirty="0"/>
              <a:t>Chapter 5.1, 5.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53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9AFF26-E7A3-4CA9-A96C-E4256D44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Posted in LMS</a:t>
            </a:r>
          </a:p>
          <a:p>
            <a:pPr lvl="1"/>
            <a:r>
              <a:rPr lang="en-US" sz="2800" dirty="0"/>
              <a:t>First lecture note</a:t>
            </a:r>
          </a:p>
          <a:p>
            <a:pPr lvl="1"/>
            <a:r>
              <a:rPr lang="en-US" sz="2800" dirty="0"/>
              <a:t>Second lecture note (this one)</a:t>
            </a:r>
          </a:p>
          <a:p>
            <a:pPr lvl="2"/>
            <a:r>
              <a:rPr lang="en-US" sz="2800" dirty="0"/>
              <a:t>Will update it after the class if changed</a:t>
            </a:r>
          </a:p>
          <a:p>
            <a:pPr lvl="1"/>
            <a:r>
              <a:rPr lang="en-US" sz="2800" dirty="0"/>
              <a:t>Zoom link for office hours</a:t>
            </a:r>
          </a:p>
          <a:p>
            <a:pPr lvl="1"/>
            <a:endParaRPr lang="en-US" sz="2800" dirty="0"/>
          </a:p>
          <a:p>
            <a:r>
              <a:rPr lang="en-US" sz="2800" dirty="0"/>
              <a:t>TODO: Unofficial assignment</a:t>
            </a:r>
          </a:p>
          <a:p>
            <a:pPr lvl="1"/>
            <a:r>
              <a:rPr lang="en-US" sz="2800" dirty="0"/>
              <a:t>Install your IDE and test example programs</a:t>
            </a:r>
          </a:p>
          <a:p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91979A-1C1D-4472-A2A1-6B2B97B1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Notice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A2431-0E02-4B09-91AA-3059799DE7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3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87121"/>
            <a:ext cx="7592291" cy="4889842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8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#include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</a:t>
            </a:r>
            <a:r>
              <a:rPr lang="en-US" altLang="ko-KR" sz="2400" kern="0" dirty="0" err="1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iostream</a:t>
            </a:r>
            <a:r>
              <a:rPr lang="en-US" altLang="ko-KR" sz="24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&gt;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8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#define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6F008A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PI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3.14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using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namespace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std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main()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{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</a:t>
            </a:r>
            <a:r>
              <a:rPr lang="en-US" altLang="ko-KR" sz="24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iValue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(2);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double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circum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{0};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for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(;;) {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   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"Enter the radius? "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   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cin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&gt;&gt;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iValue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    if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(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iValue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== 0)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24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break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	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circum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=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iValue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* 2 * </a:t>
            </a:r>
            <a:r>
              <a:rPr lang="en-US" altLang="ko-KR" sz="2400" kern="0" dirty="0">
                <a:solidFill>
                  <a:srgbClr val="6F008A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PI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   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"circumference with a radius of "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iValue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 : "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   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circum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"("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typeid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circum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).name()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")"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}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return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0;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}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Circumference Calculator</a:t>
            </a:r>
            <a:endParaRPr kumimoji="1"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55182" y="1287121"/>
            <a:ext cx="2938318" cy="4889842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4000"/>
              </a:lnSpc>
              <a:buNone/>
            </a:pPr>
            <a:endParaRPr lang="en-US" altLang="ko-KR" sz="2400" dirty="0">
              <a:latin typeface="D2Coding Regular" charset="-127"/>
              <a:ea typeface="D2Coding Regular" charset="-127"/>
              <a:cs typeface="D2Coding Regular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165429" y="1471460"/>
            <a:ext cx="9861143" cy="3411866"/>
            <a:chOff x="806557" y="1592050"/>
            <a:chExt cx="9861143" cy="3411866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568530" y="4034301"/>
              <a:ext cx="6200078" cy="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695071" y="1592050"/>
              <a:ext cx="1990539" cy="199053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Regular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6557" y="4399135"/>
              <a:ext cx="9861143" cy="6047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>
                <a:lnSpc>
                  <a:spcPct val="90000"/>
                </a:lnSpc>
                <a:spcBef>
                  <a:spcPct val="0"/>
                </a:spcBef>
                <a:buNone/>
                <a:defRPr sz="3600" b="1" baseline="0">
                  <a:latin typeface="Noto Sans CJK KR Medium" panose="020B0600000000000000" pitchFamily="34" charset="-127"/>
                  <a:ea typeface="Noto Sans CJK KR Medium" panose="020B0600000000000000" pitchFamily="34" charset="-127"/>
                  <a:cs typeface="Noto Sans CJK KR Medium" panose="020B0600000000000000" pitchFamily="34" charset="-127"/>
                </a:defRPr>
              </a:lvl1pPr>
            </a:lstStyle>
            <a:p>
              <a:pPr algn="ctr"/>
              <a:r>
                <a:rPr lang="tr-TR" sz="5400" b="0" dirty="0">
                  <a:latin typeface="NanumSquare Regular" charset="-127"/>
                  <a:ea typeface="NanumSquare Regular" charset="-127"/>
                  <a:cs typeface="NanumSquare Regular" charset="-127"/>
                </a:rPr>
                <a:t>ANY QUESTIONS?</a:t>
              </a:r>
              <a:endParaRPr lang="en-US" sz="5400" b="0" dirty="0">
                <a:latin typeface="NanumSquare Regular" charset="-127"/>
                <a:ea typeface="NanumSquare Regular" charset="-127"/>
                <a:cs typeface="NanumSquare Regular" charset="-127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4715" y="2120444"/>
              <a:ext cx="1091250" cy="93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649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Today’s Topic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Naming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Type Conversion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Basic Operators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Precedence</a:t>
            </a:r>
          </a:p>
          <a:p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8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87121"/>
            <a:ext cx="7592291" cy="4889842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8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/* </a:t>
            </a:r>
            <a:r>
              <a:rPr lang="ko-KR" altLang="en-US" sz="2400" kern="0" dirty="0">
                <a:solidFill>
                  <a:srgbClr val="008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예제 파일 </a:t>
            </a:r>
            <a:r>
              <a:rPr lang="en-US" altLang="ko-KR" sz="2400" kern="0" dirty="0">
                <a:solidFill>
                  <a:srgbClr val="008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*/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8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#include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</a:t>
            </a:r>
            <a:r>
              <a:rPr lang="en-US" altLang="ko-KR" sz="2400" kern="0" dirty="0" err="1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iostream</a:t>
            </a:r>
            <a:r>
              <a:rPr lang="en-US" altLang="ko-KR" sz="24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&gt;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using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namespace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std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main()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{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24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24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num1, num2;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num1 = 1; num2 = 2; 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</a:t>
            </a:r>
            <a:r>
              <a:rPr lang="en-US" altLang="ko-KR" sz="2400" kern="0" dirty="0">
                <a:solidFill>
                  <a:srgbClr val="008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// print a string 'hello world!'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std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::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"Hello, World!“ &lt;&lt; </a:t>
            </a:r>
            <a:r>
              <a:rPr lang="en-US" altLang="ko-KR" sz="2400" kern="0" dirty="0" err="1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400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num1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“+”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400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num2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&lt;&lt;“=”&lt;&lt;</a:t>
            </a:r>
            <a:r>
              <a:rPr lang="en-US" altLang="ko-KR" sz="2400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num1+num2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</a:t>
            </a:r>
            <a:r>
              <a:rPr lang="en-US" altLang="ko-KR" sz="24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return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0;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}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400" dirty="0">
              <a:latin typeface="D2Coding Regular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Hello World!</a:t>
            </a:r>
            <a:endParaRPr kumimoji="1"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55182" y="1287121"/>
            <a:ext cx="2938318" cy="4889842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4000"/>
              </a:lnSpc>
              <a:buNone/>
            </a:pPr>
            <a:r>
              <a:rPr lang="en-US" altLang="ko-KR" sz="2400" dirty="0">
                <a:latin typeface="D2Coding Regular" charset="-127"/>
              </a:rPr>
              <a:t>Hello, World!</a:t>
            </a:r>
          </a:p>
          <a:p>
            <a:pPr marL="0" indent="0">
              <a:lnSpc>
                <a:spcPct val="94000"/>
              </a:lnSpc>
              <a:buNone/>
            </a:pPr>
            <a:r>
              <a:rPr lang="en-US" altLang="ko-KR" sz="2400" dirty="0">
                <a:latin typeface="D2Coding Regular" charset="-127"/>
                <a:ea typeface="D2Coding Regular" charset="-127"/>
                <a:cs typeface="D2Coding Regular" charset="-127"/>
              </a:rPr>
              <a:t>1+2=3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52673" y="1287121"/>
            <a:ext cx="13115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Comments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68170" y="3318730"/>
            <a:ext cx="124393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Statement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4251868"/>
            <a:ext cx="137088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Code block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55563" y="2580597"/>
            <a:ext cx="104067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function</a:t>
            </a:r>
            <a:endParaRPr lang="ko-KR" altLang="en-US" dirty="0"/>
          </a:p>
          <a:p>
            <a:r>
              <a:rPr lang="en-US" altLang="ko-KR" dirty="0">
                <a:latin typeface="+mn-ea"/>
              </a:rPr>
              <a:t>: main()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25112" y="1703732"/>
            <a:ext cx="14302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Header files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94328" y="5354338"/>
            <a:ext cx="81413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return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441309" y="4505077"/>
            <a:ext cx="1978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Standard output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022638" y="2133468"/>
            <a:ext cx="12234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kern="0" dirty="0">
                <a:solidFill>
                  <a:schemeClr val="tx1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hlinkClick r:id="rId3"/>
          </p:cNvPr>
          <p:cNvSpPr/>
          <p:nvPr/>
        </p:nvSpPr>
        <p:spPr>
          <a:xfrm>
            <a:off x="14086" y="3392876"/>
            <a:ext cx="117929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Keywords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87773" y="3579441"/>
            <a:ext cx="121546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Identifiers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92728" y="4087812"/>
            <a:ext cx="91050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Literals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189015" y="5564592"/>
            <a:ext cx="122475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Operators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714589" y="5246047"/>
            <a:ext cx="14318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Punctuation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058487" y="6289123"/>
            <a:ext cx="138172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Whitespace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003015" y="5271416"/>
            <a:ext cx="1535118" cy="9144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227944" y="3290837"/>
            <a:ext cx="1535118" cy="9144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46819" y="1308812"/>
            <a:ext cx="131157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Comments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8" grpId="0" animBg="1"/>
      <p:bldP spid="2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Programming Language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Doing something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(computer) some data – some operation(process)</a:t>
            </a:r>
          </a:p>
          <a:p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Essential computer components</a:t>
            </a:r>
          </a:p>
          <a:p>
            <a:pPr marL="233363" lvl="1" indent="0">
              <a:buNone/>
            </a:pPr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CPU – Memory</a:t>
            </a:r>
          </a:p>
          <a:p>
            <a:pPr lvl="1"/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ALU – Register – Memory – HDD(SSD)</a:t>
            </a:r>
          </a:p>
          <a:p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390371"/>
            <a:ext cx="1782157" cy="141022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8909586" y="3276599"/>
            <a:ext cx="720501" cy="723083"/>
            <a:chOff x="4867369" y="1557280"/>
            <a:chExt cx="720501" cy="723083"/>
          </a:xfrm>
        </p:grpSpPr>
        <p:sp>
          <p:nvSpPr>
            <p:cNvPr id="8" name="직사각형 7"/>
            <p:cNvSpPr/>
            <p:nvPr/>
          </p:nvSpPr>
          <p:spPr>
            <a:xfrm rot="1256664">
              <a:off x="4926637" y="1692747"/>
              <a:ext cx="661233" cy="58761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256664">
              <a:off x="4867369" y="1557280"/>
              <a:ext cx="661233" cy="58761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354505" y="5003924"/>
            <a:ext cx="2423557" cy="558681"/>
            <a:chOff x="4867369" y="1557280"/>
            <a:chExt cx="713028" cy="974024"/>
          </a:xfrm>
        </p:grpSpPr>
        <p:sp>
          <p:nvSpPr>
            <p:cNvPr id="12" name="직사각형 11"/>
            <p:cNvSpPr/>
            <p:nvPr/>
          </p:nvSpPr>
          <p:spPr>
            <a:xfrm rot="1256664">
              <a:off x="4919164" y="1943688"/>
              <a:ext cx="661233" cy="58761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256664">
              <a:off x="4867369" y="1557280"/>
              <a:ext cx="661233" cy="58761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012372" y="414638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83796" y="561982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98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Variable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Storage location for the </a:t>
            </a:r>
            <a:r>
              <a:rPr lang="en-US" altLang="ko-KR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</a:t>
            </a:r>
          </a:p>
          <a:p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Variables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Name(identifier): </a:t>
            </a:r>
          </a:p>
          <a:p>
            <a:pPr marL="0" indent="0" latinLnBrk="1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1. Consists of letters(case sensitive), numbers, ‘_’</a:t>
            </a:r>
          </a:p>
          <a:p>
            <a:pPr marL="0" indent="0" latinLnBrk="1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2. Starts with letters or ‘_’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1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3. Allows no space</a:t>
            </a:r>
          </a:p>
          <a:p>
            <a:pPr lvl="2"/>
            <a:endParaRPr lang="en-US" altLang="ko-KR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2"/>
            <a:r>
              <a:rPr lang="en-US" altLang="ko-KR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Initialization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00645" y="2436759"/>
            <a:ext cx="4183998" cy="477131"/>
            <a:chOff x="6467069" y="2113669"/>
            <a:chExt cx="4183998" cy="477131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670269" y="2113669"/>
              <a:ext cx="3980798" cy="477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33363" indent="-233363" algn="l" defTabSz="914400" rtl="0" eaLnBrk="1" latinLnBrk="0" hangingPunct="1">
                <a:lnSpc>
                  <a:spcPct val="114000"/>
                </a:lnSpc>
                <a:spcBef>
                  <a:spcPts val="600"/>
                </a:spcBef>
                <a:buFont typeface=".LucidaGrandeUI" charset="0"/>
                <a:buChar char="▪"/>
                <a:tabLst/>
                <a:defRPr sz="2400" b="0" i="0" kern="1200" baseline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defRPr>
              </a:lvl1pPr>
              <a:lvl2pPr marL="458788" indent="-225425" algn="l" defTabSz="914400" rtl="0" eaLnBrk="1" latinLnBrk="0" hangingPunct="1">
                <a:lnSpc>
                  <a:spcPct val="114000"/>
                </a:lnSpc>
                <a:spcBef>
                  <a:spcPts val="600"/>
                </a:spcBef>
                <a:buFont typeface=".AppleSystemUIFont" charset="-120"/>
                <a:buChar char="–"/>
                <a:tabLst/>
                <a:defRPr sz="2400" b="0" i="0" kern="1200" baseline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defRPr>
              </a:lvl2pPr>
              <a:lvl3pPr marL="692150" indent="-233363" algn="l" defTabSz="914400" rtl="0" eaLnBrk="1" latinLnBrk="0" hangingPunct="1">
                <a:lnSpc>
                  <a:spcPct val="114000"/>
                </a:lnSpc>
                <a:spcBef>
                  <a:spcPts val="600"/>
                </a:spcBef>
                <a:buFont typeface="Arial"/>
                <a:buChar char="•"/>
                <a:tabLst/>
                <a:defRPr sz="2400" b="0" i="0" kern="1200" baseline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defRPr>
              </a:lvl3pPr>
              <a:lvl4pPr marL="917575" indent="-225425" algn="l" defTabSz="914400" rtl="0" eaLnBrk="1" latinLnBrk="0" hangingPunct="1">
                <a:lnSpc>
                  <a:spcPct val="114000"/>
                </a:lnSpc>
                <a:spcBef>
                  <a:spcPts val="600"/>
                </a:spcBef>
                <a:buFont typeface=".AppleSystemUIFont" charset="-120"/>
                <a:buChar char="⁃"/>
                <a:tabLst/>
                <a:defRPr sz="2400" b="0" i="0" kern="1200" baseline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defRPr>
              </a:lvl4pPr>
              <a:lvl5pPr marL="1152525" indent="-234950" algn="l" defTabSz="914400" rtl="0" eaLnBrk="1" latinLnBrk="0" hangingPunct="1">
                <a:lnSpc>
                  <a:spcPct val="114000"/>
                </a:lnSpc>
                <a:spcBef>
                  <a:spcPts val="600"/>
                </a:spcBef>
                <a:buFont typeface="AppleSymbols" charset="0"/>
                <a:buChar char="⋅"/>
                <a:tabLst/>
                <a:defRPr sz="2400" b="0" i="0" kern="1200" baseline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7000"/>
                </a:lnSpc>
                <a:buFont typeface=".LucidaGrandeUI" charset="0"/>
                <a:buNone/>
              </a:pPr>
              <a:r>
                <a:rPr lang="en-US" altLang="ko-KR" kern="0" dirty="0">
                  <a:solidFill>
                    <a:srgbClr val="0000FF"/>
                  </a:solidFill>
                  <a:latin typeface="돋움체" panose="020B0609000101010101" pitchFamily="49" charset="-127"/>
                  <a:ea typeface="맑은 고딕" panose="020B0503020000020004" pitchFamily="50" charset="-127"/>
                  <a:cs typeface="돋움체" panose="020B0609000101010101" pitchFamily="49" charset="-127"/>
                </a:rPr>
                <a:t>Usage: type </a:t>
              </a:r>
              <a:r>
                <a:rPr lang="en-US" altLang="ko-KR" kern="0" dirty="0" err="1">
                  <a:solidFill>
                    <a:srgbClr val="000000"/>
                  </a:solidFill>
                  <a:latin typeface="돋움체" panose="020B0609000101010101" pitchFamily="49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variable_name</a:t>
              </a:r>
              <a:r>
                <a:rPr lang="en-US" altLang="ko-KR" kern="0" dirty="0">
                  <a:solidFill>
                    <a:srgbClr val="000000"/>
                  </a:solidFill>
                  <a:latin typeface="돋움체" panose="020B0609000101010101" pitchFamily="49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;</a:t>
              </a:r>
            </a:p>
            <a:p>
              <a:pPr marL="0" indent="0">
                <a:buFont typeface=".LucidaGrandeUI" charset="0"/>
                <a:buNone/>
              </a:pPr>
              <a:endParaRPr lang="en-US" altLang="ko-KR" dirty="0">
                <a:latin typeface="D2Coding Regular" charset="-127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467069" y="2113669"/>
              <a:ext cx="1144465" cy="477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33363" indent="-233363" algn="l" defTabSz="914400" rtl="0" eaLnBrk="1" latinLnBrk="0" hangingPunct="1">
                <a:lnSpc>
                  <a:spcPct val="114000"/>
                </a:lnSpc>
                <a:spcBef>
                  <a:spcPts val="600"/>
                </a:spcBef>
                <a:buFont typeface=".LucidaGrandeUI" charset="0"/>
                <a:buChar char="▪"/>
                <a:tabLst/>
                <a:defRPr sz="2400" b="0" i="0" kern="1200" baseline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defRPr>
              </a:lvl1pPr>
              <a:lvl2pPr marL="458788" indent="-225425" algn="l" defTabSz="914400" rtl="0" eaLnBrk="1" latinLnBrk="0" hangingPunct="1">
                <a:lnSpc>
                  <a:spcPct val="114000"/>
                </a:lnSpc>
                <a:spcBef>
                  <a:spcPts val="600"/>
                </a:spcBef>
                <a:buFont typeface=".AppleSystemUIFont" charset="-120"/>
                <a:buChar char="–"/>
                <a:tabLst/>
                <a:defRPr sz="2400" b="0" i="0" kern="1200" baseline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defRPr>
              </a:lvl2pPr>
              <a:lvl3pPr marL="692150" indent="-233363" algn="l" defTabSz="914400" rtl="0" eaLnBrk="1" latinLnBrk="0" hangingPunct="1">
                <a:lnSpc>
                  <a:spcPct val="114000"/>
                </a:lnSpc>
                <a:spcBef>
                  <a:spcPts val="600"/>
                </a:spcBef>
                <a:buFont typeface="Arial"/>
                <a:buChar char="•"/>
                <a:tabLst/>
                <a:defRPr sz="2400" b="0" i="0" kern="1200" baseline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defRPr>
              </a:lvl3pPr>
              <a:lvl4pPr marL="917575" indent="-225425" algn="l" defTabSz="914400" rtl="0" eaLnBrk="1" latinLnBrk="0" hangingPunct="1">
                <a:lnSpc>
                  <a:spcPct val="114000"/>
                </a:lnSpc>
                <a:spcBef>
                  <a:spcPts val="600"/>
                </a:spcBef>
                <a:buFont typeface=".AppleSystemUIFont" charset="-120"/>
                <a:buChar char="⁃"/>
                <a:tabLst/>
                <a:defRPr sz="2400" b="0" i="0" kern="1200" baseline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defRPr>
              </a:lvl4pPr>
              <a:lvl5pPr marL="1152525" indent="-234950" algn="l" defTabSz="914400" rtl="0" eaLnBrk="1" latinLnBrk="0" hangingPunct="1">
                <a:lnSpc>
                  <a:spcPct val="114000"/>
                </a:lnSpc>
                <a:spcBef>
                  <a:spcPts val="600"/>
                </a:spcBef>
                <a:buFont typeface="AppleSymbols" charset="0"/>
                <a:buChar char="⋅"/>
                <a:tabLst/>
                <a:defRPr sz="2400" b="0" i="0" kern="1200" baseline="0">
                  <a:solidFill>
                    <a:schemeClr val="tx1"/>
                  </a:solidFill>
                  <a:latin typeface="NanumSquare" charset="-127"/>
                  <a:ea typeface="NanumSquare" charset="-127"/>
                  <a:cs typeface="NanumSquare" charset="-127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7000"/>
                </a:lnSpc>
                <a:buFont typeface=".LucidaGrandeUI" charset="0"/>
                <a:buNone/>
              </a:pPr>
              <a:r>
                <a:rPr lang="en-US" altLang="ko-KR" b="1" kern="0" dirty="0">
                  <a:latin typeface="돋움체" panose="020B0609000101010101" pitchFamily="49" charset="-127"/>
                  <a:ea typeface="맑은 고딕" panose="020B0503020000020004" pitchFamily="50" charset="-127"/>
                  <a:cs typeface="돋움체" panose="020B0609000101010101" pitchFamily="49" charset="-127"/>
                </a:rPr>
                <a:t>Usage:</a:t>
              </a:r>
              <a:endParaRPr lang="en-US" altLang="ko-KR" b="1" dirty="0">
                <a:latin typeface="D2Coding Regular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31267" y="515940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 cf.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9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Variable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Basic Type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Integer type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Floating point type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type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Boolean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135880" y="1497201"/>
          <a:ext cx="5905500" cy="4434840"/>
        </p:xfrm>
        <a:graphic>
          <a:graphicData uri="http://schemas.openxmlformats.org/drawingml/2006/table">
            <a:tbl>
              <a:tblPr/>
              <a:tblGrid>
                <a:gridCol w="1775038">
                  <a:extLst>
                    <a:ext uri="{9D8B030D-6E8A-4147-A177-3AD203B41FA5}">
                      <a16:colId xmlns:a16="http://schemas.microsoft.com/office/drawing/2014/main" val="1305919760"/>
                    </a:ext>
                  </a:extLst>
                </a:gridCol>
                <a:gridCol w="1770805">
                  <a:extLst>
                    <a:ext uri="{9D8B030D-6E8A-4147-A177-3AD203B41FA5}">
                      <a16:colId xmlns:a16="http://schemas.microsoft.com/office/drawing/2014/main" val="2698276263"/>
                    </a:ext>
                  </a:extLst>
                </a:gridCol>
                <a:gridCol w="2359657">
                  <a:extLst>
                    <a:ext uri="{9D8B030D-6E8A-4147-A177-3AD203B41FA5}">
                      <a16:colId xmlns:a16="http://schemas.microsoft.com/office/drawing/2014/main" val="54737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Integer</a:t>
                      </a:r>
                      <a:endParaRPr lang="ko-KR" altLang="en-US" b="1" dirty="0">
                        <a:solidFill>
                          <a:srgbClr val="000000"/>
                        </a:solidFill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Memory size</a:t>
                      </a:r>
                      <a:endParaRPr lang="ko-KR" altLang="en-US" b="1" dirty="0">
                        <a:solidFill>
                          <a:srgbClr val="000000"/>
                        </a:solidFill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Data</a:t>
                      </a:r>
                      <a:endParaRPr lang="ko-KR" altLang="en-US" b="1" dirty="0">
                        <a:solidFill>
                          <a:srgbClr val="000000"/>
                        </a:solidFill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43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notokr"/>
                        </a:rPr>
                        <a:t>(signed) </a:t>
                      </a:r>
                      <a:r>
                        <a:rPr lang="en-US" b="1" dirty="0">
                          <a:effectLst/>
                          <a:latin typeface="notokr"/>
                        </a:rPr>
                        <a:t>short</a:t>
                      </a:r>
                    </a:p>
                    <a:p>
                      <a:pPr algn="ctr"/>
                      <a:r>
                        <a:rPr lang="en-US" b="0" dirty="0">
                          <a:effectLst/>
                          <a:latin typeface="notokr"/>
                        </a:rPr>
                        <a:t>(or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0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2 Bytes</a:t>
                      </a:r>
                      <a:endParaRPr lang="ko-KR" alt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-2</a:t>
                      </a:r>
                      <a:r>
                        <a:rPr lang="en-US" altLang="ko-KR" baseline="30000" dirty="0">
                          <a:effectLst/>
                          <a:latin typeface="notokr"/>
                        </a:rPr>
                        <a:t>15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~ (2</a:t>
                      </a:r>
                      <a:r>
                        <a:rPr lang="en-US" altLang="ko-KR" baseline="30000" dirty="0">
                          <a:effectLst/>
                          <a:latin typeface="notokr"/>
                        </a:rPr>
                        <a:t>15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- 1)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91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notokr"/>
                        </a:rPr>
                        <a:t>unsigned short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2 Bytes</a:t>
                      </a:r>
                      <a:endParaRPr lang="ko-KR" alt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0 ~ (2</a:t>
                      </a:r>
                      <a:r>
                        <a:rPr lang="en-US" altLang="ko-KR" baseline="30000"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- 1)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5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notokr"/>
                        </a:rPr>
                        <a:t>(signed) </a:t>
                      </a:r>
                      <a:r>
                        <a:rPr lang="en-US" b="1" dirty="0" err="1">
                          <a:effectLst/>
                          <a:latin typeface="notokr"/>
                        </a:rPr>
                        <a:t>int</a:t>
                      </a:r>
                      <a:endParaRPr lang="en-US" b="1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4 Bytes (2)</a:t>
                      </a:r>
                      <a:endParaRPr lang="ko-KR" alt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-2</a:t>
                      </a:r>
                      <a:r>
                        <a:rPr lang="en-US" altLang="ko-KR" baseline="30000" dirty="0">
                          <a:effectLst/>
                          <a:latin typeface="notokr"/>
                        </a:rPr>
                        <a:t>31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~ (2</a:t>
                      </a:r>
                      <a:r>
                        <a:rPr lang="en-US" altLang="ko-KR" baseline="30000" dirty="0">
                          <a:effectLst/>
                          <a:latin typeface="notokr"/>
                        </a:rPr>
                        <a:t>31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- 1)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23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unsigned int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4 Bytes</a:t>
                      </a:r>
                      <a:endParaRPr lang="ko-KR" alt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0 ~ (2</a:t>
                      </a:r>
                      <a:r>
                        <a:rPr lang="en-US" altLang="ko-KR" baseline="30000" dirty="0">
                          <a:effectLst/>
                          <a:latin typeface="notokr"/>
                        </a:rPr>
                        <a:t>32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- 1)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49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notokr"/>
                        </a:rPr>
                        <a:t>(signed) </a:t>
                      </a:r>
                      <a:r>
                        <a:rPr lang="en-US" b="1" dirty="0">
                          <a:effectLst/>
                          <a:latin typeface="notokr"/>
                        </a:rPr>
                        <a:t>long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4 Bytes</a:t>
                      </a:r>
                      <a:endParaRPr lang="ko-KR" alt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-2</a:t>
                      </a:r>
                      <a:r>
                        <a:rPr lang="en-US" altLang="ko-KR" baseline="30000" dirty="0">
                          <a:effectLst/>
                          <a:latin typeface="notokr"/>
                        </a:rPr>
                        <a:t>31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~ (2</a:t>
                      </a:r>
                      <a:r>
                        <a:rPr lang="en-US" altLang="ko-KR" baseline="30000" dirty="0">
                          <a:effectLst/>
                          <a:latin typeface="notokr"/>
                        </a:rPr>
                        <a:t>31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- 1)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591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unsigned long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4 Bytes</a:t>
                      </a:r>
                      <a:endParaRPr lang="ko-KR" alt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0 ~ (2</a:t>
                      </a:r>
                      <a:r>
                        <a:rPr lang="en-US" altLang="ko-KR" baseline="30000" dirty="0">
                          <a:effectLst/>
                          <a:latin typeface="notokr"/>
                        </a:rPr>
                        <a:t>32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- 1)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218867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notokr"/>
                        </a:rPr>
                        <a:t>(signed) long </a:t>
                      </a:r>
                      <a:r>
                        <a:rPr lang="en-US" dirty="0" err="1">
                          <a:effectLst/>
                          <a:latin typeface="notokr"/>
                        </a:rPr>
                        <a:t>long</a:t>
                      </a:r>
                      <a:endParaRPr 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8 Byte</a:t>
                      </a:r>
                      <a:endParaRPr lang="ko-KR" alt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-2</a:t>
                      </a:r>
                      <a:r>
                        <a:rPr lang="en-US" altLang="ko-KR" baseline="30000" dirty="0">
                          <a:effectLst/>
                          <a:latin typeface="notokr"/>
                        </a:rPr>
                        <a:t>63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~ (2</a:t>
                      </a:r>
                      <a:r>
                        <a:rPr lang="en-US" altLang="ko-KR" baseline="30000" dirty="0">
                          <a:effectLst/>
                          <a:latin typeface="notokr"/>
                        </a:rPr>
                        <a:t>63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- 1)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422974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notokr"/>
                        </a:rPr>
                        <a:t>unsigned long </a:t>
                      </a:r>
                      <a:r>
                        <a:rPr lang="en-US" dirty="0" err="1">
                          <a:effectLst/>
                          <a:latin typeface="notokr"/>
                        </a:rPr>
                        <a:t>long</a:t>
                      </a:r>
                      <a:endParaRPr 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8 Byte</a:t>
                      </a:r>
                      <a:endParaRPr lang="ko-KR" alt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0 ~ (2</a:t>
                      </a:r>
                      <a:r>
                        <a:rPr lang="en-US" altLang="ko-KR" baseline="30000" dirty="0">
                          <a:effectLst/>
                          <a:latin typeface="notokr"/>
                        </a:rPr>
                        <a:t>64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- 1)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96826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8275617" y="5869199"/>
            <a:ext cx="2871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18,446,744,073,709,551,616‬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80350" y="468846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kr"/>
              </a:rPr>
              <a:t>1 Byte 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kr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70273" y="4130558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kr"/>
              </a:rPr>
              <a:t>unsigned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221480" y="4347904"/>
            <a:ext cx="816187" cy="22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0"/>
          </p:cNvCxnSpPr>
          <p:nvPr/>
        </p:nvCxnSpPr>
        <p:spPr>
          <a:xfrm flipV="1">
            <a:off x="4157133" y="2750891"/>
            <a:ext cx="880534" cy="137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384336" y="3626864"/>
            <a:ext cx="610269" cy="51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428998" y="6157270"/>
            <a:ext cx="77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C++11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직선 화살표 연결선 27"/>
          <p:cNvCxnSpPr>
            <a:stCxn id="27" idx="0"/>
          </p:cNvCxnSpPr>
          <p:nvPr/>
        </p:nvCxnSpPr>
        <p:spPr>
          <a:xfrm flipV="1">
            <a:off x="3816316" y="5317704"/>
            <a:ext cx="1178289" cy="83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135879" y="4600198"/>
            <a:ext cx="5913121" cy="13518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57224" y="986294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::int16_t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9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7" grpId="0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Variable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Basic Type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Integer type</a:t>
            </a:r>
          </a:p>
          <a:p>
            <a:pPr lvl="1"/>
            <a:r>
              <a:rPr lang="en-US" altLang="ko-KR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Floating point type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type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Boolean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135880" y="1458066"/>
          <a:ext cx="5905500" cy="2428240"/>
        </p:xfrm>
        <a:graphic>
          <a:graphicData uri="http://schemas.openxmlformats.org/drawingml/2006/table">
            <a:tbl>
              <a:tblPr/>
              <a:tblGrid>
                <a:gridCol w="1775038">
                  <a:extLst>
                    <a:ext uri="{9D8B030D-6E8A-4147-A177-3AD203B41FA5}">
                      <a16:colId xmlns:a16="http://schemas.microsoft.com/office/drawing/2014/main" val="221827294"/>
                    </a:ext>
                  </a:extLst>
                </a:gridCol>
                <a:gridCol w="1770805">
                  <a:extLst>
                    <a:ext uri="{9D8B030D-6E8A-4147-A177-3AD203B41FA5}">
                      <a16:colId xmlns:a16="http://schemas.microsoft.com/office/drawing/2014/main" val="2898848558"/>
                    </a:ext>
                  </a:extLst>
                </a:gridCol>
                <a:gridCol w="2359657">
                  <a:extLst>
                    <a:ext uri="{9D8B030D-6E8A-4147-A177-3AD203B41FA5}">
                      <a16:colId xmlns:a16="http://schemas.microsoft.com/office/drawing/2014/main" val="3154074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Floating point</a:t>
                      </a:r>
                      <a:endParaRPr lang="ko-KR" altLang="en-US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size</a:t>
                      </a:r>
                      <a:endParaRPr lang="ko-KR" altLang="en-US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ko-KR" altLang="en-US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06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Bytes</a:t>
                      </a:r>
                      <a:endParaRPr lang="ko-KR" alt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(3.4 X 10</a:t>
                      </a:r>
                      <a:r>
                        <a:rPr lang="en-US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r>
                        <a:rPr lang="en-US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~ (3.4 X 10</a:t>
                      </a:r>
                      <a:r>
                        <a:rPr lang="en-US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r>
                        <a:rPr lang="en-US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43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Bytes</a:t>
                      </a:r>
                      <a:endParaRPr lang="ko-KR" alt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(1.7 X 10</a:t>
                      </a:r>
                      <a:r>
                        <a:rPr lang="en-US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-308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~ (1.7 X 10</a:t>
                      </a:r>
                      <a:r>
                        <a:rPr lang="en-US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308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80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 double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8? </a:t>
                      </a:r>
                      <a:r>
                        <a:rPr lang="en-US" altLang="ko-KR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Bytes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8/12/16 </a:t>
                      </a:r>
                    </a:p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depends on system</a:t>
                      </a:r>
                      <a:endParaRPr lang="en-US" altLang="ko-KR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270926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228715" y="4133370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Q1. How to represent?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60392" y="4751875"/>
            <a:ext cx="583986" cy="299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219614" y="4746752"/>
            <a:ext cx="2459964" cy="2971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Exponent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61855" y="4760840"/>
            <a:ext cx="5066131" cy="2830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Fraction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28715" y="541333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Q2. Is it OK?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7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Variable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Basic Type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Integer type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Floating point type</a:t>
            </a:r>
          </a:p>
          <a:p>
            <a:pPr lvl="1"/>
            <a:r>
              <a:rPr lang="en-US" altLang="ko-KR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type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Boolean type (bool)</a:t>
            </a:r>
          </a:p>
          <a:p>
            <a:pPr lvl="2"/>
            <a:r>
              <a:rPr lang="en-US" altLang="ko-KR" dirty="0">
                <a:solidFill>
                  <a:srgbClr val="575757"/>
                </a:solidFill>
                <a:latin typeface="Arial" panose="020B0604020202020204" pitchFamily="34" charset="0"/>
                <a:ea typeface="notokr"/>
                <a:cs typeface="Arial" panose="020B0604020202020204" pitchFamily="34" charset="0"/>
              </a:rPr>
              <a:t>C/</a:t>
            </a:r>
            <a:r>
              <a:rPr lang="ko-KR" altLang="ko-KR" dirty="0">
                <a:solidFill>
                  <a:srgbClr val="575757"/>
                </a:solidFill>
                <a:latin typeface="Arial" panose="020B0604020202020204" pitchFamily="34" charset="0"/>
                <a:ea typeface="notokr"/>
                <a:cs typeface="Arial" panose="020B0604020202020204" pitchFamily="34" charset="0"/>
              </a:rPr>
              <a:t>C++</a:t>
            </a:r>
            <a:r>
              <a:rPr lang="en-US" altLang="ko-KR" dirty="0">
                <a:solidFill>
                  <a:srgbClr val="575757"/>
                </a:solidFill>
                <a:latin typeface="Arial" panose="020B0604020202020204" pitchFamily="34" charset="0"/>
                <a:ea typeface="notokr"/>
                <a:cs typeface="Arial" panose="020B0604020202020204" pitchFamily="34" charset="0"/>
              </a:rPr>
              <a:t> : 0 == false, non-zero==true</a:t>
            </a:r>
          </a:p>
          <a:p>
            <a:pPr lvl="2"/>
            <a:r>
              <a:rPr lang="en-US" altLang="ko-KR" dirty="0">
                <a:solidFill>
                  <a:srgbClr val="575757"/>
                </a:solidFill>
                <a:latin typeface="Arial" panose="020B0604020202020204" pitchFamily="34" charset="0"/>
                <a:ea typeface="notokr"/>
                <a:cs typeface="Arial" panose="020B0604020202020204" pitchFamily="34" charset="0"/>
              </a:rPr>
              <a:t>cf. C++11: false/true</a:t>
            </a:r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182482" y="1414871"/>
          <a:ext cx="3545843" cy="2006600"/>
        </p:xfrm>
        <a:graphic>
          <a:graphicData uri="http://schemas.openxmlformats.org/drawingml/2006/table">
            <a:tbl>
              <a:tblPr/>
              <a:tblGrid>
                <a:gridCol w="1775038">
                  <a:extLst>
                    <a:ext uri="{9D8B030D-6E8A-4147-A177-3AD203B41FA5}">
                      <a16:colId xmlns:a16="http://schemas.microsoft.com/office/drawing/2014/main" val="3648277142"/>
                    </a:ext>
                  </a:extLst>
                </a:gridCol>
                <a:gridCol w="1770805">
                  <a:extLst>
                    <a:ext uri="{9D8B030D-6E8A-4147-A177-3AD203B41FA5}">
                      <a16:colId xmlns:a16="http://schemas.microsoft.com/office/drawing/2014/main" val="35751300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Character Type</a:t>
                      </a:r>
                      <a:endParaRPr lang="ko-KR" altLang="en-US" b="1" dirty="0">
                        <a:solidFill>
                          <a:srgbClr val="000000"/>
                        </a:solidFill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Memory size</a:t>
                      </a:r>
                      <a:endParaRPr lang="ko-KR" altLang="en-US" b="1" dirty="0">
                        <a:solidFill>
                          <a:srgbClr val="000000"/>
                        </a:solidFill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492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1 Byte</a:t>
                      </a:r>
                      <a:endParaRPr lang="ko-KR" alt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97500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wchar_t</a:t>
                      </a:r>
                      <a:endParaRPr 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2 Bytes</a:t>
                      </a:r>
                      <a:endParaRPr lang="ko-KR" alt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67713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char16_t (C++11)</a:t>
                      </a:r>
                      <a:endParaRPr 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effectLst/>
                          <a:latin typeface="notokr"/>
                        </a:rPr>
                        <a:t>2 Bytes</a:t>
                      </a:r>
                      <a:endParaRPr lang="ko-KR" alt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8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char32_t (C++11)</a:t>
                      </a:r>
                      <a:endParaRPr 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effectLst/>
                          <a:latin typeface="notokr"/>
                        </a:rPr>
                        <a:t>4 Bytes</a:t>
                      </a:r>
                      <a:endParaRPr lang="ko-KR" altLang="en-US" dirty="0">
                        <a:effectLst/>
                        <a:latin typeface="notokr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64207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283640" y="3545321"/>
            <a:ext cx="3343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Unicode decoding : utf-8, utf-16…</a:t>
            </a:r>
            <a:endParaRPr lang="en-US" altLang="ko-KR" dirty="0">
              <a:latin typeface="notokr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90880" y="4989285"/>
            <a:ext cx="191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Q1. ‘c’ ==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u‘c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’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00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82123</TotalTime>
  <Words>1863</Words>
  <Application>Microsoft Office PowerPoint</Application>
  <PresentationFormat>Widescreen</PresentationFormat>
  <Paragraphs>417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8" baseType="lpstr">
      <vt:lpstr>.AppleSystemUIFont</vt:lpstr>
      <vt:lpstr>.LucidaGrandeUI</vt:lpstr>
      <vt:lpstr>AppleSymbols</vt:lpstr>
      <vt:lpstr>D2Coding Regular</vt:lpstr>
      <vt:lpstr>NanumSquare</vt:lpstr>
      <vt:lpstr>NanumSquare Regular</vt:lpstr>
      <vt:lpstr>notokr</vt:lpstr>
      <vt:lpstr>SpoqaHanSans</vt:lpstr>
      <vt:lpstr>돋움체</vt:lpstr>
      <vt:lpstr>맑은 고딕</vt:lpstr>
      <vt:lpstr>Arial</vt:lpstr>
      <vt:lpstr>Bahnschrift</vt:lpstr>
      <vt:lpstr>Bookman Old Style</vt:lpstr>
      <vt:lpstr>Calibri</vt:lpstr>
      <vt:lpstr>verdana</vt:lpstr>
      <vt:lpstr>Wingdings</vt:lpstr>
      <vt:lpstr>Office Theme</vt:lpstr>
      <vt:lpstr>Variables,  Type Conversion, Basic Operators, Comments</vt:lpstr>
      <vt:lpstr>Short Notice</vt:lpstr>
      <vt:lpstr>Today’s Topic</vt:lpstr>
      <vt:lpstr>예제: Hello World!</vt:lpstr>
      <vt:lpstr>Programming Language</vt:lpstr>
      <vt:lpstr>Variable</vt:lpstr>
      <vt:lpstr>Variable Type</vt:lpstr>
      <vt:lpstr>Variable Type</vt:lpstr>
      <vt:lpstr>Variable Type</vt:lpstr>
      <vt:lpstr>Variable Size</vt:lpstr>
      <vt:lpstr>Extended Variable Type (typeid())</vt:lpstr>
      <vt:lpstr>Variable initialization</vt:lpstr>
      <vt:lpstr>Type Conversion</vt:lpstr>
      <vt:lpstr>Constant</vt:lpstr>
      <vt:lpstr>Basic Operators(1)</vt:lpstr>
      <vt:lpstr>Basic Operators(2)</vt:lpstr>
      <vt:lpstr>Operator Precedence and Associativity</vt:lpstr>
      <vt:lpstr>Operator Precedence</vt:lpstr>
      <vt:lpstr>References</vt:lpstr>
      <vt:lpstr>예제: Circumference Calculator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Yeseong Kim</cp:lastModifiedBy>
  <cp:revision>1161</cp:revision>
  <cp:lastPrinted>2018-02-25T15:32:51Z</cp:lastPrinted>
  <dcterms:created xsi:type="dcterms:W3CDTF">2016-09-02T04:15:24Z</dcterms:created>
  <dcterms:modified xsi:type="dcterms:W3CDTF">2020-08-31T03:43:29Z</dcterms:modified>
</cp:coreProperties>
</file>