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-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FB2-189E-491F-A109-EF8C6012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783A-97C8-4FB9-964D-55439FF4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F591-F69E-4B20-B169-5DB9967D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DD0-7771-4B51-947A-A54A8EEE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99B5-DB27-44CD-B64A-5DB46D4E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7DB8-3934-4772-A937-80618821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0F4E-F935-4563-80A9-6374E8B4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3D2B-A3E1-41A8-A242-049CEF62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E891-DAA0-4881-9A21-4954E7FF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5D3E-35A6-48FA-8F8B-D2845EFD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F7F1B-FC18-4CA1-832D-819C4074A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1B7DE-BE94-4616-B402-D8B3B020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7D07-018B-4AE8-B312-96FFAF8A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74A1-5D60-4012-B340-DB711A2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7B0B-8093-42B8-8785-463AD1F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AFE0-22F1-419F-A249-2F17362E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0A31-CACA-46ED-8A8F-C62714F7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2DD5-1959-4558-AA68-B1C931CB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221B-B48F-46EF-8DA1-490EA9D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F5AE-D079-4343-9964-0EBE0894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0BE0-9490-4296-88E0-ADCF5B6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ADF6-E8F6-4B0C-B41A-B2C33314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96D9-6E9D-46CC-9DCC-841C85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34AE-B966-4FE9-BA6C-C76F237C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832B-E845-4206-A7F3-EE77CF27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6B86-04CE-4478-8F11-3E1F6A3F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6751-1952-4FFE-BDE7-27AB75F1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2869F-F3AC-4BE3-95E7-6E88B705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9DBC-37B2-46DD-AD06-D52E9F1A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A0EF-1CCF-46E9-9F08-B6B3EA3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65D3B-C610-450F-9FDC-81CE689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D6E6-5C76-483E-8BF1-5BFC39A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08FB-78C9-42CB-AB2A-A0293FB5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2FED-9A4E-43D9-B5FE-92C6E9DF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C35FF-7FDC-457A-935C-E110F994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95F5-D6C0-4525-93A6-784E7CBD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5E52C-7864-4391-B599-70CD2CE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DBEB3-26CF-4419-8118-C58DDBB7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7087-618F-4E31-B063-8D06DAE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9BE5-292A-4039-8450-C551E5F1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F4036-7C6F-4A16-B183-D45A87A6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BD6C7-5D72-4ACD-A9EB-531CFBCB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9E4D-1DEB-40E6-8989-288E208B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18806-FF58-43A3-970D-A9924F0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09802-4638-4859-9A5B-7F94931C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DBE4-B571-4B74-8E3F-AE9ACFEC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E48-BEF5-4D1A-B8F9-0B6AA228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4094-91DF-4840-B2AA-9319FD54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11A6-67A4-49E4-BB45-5FB0220A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11FB-0812-430B-9ECE-7D3FCF60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FBD7-DAC0-4733-86E8-68CB7B15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7B8E9-FBF9-45F8-99CE-692BAAFA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FA5E-D0E8-4177-AEB9-03E53DD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F1A6E-B539-405A-9DD5-EB6D79BB8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75A24-B10F-4A84-B0FC-CB015807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2FFA-063C-42C4-ABA5-9E39CC23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94E2-481B-48A8-B847-6571B98C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4D4F-5CA1-459F-AB96-C960D0C3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38BB5-EA0D-4B98-927E-C69D58D0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F4D2F-D42B-4AE9-B5B3-F40D05F0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28D5-CBCE-4F31-81AA-B7140B822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795-88B5-48E8-9E99-AEFE0A32F7F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F18C-6CCA-485B-A19B-89D629C2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CEB4-B1AF-4001-889E-B26354B66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4C4A-1733-4987-88F4-5EB4398F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6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EC13D6-5401-4FFE-9595-9B07C52C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9999"/>
            <a:ext cx="9144000" cy="1655762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Light"/>
              </a:rPr>
              <a:t>How has the age of the population in the US changed between 1900 and 2000?</a:t>
            </a:r>
            <a:endParaRPr lang="en-US" b="1" dirty="0">
              <a:latin typeface="Tableau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93E0D-BECA-4864-A8B8-A627E73B8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3" r="8709" b="8577"/>
          <a:stretch/>
        </p:blipFill>
        <p:spPr>
          <a:xfrm>
            <a:off x="2647444" y="1747880"/>
            <a:ext cx="6156692" cy="381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E03E-1E7E-40B8-A67E-FF4024CD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005"/>
            <a:ext cx="501676" cy="31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EBD1F-E424-41E4-85D5-FA7FA9FAD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1" r="8709" b="83353"/>
          <a:stretch/>
        </p:blipFill>
        <p:spPr>
          <a:xfrm>
            <a:off x="2647444" y="5522813"/>
            <a:ext cx="6156692" cy="113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40347-2144-4569-AD0E-093F7BDAB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6" t="11432" r="50000" b="85601"/>
          <a:stretch/>
        </p:blipFill>
        <p:spPr>
          <a:xfrm>
            <a:off x="5378336" y="5636101"/>
            <a:ext cx="694908" cy="153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5FFD87-CB65-43D2-A0AA-73613693DD3B}"/>
              </a:ext>
            </a:extLst>
          </p:cNvPr>
          <p:cNvSpPr txBox="1"/>
          <p:nvPr/>
        </p:nvSpPr>
        <p:spPr>
          <a:xfrm>
            <a:off x="3419560" y="1663932"/>
            <a:ext cx="230623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Infant mortality: </a:t>
            </a:r>
            <a:r>
              <a:rPr lang="en-US" sz="1100" dirty="0">
                <a:latin typeface="Tableau Light"/>
              </a:rPr>
              <a:t>In 1900, nearly </a:t>
            </a:r>
            <a:r>
              <a:rPr lang="en-US" sz="1100" b="1" dirty="0">
                <a:latin typeface="Tableau Light"/>
              </a:rPr>
              <a:t>24% </a:t>
            </a:r>
            <a:r>
              <a:rPr lang="en-US" sz="1100" dirty="0">
                <a:latin typeface="Tableau Light"/>
              </a:rPr>
              <a:t>of babies born died before their fifth birthday. In 2000, that number was under </a:t>
            </a:r>
            <a:r>
              <a:rPr lang="en-US" sz="1100" b="1" dirty="0">
                <a:latin typeface="Tableau Light"/>
              </a:rPr>
              <a:t>1%.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1BB22-CC6E-4208-B57E-231FA6F6A2B2}"/>
              </a:ext>
            </a:extLst>
          </p:cNvPr>
          <p:cNvSpPr txBox="1"/>
          <p:nvPr/>
        </p:nvSpPr>
        <p:spPr>
          <a:xfrm>
            <a:off x="6767301" y="3929033"/>
            <a:ext cx="2182489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Life Expectancy: </a:t>
            </a:r>
            <a:r>
              <a:rPr lang="en-US" sz="1100" dirty="0">
                <a:latin typeface="Tableau Light"/>
              </a:rPr>
              <a:t>In 1900, the life expectancy of a person was </a:t>
            </a:r>
            <a:r>
              <a:rPr lang="en-US" sz="1100" b="1" dirty="0">
                <a:latin typeface="Tableau Light"/>
              </a:rPr>
              <a:t>48 years</a:t>
            </a:r>
            <a:r>
              <a:rPr lang="en-US" sz="1100" dirty="0">
                <a:latin typeface="Tableau Light"/>
              </a:rPr>
              <a:t>. Less than </a:t>
            </a:r>
            <a:r>
              <a:rPr lang="en-US" sz="1100" b="1" dirty="0">
                <a:latin typeface="Tableau Light"/>
              </a:rPr>
              <a:t>5%</a:t>
            </a:r>
            <a:r>
              <a:rPr lang="en-US" sz="1100" dirty="0">
                <a:latin typeface="Tableau Light"/>
              </a:rPr>
              <a:t> of the population was 65 or older. In 2000, those numbers were </a:t>
            </a:r>
            <a:r>
              <a:rPr lang="en-US" sz="1100" b="1" dirty="0">
                <a:latin typeface="Tableau Light"/>
              </a:rPr>
              <a:t>76 years</a:t>
            </a:r>
            <a:r>
              <a:rPr lang="en-US" sz="1100" dirty="0">
                <a:latin typeface="Tableau Light"/>
              </a:rPr>
              <a:t> and over </a:t>
            </a:r>
            <a:r>
              <a:rPr lang="en-US" sz="1100" b="1" dirty="0">
                <a:latin typeface="Tableau Light"/>
              </a:rPr>
              <a:t>12%.</a:t>
            </a:r>
            <a:r>
              <a:rPr lang="en-US" sz="1100" dirty="0">
                <a:latin typeface="Tableau Light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F872C-2F12-43B8-A93C-401AC0AE7EEF}"/>
              </a:ext>
            </a:extLst>
          </p:cNvPr>
          <p:cNvSpPr txBox="1"/>
          <p:nvPr/>
        </p:nvSpPr>
        <p:spPr>
          <a:xfrm>
            <a:off x="5170052" y="2460822"/>
            <a:ext cx="208302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Median age: </a:t>
            </a:r>
            <a:r>
              <a:rPr lang="en-US" sz="1100" dirty="0">
                <a:latin typeface="Tableau Light"/>
              </a:rPr>
              <a:t>In 1900, the median age was </a:t>
            </a:r>
            <a:r>
              <a:rPr lang="en-US" sz="1100" b="1" dirty="0">
                <a:latin typeface="Tableau Light"/>
              </a:rPr>
              <a:t>23 years</a:t>
            </a:r>
            <a:r>
              <a:rPr lang="en-US" sz="1100" dirty="0">
                <a:latin typeface="Tableau Light"/>
              </a:rPr>
              <a:t>. In 2000, it was </a:t>
            </a:r>
            <a:r>
              <a:rPr lang="en-US" sz="1100" b="1" dirty="0">
                <a:latin typeface="Tableau Light"/>
              </a:rPr>
              <a:t>35 years</a:t>
            </a:r>
            <a:r>
              <a:rPr lang="en-US" sz="1100" dirty="0">
                <a:latin typeface="Tableau Light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F7E30-4096-49FF-BAEF-255E890719BA}"/>
              </a:ext>
            </a:extLst>
          </p:cNvPr>
          <p:cNvSpPr txBox="1"/>
          <p:nvPr/>
        </p:nvSpPr>
        <p:spPr>
          <a:xfrm>
            <a:off x="3959197" y="1162699"/>
            <a:ext cx="213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bleau Light"/>
              </a:rPr>
              <a:t>using US Census Data from</a:t>
            </a:r>
          </a:p>
        </p:txBody>
      </p:sp>
    </p:spTree>
    <p:extLst>
      <p:ext uri="{BB962C8B-B14F-4D97-AF65-F5344CB8AC3E}">
        <p14:creationId xmlns:p14="http://schemas.microsoft.com/office/powerpoint/2010/main" val="17977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EC13D6-5401-4FFE-9595-9B07C52C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9999"/>
            <a:ext cx="9144000" cy="1655762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Light"/>
              </a:rPr>
              <a:t>How has the age of the population in the US changed between 1900 and 2000?</a:t>
            </a:r>
            <a:endParaRPr lang="en-US" b="1" dirty="0">
              <a:latin typeface="Tableau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93E0D-BECA-4864-A8B8-A627E73B8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3" r="8709" b="8577"/>
          <a:stretch/>
        </p:blipFill>
        <p:spPr>
          <a:xfrm>
            <a:off x="2647444" y="1935406"/>
            <a:ext cx="6156692" cy="381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E03E-1E7E-40B8-A67E-FF4024CD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005"/>
            <a:ext cx="501676" cy="31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EBD1F-E424-41E4-85D5-FA7FA9FAD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1" r="8709" b="83353"/>
          <a:stretch/>
        </p:blipFill>
        <p:spPr>
          <a:xfrm>
            <a:off x="2647444" y="5710339"/>
            <a:ext cx="6156692" cy="113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40347-2144-4569-AD0E-093F7BDAB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6" t="11432" r="50000" b="85601"/>
          <a:stretch/>
        </p:blipFill>
        <p:spPr>
          <a:xfrm>
            <a:off x="5378336" y="5823627"/>
            <a:ext cx="694908" cy="153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5FFD87-CB65-43D2-A0AA-73613693DD3B}"/>
              </a:ext>
            </a:extLst>
          </p:cNvPr>
          <p:cNvSpPr txBox="1"/>
          <p:nvPr/>
        </p:nvSpPr>
        <p:spPr>
          <a:xfrm>
            <a:off x="3419560" y="1725157"/>
            <a:ext cx="2676440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Infant mortality: </a:t>
            </a:r>
            <a:r>
              <a:rPr lang="en-US" sz="1100" dirty="0">
                <a:latin typeface="Tableau Light"/>
              </a:rPr>
              <a:t>In 1900, nearly </a:t>
            </a:r>
            <a:r>
              <a:rPr lang="en-US" sz="1100" b="1" dirty="0">
                <a:latin typeface="Tableau Light"/>
              </a:rPr>
              <a:t>24% </a:t>
            </a:r>
            <a:r>
              <a:rPr lang="en-US" sz="1100" dirty="0">
                <a:latin typeface="Tableau Light"/>
              </a:rPr>
              <a:t>of babies born died before their fifth birthday. In 2000, that number was </a:t>
            </a:r>
            <a:r>
              <a:rPr lang="en-US" sz="1100" b="1" dirty="0">
                <a:latin typeface="Tableau Light"/>
              </a:rPr>
              <a:t>&lt;1%.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1BB22-CC6E-4208-B57E-231FA6F6A2B2}"/>
              </a:ext>
            </a:extLst>
          </p:cNvPr>
          <p:cNvSpPr txBox="1"/>
          <p:nvPr/>
        </p:nvSpPr>
        <p:spPr>
          <a:xfrm>
            <a:off x="6462335" y="3936731"/>
            <a:ext cx="218248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Aging Population: </a:t>
            </a:r>
            <a:r>
              <a:rPr lang="en-US" sz="1100" dirty="0">
                <a:latin typeface="Tableau Light"/>
              </a:rPr>
              <a:t>In 1900, less than </a:t>
            </a:r>
            <a:r>
              <a:rPr lang="en-US" sz="1100" b="1" dirty="0">
                <a:latin typeface="Tableau Light"/>
              </a:rPr>
              <a:t>5%</a:t>
            </a:r>
            <a:r>
              <a:rPr lang="en-US" sz="1100" dirty="0">
                <a:latin typeface="Tableau Light"/>
              </a:rPr>
              <a:t> of the population was 65 or older. In 2000, it was over </a:t>
            </a:r>
            <a:r>
              <a:rPr lang="en-US" sz="1100" b="1" dirty="0">
                <a:latin typeface="Tableau Light"/>
              </a:rPr>
              <a:t>12%.</a:t>
            </a:r>
            <a:r>
              <a:rPr lang="en-US" sz="1100" dirty="0">
                <a:latin typeface="Tableau Light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F872C-2F12-43B8-A93C-401AC0AE7EEF}"/>
              </a:ext>
            </a:extLst>
          </p:cNvPr>
          <p:cNvSpPr txBox="1"/>
          <p:nvPr/>
        </p:nvSpPr>
        <p:spPr>
          <a:xfrm>
            <a:off x="5027598" y="2680162"/>
            <a:ext cx="208302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Life Expectancy: </a:t>
            </a:r>
            <a:r>
              <a:rPr lang="en-US" sz="1100" dirty="0">
                <a:latin typeface="Tableau Light"/>
              </a:rPr>
              <a:t>In 1900, the life expectancy of a person was </a:t>
            </a:r>
            <a:r>
              <a:rPr lang="en-US" sz="1100" b="1" dirty="0">
                <a:latin typeface="Tableau Light"/>
              </a:rPr>
              <a:t>48 years</a:t>
            </a:r>
            <a:r>
              <a:rPr lang="en-US" sz="1100" dirty="0">
                <a:latin typeface="Tableau Light"/>
              </a:rPr>
              <a:t>. In 2000, it was </a:t>
            </a:r>
            <a:r>
              <a:rPr lang="en-US" sz="1100" b="1" dirty="0">
                <a:latin typeface="Tableau Light"/>
              </a:rPr>
              <a:t>76 years.</a:t>
            </a:r>
            <a:endParaRPr lang="en-US" sz="1100" dirty="0">
              <a:latin typeface="Tableau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F7E30-4096-49FF-BAEF-255E890719BA}"/>
              </a:ext>
            </a:extLst>
          </p:cNvPr>
          <p:cNvSpPr txBox="1"/>
          <p:nvPr/>
        </p:nvSpPr>
        <p:spPr>
          <a:xfrm>
            <a:off x="3959197" y="1162699"/>
            <a:ext cx="213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bleau Light"/>
              </a:rPr>
              <a:t>using US Census Data from</a:t>
            </a:r>
          </a:p>
        </p:txBody>
      </p:sp>
    </p:spTree>
    <p:extLst>
      <p:ext uri="{BB962C8B-B14F-4D97-AF65-F5344CB8AC3E}">
        <p14:creationId xmlns:p14="http://schemas.microsoft.com/office/powerpoint/2010/main" val="254967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7F32A5-244A-4B09-BED9-1A785C2C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6353"/>
          <a:stretch/>
        </p:blipFill>
        <p:spPr>
          <a:xfrm>
            <a:off x="2712617" y="5852174"/>
            <a:ext cx="7074264" cy="16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51725-F1F0-4B7F-B6EC-0E5934DFB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5"/>
          <a:stretch/>
        </p:blipFill>
        <p:spPr>
          <a:xfrm>
            <a:off x="2712617" y="1465333"/>
            <a:ext cx="7074264" cy="445146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754F188-CC53-46E5-8925-42B60EFCD100}"/>
              </a:ext>
            </a:extLst>
          </p:cNvPr>
          <p:cNvSpPr txBox="1">
            <a:spLocks/>
          </p:cNvSpPr>
          <p:nvPr/>
        </p:nvSpPr>
        <p:spPr>
          <a:xfrm>
            <a:off x="1768988" y="144473"/>
            <a:ext cx="896152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Tableau Light"/>
              </a:rPr>
              <a:t>What is the Difference in Age Distribution in the US in 1900 vs 2000?</a:t>
            </a:r>
            <a:endParaRPr lang="en-US" sz="3600" b="1" dirty="0">
              <a:latin typeface="Tableau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008D5-98A8-44D5-B52F-AB6E72043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9" y="610747"/>
            <a:ext cx="612297" cy="379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7EDA8-C897-4403-9806-3A04FD2F0975}"/>
              </a:ext>
            </a:extLst>
          </p:cNvPr>
          <p:cNvSpPr txBox="1"/>
          <p:nvPr/>
        </p:nvSpPr>
        <p:spPr>
          <a:xfrm>
            <a:off x="3246120" y="1160584"/>
            <a:ext cx="2676440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Infant mortality: </a:t>
            </a:r>
            <a:r>
              <a:rPr lang="en-US" sz="1100" dirty="0">
                <a:latin typeface="Tableau Light"/>
              </a:rPr>
              <a:t>In 1900, nearly </a:t>
            </a:r>
            <a:r>
              <a:rPr lang="en-US" sz="1100" b="1" dirty="0">
                <a:latin typeface="Tableau Light"/>
              </a:rPr>
              <a:t>24% </a:t>
            </a:r>
            <a:r>
              <a:rPr lang="en-US" sz="1100" dirty="0">
                <a:latin typeface="Tableau Light"/>
              </a:rPr>
              <a:t>of US babies died before their fifth birthday. In 2000, that number was less than </a:t>
            </a:r>
            <a:r>
              <a:rPr lang="en-US" sz="1100" b="1" dirty="0">
                <a:latin typeface="Tableau Light"/>
              </a:rPr>
              <a:t>1%.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B6FE5-7449-45FA-829E-56EACBB7E251}"/>
              </a:ext>
            </a:extLst>
          </p:cNvPr>
          <p:cNvSpPr txBox="1"/>
          <p:nvPr/>
        </p:nvSpPr>
        <p:spPr>
          <a:xfrm>
            <a:off x="7525458" y="3691067"/>
            <a:ext cx="226142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Aging Population: </a:t>
            </a:r>
            <a:r>
              <a:rPr lang="en-US" sz="1100" dirty="0">
                <a:latin typeface="Tableau Light"/>
              </a:rPr>
              <a:t>In 1900, less than </a:t>
            </a:r>
            <a:r>
              <a:rPr lang="en-US" sz="1100" b="1" dirty="0">
                <a:latin typeface="Tableau Light"/>
              </a:rPr>
              <a:t>5%</a:t>
            </a:r>
            <a:r>
              <a:rPr lang="en-US" sz="1100" dirty="0">
                <a:latin typeface="Tableau Light"/>
              </a:rPr>
              <a:t> of the US population was 65 or older. In 2000, it was over </a:t>
            </a:r>
            <a:r>
              <a:rPr lang="en-US" sz="1100" b="1" dirty="0">
                <a:latin typeface="Tableau Light"/>
              </a:rPr>
              <a:t>12%.</a:t>
            </a:r>
            <a:r>
              <a:rPr lang="en-US" sz="1100" dirty="0">
                <a:latin typeface="Tableau Ligh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3C402-0BB9-47D5-9C15-0CA37275E059}"/>
              </a:ext>
            </a:extLst>
          </p:cNvPr>
          <p:cNvSpPr txBox="1"/>
          <p:nvPr/>
        </p:nvSpPr>
        <p:spPr>
          <a:xfrm>
            <a:off x="6285792" y="2633562"/>
            <a:ext cx="208302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ableau Light"/>
              </a:rPr>
              <a:t>Life Expectancy: </a:t>
            </a:r>
            <a:r>
              <a:rPr lang="en-US" sz="1100" dirty="0">
                <a:latin typeface="Tableau Light"/>
              </a:rPr>
              <a:t>In 1900, life expectancy in the US was </a:t>
            </a:r>
            <a:r>
              <a:rPr lang="en-US" sz="1100" b="1" dirty="0">
                <a:latin typeface="Tableau Light"/>
              </a:rPr>
              <a:t>48 years</a:t>
            </a:r>
            <a:r>
              <a:rPr lang="en-US" sz="1100" dirty="0">
                <a:latin typeface="Tableau Light"/>
              </a:rPr>
              <a:t>. In 2000, it was </a:t>
            </a:r>
            <a:r>
              <a:rPr lang="en-US" sz="1100" b="1" dirty="0">
                <a:latin typeface="Tableau Light"/>
              </a:rPr>
              <a:t>76 years.</a:t>
            </a:r>
            <a:endParaRPr lang="en-US" sz="1100" dirty="0">
              <a:latin typeface="Tableau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02C-C596-4634-8C49-D27B0E5E7D4A}"/>
              </a:ext>
            </a:extLst>
          </p:cNvPr>
          <p:cNvSpPr txBox="1"/>
          <p:nvPr/>
        </p:nvSpPr>
        <p:spPr>
          <a:xfrm>
            <a:off x="4822950" y="612849"/>
            <a:ext cx="1750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bleau Light"/>
              </a:rPr>
              <a:t>US Census Data from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8AF312-B547-4FDF-84B9-6C7CD03FA5D5}"/>
              </a:ext>
            </a:extLst>
          </p:cNvPr>
          <p:cNvCxnSpPr>
            <a:cxnSpLocks/>
          </p:cNvCxnSpPr>
          <p:nvPr/>
        </p:nvCxnSpPr>
        <p:spPr>
          <a:xfrm>
            <a:off x="3246120" y="1160584"/>
            <a:ext cx="0" cy="4712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C5770-E2E1-4B74-963C-E7C8C3DAF0EC}"/>
              </a:ext>
            </a:extLst>
          </p:cNvPr>
          <p:cNvCxnSpPr>
            <a:cxnSpLocks/>
          </p:cNvCxnSpPr>
          <p:nvPr/>
        </p:nvCxnSpPr>
        <p:spPr>
          <a:xfrm>
            <a:off x="7525458" y="3691067"/>
            <a:ext cx="0" cy="2181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85B567-58AB-4E1B-909C-0BF91BEA31EF}"/>
              </a:ext>
            </a:extLst>
          </p:cNvPr>
          <p:cNvCxnSpPr>
            <a:cxnSpLocks/>
          </p:cNvCxnSpPr>
          <p:nvPr/>
        </p:nvCxnSpPr>
        <p:spPr>
          <a:xfrm>
            <a:off x="6285792" y="2629931"/>
            <a:ext cx="0" cy="3242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23FFD0-C87B-45A8-B466-8BDE8E404159}"/>
              </a:ext>
            </a:extLst>
          </p:cNvPr>
          <p:cNvSpPr txBox="1"/>
          <p:nvPr/>
        </p:nvSpPr>
        <p:spPr>
          <a:xfrm rot="16200000">
            <a:off x="1626446" y="3506401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bleau Light"/>
              </a:rPr>
              <a:t>% of  Population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B5056-5475-45E3-91F3-578913B4D89F}"/>
              </a:ext>
            </a:extLst>
          </p:cNvPr>
          <p:cNvSpPr txBox="1"/>
          <p:nvPr/>
        </p:nvSpPr>
        <p:spPr>
          <a:xfrm>
            <a:off x="2299387" y="6083679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bleau Light"/>
              </a:rPr>
              <a:t>Age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067B6D-B379-4BA1-948F-E61DD8BDA39B}"/>
              </a:ext>
            </a:extLst>
          </p:cNvPr>
          <p:cNvGrpSpPr/>
          <p:nvPr/>
        </p:nvGrpSpPr>
        <p:grpSpPr>
          <a:xfrm>
            <a:off x="6157518" y="6049659"/>
            <a:ext cx="3499499" cy="494286"/>
            <a:chOff x="6293512" y="6021203"/>
            <a:chExt cx="3482498" cy="54134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D270807-CCEF-45CD-A87B-F4695077A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4902" y1="16800" x2="42484" y2="17200"/>
                          <a14:foregroundMark x1="29412" y1="74400" x2="24183" y2="84000"/>
                          <a14:backgroundMark x1="15686" y1="18800" x2="15686" y2="18800"/>
                          <a14:backgroundMark x1="15686" y1="18800" x2="11765" y2="35600"/>
                          <a14:backgroundMark x1="12418" y1="30400" x2="18301" y2="164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93512" y="6021203"/>
              <a:ext cx="306443" cy="50072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CDBE6E8-F306-45C6-BDF6-8BEC8500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28" b="90476" l="9143" r="89143">
                          <a14:foregroundMark x1="52571" y1="16017" x2="77714" y2="9957"/>
                          <a14:foregroundMark x1="76000" y1="90909" x2="76571" y2="51948"/>
                          <a14:foregroundMark x1="76571" y1="51948" x2="79429" y2="45887"/>
                          <a14:foregroundMark x1="61143" y1="5628" x2="76000" y2="56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96672" y="6061820"/>
              <a:ext cx="379338" cy="500726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4660482-7FA4-42B8-9BA2-2F9BBCA88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51" b="92476" l="10000" r="90000">
                        <a14:foregroundMark x1="47059" y1="17476" x2="48235" y2="17961"/>
                        <a14:foregroundMark x1="32941" y1="62621" x2="24118" y2="92476"/>
                        <a14:foregroundMark x1="65294" y1="63592" x2="58529" y2="83252"/>
                        <a14:foregroundMark x1="58529" y1="83252" x2="57059" y2="844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9847" y="6083679"/>
            <a:ext cx="37730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Tableau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hope</dc:creator>
  <cp:lastModifiedBy>hope</cp:lastModifiedBy>
  <cp:revision>14</cp:revision>
  <dcterms:created xsi:type="dcterms:W3CDTF">2024-03-01T22:45:10Z</dcterms:created>
  <dcterms:modified xsi:type="dcterms:W3CDTF">2024-03-02T04:24:57Z</dcterms:modified>
</cp:coreProperties>
</file>