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266" r:id="rId2"/>
    <p:sldId id="256" r:id="rId3"/>
    <p:sldId id="326" r:id="rId4"/>
    <p:sldId id="363" r:id="rId5"/>
    <p:sldId id="364" r:id="rId6"/>
    <p:sldId id="374" r:id="rId7"/>
    <p:sldId id="365" r:id="rId8"/>
    <p:sldId id="372" r:id="rId9"/>
    <p:sldId id="375" r:id="rId10"/>
    <p:sldId id="376" r:id="rId11"/>
    <p:sldId id="366" r:id="rId12"/>
    <p:sldId id="368" r:id="rId13"/>
    <p:sldId id="377" r:id="rId14"/>
    <p:sldId id="378" r:id="rId15"/>
    <p:sldId id="3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A1521-C4A8-B1A8-5E89-AD4C3BACE996}" v="1" dt="2023-02-06T19:54:26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5238" autoAdjust="0"/>
  </p:normalViewPr>
  <p:slideViewPr>
    <p:cSldViewPr snapToGrid="0" snapToObjects="1">
      <p:cViewPr varScale="1">
        <p:scale>
          <a:sx n="96" d="100"/>
          <a:sy n="96" d="100"/>
        </p:scale>
        <p:origin x="60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BF5C-E978-4836-A07E-C87D7FEEC29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15A41-8A3D-4FA6-A6F1-8961CED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Для начала я построил модель на основе всех переменных</a:t>
            </a:r>
            <a:r>
              <a:rPr lang="en-US" b="1" dirty="0"/>
              <a:t>, </a:t>
            </a:r>
            <a:r>
              <a:rPr lang="ru-RU" b="1" dirty="0"/>
              <a:t>оно слева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5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15A41-8A3D-4FA6-A6F1-8961CEDFE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2783807"/>
            <a:ext cx="105156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786315"/>
            <a:ext cx="10515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8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1851" y="1900107"/>
            <a:ext cx="105156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82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786315"/>
            <a:ext cx="5181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95993" y="2776666"/>
            <a:ext cx="51816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786315"/>
            <a:ext cx="51816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95993" y="2776666"/>
            <a:ext cx="51816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83159"/>
            <a:ext cx="105156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5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1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4948" y="1706880"/>
            <a:ext cx="8422104" cy="23063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 sz="3600" dirty="0">
                <a:solidFill>
                  <a:srgbClr val="006B9B"/>
                </a:solidFill>
              </a:rPr>
              <a:t>Анализ данных о поддержанных машин в США</a:t>
            </a:r>
            <a:endParaRPr lang="en-US" sz="3600" dirty="0">
              <a:solidFill>
                <a:srgbClr val="006B9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4472E-F0B6-6955-3451-07EF035471F1}"/>
              </a:ext>
            </a:extLst>
          </p:cNvPr>
          <p:cNvSpPr txBox="1"/>
          <p:nvPr/>
        </p:nvSpPr>
        <p:spPr>
          <a:xfrm>
            <a:off x="1960879" y="3536146"/>
            <a:ext cx="9072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6B9B"/>
                </a:solidFill>
              </a:rPr>
              <a:t>Student: </a:t>
            </a:r>
            <a:r>
              <a:rPr lang="en-GB" sz="2800" b="1" dirty="0" err="1">
                <a:solidFill>
                  <a:srgbClr val="006B9B"/>
                </a:solidFill>
              </a:rPr>
              <a:t>Lascionov</a:t>
            </a:r>
            <a:r>
              <a:rPr lang="en-GB" sz="2800" b="1" dirty="0">
                <a:solidFill>
                  <a:srgbClr val="006B9B"/>
                </a:solidFill>
              </a:rPr>
              <a:t> Maxim IA-213</a:t>
            </a:r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5330462" y="772264"/>
            <a:ext cx="533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Топ 5 цветов кузова и их количество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F474E9-475F-430F-A298-FF21216C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578" y="1784577"/>
            <a:ext cx="8570843" cy="4611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9232A7-643C-4F8D-91B7-06BEA9C2D385}"/>
              </a:ext>
            </a:extLst>
          </p:cNvPr>
          <p:cNvSpPr/>
          <p:nvPr/>
        </p:nvSpPr>
        <p:spPr>
          <a:xfrm>
            <a:off x="2597426" y="2226365"/>
            <a:ext cx="6592957" cy="7156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D7199-B512-4AEF-ACA0-4954D88AE7C1}"/>
              </a:ext>
            </a:extLst>
          </p:cNvPr>
          <p:cNvSpPr/>
          <p:nvPr/>
        </p:nvSpPr>
        <p:spPr>
          <a:xfrm>
            <a:off x="2597426" y="5287617"/>
            <a:ext cx="7374835" cy="7156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E8D7A-4B54-4DEE-9850-180D288130A4}"/>
              </a:ext>
            </a:extLst>
          </p:cNvPr>
          <p:cNvSpPr/>
          <p:nvPr/>
        </p:nvSpPr>
        <p:spPr>
          <a:xfrm>
            <a:off x="2597427" y="4536709"/>
            <a:ext cx="2789582" cy="6647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1BE48-DAA7-4A43-AA9A-FAAFE6C79CA4}"/>
              </a:ext>
            </a:extLst>
          </p:cNvPr>
          <p:cNvSpPr/>
          <p:nvPr/>
        </p:nvSpPr>
        <p:spPr>
          <a:xfrm>
            <a:off x="2597426" y="3785801"/>
            <a:ext cx="3982278" cy="6647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C7E55-927E-4E0A-8FB3-91C2752964AE}"/>
              </a:ext>
            </a:extLst>
          </p:cNvPr>
          <p:cNvSpPr/>
          <p:nvPr/>
        </p:nvSpPr>
        <p:spPr>
          <a:xfrm>
            <a:off x="2597426" y="2996216"/>
            <a:ext cx="3028122" cy="7156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4592169" y="622025"/>
            <a:ext cx="673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Среднее значение ценны по типу топлива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FF403-C145-49AB-98DE-49D14BD87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629" y="1622616"/>
            <a:ext cx="952632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5294534" y="625663"/>
            <a:ext cx="48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Количество автомобилей по году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47AD0-86CA-42C4-91D1-DBF2443D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56" y="1694729"/>
            <a:ext cx="90404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1974866" y="1010803"/>
            <a:ext cx="4896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Модели линейной регрессии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D024A-BEB3-4A50-8DAD-B63513A2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65" y="1973799"/>
            <a:ext cx="4119643" cy="4566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179DF-86F1-4DD8-8C93-AE4BBBAF4EB8}"/>
              </a:ext>
            </a:extLst>
          </p:cNvPr>
          <p:cNvSpPr txBox="1"/>
          <p:nvPr/>
        </p:nvSpPr>
        <p:spPr>
          <a:xfrm>
            <a:off x="1033669" y="1583635"/>
            <a:ext cx="303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основе всех переменных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F270C-58FA-4974-8AC0-9B9F7CA0F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43" y="2124847"/>
            <a:ext cx="6203917" cy="3722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D6866-5CD8-45E1-9116-B5D9A9540D2C}"/>
              </a:ext>
            </a:extLst>
          </p:cNvPr>
          <p:cNvSpPr txBox="1"/>
          <p:nvPr/>
        </p:nvSpPr>
        <p:spPr>
          <a:xfrm>
            <a:off x="6427304" y="1708314"/>
            <a:ext cx="489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Влияние переменных на конечную ценну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CD13D0-3325-4DAC-A974-9B3D73860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751" y="5991483"/>
            <a:ext cx="4661140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7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4790952" y="622025"/>
            <a:ext cx="582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График по основным переменным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9F66F-6C3C-400F-B723-CCE143949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52" y="1724402"/>
            <a:ext cx="7349435" cy="4409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0A51B-3FEC-4186-95A4-C1FFD4007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3" y="2065646"/>
            <a:ext cx="4739339" cy="723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532655-B9AF-4932-8335-E6D97C973941}"/>
              </a:ext>
            </a:extLst>
          </p:cNvPr>
          <p:cNvSpPr txBox="1"/>
          <p:nvPr/>
        </p:nvSpPr>
        <p:spPr>
          <a:xfrm>
            <a:off x="430694" y="2848209"/>
            <a:ext cx="335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использованны</a:t>
            </a:r>
            <a:r>
              <a:rPr lang="en-US" dirty="0"/>
              <a:t> </a:t>
            </a:r>
            <a:r>
              <a:rPr lang="ru-RU" dirty="0"/>
              <a:t>поля: двигатель,</a:t>
            </a:r>
            <a:r>
              <a:rPr lang="en-US" dirty="0"/>
              <a:t> </a:t>
            </a:r>
            <a:r>
              <a:rPr lang="ru-RU" dirty="0"/>
              <a:t>цвет кузова,КПП,</a:t>
            </a:r>
            <a:r>
              <a:rPr lang="en-US" dirty="0"/>
              <a:t> </a:t>
            </a:r>
            <a:r>
              <a:rPr lang="ru-RU" dirty="0"/>
              <a:t>количество дтп, цвет интерьера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81A28-5610-4219-A7B7-89F218A9BEFB}"/>
              </a:ext>
            </a:extLst>
          </p:cNvPr>
          <p:cNvSpPr txBox="1"/>
          <p:nvPr/>
        </p:nvSpPr>
        <p:spPr>
          <a:xfrm>
            <a:off x="477076" y="4068418"/>
            <a:ext cx="335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заметить что в этот раз метрики и правда стали лучше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5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4790952" y="622025"/>
            <a:ext cx="582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Выводы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81A28-5610-4219-A7B7-89F218A9BEFB}"/>
              </a:ext>
            </a:extLst>
          </p:cNvPr>
          <p:cNvSpPr txBox="1"/>
          <p:nvPr/>
        </p:nvSpPr>
        <p:spPr>
          <a:xfrm>
            <a:off x="622852" y="2060714"/>
            <a:ext cx="9740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выводы, которые я сделал в ходе анализа могу отметить несколько вещей, некоторые предположения оказались верны, некоторые в корне не верны.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Рынок США насыщен автомобилями с бензиновым типом топливом.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Ценообразование зависит не от пробега и года выпуска, а от других параметров, одни из них:Цвет кузова и цвет интерьера. Что достаточно странно.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Большинство автомобилей черные, как внутри, так и снаружи.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Больше всего автомобилей 2020 года выпуска.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Дороже всех на рынке, автомобили с гибридным типом топлива.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Большинство б</a:t>
            </a:r>
            <a:r>
              <a:rPr lang="en-US" dirty="0"/>
              <a:t>/</a:t>
            </a:r>
            <a:r>
              <a:rPr lang="ru-RU" dirty="0"/>
              <a:t>у автомобилей имееют пробег в диапазоне от 50000 миль до 120000 миль (80500 км до 193 000 км).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E29828-327A-4069-B6A4-C00E79C90BFE}"/>
              </a:ext>
            </a:extLst>
          </p:cNvPr>
          <p:cNvSpPr txBox="1"/>
          <p:nvPr/>
        </p:nvSpPr>
        <p:spPr>
          <a:xfrm>
            <a:off x="1802158" y="2435975"/>
            <a:ext cx="9072373" cy="95410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ru-RU" sz="2800" b="1" dirty="0"/>
              <a:t>Описание датасэта</a:t>
            </a:r>
          </a:p>
          <a:p>
            <a:r>
              <a:rPr lang="ru-RU" sz="2800" b="1" dirty="0"/>
              <a:t>Распределения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8724A-98EF-6672-966E-4216909495A8}"/>
              </a:ext>
            </a:extLst>
          </p:cNvPr>
          <p:cNvSpPr txBox="1"/>
          <p:nvPr/>
        </p:nvSpPr>
        <p:spPr>
          <a:xfrm>
            <a:off x="1645919" y="1510715"/>
            <a:ext cx="9072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6B9B"/>
                </a:solidFill>
              </a:rPr>
              <a:t>Содержание</a:t>
            </a:r>
            <a:endParaRPr lang="en-US" sz="2800" b="1" dirty="0">
              <a:solidFill>
                <a:srgbClr val="006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1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999" y="1754063"/>
            <a:ext cx="11192949" cy="40505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i="0" dirty="0">
                <a:solidFill>
                  <a:srgbClr val="202124"/>
                </a:solidFill>
                <a:effectLst/>
                <a:latin typeface="zeitung"/>
              </a:rPr>
              <a:t>Цель и мотивация анализа – цель анализа</a:t>
            </a:r>
            <a:r>
              <a:rPr lang="ru-RU" sz="2000" i="0" dirty="0">
                <a:solidFill>
                  <a:srgbClr val="202124"/>
                </a:solidFill>
                <a:effectLst/>
                <a:latin typeface="zeitung"/>
              </a:rPr>
              <a:t>: индификация зависимостей между параметрами автомобилей и прогнозирование ценны в зависимости от них. </a:t>
            </a:r>
            <a:r>
              <a:rPr lang="ru-RU" sz="2000" b="1" i="0" dirty="0">
                <a:solidFill>
                  <a:srgbClr val="202124"/>
                </a:solidFill>
                <a:effectLst/>
                <a:latin typeface="zeitung"/>
              </a:rPr>
              <a:t>Мотивация</a:t>
            </a:r>
            <a:r>
              <a:rPr lang="ru-RU" sz="2000" i="0" dirty="0">
                <a:solidFill>
                  <a:srgbClr val="202124"/>
                </a:solidFill>
                <a:effectLst/>
                <a:latin typeface="zeitung"/>
              </a:rPr>
              <a:t>: личный интерес к самому распределению и ценообразованию на автомобили в США.</a:t>
            </a:r>
            <a:r>
              <a:rPr lang="ru-RU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ru-RU" dirty="0">
                <a:solidFill>
                  <a:srgbClr val="202124"/>
                </a:solidFill>
                <a:latin typeface="zeitung"/>
              </a:rPr>
              <a:t>Выбрал этот датасет, так же из-за личного интереса и так как рынок США самый большой, поэтому был выбран именно этот датасет.</a:t>
            </a:r>
            <a:endParaRPr lang="ru-RU" b="1" dirty="0">
              <a:solidFill>
                <a:srgbClr val="202124"/>
              </a:solidFill>
              <a:latin typeface="zeitung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i="0" dirty="0">
                <a:solidFill>
                  <a:srgbClr val="202124"/>
                </a:solidFill>
                <a:effectLst/>
                <a:latin typeface="zeitung"/>
              </a:rPr>
              <a:t>Used Car Price Prediction Dataset</a:t>
            </a:r>
            <a:r>
              <a:rPr lang="ru-RU" sz="2000" b="1" i="0" dirty="0">
                <a:solidFill>
                  <a:srgbClr val="202124"/>
                </a:solidFill>
                <a:effectLst/>
                <a:latin typeface="zeitung"/>
              </a:rPr>
              <a:t> – </a:t>
            </a:r>
            <a:r>
              <a:rPr lang="ru-RU" b="1" dirty="0">
                <a:solidFill>
                  <a:srgbClr val="202124"/>
                </a:solidFill>
                <a:latin typeface="zeitung"/>
              </a:rPr>
              <a:t> </a:t>
            </a:r>
            <a:r>
              <a:rPr lang="ru-RU" dirty="0">
                <a:solidFill>
                  <a:srgbClr val="202124"/>
                </a:solidFill>
                <a:latin typeface="zeitung"/>
              </a:rPr>
              <a:t>набор данных для прогнозирования цен на подержанные автомобили — это комплексная коллекция автомобильной информации, полученная с популярного веб-сайта автомобильного рынка </a:t>
            </a:r>
            <a:r>
              <a:rPr lang="en-GB" dirty="0">
                <a:solidFill>
                  <a:srgbClr val="202124"/>
                </a:solidFill>
                <a:latin typeface="zeitung"/>
              </a:rPr>
              <a:t>https://</a:t>
            </a:r>
            <a:r>
              <a:rPr lang="en-GB" dirty="0" err="1">
                <a:solidFill>
                  <a:srgbClr val="202124"/>
                </a:solidFill>
                <a:latin typeface="zeitung"/>
              </a:rPr>
              <a:t>www.cars.com</a:t>
            </a:r>
            <a:r>
              <a:rPr lang="en-GB" dirty="0">
                <a:solidFill>
                  <a:srgbClr val="202124"/>
                </a:solidFill>
                <a:latin typeface="zeitung"/>
              </a:rPr>
              <a:t>. </a:t>
            </a:r>
            <a:r>
              <a:rPr lang="ru-RU" dirty="0">
                <a:solidFill>
                  <a:srgbClr val="202124"/>
                </a:solidFill>
                <a:latin typeface="zeitung"/>
              </a:rPr>
              <a:t>Этот набор данных содержит 4009 точек данных, каждая из которых представляет собой уникальный список транспортных средств, и включает девять различных функций, дающих ценную информацию о мире автомобилей.</a:t>
            </a:r>
            <a:endParaRPr lang="en-US" sz="24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87843" y="402733"/>
            <a:ext cx="8818880" cy="905377"/>
          </a:xfrm>
        </p:spPr>
        <p:txBody>
          <a:bodyPr>
            <a:normAutofit/>
          </a:bodyPr>
          <a:lstStyle/>
          <a:p>
            <a:r>
              <a:rPr lang="ru-RU" dirty="0"/>
              <a:t>Описание и цель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4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999" y="1754063"/>
            <a:ext cx="11192949" cy="405050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Марка и модель: </a:t>
            </a:r>
            <a:r>
              <a:rPr lang="ru-RU" sz="2000" dirty="0"/>
              <a:t>марка и модель автомобиля, которые могут существенно повлиять на его цену. Разные бренды и модели имеют разную рыночную стоимость.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Модельный год</a:t>
            </a:r>
            <a:r>
              <a:rPr lang="ru-RU" sz="2000" dirty="0"/>
              <a:t>: год выпуска автомобиля, который влияет на амортизацию и технологические достижения. Старые автомобили, как правило, дешевле новых.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Пробег</a:t>
            </a:r>
            <a:r>
              <a:rPr lang="ru-RU" sz="2000" dirty="0"/>
              <a:t>: Пробег транспортного средства, который является показателем износа. Автомобили с меньшим пробегом часто стоят дороже.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Тип топлива</a:t>
            </a:r>
            <a:r>
              <a:rPr lang="ru-RU" sz="2000" dirty="0"/>
              <a:t>: тип топлива, на котором работает транспортное средство, будь то бензин, дизельное топливо, электричество или гибрид. Различные виды топлива могут иметь разные ценовые диапазоны.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Тип двигателя</a:t>
            </a:r>
            <a:r>
              <a:rPr lang="ru-RU" sz="2000" dirty="0"/>
              <a:t>: характеристики двигателя, которые могут повлиять на производительность и эффективность. Более мощные двигатели или гибридные системы могут повлиять на цену.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Трансмиссия</a:t>
            </a:r>
            <a:r>
              <a:rPr lang="ru-RU" sz="2000" dirty="0"/>
              <a:t>: тип трансмиссии: автоматическая, механическая или другой вариант. Механические коробки передач часто ассоциируются с более низкими ценами.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Цвета кузова и интерьера</a:t>
            </a:r>
            <a:r>
              <a:rPr lang="ru-RU" sz="2000" dirty="0"/>
              <a:t>: Эстетические аспекты автомобиля, включая варианты цвета. Уникальные или редкие цветовые комбинации могут повлиять на цену.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История аварий</a:t>
            </a:r>
            <a:r>
              <a:rPr lang="ru-RU" sz="2000" dirty="0"/>
              <a:t>: имело ли транспортное средство предыдущую историю аварий или повреждений. Автомобили с чистой историей аварий могут стоить дороже.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dirty="0"/>
              <a:t>Чистый титул</a:t>
            </a:r>
            <a:r>
              <a:rPr lang="ru-RU" sz="2000" dirty="0"/>
              <a:t>: наличие чистого титула, который может повлиять на стоимость при перепродаже и правовой статус. Автомобили с чистыми паспортами зачастую более ценны.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Цен</a:t>
            </a:r>
            <a:r>
              <a:rPr lang="ru-RU" b="1" dirty="0">
                <a:solidFill>
                  <a:srgbClr val="222222"/>
                </a:solidFill>
                <a:latin typeface="Roboto" panose="02000000000000000000" pitchFamily="2" charset="0"/>
              </a:rPr>
              <a:t>а – </a:t>
            </a:r>
            <a:r>
              <a:rPr lang="ru-RU" dirty="0">
                <a:solidFill>
                  <a:srgbClr val="222222"/>
                </a:solidFill>
                <a:latin typeface="Roboto" panose="02000000000000000000" pitchFamily="2" charset="0"/>
              </a:rPr>
              <a:t>единственная зависимая переменная от всех остальных независимых переменных.</a:t>
            </a:r>
            <a:endParaRPr lang="en-US" sz="2400" b="1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70480" y="768788"/>
            <a:ext cx="8818880" cy="905377"/>
          </a:xfrm>
        </p:spPr>
        <p:txBody>
          <a:bodyPr>
            <a:normAutofit/>
          </a:bodyPr>
          <a:lstStyle/>
          <a:p>
            <a:r>
              <a:rPr lang="ru-RU" dirty="0"/>
              <a:t>Поля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1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5102378" y="619037"/>
            <a:ext cx="636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Количество автомобилей в зависимости от типа топлива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1AA2E-17CD-455B-9B9F-E43961C5C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234" y="1545355"/>
            <a:ext cx="90404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4426519" y="622025"/>
            <a:ext cx="842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Количество ДТП в зависимости от бренда и пробега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8E45B-FBE7-BEEC-FAB6-45051E637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64" y="1545355"/>
            <a:ext cx="9640388" cy="50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8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4916848" y="652994"/>
            <a:ext cx="606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Распределение в зависимости от пробега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FD17F-B013-4616-85FE-1BA3C211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56" y="1602738"/>
            <a:ext cx="90404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C4694-B389-5832-BE83-D6F70C32A2FB}"/>
              </a:ext>
            </a:extLst>
          </p:cNvPr>
          <p:cNvSpPr txBox="1"/>
          <p:nvPr/>
        </p:nvSpPr>
        <p:spPr>
          <a:xfrm>
            <a:off x="6281822" y="567935"/>
            <a:ext cx="4240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Процентое соотношение по авариям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BE3DA-5AFD-4F7E-A41E-7E87574B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56" y="1714607"/>
            <a:ext cx="90404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2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31532D-EA61-4B25-BB51-4E28D0AE5097}"/>
              </a:ext>
            </a:extLst>
          </p:cNvPr>
          <p:cNvSpPr txBox="1"/>
          <p:nvPr/>
        </p:nvSpPr>
        <p:spPr>
          <a:xfrm>
            <a:off x="5330462" y="772264"/>
            <a:ext cx="5330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Топ 5 цветов интерьера и их количество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C4637-757E-4EE5-9A65-62D43AC2F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695" y="1789044"/>
            <a:ext cx="7890565" cy="45786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C17A4E-3DC6-476E-B70D-75188D80B7F9}"/>
              </a:ext>
            </a:extLst>
          </p:cNvPr>
          <p:cNvSpPr/>
          <p:nvPr/>
        </p:nvSpPr>
        <p:spPr>
          <a:xfrm>
            <a:off x="2855843" y="2252870"/>
            <a:ext cx="1596887" cy="669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079DD-AD4F-40C5-A534-A571A20D6B85}"/>
              </a:ext>
            </a:extLst>
          </p:cNvPr>
          <p:cNvSpPr/>
          <p:nvPr/>
        </p:nvSpPr>
        <p:spPr>
          <a:xfrm>
            <a:off x="2855843" y="3770243"/>
            <a:ext cx="6732105" cy="675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2D9F0-648D-4DDA-8EE4-5170F690E35C}"/>
              </a:ext>
            </a:extLst>
          </p:cNvPr>
          <p:cNvSpPr/>
          <p:nvPr/>
        </p:nvSpPr>
        <p:spPr>
          <a:xfrm>
            <a:off x="2855844" y="3001490"/>
            <a:ext cx="543340" cy="67586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2BBDA-0400-484F-A833-9989A8E78652}"/>
              </a:ext>
            </a:extLst>
          </p:cNvPr>
          <p:cNvSpPr/>
          <p:nvPr/>
        </p:nvSpPr>
        <p:spPr>
          <a:xfrm>
            <a:off x="2862471" y="5294243"/>
            <a:ext cx="443946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48AA1-4192-4738-9AEE-1C65B5A97F60}"/>
              </a:ext>
            </a:extLst>
          </p:cNvPr>
          <p:cNvSpPr/>
          <p:nvPr/>
        </p:nvSpPr>
        <p:spPr>
          <a:xfrm>
            <a:off x="2862470" y="4518991"/>
            <a:ext cx="1855303" cy="6823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7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21410</TotalTime>
  <Words>607</Words>
  <Application>Microsoft Office PowerPoint</Application>
  <PresentationFormat>Widescreen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Roboto</vt:lpstr>
      <vt:lpstr>zeitung</vt:lpstr>
      <vt:lpstr>Office Theme</vt:lpstr>
      <vt:lpstr>PowerPoint Presentation</vt:lpstr>
      <vt:lpstr>PowerPoint Presentation</vt:lpstr>
      <vt:lpstr>Описание и цель</vt:lpstr>
      <vt:lpstr>Поля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Lazu Victoria</dc:creator>
  <cp:lastModifiedBy>malix2k17@gmail.com</cp:lastModifiedBy>
  <cp:revision>91</cp:revision>
  <dcterms:created xsi:type="dcterms:W3CDTF">2016-11-09T12:50:21Z</dcterms:created>
  <dcterms:modified xsi:type="dcterms:W3CDTF">2023-12-18T09:13:15Z</dcterms:modified>
</cp:coreProperties>
</file>