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57" r:id="rId3"/>
    <p:sldId id="280" r:id="rId4"/>
    <p:sldId id="258" r:id="rId5"/>
    <p:sldId id="259" r:id="rId6"/>
    <p:sldId id="260" r:id="rId7"/>
    <p:sldId id="283" r:id="rId8"/>
    <p:sldId id="286" r:id="rId9"/>
    <p:sldId id="285" r:id="rId10"/>
    <p:sldId id="284" r:id="rId11"/>
    <p:sldId id="287" r:id="rId12"/>
    <p:sldId id="263" r:id="rId13"/>
    <p:sldId id="288" r:id="rId14"/>
    <p:sldId id="266" r:id="rId15"/>
    <p:sldId id="267" r:id="rId16"/>
    <p:sldId id="268" r:id="rId17"/>
    <p:sldId id="269" r:id="rId18"/>
    <p:sldId id="270" r:id="rId19"/>
    <p:sldId id="271" r:id="rId20"/>
    <p:sldId id="272" r:id="rId21"/>
    <p:sldId id="273" r:id="rId22"/>
    <p:sldId id="274" r:id="rId23"/>
    <p:sldId id="289" r:id="rId24"/>
    <p:sldId id="276" r:id="rId25"/>
    <p:sldId id="277" r:id="rId26"/>
    <p:sldId id="290" r:id="rId27"/>
    <p:sldId id="278" r:id="rId28"/>
    <p:sldId id="279" r:id="rId29"/>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1E3FC16-2F74-4A9B-9D88-C658E9EC5995}" type="datetimeFigureOut">
              <a:rPr kumimoji="1" lang="ja-JP" altLang="en-US" smtClean="0"/>
              <a:t>2018/3/14</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5747B74B-671E-45D9-B2EC-962387C229C5}" type="slidenum">
              <a:rPr kumimoji="1" lang="ja-JP" altLang="en-US" smtClean="0"/>
              <a:t>‹#›</a:t>
            </a:fld>
            <a:endParaRPr kumimoji="1" lang="ja-JP" altLang="en-US"/>
          </a:p>
        </p:txBody>
      </p:sp>
    </p:spTree>
    <p:extLst>
      <p:ext uri="{BB962C8B-B14F-4D97-AF65-F5344CB8AC3E}">
        <p14:creationId xmlns:p14="http://schemas.microsoft.com/office/powerpoint/2010/main" val="37633451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421581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155375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2612990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38FC563-72DB-4272-9E1A-FFF4771D0A80}"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55374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グラフ プレースホルダ 2"/>
          <p:cNvSpPr>
            <a:spLocks noGrp="1"/>
          </p:cNvSpPr>
          <p:nvPr>
            <p:ph type="chart" idx="1"/>
          </p:nvPr>
        </p:nvSpPr>
        <p:spPr>
          <a:xfrm>
            <a:off x="457200" y="1981200"/>
            <a:ext cx="8229600" cy="3886200"/>
          </a:xfrm>
        </p:spPr>
        <p:txBody>
          <a:bodyPr/>
          <a:lstStyle/>
          <a:p>
            <a:pPr lvl="0"/>
            <a:endParaRPr lang="ja-JP"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18FF5A92-F9C2-49AD-BA37-E350BB5F6C22}"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3684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32117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156589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67174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402806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246336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144463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10596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D3D6C51-2D79-46A7-97EA-A875488B1D6F}" type="datetimeFigureOut">
              <a:rPr kumimoji="1" lang="ja-JP" altLang="en-US" smtClean="0"/>
              <a:t>2018/3/14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98473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D6C51-2D79-46A7-97EA-A875488B1D6F}" type="datetimeFigureOut">
              <a:rPr kumimoji="1" lang="ja-JP" altLang="en-US" smtClean="0"/>
              <a:t>2018/3/14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F89FD-692A-4F2A-BA34-853B44B2F2E5}" type="slidenum">
              <a:rPr kumimoji="1" lang="ja-JP" altLang="en-US" smtClean="0"/>
              <a:t>‹#›</a:t>
            </a:fld>
            <a:endParaRPr kumimoji="1" lang="ja-JP" altLang="en-US"/>
          </a:p>
        </p:txBody>
      </p:sp>
    </p:spTree>
    <p:extLst>
      <p:ext uri="{BB962C8B-B14F-4D97-AF65-F5344CB8AC3E}">
        <p14:creationId xmlns:p14="http://schemas.microsoft.com/office/powerpoint/2010/main" val="263924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独占と不完全競争</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85324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11560" y="198438"/>
            <a:ext cx="8229600" cy="1143000"/>
          </a:xfrm>
        </p:spPr>
        <p:txBody>
          <a:bodyPr/>
          <a:lstStyle/>
          <a:p>
            <a:pPr eaLnBrk="1" hangingPunct="1"/>
            <a:r>
              <a:rPr lang="ja-JP" altLang="en-US"/>
              <a:t>需要曲線と限界収入曲線</a:t>
            </a:r>
          </a:p>
        </p:txBody>
      </p:sp>
      <p:sp>
        <p:nvSpPr>
          <p:cNvPr id="2057" name="Text Box 10"/>
          <p:cNvSpPr txBox="1">
            <a:spLocks noChangeArrowheads="1"/>
          </p:cNvSpPr>
          <p:nvPr/>
        </p:nvSpPr>
        <p:spPr bwMode="auto">
          <a:xfrm>
            <a:off x="284276" y="1369248"/>
            <a:ext cx="2875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p</a:t>
            </a:r>
          </a:p>
        </p:txBody>
      </p:sp>
      <p:sp>
        <p:nvSpPr>
          <p:cNvPr id="2052" name="Line 4"/>
          <p:cNvSpPr>
            <a:spLocks noChangeShapeType="1"/>
          </p:cNvSpPr>
          <p:nvPr/>
        </p:nvSpPr>
        <p:spPr bwMode="auto">
          <a:xfrm>
            <a:off x="697349" y="3857962"/>
            <a:ext cx="333377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3" name="Line 5"/>
          <p:cNvSpPr>
            <a:spLocks noChangeShapeType="1"/>
          </p:cNvSpPr>
          <p:nvPr/>
        </p:nvSpPr>
        <p:spPr bwMode="auto">
          <a:xfrm flipV="1">
            <a:off x="697349" y="1468461"/>
            <a:ext cx="0" cy="23895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4" name="Line 7"/>
          <p:cNvSpPr>
            <a:spLocks noChangeShapeType="1"/>
          </p:cNvSpPr>
          <p:nvPr/>
        </p:nvSpPr>
        <p:spPr bwMode="auto">
          <a:xfrm>
            <a:off x="741265" y="1835414"/>
            <a:ext cx="2510836" cy="1737993"/>
          </a:xfrm>
          <a:prstGeom prst="line">
            <a:avLst/>
          </a:prstGeom>
          <a:noFill/>
          <a:ln w="5715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055" name="Line 8"/>
          <p:cNvSpPr>
            <a:spLocks noChangeShapeType="1"/>
          </p:cNvSpPr>
          <p:nvPr/>
        </p:nvSpPr>
        <p:spPr bwMode="auto">
          <a:xfrm>
            <a:off x="697349" y="1816251"/>
            <a:ext cx="1688848" cy="2694177"/>
          </a:xfrm>
          <a:prstGeom prst="line">
            <a:avLst/>
          </a:prstGeom>
          <a:noFill/>
          <a:ln w="57150">
            <a:solidFill>
              <a:srgbClr val="6666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056" name="Text Box 9"/>
          <p:cNvSpPr txBox="1">
            <a:spLocks noChangeArrowheads="1"/>
          </p:cNvSpPr>
          <p:nvPr/>
        </p:nvSpPr>
        <p:spPr bwMode="auto">
          <a:xfrm>
            <a:off x="3771452" y="3905994"/>
            <a:ext cx="80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Q</a:t>
            </a:r>
          </a:p>
        </p:txBody>
      </p:sp>
      <p:sp>
        <p:nvSpPr>
          <p:cNvPr id="2058" name="Text Box 11"/>
          <p:cNvSpPr txBox="1">
            <a:spLocks noChangeArrowheads="1"/>
          </p:cNvSpPr>
          <p:nvPr/>
        </p:nvSpPr>
        <p:spPr bwMode="auto">
          <a:xfrm>
            <a:off x="3252101" y="3423942"/>
            <a:ext cx="346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D</a:t>
            </a:r>
          </a:p>
        </p:txBody>
      </p:sp>
      <p:sp>
        <p:nvSpPr>
          <p:cNvPr id="2059" name="Text Box 12"/>
          <p:cNvSpPr txBox="1">
            <a:spLocks noChangeArrowheads="1"/>
          </p:cNvSpPr>
          <p:nvPr/>
        </p:nvSpPr>
        <p:spPr bwMode="auto">
          <a:xfrm>
            <a:off x="2364238" y="4292939"/>
            <a:ext cx="695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MR</a:t>
            </a:r>
          </a:p>
        </p:txBody>
      </p:sp>
      <p:sp>
        <p:nvSpPr>
          <p:cNvPr id="17" name="Line 4"/>
          <p:cNvSpPr>
            <a:spLocks noChangeShapeType="1"/>
          </p:cNvSpPr>
          <p:nvPr/>
        </p:nvSpPr>
        <p:spPr bwMode="auto">
          <a:xfrm>
            <a:off x="4908662" y="3930313"/>
            <a:ext cx="333377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8" name="Line 5"/>
          <p:cNvSpPr>
            <a:spLocks noChangeShapeType="1"/>
          </p:cNvSpPr>
          <p:nvPr/>
        </p:nvSpPr>
        <p:spPr bwMode="auto">
          <a:xfrm flipV="1">
            <a:off x="4908662" y="1540812"/>
            <a:ext cx="0" cy="23895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 name="Text Box 9"/>
          <p:cNvSpPr txBox="1">
            <a:spLocks noChangeArrowheads="1"/>
          </p:cNvSpPr>
          <p:nvPr/>
        </p:nvSpPr>
        <p:spPr bwMode="auto">
          <a:xfrm>
            <a:off x="7900598" y="3942739"/>
            <a:ext cx="259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Q</a:t>
            </a:r>
          </a:p>
        </p:txBody>
      </p:sp>
      <p:sp>
        <p:nvSpPr>
          <p:cNvPr id="22" name="Text Box 11"/>
          <p:cNvSpPr txBox="1">
            <a:spLocks noChangeArrowheads="1"/>
          </p:cNvSpPr>
          <p:nvPr/>
        </p:nvSpPr>
        <p:spPr bwMode="auto">
          <a:xfrm>
            <a:off x="7895888" y="3114170"/>
            <a:ext cx="346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D</a:t>
            </a:r>
          </a:p>
        </p:txBody>
      </p:sp>
      <p:sp>
        <p:nvSpPr>
          <p:cNvPr id="23" name="Text Box 12"/>
          <p:cNvSpPr txBox="1">
            <a:spLocks noChangeArrowheads="1"/>
          </p:cNvSpPr>
          <p:nvPr/>
        </p:nvSpPr>
        <p:spPr bwMode="auto">
          <a:xfrm>
            <a:off x="7356934" y="3573407"/>
            <a:ext cx="6735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MR</a:t>
            </a:r>
          </a:p>
        </p:txBody>
      </p:sp>
      <p:sp>
        <p:nvSpPr>
          <p:cNvPr id="4" name="フリーフォーム 3"/>
          <p:cNvSpPr/>
          <p:nvPr/>
        </p:nvSpPr>
        <p:spPr>
          <a:xfrm>
            <a:off x="5250150" y="1632726"/>
            <a:ext cx="2657203" cy="1666110"/>
          </a:xfrm>
          <a:custGeom>
            <a:avLst/>
            <a:gdLst>
              <a:gd name="connsiteX0" fmla="*/ 0 w 2390660"/>
              <a:gd name="connsiteY0" fmla="*/ 0 h 1421176"/>
              <a:gd name="connsiteX1" fmla="*/ 550843 w 2390660"/>
              <a:gd name="connsiteY1" fmla="*/ 616945 h 1421176"/>
              <a:gd name="connsiteX2" fmla="*/ 1531345 w 2390660"/>
              <a:gd name="connsiteY2" fmla="*/ 1200839 h 1421176"/>
              <a:gd name="connsiteX3" fmla="*/ 2390660 w 2390660"/>
              <a:gd name="connsiteY3" fmla="*/ 1421176 h 1421176"/>
            </a:gdLst>
            <a:ahLst/>
            <a:cxnLst>
              <a:cxn ang="0">
                <a:pos x="connsiteX0" y="connsiteY0"/>
              </a:cxn>
              <a:cxn ang="0">
                <a:pos x="connsiteX1" y="connsiteY1"/>
              </a:cxn>
              <a:cxn ang="0">
                <a:pos x="connsiteX2" y="connsiteY2"/>
              </a:cxn>
              <a:cxn ang="0">
                <a:pos x="connsiteX3" y="connsiteY3"/>
              </a:cxn>
            </a:cxnLst>
            <a:rect l="l" t="t" r="r" b="b"/>
            <a:pathLst>
              <a:path w="2390660" h="1421176">
                <a:moveTo>
                  <a:pt x="0" y="0"/>
                </a:moveTo>
                <a:cubicBezTo>
                  <a:pt x="147809" y="208402"/>
                  <a:pt x="295619" y="416805"/>
                  <a:pt x="550843" y="616945"/>
                </a:cubicBezTo>
                <a:cubicBezTo>
                  <a:pt x="806067" y="817085"/>
                  <a:pt x="1224709" y="1066801"/>
                  <a:pt x="1531345" y="1200839"/>
                </a:cubicBezTo>
                <a:cubicBezTo>
                  <a:pt x="1837981" y="1334877"/>
                  <a:pt x="2114320" y="1378026"/>
                  <a:pt x="2390660" y="1421176"/>
                </a:cubicBezTo>
              </a:path>
            </a:pathLst>
          </a:custGeom>
          <a:noFill/>
          <a:ln w="508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a:off x="5196694" y="2315420"/>
            <a:ext cx="2160240" cy="1528664"/>
          </a:xfrm>
          <a:custGeom>
            <a:avLst/>
            <a:gdLst>
              <a:gd name="connsiteX0" fmla="*/ 0 w 2390660"/>
              <a:gd name="connsiteY0" fmla="*/ 0 h 1421176"/>
              <a:gd name="connsiteX1" fmla="*/ 550843 w 2390660"/>
              <a:gd name="connsiteY1" fmla="*/ 616945 h 1421176"/>
              <a:gd name="connsiteX2" fmla="*/ 1531345 w 2390660"/>
              <a:gd name="connsiteY2" fmla="*/ 1200839 h 1421176"/>
              <a:gd name="connsiteX3" fmla="*/ 2390660 w 2390660"/>
              <a:gd name="connsiteY3" fmla="*/ 1421176 h 1421176"/>
            </a:gdLst>
            <a:ahLst/>
            <a:cxnLst>
              <a:cxn ang="0">
                <a:pos x="connsiteX0" y="connsiteY0"/>
              </a:cxn>
              <a:cxn ang="0">
                <a:pos x="connsiteX1" y="connsiteY1"/>
              </a:cxn>
              <a:cxn ang="0">
                <a:pos x="connsiteX2" y="connsiteY2"/>
              </a:cxn>
              <a:cxn ang="0">
                <a:pos x="connsiteX3" y="connsiteY3"/>
              </a:cxn>
            </a:cxnLst>
            <a:rect l="l" t="t" r="r" b="b"/>
            <a:pathLst>
              <a:path w="2390660" h="1421176">
                <a:moveTo>
                  <a:pt x="0" y="0"/>
                </a:moveTo>
                <a:cubicBezTo>
                  <a:pt x="147809" y="208402"/>
                  <a:pt x="295619" y="416805"/>
                  <a:pt x="550843" y="616945"/>
                </a:cubicBezTo>
                <a:cubicBezTo>
                  <a:pt x="806067" y="817085"/>
                  <a:pt x="1224709" y="1066801"/>
                  <a:pt x="1531345" y="1200839"/>
                </a:cubicBezTo>
                <a:cubicBezTo>
                  <a:pt x="1837981" y="1334877"/>
                  <a:pt x="2114320" y="1378026"/>
                  <a:pt x="2390660" y="1421176"/>
                </a:cubicBezTo>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 Box 10"/>
          <p:cNvSpPr txBox="1">
            <a:spLocks noChangeArrowheads="1"/>
          </p:cNvSpPr>
          <p:nvPr/>
        </p:nvSpPr>
        <p:spPr bwMode="auto">
          <a:xfrm>
            <a:off x="4568281" y="1356146"/>
            <a:ext cx="2875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p</a:t>
            </a:r>
          </a:p>
        </p:txBody>
      </p:sp>
      <mc:AlternateContent xmlns:mc="http://schemas.openxmlformats.org/markup-compatibility/2006" xmlns:a14="http://schemas.microsoft.com/office/drawing/2010/main">
        <mc:Choice Requires="a14">
          <p:sp>
            <p:nvSpPr>
              <p:cNvPr id="6" name="テキスト ボックス 5"/>
              <p:cNvSpPr txBox="1"/>
              <p:nvPr/>
            </p:nvSpPr>
            <p:spPr>
              <a:xfrm>
                <a:off x="571787" y="4797152"/>
                <a:ext cx="3712181" cy="1754326"/>
              </a:xfrm>
              <a:prstGeom prst="rect">
                <a:avLst/>
              </a:prstGeom>
              <a:noFill/>
            </p:spPr>
            <p:txBody>
              <a:bodyPr wrap="square" rtlCol="0">
                <a:spAutoFit/>
              </a:bodyPr>
              <a:lstStyle/>
              <a:p>
                <a:r>
                  <a:rPr kumimoji="1" lang="ja-JP" altLang="en-US" dirty="0"/>
                  <a:t>需要曲線が直線の場合</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panose="02040503050406030204" pitchFamily="18" charset="0"/>
                            </a:rPr>
                          </m:ctrlPr>
                        </m:dPr>
                        <m:e>
                          <m:r>
                            <a:rPr lang="en-US" altLang="ja-JP" i="1">
                              <a:latin typeface="Cambria Math"/>
                            </a:rPr>
                            <m:t>𝑄</m:t>
                          </m:r>
                        </m:e>
                      </m:d>
                      <m:r>
                        <a:rPr lang="en-US" altLang="ja-JP" b="0" i="1" smtClean="0">
                          <a:latin typeface="Cambria Math"/>
                        </a:rPr>
                        <m:t>=</m:t>
                      </m:r>
                      <m:r>
                        <a:rPr lang="en-US" altLang="ja-JP" b="0" i="1" smtClean="0">
                          <a:latin typeface="Cambria Math"/>
                        </a:rPr>
                        <m:t>𝑎</m:t>
                      </m:r>
                      <m:r>
                        <a:rPr lang="en-US" altLang="ja-JP" b="0" i="1" smtClean="0">
                          <a:latin typeface="Cambria Math"/>
                        </a:rPr>
                        <m:t>−</m:t>
                      </m:r>
                      <m:r>
                        <a:rPr lang="en-US" altLang="ja-JP" b="0" i="1" smtClean="0">
                          <a:latin typeface="Cambria Math"/>
                        </a:rPr>
                        <m:t>𝑏𝑄</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𝑀𝑅</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r>
                        <a:rPr kumimoji="1" lang="en-US" altLang="ja-JP" b="0" i="1" smtClean="0">
                          <a:latin typeface="Cambria Math"/>
                        </a:rPr>
                        <m:t>𝑎</m:t>
                      </m:r>
                      <m:r>
                        <a:rPr kumimoji="1" lang="en-US" altLang="ja-JP" b="0" i="1" smtClean="0">
                          <a:latin typeface="Cambria Math"/>
                        </a:rPr>
                        <m:t>−2</m:t>
                      </m:r>
                      <m:r>
                        <a:rPr kumimoji="1" lang="en-US" altLang="ja-JP" b="0" i="1" smtClean="0">
                          <a:latin typeface="Cambria Math"/>
                        </a:rPr>
                        <m:t>𝑏𝑄</m:t>
                      </m:r>
                    </m:oMath>
                  </m:oMathPara>
                </a14:m>
                <a:endParaRPr kumimoji="1" lang="en-US" altLang="ja-JP" dirty="0"/>
              </a:p>
              <a:p>
                <a:endParaRPr lang="en-US" altLang="ja-JP" dirty="0"/>
              </a:p>
              <a:p>
                <a:r>
                  <a:rPr lang="ja-JP" altLang="en-US" dirty="0"/>
                  <a:t>限界収入曲線の切片は需要曲線と同じで，傾きは需要曲線の</a:t>
                </a:r>
                <a:r>
                  <a:rPr lang="en-US" altLang="ja-JP" dirty="0"/>
                  <a:t>2</a:t>
                </a:r>
                <a:r>
                  <a:rPr lang="ja-JP" altLang="en-US" dirty="0"/>
                  <a:t>倍</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71787" y="4797152"/>
                <a:ext cx="3712181" cy="1754326"/>
              </a:xfrm>
              <a:prstGeom prst="rect">
                <a:avLst/>
              </a:prstGeom>
              <a:blipFill rotWithShape="1">
                <a:blip r:embed="rId2"/>
                <a:stretch>
                  <a:fillRect l="-1478" t="-2778" b="-4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4568281" y="4510428"/>
                <a:ext cx="4336875" cy="1914691"/>
              </a:xfrm>
              <a:prstGeom prst="rect">
                <a:avLst/>
              </a:prstGeom>
              <a:noFill/>
            </p:spPr>
            <p:txBody>
              <a:bodyPr wrap="square" rtlCol="0">
                <a:spAutoFit/>
              </a:bodyPr>
              <a:lstStyle/>
              <a:p>
                <a:r>
                  <a:rPr kumimoji="1" lang="ja-JP" altLang="en-US" dirty="0"/>
                  <a:t>一般的な需要曲線の場合</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𝑀𝑅</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r>
                        <a:rPr kumimoji="1" lang="en-US" altLang="ja-JP" b="0" i="1" smtClean="0">
                          <a:latin typeface="Cambria Math"/>
                        </a:rPr>
                        <m:t>𝑝</m:t>
                      </m:r>
                      <m:r>
                        <a:rPr kumimoji="1" lang="en-US" altLang="ja-JP" b="0" i="1" smtClean="0">
                          <a:latin typeface="Cambria Math"/>
                        </a:rPr>
                        <m:t>+</m:t>
                      </m:r>
                      <m:f>
                        <m:fPr>
                          <m:ctrlPr>
                            <a:rPr kumimoji="1" lang="en-US" altLang="ja-JP" b="0" i="1" smtClean="0">
                              <a:latin typeface="Cambria Math" panose="02040503050406030204" pitchFamily="18" charset="0"/>
                            </a:rPr>
                          </m:ctrlPr>
                        </m:fPr>
                        <m:num>
                          <m:r>
                            <m:rPr>
                              <m:sty m:val="p"/>
                            </m:rPr>
                            <a:rPr kumimoji="1" lang="el-GR" altLang="ja-JP" b="0" i="1" smtClean="0">
                              <a:latin typeface="Cambria Math"/>
                              <a:ea typeface="Cambria Math"/>
                            </a:rPr>
                            <m:t>Δ</m:t>
                          </m:r>
                          <m:r>
                            <a:rPr kumimoji="1" lang="en-US" altLang="ja-JP" b="0" i="1" smtClean="0">
                              <a:latin typeface="Cambria Math"/>
                              <a:ea typeface="Cambria Math"/>
                            </a:rPr>
                            <m:t>𝑝</m:t>
                          </m:r>
                        </m:num>
                        <m:den>
                          <m:r>
                            <m:rPr>
                              <m:sty m:val="p"/>
                            </m:rPr>
                            <a:rPr kumimoji="1" lang="el-GR" altLang="ja-JP" b="0" i="1" smtClean="0">
                              <a:latin typeface="Cambria Math"/>
                              <a:ea typeface="Cambria Math"/>
                            </a:rPr>
                            <m:t>Δ</m:t>
                          </m:r>
                          <m:r>
                            <a:rPr kumimoji="1" lang="en-US" altLang="ja-JP" b="0" i="1" smtClean="0">
                              <a:latin typeface="Cambria Math"/>
                              <a:ea typeface="Cambria Math"/>
                            </a:rPr>
                            <m:t>𝑄</m:t>
                          </m:r>
                        </m:den>
                      </m:f>
                      <m:r>
                        <a:rPr kumimoji="1" lang="en-US" altLang="ja-JP" b="0" i="1" smtClean="0">
                          <a:latin typeface="Cambria Math"/>
                        </a:rPr>
                        <m:t>𝑄</m:t>
                      </m:r>
                      <m:r>
                        <a:rPr kumimoji="1" lang="en-US" altLang="ja-JP" b="0" i="1" smtClean="0">
                          <a:latin typeface="Cambria Math"/>
                        </a:rPr>
                        <m:t>&lt;</m:t>
                      </m:r>
                      <m:r>
                        <a:rPr kumimoji="1" lang="en-US" altLang="ja-JP" b="0" i="1" smtClean="0">
                          <a:latin typeface="Cambria Math"/>
                        </a:rPr>
                        <m:t>𝑝</m:t>
                      </m:r>
                    </m:oMath>
                  </m:oMathPara>
                </a14:m>
                <a:endParaRPr kumimoji="1" lang="en-US" altLang="ja-JP" dirty="0"/>
              </a:p>
              <a:p>
                <a:r>
                  <a:rPr lang="ja-JP" altLang="en-US" dirty="0"/>
                  <a:t>需要曲線は右下がり</a:t>
                </a:r>
                <a14:m>
                  <m:oMath xmlns:m="http://schemas.openxmlformats.org/officeDocument/2006/math">
                    <m:f>
                      <m:fPr>
                        <m:ctrlPr>
                          <a:rPr lang="en-US" altLang="ja-JP" i="1" smtClean="0">
                            <a:latin typeface="Cambria Math" panose="02040503050406030204" pitchFamily="18" charset="0"/>
                          </a:rPr>
                        </m:ctrlPr>
                      </m:fPr>
                      <m:num>
                        <m:r>
                          <m:rPr>
                            <m:sty m:val="p"/>
                          </m:rPr>
                          <a:rPr lang="el-GR" altLang="ja-JP" i="1" smtClean="0">
                            <a:latin typeface="Cambria Math"/>
                            <a:ea typeface="Cambria Math"/>
                          </a:rPr>
                          <m:t>Δ</m:t>
                        </m:r>
                        <m:r>
                          <a:rPr lang="en-US" altLang="ja-JP" b="0" i="1" smtClean="0">
                            <a:latin typeface="Cambria Math"/>
                            <a:ea typeface="Cambria Math"/>
                          </a:rPr>
                          <m:t>𝑝</m:t>
                        </m:r>
                      </m:num>
                      <m:den>
                        <m:r>
                          <m:rPr>
                            <m:sty m:val="p"/>
                          </m:rPr>
                          <a:rPr lang="el-GR" altLang="ja-JP" i="1" smtClean="0">
                            <a:latin typeface="Cambria Math"/>
                            <a:ea typeface="Cambria Math"/>
                          </a:rPr>
                          <m:t>Δ</m:t>
                        </m:r>
                        <m:r>
                          <a:rPr lang="en-US" altLang="ja-JP" b="0" i="1" smtClean="0">
                            <a:latin typeface="Cambria Math"/>
                            <a:ea typeface="Cambria Math"/>
                          </a:rPr>
                          <m:t>𝑄</m:t>
                        </m:r>
                      </m:den>
                    </m:f>
                    <m:r>
                      <a:rPr lang="en-US" altLang="ja-JP" b="0" i="1" smtClean="0">
                        <a:latin typeface="Cambria Math"/>
                      </a:rPr>
                      <m:t>&lt;0</m:t>
                    </m:r>
                  </m:oMath>
                </a14:m>
                <a:r>
                  <a:rPr kumimoji="1" lang="ja-JP" altLang="en-US" dirty="0"/>
                  <a:t>　より</a:t>
                </a:r>
                <a:endParaRPr kumimoji="1" lang="en-US" altLang="ja-JP" dirty="0"/>
              </a:p>
              <a:p>
                <a:r>
                  <a:rPr lang="ja-JP" altLang="en-US" dirty="0"/>
                  <a:t>限界収入曲線は必ず需要曲線の下方に位置する</a:t>
                </a:r>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4568281" y="4510428"/>
                <a:ext cx="4336875" cy="1914691"/>
              </a:xfrm>
              <a:prstGeom prst="rect">
                <a:avLst/>
              </a:prstGeom>
              <a:blipFill rotWithShape="1">
                <a:blip r:embed="rId3"/>
                <a:stretch>
                  <a:fillRect l="-1124" t="-2548" r="-281" b="-31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88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独占企業の利潤最大化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kumimoji="1" lang="ja-JP" altLang="en-US" dirty="0"/>
                  <a:t>独占企業の利潤</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ja-JP" altLang="en-US" i="1" smtClean="0">
                          <a:latin typeface="Cambria Math"/>
                        </a:rPr>
                        <m:t>𝜋</m:t>
                      </m:r>
                      <m:r>
                        <a:rPr kumimoji="1" lang="en-US" altLang="ja-JP" b="0" i="1" smtClean="0">
                          <a:latin typeface="Cambria Math"/>
                        </a:rPr>
                        <m:t>=</m:t>
                      </m:r>
                      <m:r>
                        <a:rPr kumimoji="1" lang="en-US" altLang="ja-JP" b="0" i="1" smtClean="0">
                          <a:latin typeface="Cambria Math"/>
                        </a:rPr>
                        <m:t>𝑇𝑅</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r>
                        <a:rPr kumimoji="1" lang="en-US" altLang="ja-JP" b="0" i="1" smtClean="0">
                          <a:latin typeface="Cambria Math"/>
                        </a:rPr>
                        <m:t>𝐶</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r>
                        <a:rPr kumimoji="1" lang="en-US" altLang="ja-JP" b="0" i="1" smtClean="0">
                          <a:latin typeface="Cambria Math"/>
                        </a:rPr>
                        <m:t>𝑝</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ea typeface="Cambria Math"/>
                        </a:rPr>
                        <m:t>∙</m:t>
                      </m:r>
                      <m:r>
                        <a:rPr kumimoji="1" lang="en-US" altLang="ja-JP" b="0" i="1" smtClean="0">
                          <a:latin typeface="Cambria Math"/>
                          <a:ea typeface="Cambria Math"/>
                        </a:rPr>
                        <m:t>𝑄</m:t>
                      </m:r>
                      <m:r>
                        <a:rPr kumimoji="1" lang="en-US" altLang="ja-JP" b="0" i="1" smtClean="0">
                          <a:latin typeface="Cambria Math"/>
                          <a:ea typeface="Cambria Math"/>
                        </a:rPr>
                        <m:t>−</m:t>
                      </m:r>
                      <m:r>
                        <a:rPr kumimoji="1" lang="en-US" altLang="ja-JP" b="0" i="1" smtClean="0">
                          <a:latin typeface="Cambria Math"/>
                          <a:ea typeface="Cambria Math"/>
                        </a:rPr>
                        <m:t>𝐶</m:t>
                      </m:r>
                      <m:r>
                        <a:rPr kumimoji="1" lang="en-US" altLang="ja-JP" b="0" i="1" smtClean="0">
                          <a:latin typeface="Cambria Math"/>
                          <a:ea typeface="Cambria Math"/>
                        </a:rPr>
                        <m:t>(</m:t>
                      </m:r>
                      <m:r>
                        <a:rPr kumimoji="1" lang="en-US" altLang="ja-JP" b="0" i="1" smtClean="0">
                          <a:latin typeface="Cambria Math"/>
                          <a:ea typeface="Cambria Math"/>
                        </a:rPr>
                        <m:t>𝑄</m:t>
                      </m:r>
                      <m:r>
                        <a:rPr kumimoji="1" lang="en-US" altLang="ja-JP" b="0" i="1" smtClean="0">
                          <a:latin typeface="Cambria Math"/>
                          <a:ea typeface="Cambria Math"/>
                        </a:rPr>
                        <m:t>)</m:t>
                      </m:r>
                    </m:oMath>
                  </m:oMathPara>
                </a14:m>
                <a:endParaRPr kumimoji="1" lang="en-US" altLang="ja-JP" dirty="0"/>
              </a:p>
              <a:p>
                <a:r>
                  <a:rPr kumimoji="1" lang="ja-JP" altLang="en-US" dirty="0"/>
                  <a:t>利潤最大化の条件</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a:rPr>
                        <m:t>𝑀𝑅</m:t>
                      </m:r>
                      <m:d>
                        <m:dPr>
                          <m:ctrlPr>
                            <a:rPr lang="en-US" altLang="ja-JP" b="0" i="1" smtClean="0">
                              <a:latin typeface="Cambria Math" panose="02040503050406030204" pitchFamily="18" charset="0"/>
                            </a:rPr>
                          </m:ctrlPr>
                        </m:dPr>
                        <m:e>
                          <m:r>
                            <a:rPr lang="en-US" altLang="ja-JP" b="0" i="1" smtClean="0">
                              <a:latin typeface="Cambria Math"/>
                            </a:rPr>
                            <m:t>𝑄</m:t>
                          </m:r>
                        </m:e>
                      </m:d>
                      <m:r>
                        <a:rPr lang="en-US" altLang="ja-JP" b="0" i="1" smtClean="0">
                          <a:latin typeface="Cambria Math"/>
                        </a:rPr>
                        <m:t>=</m:t>
                      </m:r>
                      <m:r>
                        <a:rPr lang="en-US" altLang="ja-JP" b="0" i="1" smtClean="0">
                          <a:latin typeface="Cambria Math"/>
                        </a:rPr>
                        <m:t>𝑀𝐶</m:t>
                      </m:r>
                      <m:d>
                        <m:dPr>
                          <m:ctrlPr>
                            <a:rPr lang="en-US" altLang="ja-JP" b="0" i="1" smtClean="0">
                              <a:latin typeface="Cambria Math" panose="02040503050406030204" pitchFamily="18" charset="0"/>
                            </a:rPr>
                          </m:ctrlPr>
                        </m:dPr>
                        <m:e>
                          <m:r>
                            <a:rPr lang="en-US" altLang="ja-JP" b="0" i="1" smtClean="0">
                              <a:latin typeface="Cambria Math"/>
                            </a:rPr>
                            <m:t>𝑄</m:t>
                          </m:r>
                        </m:e>
                      </m:d>
                    </m:oMath>
                  </m:oMathPara>
                </a14:m>
                <a:endParaRPr lang="en-US" altLang="ja-JP" b="0" dirty="0"/>
              </a:p>
              <a:p>
                <a:pPr marL="857250" lvl="1" indent="-457200"/>
                <a:r>
                  <a:rPr lang="ja-JP" altLang="en-US" sz="2600" dirty="0"/>
                  <a:t>「限界収入</a:t>
                </a:r>
                <a:r>
                  <a:rPr lang="en-US" altLang="ja-JP" sz="2600" dirty="0"/>
                  <a:t>=</a:t>
                </a:r>
                <a:r>
                  <a:rPr lang="ja-JP" altLang="en-US" sz="2600" dirty="0"/>
                  <a:t>限界費用」　を満たすように</a:t>
                </a:r>
                <a:r>
                  <a:rPr lang="en-US" altLang="ja-JP" sz="2600" dirty="0"/>
                  <a:t>Q</a:t>
                </a:r>
                <a:r>
                  <a:rPr lang="ja-JP" altLang="en-US" sz="2600" dirty="0"/>
                  <a:t>を決める</a:t>
                </a:r>
                <a:endParaRPr lang="en-US" altLang="ja-JP" sz="2600" dirty="0"/>
              </a:p>
              <a:p>
                <a:pPr marL="857250" lvl="1" indent="-457200"/>
                <a:r>
                  <a:rPr lang="ja-JP" altLang="en-US" sz="2600" dirty="0"/>
                  <a:t>価格</a:t>
                </a:r>
                <a:r>
                  <a:rPr lang="en-US" altLang="ja-JP" sz="2600" dirty="0"/>
                  <a:t>p</a:t>
                </a:r>
                <a:r>
                  <a:rPr lang="ja-JP" altLang="en-US" sz="2600" dirty="0"/>
                  <a:t>は</a:t>
                </a:r>
                <a:r>
                  <a:rPr lang="en-US" altLang="ja-JP" sz="2600" dirty="0"/>
                  <a:t>p(Q)</a:t>
                </a:r>
                <a:r>
                  <a:rPr lang="ja-JP" altLang="en-US" sz="2600" dirty="0"/>
                  <a:t>によって決まる</a:t>
                </a:r>
                <a:endParaRPr lang="en-US" altLang="ja-JP" sz="2600" dirty="0"/>
              </a:p>
              <a:p>
                <a:r>
                  <a:rPr lang="ja-JP" altLang="en-US" b="0" dirty="0"/>
                  <a:t>次のような定式化も可能</a:t>
                </a:r>
                <a:endParaRPr lang="en-US" altLang="ja-JP" b="0" dirty="0"/>
              </a:p>
              <a:p>
                <a:pPr marL="457200" lvl="1" indent="0">
                  <a:buNone/>
                </a:pPr>
                <a14:m>
                  <m:oMathPara xmlns:m="http://schemas.openxmlformats.org/officeDocument/2006/math">
                    <m:oMathParaPr>
                      <m:jc m:val="centerGroup"/>
                    </m:oMathParaPr>
                    <m:oMath xmlns:m="http://schemas.openxmlformats.org/officeDocument/2006/math">
                      <m:r>
                        <a:rPr lang="ja-JP" altLang="en-US" i="1">
                          <a:latin typeface="Cambria Math"/>
                        </a:rPr>
                        <m:t>𝜋</m:t>
                      </m:r>
                      <m:r>
                        <a:rPr lang="en-US" altLang="ja-JP" i="1">
                          <a:latin typeface="Cambria Math"/>
                        </a:rPr>
                        <m:t>=</m:t>
                      </m:r>
                      <m:r>
                        <a:rPr lang="en-US" altLang="ja-JP" i="1">
                          <a:latin typeface="Cambria Math"/>
                        </a:rPr>
                        <m:t>𝑝</m:t>
                      </m:r>
                      <m:r>
                        <a:rPr lang="en-US" altLang="ja-JP" i="1">
                          <a:latin typeface="Cambria Math"/>
                          <a:ea typeface="Cambria Math"/>
                        </a:rPr>
                        <m:t>∙</m:t>
                      </m:r>
                      <m:r>
                        <a:rPr lang="en-US" altLang="ja-JP" i="1">
                          <a:latin typeface="Cambria Math"/>
                          <a:ea typeface="Cambria Math"/>
                        </a:rPr>
                        <m:t>𝑄</m:t>
                      </m:r>
                      <m:r>
                        <a:rPr lang="en-US" altLang="ja-JP" i="1">
                          <a:latin typeface="Cambria Math"/>
                          <a:ea typeface="Cambria Math"/>
                        </a:rPr>
                        <m:t>−</m:t>
                      </m:r>
                      <m:r>
                        <a:rPr lang="en-US" altLang="ja-JP" i="1">
                          <a:latin typeface="Cambria Math"/>
                          <a:ea typeface="Cambria Math"/>
                        </a:rPr>
                        <m:t>𝐶</m:t>
                      </m:r>
                      <m:d>
                        <m:dPr>
                          <m:ctrlPr>
                            <a:rPr lang="en-US" altLang="ja-JP" i="1">
                              <a:latin typeface="Cambria Math" panose="02040503050406030204" pitchFamily="18" charset="0"/>
                              <a:ea typeface="Cambria Math"/>
                            </a:rPr>
                          </m:ctrlPr>
                        </m:dPr>
                        <m:e>
                          <m:r>
                            <a:rPr lang="en-US" altLang="ja-JP" i="1">
                              <a:latin typeface="Cambria Math"/>
                              <a:ea typeface="Cambria Math"/>
                            </a:rPr>
                            <m:t>𝑄</m:t>
                          </m:r>
                        </m:e>
                      </m:d>
                      <m:r>
                        <a:rPr lang="en-US" altLang="ja-JP" b="0" i="1" smtClean="0">
                          <a:latin typeface="Cambria Math"/>
                          <a:ea typeface="Cambria Math"/>
                        </a:rPr>
                        <m:t>=</m:t>
                      </m:r>
                      <m:r>
                        <a:rPr lang="en-US" altLang="ja-JP" b="0" i="1" smtClean="0">
                          <a:latin typeface="Cambria Math"/>
                          <a:ea typeface="Cambria Math"/>
                        </a:rPr>
                        <m:t>𝑝</m:t>
                      </m:r>
                      <m:r>
                        <a:rPr lang="en-US" altLang="ja-JP" b="0" i="1" smtClean="0">
                          <a:latin typeface="Cambria Math"/>
                          <a:ea typeface="Cambria Math"/>
                        </a:rPr>
                        <m:t>∙</m:t>
                      </m:r>
                      <m:r>
                        <a:rPr lang="en-US" altLang="ja-JP" b="0" i="1" smtClean="0">
                          <a:latin typeface="Cambria Math"/>
                          <a:ea typeface="Cambria Math"/>
                        </a:rPr>
                        <m:t>𝑄</m:t>
                      </m:r>
                      <m:d>
                        <m:dPr>
                          <m:ctrlPr>
                            <a:rPr lang="en-US" altLang="ja-JP" b="0" i="1" smtClean="0">
                              <a:latin typeface="Cambria Math" panose="02040503050406030204" pitchFamily="18" charset="0"/>
                              <a:ea typeface="Cambria Math"/>
                            </a:rPr>
                          </m:ctrlPr>
                        </m:dPr>
                        <m:e>
                          <m:r>
                            <a:rPr lang="en-US" altLang="ja-JP" b="0" i="1" smtClean="0">
                              <a:latin typeface="Cambria Math"/>
                              <a:ea typeface="Cambria Math"/>
                            </a:rPr>
                            <m:t>𝑝</m:t>
                          </m:r>
                        </m:e>
                      </m:d>
                      <m:r>
                        <a:rPr lang="en-US" altLang="ja-JP" b="0" i="1" smtClean="0">
                          <a:latin typeface="Cambria Math"/>
                          <a:ea typeface="Cambria Math"/>
                        </a:rPr>
                        <m:t>−</m:t>
                      </m:r>
                      <m:r>
                        <a:rPr lang="en-US" altLang="ja-JP" b="0" i="1" smtClean="0">
                          <a:latin typeface="Cambria Math"/>
                          <a:ea typeface="Cambria Math"/>
                        </a:rPr>
                        <m:t>𝐶</m:t>
                      </m:r>
                      <m:d>
                        <m:dPr>
                          <m:ctrlPr>
                            <a:rPr lang="en-US" altLang="ja-JP" b="0" i="1" smtClean="0">
                              <a:latin typeface="Cambria Math" panose="02040503050406030204" pitchFamily="18" charset="0"/>
                              <a:ea typeface="Cambria Math"/>
                            </a:rPr>
                          </m:ctrlPr>
                        </m:dPr>
                        <m:e>
                          <m:r>
                            <a:rPr lang="en-US" altLang="ja-JP" b="0" i="1" smtClean="0">
                              <a:latin typeface="Cambria Math"/>
                              <a:ea typeface="Cambria Math"/>
                            </a:rPr>
                            <m:t>𝑄</m:t>
                          </m:r>
                          <m:r>
                            <a:rPr lang="en-US" altLang="ja-JP" b="0" i="1" smtClean="0">
                              <a:latin typeface="Cambria Math"/>
                              <a:ea typeface="Cambria Math"/>
                            </a:rPr>
                            <m:t>(</m:t>
                          </m:r>
                          <m:r>
                            <a:rPr lang="en-US" altLang="ja-JP" b="0" i="1" smtClean="0">
                              <a:latin typeface="Cambria Math"/>
                              <a:ea typeface="Cambria Math"/>
                            </a:rPr>
                            <m:t>𝑝</m:t>
                          </m:r>
                          <m:r>
                            <a:rPr lang="en-US" altLang="ja-JP" b="0" i="1" smtClean="0">
                              <a:latin typeface="Cambria Math"/>
                              <a:ea typeface="Cambria Math"/>
                            </a:rPr>
                            <m:t>)</m:t>
                          </m:r>
                        </m:e>
                      </m:d>
                    </m:oMath>
                  </m:oMathPara>
                </a14:m>
                <a:endParaRPr lang="en-US" altLang="ja-JP" dirty="0"/>
              </a:p>
              <a:p>
                <a:pPr marL="457200" lvl="1" indent="0">
                  <a:buNone/>
                </a:pPr>
                <a:r>
                  <a:rPr lang="en-US" altLang="ja-JP" b="0" dirty="0"/>
                  <a:t>Q(p)</a:t>
                </a:r>
                <a:r>
                  <a:rPr lang="ja-JP" altLang="en-US" b="0" dirty="0"/>
                  <a:t>は需要関数を表す。上の式を最大にするように</a:t>
                </a:r>
                <a:r>
                  <a:rPr lang="en-US" altLang="ja-JP" b="0" dirty="0"/>
                  <a:t>p</a:t>
                </a:r>
                <a:r>
                  <a:rPr lang="ja-JP" altLang="en-US" b="0" dirty="0"/>
                  <a:t>を決定する</a:t>
                </a:r>
                <a:endParaRPr lang="en-US" altLang="ja-JP" b="0"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481" t="-3369" r="-222" b="-4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906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19"/>
          <p:cNvSpPr>
            <a:spLocks noChangeShapeType="1"/>
          </p:cNvSpPr>
          <p:nvPr/>
        </p:nvSpPr>
        <p:spPr bwMode="auto">
          <a:xfrm flipV="1">
            <a:off x="2843213" y="3141663"/>
            <a:ext cx="0" cy="23749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03" name="Line 20"/>
          <p:cNvSpPr>
            <a:spLocks noChangeShapeType="1"/>
          </p:cNvSpPr>
          <p:nvPr/>
        </p:nvSpPr>
        <p:spPr bwMode="auto">
          <a:xfrm flipH="1">
            <a:off x="1476375" y="3068638"/>
            <a:ext cx="136683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04" name="Rectangle 2"/>
          <p:cNvSpPr>
            <a:spLocks noGrp="1" noChangeArrowheads="1"/>
          </p:cNvSpPr>
          <p:nvPr>
            <p:ph type="title"/>
          </p:nvPr>
        </p:nvSpPr>
        <p:spPr/>
        <p:txBody>
          <a:bodyPr/>
          <a:lstStyle/>
          <a:p>
            <a:pPr eaLnBrk="1" hangingPunct="1"/>
            <a:r>
              <a:rPr lang="ja-JP" altLang="en-US"/>
              <a:t>独占企業の価格・産出量の決定</a:t>
            </a:r>
          </a:p>
        </p:txBody>
      </p:sp>
      <p:sp>
        <p:nvSpPr>
          <p:cNvPr id="25605" name="Line 3"/>
          <p:cNvSpPr>
            <a:spLocks noChangeShapeType="1"/>
          </p:cNvSpPr>
          <p:nvPr/>
        </p:nvSpPr>
        <p:spPr bwMode="auto">
          <a:xfrm>
            <a:off x="1476375" y="5516563"/>
            <a:ext cx="5543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06" name="Line 4"/>
          <p:cNvSpPr>
            <a:spLocks noChangeShapeType="1"/>
          </p:cNvSpPr>
          <p:nvPr/>
        </p:nvSpPr>
        <p:spPr bwMode="auto">
          <a:xfrm flipV="1">
            <a:off x="1476375" y="1557338"/>
            <a:ext cx="0" cy="3959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07" name="Line 5"/>
          <p:cNvSpPr>
            <a:spLocks noChangeShapeType="1"/>
          </p:cNvSpPr>
          <p:nvPr/>
        </p:nvSpPr>
        <p:spPr bwMode="auto">
          <a:xfrm>
            <a:off x="1476375" y="2133600"/>
            <a:ext cx="4175125" cy="2879725"/>
          </a:xfrm>
          <a:prstGeom prst="line">
            <a:avLst/>
          </a:prstGeom>
          <a:noFill/>
          <a:ln w="5715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08" name="Line 6"/>
          <p:cNvSpPr>
            <a:spLocks noChangeShapeType="1"/>
          </p:cNvSpPr>
          <p:nvPr/>
        </p:nvSpPr>
        <p:spPr bwMode="auto">
          <a:xfrm>
            <a:off x="1476375" y="2133600"/>
            <a:ext cx="2808288" cy="4464050"/>
          </a:xfrm>
          <a:prstGeom prst="line">
            <a:avLst/>
          </a:prstGeom>
          <a:noFill/>
          <a:ln w="57150">
            <a:solidFill>
              <a:srgbClr val="6666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09" name="Text Box 7"/>
          <p:cNvSpPr txBox="1">
            <a:spLocks noChangeArrowheads="1"/>
          </p:cNvSpPr>
          <p:nvPr/>
        </p:nvSpPr>
        <p:spPr bwMode="auto">
          <a:xfrm>
            <a:off x="7164388" y="53736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p>
        </p:txBody>
      </p:sp>
      <p:sp>
        <p:nvSpPr>
          <p:cNvPr id="25610" name="Text Box 8"/>
          <p:cNvSpPr txBox="1">
            <a:spLocks noChangeArrowheads="1"/>
          </p:cNvSpPr>
          <p:nvPr/>
        </p:nvSpPr>
        <p:spPr bwMode="auto">
          <a:xfrm>
            <a:off x="900113" y="134143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p</a:t>
            </a:r>
          </a:p>
        </p:txBody>
      </p:sp>
      <p:sp>
        <p:nvSpPr>
          <p:cNvPr id="25611" name="Text Box 9"/>
          <p:cNvSpPr txBox="1">
            <a:spLocks noChangeArrowheads="1"/>
          </p:cNvSpPr>
          <p:nvPr/>
        </p:nvSpPr>
        <p:spPr bwMode="auto">
          <a:xfrm>
            <a:off x="5724525" y="479742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D</a:t>
            </a:r>
          </a:p>
        </p:txBody>
      </p:sp>
      <p:sp>
        <p:nvSpPr>
          <p:cNvPr id="25612" name="Text Box 10"/>
          <p:cNvSpPr txBox="1">
            <a:spLocks noChangeArrowheads="1"/>
          </p:cNvSpPr>
          <p:nvPr/>
        </p:nvSpPr>
        <p:spPr bwMode="auto">
          <a:xfrm>
            <a:off x="4427538" y="6237288"/>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MR</a:t>
            </a:r>
          </a:p>
        </p:txBody>
      </p:sp>
      <p:sp>
        <p:nvSpPr>
          <p:cNvPr id="25613" name="Line 15"/>
          <p:cNvSpPr>
            <a:spLocks noChangeShapeType="1"/>
          </p:cNvSpPr>
          <p:nvPr/>
        </p:nvSpPr>
        <p:spPr bwMode="auto">
          <a:xfrm flipV="1">
            <a:off x="1476375" y="3573463"/>
            <a:ext cx="4462463" cy="10795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14" name="Text Box 16"/>
          <p:cNvSpPr txBox="1">
            <a:spLocks noChangeArrowheads="1"/>
          </p:cNvSpPr>
          <p:nvPr/>
        </p:nvSpPr>
        <p:spPr bwMode="auto">
          <a:xfrm>
            <a:off x="5940425" y="32845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MC</a:t>
            </a:r>
          </a:p>
        </p:txBody>
      </p:sp>
      <p:sp>
        <p:nvSpPr>
          <p:cNvPr id="25615" name="Oval 17"/>
          <p:cNvSpPr>
            <a:spLocks noChangeArrowheads="1"/>
          </p:cNvSpPr>
          <p:nvPr/>
        </p:nvSpPr>
        <p:spPr bwMode="auto">
          <a:xfrm>
            <a:off x="2771775" y="4221163"/>
            <a:ext cx="144463" cy="144462"/>
          </a:xfrm>
          <a:prstGeom prst="ellipse">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25616" name="Oval 18"/>
          <p:cNvSpPr>
            <a:spLocks noChangeArrowheads="1"/>
          </p:cNvSpPr>
          <p:nvPr/>
        </p:nvSpPr>
        <p:spPr bwMode="auto">
          <a:xfrm>
            <a:off x="2771775" y="2997200"/>
            <a:ext cx="144463" cy="144463"/>
          </a:xfrm>
          <a:prstGeom prst="ellipse">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25617" name="Text Box 21"/>
          <p:cNvSpPr txBox="1">
            <a:spLocks noChangeArrowheads="1"/>
          </p:cNvSpPr>
          <p:nvPr/>
        </p:nvSpPr>
        <p:spPr bwMode="auto">
          <a:xfrm flipH="1">
            <a:off x="2484438" y="4437063"/>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M</a:t>
            </a:r>
          </a:p>
        </p:txBody>
      </p:sp>
      <p:sp>
        <p:nvSpPr>
          <p:cNvPr id="25618" name="Text Box 22"/>
          <p:cNvSpPr txBox="1">
            <a:spLocks noChangeArrowheads="1"/>
          </p:cNvSpPr>
          <p:nvPr/>
        </p:nvSpPr>
        <p:spPr bwMode="auto">
          <a:xfrm>
            <a:off x="2627313" y="2492375"/>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N</a:t>
            </a:r>
          </a:p>
        </p:txBody>
      </p:sp>
      <p:sp>
        <p:nvSpPr>
          <p:cNvPr id="25619" name="Text Box 23"/>
          <p:cNvSpPr txBox="1">
            <a:spLocks noChangeArrowheads="1"/>
          </p:cNvSpPr>
          <p:nvPr/>
        </p:nvSpPr>
        <p:spPr bwMode="auto">
          <a:xfrm>
            <a:off x="2627313" y="55895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r>
              <a:rPr lang="en-US" altLang="ja-JP" sz="2000" i="1" baseline="-25000">
                <a:latin typeface="Times New Roman" pitchFamily="18" charset="0"/>
                <a:cs typeface="Times New Roman" pitchFamily="18" charset="0"/>
              </a:rPr>
              <a:t>M</a:t>
            </a:r>
          </a:p>
        </p:txBody>
      </p:sp>
      <p:sp>
        <p:nvSpPr>
          <p:cNvPr id="25620" name="Text Box 24"/>
          <p:cNvSpPr txBox="1">
            <a:spLocks noChangeArrowheads="1"/>
          </p:cNvSpPr>
          <p:nvPr/>
        </p:nvSpPr>
        <p:spPr bwMode="auto">
          <a:xfrm>
            <a:off x="900113" y="285273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p</a:t>
            </a:r>
            <a:r>
              <a:rPr lang="en-US" altLang="ja-JP" sz="2000" i="1" baseline="-25000">
                <a:latin typeface="Times New Roman" pitchFamily="18" charset="0"/>
                <a:cs typeface="Times New Roman" pitchFamily="18" charset="0"/>
              </a:rPr>
              <a:t>M</a:t>
            </a:r>
          </a:p>
        </p:txBody>
      </p:sp>
      <p:sp>
        <p:nvSpPr>
          <p:cNvPr id="25621" name="Oval 25"/>
          <p:cNvSpPr>
            <a:spLocks noChangeArrowheads="1"/>
          </p:cNvSpPr>
          <p:nvPr/>
        </p:nvSpPr>
        <p:spPr bwMode="auto">
          <a:xfrm>
            <a:off x="4140200" y="3933825"/>
            <a:ext cx="144463" cy="144463"/>
          </a:xfrm>
          <a:prstGeom prst="ellipse">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25622" name="Text Box 26"/>
          <p:cNvSpPr txBox="1">
            <a:spLocks noChangeArrowheads="1"/>
          </p:cNvSpPr>
          <p:nvPr/>
        </p:nvSpPr>
        <p:spPr bwMode="auto">
          <a:xfrm>
            <a:off x="4067175" y="3500438"/>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E</a:t>
            </a:r>
          </a:p>
        </p:txBody>
      </p:sp>
      <p:sp>
        <p:nvSpPr>
          <p:cNvPr id="25623" name="Text Box 27"/>
          <p:cNvSpPr txBox="1">
            <a:spLocks noChangeArrowheads="1"/>
          </p:cNvSpPr>
          <p:nvPr/>
        </p:nvSpPr>
        <p:spPr bwMode="auto">
          <a:xfrm>
            <a:off x="4284663" y="1557338"/>
            <a:ext cx="43910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MR</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MC</a:t>
            </a:r>
            <a:r>
              <a:rPr lang="ja-JP" altLang="en-US" dirty="0">
                <a:latin typeface="Times New Roman" pitchFamily="18" charset="0"/>
                <a:cs typeface="Times New Roman" pitchFamily="18" charset="0"/>
              </a:rPr>
              <a:t>で利潤の最大化</a:t>
            </a:r>
          </a:p>
          <a:p>
            <a:pPr eaLnBrk="1" hangingPunct="1">
              <a:spcBef>
                <a:spcPct val="50000"/>
              </a:spcBef>
            </a:pPr>
            <a:r>
              <a:rPr lang="en-US" altLang="ja-JP" i="1" dirty="0">
                <a:latin typeface="Times New Roman" pitchFamily="18" charset="0"/>
                <a:cs typeface="Times New Roman" pitchFamily="18" charset="0"/>
              </a:rPr>
              <a:t>Q</a:t>
            </a:r>
            <a:r>
              <a:rPr lang="en-US" altLang="ja-JP" i="1" baseline="-25000" dirty="0">
                <a:latin typeface="Times New Roman" pitchFamily="18" charset="0"/>
                <a:cs typeface="Times New Roman" pitchFamily="18" charset="0"/>
              </a:rPr>
              <a:t>M</a:t>
            </a:r>
            <a:r>
              <a:rPr lang="ja-JP" altLang="en-US" dirty="0" err="1">
                <a:latin typeface="Times New Roman" pitchFamily="18" charset="0"/>
                <a:cs typeface="Times New Roman" pitchFamily="18" charset="0"/>
              </a:rPr>
              <a:t>，</a:t>
            </a:r>
            <a:r>
              <a:rPr lang="en-US" altLang="ja-JP" i="1" dirty="0" err="1">
                <a:latin typeface="Times New Roman" pitchFamily="18" charset="0"/>
                <a:cs typeface="Times New Roman" pitchFamily="18" charset="0"/>
              </a:rPr>
              <a:t>p</a:t>
            </a:r>
            <a:r>
              <a:rPr lang="en-US" altLang="ja-JP" i="1" baseline="-25000" dirty="0" err="1">
                <a:latin typeface="Times New Roman" pitchFamily="18" charset="0"/>
                <a:cs typeface="Times New Roman" pitchFamily="18" charset="0"/>
              </a:rPr>
              <a:t>M</a:t>
            </a:r>
            <a:r>
              <a:rPr lang="ja-JP" altLang="en-US" dirty="0">
                <a:latin typeface="Times New Roman" pitchFamily="18" charset="0"/>
                <a:cs typeface="Times New Roman" pitchFamily="18" charset="0"/>
              </a:rPr>
              <a:t>が独占企業の産出量・価格</a:t>
            </a:r>
          </a:p>
          <a:p>
            <a:pPr eaLnBrk="1" hangingPunct="1">
              <a:spcBef>
                <a:spcPct val="50000"/>
              </a:spcBef>
            </a:pPr>
            <a:r>
              <a:rPr lang="ja-JP" altLang="en-US" dirty="0">
                <a:latin typeface="Times New Roman" pitchFamily="18" charset="0"/>
                <a:cs typeface="Times New Roman" pitchFamily="18" charset="0"/>
              </a:rPr>
              <a:t>効率的な点</a:t>
            </a:r>
            <a:r>
              <a:rPr lang="en-US" altLang="ja-JP" i="1" dirty="0">
                <a:latin typeface="Times New Roman" pitchFamily="18" charset="0"/>
                <a:cs typeface="Times New Roman" pitchFamily="18" charset="0"/>
              </a:rPr>
              <a:t>E</a:t>
            </a:r>
            <a:r>
              <a:rPr lang="ja-JP" altLang="en-US" dirty="0">
                <a:latin typeface="Times New Roman" pitchFamily="18" charset="0"/>
                <a:cs typeface="Times New Roman" pitchFamily="18" charset="0"/>
              </a:rPr>
              <a:t>に比べ，三角形</a:t>
            </a:r>
            <a:r>
              <a:rPr lang="en-US" altLang="ja-JP" i="1" dirty="0">
                <a:latin typeface="Times New Roman" pitchFamily="18" charset="0"/>
                <a:cs typeface="Times New Roman" pitchFamily="18" charset="0"/>
              </a:rPr>
              <a:t>NME</a:t>
            </a:r>
            <a:r>
              <a:rPr lang="ja-JP" altLang="en-US" dirty="0" err="1">
                <a:latin typeface="Times New Roman" pitchFamily="18" charset="0"/>
                <a:cs typeface="Times New Roman" pitchFamily="18" charset="0"/>
              </a:rPr>
              <a:t>だけ</a:t>
            </a:r>
            <a:r>
              <a:rPr lang="ja-JP" altLang="en-US" dirty="0">
                <a:latin typeface="Times New Roman" pitchFamily="18" charset="0"/>
                <a:cs typeface="Times New Roman" pitchFamily="18" charset="0"/>
              </a:rPr>
              <a:t>社会的余剰が減少</a:t>
            </a:r>
          </a:p>
        </p:txBody>
      </p:sp>
    </p:spTree>
    <p:extLst>
      <p:ext uri="{BB962C8B-B14F-4D97-AF65-F5344CB8AC3E}">
        <p14:creationId xmlns:p14="http://schemas.microsoft.com/office/powerpoint/2010/main" val="341968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マークアップ率</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fontScale="77500" lnSpcReduction="20000"/>
              </a:bodyPr>
              <a:lstStyle/>
              <a:p>
                <a:r>
                  <a:rPr kumimoji="1" lang="ja-JP" altLang="en-US" sz="2800" dirty="0"/>
                  <a:t>独占企業の利潤最大化の条件 </a:t>
                </a:r>
                <a:r>
                  <a:rPr kumimoji="1" lang="en-US" altLang="ja-JP" sz="2800" i="1" dirty="0">
                    <a:latin typeface="Times New Roman" panose="02020603050405020304" pitchFamily="18" charset="0"/>
                    <a:cs typeface="Times New Roman" panose="02020603050405020304" pitchFamily="18" charset="0"/>
                  </a:rPr>
                  <a:t>MR</a:t>
                </a:r>
                <a:r>
                  <a:rPr kumimoji="1" lang="en-US" altLang="ja-JP" sz="2800" dirty="0">
                    <a:latin typeface="Times New Roman" panose="02020603050405020304" pitchFamily="18" charset="0"/>
                    <a:cs typeface="Times New Roman" panose="02020603050405020304" pitchFamily="18" charset="0"/>
                  </a:rPr>
                  <a:t>=</a:t>
                </a:r>
                <a:r>
                  <a:rPr kumimoji="1" lang="en-US" altLang="ja-JP" sz="2800" i="1" dirty="0">
                    <a:latin typeface="Times New Roman" panose="02020603050405020304" pitchFamily="18" charset="0"/>
                    <a:cs typeface="Times New Roman" panose="02020603050405020304" pitchFamily="18" charset="0"/>
                  </a:rPr>
                  <a:t>MC</a:t>
                </a:r>
                <a:r>
                  <a:rPr kumimoji="1" lang="ja-JP" altLang="en-US" dirty="0"/>
                  <a:t>：</a:t>
                </a:r>
                <a:endParaRPr kumimoji="1" lang="en-US" altLang="ja-JP" dirty="0"/>
              </a:p>
              <a:p>
                <a:pPr marL="0" indent="0">
                  <a:buNone/>
                </a:pPr>
                <a:r>
                  <a:rPr kumimoji="1" lang="en-US" altLang="ja-JP" sz="2400" b="0" dirty="0"/>
                  <a:t>	</a:t>
                </a:r>
                <a14:m>
                  <m:oMath xmlns:m="http://schemas.openxmlformats.org/officeDocument/2006/math">
                    <m:r>
                      <a:rPr kumimoji="1" lang="en-US" altLang="ja-JP" sz="2400" b="0" i="1" smtClean="0">
                        <a:latin typeface="Cambria Math"/>
                      </a:rPr>
                      <m:t>𝑀𝑅</m:t>
                    </m:r>
                    <m:r>
                      <a:rPr kumimoji="1" lang="en-US" altLang="ja-JP" sz="2400" b="0" i="1" smtClean="0">
                        <a:latin typeface="Cambria Math"/>
                      </a:rPr>
                      <m:t>=</m:t>
                    </m:r>
                    <m:r>
                      <a:rPr kumimoji="1" lang="en-US" altLang="ja-JP" sz="2400" b="0" i="1" smtClean="0">
                        <a:latin typeface="Cambria Math"/>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a:rPr>
                              <m:t>𝑄</m:t>
                            </m:r>
                          </m:num>
                          <m:den>
                            <m:r>
                              <a:rPr kumimoji="1" lang="en-US" altLang="ja-JP" sz="2400" b="0" i="1" smtClean="0">
                                <a:latin typeface="Cambria Math"/>
                              </a:rPr>
                              <m:t>𝑝</m:t>
                            </m:r>
                          </m:den>
                        </m:f>
                        <m:f>
                          <m:fPr>
                            <m:ctrlPr>
                              <a:rPr kumimoji="1" lang="en-US" altLang="ja-JP" sz="2400" b="0" i="1" smtClean="0">
                                <a:latin typeface="Cambria Math" panose="02040503050406030204" pitchFamily="18" charset="0"/>
                              </a:rPr>
                            </m:ctrlPr>
                          </m:fPr>
                          <m:num>
                            <m:r>
                              <a:rPr kumimoji="1" lang="en-US" altLang="ja-JP" sz="2400" b="0" i="1" smtClean="0">
                                <a:latin typeface="Cambria Math"/>
                                <a:ea typeface="Cambria Math"/>
                              </a:rPr>
                              <m:t>∆</m:t>
                            </m:r>
                            <m:r>
                              <a:rPr kumimoji="1" lang="en-US" altLang="ja-JP" sz="2400" b="0" i="1" smtClean="0">
                                <a:latin typeface="Cambria Math"/>
                                <a:ea typeface="Cambria Math"/>
                              </a:rPr>
                              <m:t>𝑝</m:t>
                            </m:r>
                          </m:num>
                          <m:den>
                            <m:r>
                              <a:rPr kumimoji="1" lang="en-US" altLang="ja-JP" sz="2400" b="0" i="1" smtClean="0">
                                <a:latin typeface="Cambria Math"/>
                                <a:ea typeface="Cambria Math"/>
                              </a:rPr>
                              <m:t>∆</m:t>
                            </m:r>
                            <m:r>
                              <a:rPr kumimoji="1" lang="en-US" altLang="ja-JP" sz="2400" b="0" i="1" smtClean="0">
                                <a:latin typeface="Cambria Math"/>
                                <a:ea typeface="Cambria Math"/>
                              </a:rPr>
                              <m:t>𝑄</m:t>
                            </m:r>
                          </m:den>
                        </m:f>
                      </m:e>
                    </m:d>
                    <m:r>
                      <a:rPr kumimoji="1" lang="en-US" altLang="ja-JP" sz="2400" b="0" i="1" smtClean="0">
                        <a:latin typeface="Cambria Math"/>
                      </a:rPr>
                      <m:t>=</m:t>
                    </m:r>
                    <m:r>
                      <a:rPr kumimoji="1" lang="en-US" altLang="ja-JP" sz="2400" b="0" i="1" smtClean="0">
                        <a:latin typeface="Cambria Math"/>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a:rPr>
                              <m:t>1</m:t>
                            </m:r>
                          </m:num>
                          <m:den>
                            <m:r>
                              <a:rPr kumimoji="1" lang="ja-JP" altLang="en-US" sz="2400" b="0" i="1" smtClean="0">
                                <a:latin typeface="Cambria Math"/>
                              </a:rPr>
                              <m:t>𝜖</m:t>
                            </m:r>
                          </m:den>
                        </m:f>
                      </m:e>
                    </m:d>
                  </m:oMath>
                </a14:m>
                <a:r>
                  <a:rPr kumimoji="1" lang="ja-JP" altLang="en-US" sz="2400" dirty="0"/>
                  <a:t>を用いると</a:t>
                </a:r>
                <a:endParaRPr kumimoji="1" lang="en-US" altLang="ja-JP" sz="2400" dirty="0"/>
              </a:p>
              <a:p>
                <a:pPr marL="0" indent="0">
                  <a:buNone/>
                </a:pPr>
                <a:r>
                  <a:rPr lang="en-US" altLang="ja-JP" sz="2400" dirty="0"/>
                  <a:t>	</a:t>
                </a:r>
                <a:r>
                  <a:rPr lang="ja-JP" altLang="en-US" sz="2400" dirty="0"/>
                  <a:t>独占企業の設定する価格が導かれる</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r>
                        <a:rPr kumimoji="1" lang="en-US" altLang="ja-JP" b="0" i="1" smtClean="0">
                          <a:latin typeface="Cambria Math"/>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1</m:t>
                              </m:r>
                            </m:num>
                            <m:den>
                              <m:r>
                                <a:rPr lang="en-US" altLang="ja-JP" i="1">
                                  <a:latin typeface="Cambria Math"/>
                                </a:rPr>
                                <m:t>1−</m:t>
                              </m:r>
                              <m:f>
                                <m:fPr>
                                  <m:type m:val="lin"/>
                                  <m:ctrlPr>
                                    <a:rPr lang="en-US" altLang="ja-JP" i="1" smtClean="0">
                                      <a:latin typeface="Cambria Math" panose="02040503050406030204" pitchFamily="18" charset="0"/>
                                    </a:rPr>
                                  </m:ctrlPr>
                                </m:fPr>
                                <m:num>
                                  <m:r>
                                    <a:rPr lang="en-US" altLang="ja-JP" b="0" i="1" smtClean="0">
                                      <a:latin typeface="Cambria Math"/>
                                    </a:rPr>
                                    <m:t>1</m:t>
                                  </m:r>
                                </m:num>
                                <m:den>
                                  <m:r>
                                    <a:rPr lang="ja-JP" altLang="en-US" i="1" smtClean="0">
                                      <a:latin typeface="Cambria Math"/>
                                    </a:rPr>
                                    <m:t>𝜖</m:t>
                                  </m:r>
                                </m:den>
                              </m:f>
                            </m:den>
                          </m:f>
                        </m:e>
                      </m:d>
                      <m:r>
                        <a:rPr kumimoji="1" lang="en-US" altLang="ja-JP" b="0" i="1" smtClean="0">
                          <a:latin typeface="Cambria Math"/>
                        </a:rPr>
                        <m:t>𝑀𝐶</m:t>
                      </m:r>
                    </m:oMath>
                  </m:oMathPara>
                </a14:m>
                <a:endParaRPr kumimoji="1" lang="en-US" altLang="ja-JP" dirty="0"/>
              </a:p>
              <a:p>
                <a:r>
                  <a:rPr kumimoji="1" lang="ja-JP" altLang="en-US" dirty="0"/>
                  <a:t>限界費用に一定のマークアップ率を乗じて価格が決まる</a:t>
                </a:r>
                <a:endParaRPr kumimoji="1" lang="en-US" altLang="ja-JP" dirty="0"/>
              </a:p>
              <a:p>
                <a:pPr lvl="1"/>
                <a:r>
                  <a:rPr lang="ja-JP" altLang="en-US" dirty="0"/>
                  <a:t>完全競争市場の場合は </a:t>
                </a:r>
                <a:r>
                  <a:rPr lang="en-US" altLang="ja-JP" i="1" dirty="0">
                    <a:latin typeface="Times New Roman" panose="02020603050405020304" pitchFamily="18" charset="0"/>
                    <a:cs typeface="Times New Roman" panose="02020603050405020304" pitchFamily="18" charset="0"/>
                  </a:rPr>
                  <a:t>p</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MC</a:t>
                </a:r>
                <a:r>
                  <a:rPr lang="en-US" altLang="ja-JP" dirty="0"/>
                  <a:t> </a:t>
                </a:r>
              </a:p>
              <a:p>
                <a:pPr lvl="1"/>
                <a:r>
                  <a:rPr kumimoji="1" lang="en-US" altLang="ja-JP" i="1" dirty="0">
                    <a:latin typeface="Times New Roman" panose="02020603050405020304" pitchFamily="18" charset="0"/>
                    <a:cs typeface="Times New Roman" panose="02020603050405020304" pitchFamily="18" charset="0"/>
                  </a:rPr>
                  <a:t>MR</a:t>
                </a:r>
                <a:r>
                  <a:rPr kumimoji="1" lang="en-US" altLang="ja-JP" dirty="0">
                    <a:latin typeface="Times New Roman" panose="02020603050405020304" pitchFamily="18" charset="0"/>
                    <a:cs typeface="Times New Roman" panose="02020603050405020304" pitchFamily="18" charset="0"/>
                  </a:rPr>
                  <a:t>&gt;0</a:t>
                </a:r>
                <a:r>
                  <a:rPr kumimoji="1" lang="ja-JP" altLang="en-US" dirty="0"/>
                  <a:t>より，</a:t>
                </a:r>
                <a14:m>
                  <m:oMath xmlns:m="http://schemas.openxmlformats.org/officeDocument/2006/math">
                    <m:r>
                      <a:rPr kumimoji="1" lang="ja-JP" altLang="en-US" i="1" smtClean="0">
                        <a:latin typeface="Cambria Math"/>
                      </a:rPr>
                      <m:t>𝜖</m:t>
                    </m:r>
                    <m:r>
                      <a:rPr kumimoji="1" lang="en-US" altLang="ja-JP" b="0" i="1" smtClean="0">
                        <a:latin typeface="Cambria Math"/>
                      </a:rPr>
                      <m:t>&gt;1</m:t>
                    </m:r>
                  </m:oMath>
                </a14:m>
                <a:r>
                  <a:rPr kumimoji="1" lang="ja-JP" altLang="en-US" dirty="0"/>
                  <a:t>でなければならない</a:t>
                </a:r>
                <a:endParaRPr kumimoji="1" lang="en-US" altLang="ja-JP" dirty="0"/>
              </a:p>
              <a:p>
                <a:pPr lvl="1"/>
                <a14:m>
                  <m:oMath xmlns:m="http://schemas.openxmlformats.org/officeDocument/2006/math">
                    <m:r>
                      <a:rPr lang="ja-JP" altLang="en-US" i="1">
                        <a:latin typeface="Cambria Math"/>
                      </a:rPr>
                      <m:t>𝜖</m:t>
                    </m:r>
                    <m:r>
                      <a:rPr lang="en-US" altLang="ja-JP" b="0" i="1" smtClean="0">
                        <a:latin typeface="Cambria Math" panose="02040503050406030204" pitchFamily="18" charset="0"/>
                      </a:rPr>
                      <m:t>(</m:t>
                    </m:r>
                    <m:r>
                      <a:rPr lang="en-US" altLang="ja-JP" i="1">
                        <a:latin typeface="Cambria Math"/>
                      </a:rPr>
                      <m:t>&gt;1</m:t>
                    </m:r>
                    <m:r>
                      <a:rPr lang="en-US" altLang="ja-JP" b="0" i="1" smtClean="0">
                        <a:latin typeface="Cambria Math" panose="02040503050406030204" pitchFamily="18" charset="0"/>
                      </a:rPr>
                      <m:t>)</m:t>
                    </m:r>
                  </m:oMath>
                </a14:m>
                <a:r>
                  <a:rPr lang="ja-JP" altLang="en-US" dirty="0"/>
                  <a:t>が小さいほどマークアップ率は大きい</a:t>
                </a:r>
                <a:endParaRPr lang="en-US" altLang="ja-JP" dirty="0"/>
              </a:p>
              <a:p>
                <a:pPr lvl="1"/>
                <a:r>
                  <a:rPr lang="ja-JP" altLang="en-US" dirty="0"/>
                  <a:t>価格</a:t>
                </a:r>
                <a:r>
                  <a:rPr lang="en-US" altLang="ja-JP" dirty="0"/>
                  <a:t>p</a:t>
                </a:r>
                <a:r>
                  <a:rPr lang="ja-JP" altLang="en-US" dirty="0"/>
                  <a:t>と限界費用の乖離が大きいほど，独占の弊害が大きい</a:t>
                </a:r>
                <a:endParaRPr kumimoji="1" lang="en-US" altLang="ja-JP" dirty="0"/>
              </a:p>
              <a:p>
                <a:pPr lvl="1"/>
                <a:endParaRPr kumimoji="1" lang="en-US" altLang="ja-JP" dirty="0"/>
              </a:p>
              <a:p>
                <a:endParaRPr kumimoji="1" lang="en-US" altLang="ja-JP" dirty="0"/>
              </a:p>
              <a:p>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37" t="-33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2101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ja-JP" altLang="en-US"/>
              <a:t>規模の経済性と自然独占</a:t>
            </a:r>
          </a:p>
        </p:txBody>
      </p:sp>
      <p:sp>
        <p:nvSpPr>
          <p:cNvPr id="26627" name="Rectangle 3"/>
          <p:cNvSpPr>
            <a:spLocks noGrp="1" noChangeArrowheads="1"/>
          </p:cNvSpPr>
          <p:nvPr>
            <p:ph idx="1"/>
          </p:nvPr>
        </p:nvSpPr>
        <p:spPr>
          <a:xfrm>
            <a:off x="457200" y="1600200"/>
            <a:ext cx="8229600" cy="4924425"/>
          </a:xfrm>
        </p:spPr>
        <p:txBody>
          <a:bodyPr/>
          <a:lstStyle/>
          <a:p>
            <a:pPr eaLnBrk="1" hangingPunct="1">
              <a:lnSpc>
                <a:spcPct val="80000"/>
              </a:lnSpc>
            </a:pPr>
            <a:r>
              <a:rPr lang="ja-JP" altLang="en-US" sz="2800"/>
              <a:t>固定費用の存在 </a:t>
            </a:r>
            <a:r>
              <a:rPr lang="ja-JP" altLang="en-US" sz="2800">
                <a:sym typeface="Wingdings" pitchFamily="2" charset="2"/>
              </a:rPr>
              <a:t> </a:t>
            </a:r>
            <a:r>
              <a:rPr lang="en-US" altLang="ja-JP" sz="2800">
                <a:sym typeface="Wingdings" pitchFamily="2" charset="2"/>
              </a:rPr>
              <a:t>U</a:t>
            </a:r>
            <a:r>
              <a:rPr lang="ja-JP" altLang="en-US" sz="2800">
                <a:sym typeface="Wingdings" pitchFamily="2" charset="2"/>
              </a:rPr>
              <a:t>字型の平均費用曲線</a:t>
            </a:r>
          </a:p>
          <a:p>
            <a:pPr eaLnBrk="1" hangingPunct="1">
              <a:lnSpc>
                <a:spcPct val="80000"/>
              </a:lnSpc>
            </a:pPr>
            <a:r>
              <a:rPr lang="ja-JP" altLang="en-US" sz="2800">
                <a:sym typeface="Wingdings" pitchFamily="2" charset="2"/>
              </a:rPr>
              <a:t>最小効率規模　 </a:t>
            </a:r>
            <a:r>
              <a:rPr lang="en-US" altLang="ja-JP" sz="2800">
                <a:sym typeface="Wingdings" pitchFamily="2" charset="2"/>
              </a:rPr>
              <a:t>minimum efficient scale</a:t>
            </a:r>
          </a:p>
          <a:p>
            <a:pPr eaLnBrk="1" hangingPunct="1">
              <a:lnSpc>
                <a:spcPct val="80000"/>
              </a:lnSpc>
              <a:buFont typeface="Wingdings" pitchFamily="2" charset="2"/>
              <a:buNone/>
            </a:pPr>
            <a:r>
              <a:rPr lang="en-US" altLang="ja-JP" sz="2800">
                <a:sym typeface="Wingdings" pitchFamily="2" charset="2"/>
              </a:rPr>
              <a:t>		</a:t>
            </a:r>
            <a:r>
              <a:rPr lang="ja-JP" altLang="en-US" sz="2800">
                <a:sym typeface="Wingdings" pitchFamily="2" charset="2"/>
              </a:rPr>
              <a:t>平均費用が最小になる生産量水準</a:t>
            </a:r>
          </a:p>
          <a:p>
            <a:pPr eaLnBrk="1" hangingPunct="1">
              <a:lnSpc>
                <a:spcPct val="80000"/>
              </a:lnSpc>
            </a:pPr>
            <a:r>
              <a:rPr lang="ja-JP" altLang="en-US" sz="2800">
                <a:sym typeface="Wingdings" pitchFamily="2" charset="2"/>
              </a:rPr>
              <a:t>競争　　自由な参入・退出　　長期的には利潤ゼロ。個々の企業は最小効率規模で操業</a:t>
            </a:r>
          </a:p>
          <a:p>
            <a:pPr eaLnBrk="1" hangingPunct="1">
              <a:lnSpc>
                <a:spcPct val="80000"/>
              </a:lnSpc>
            </a:pPr>
            <a:r>
              <a:rPr lang="ja-JP" altLang="en-US" sz="2800">
                <a:sym typeface="Wingdings" pitchFamily="2" charset="2"/>
              </a:rPr>
              <a:t>企業数の決定</a:t>
            </a:r>
          </a:p>
          <a:p>
            <a:pPr eaLnBrk="1" hangingPunct="1">
              <a:lnSpc>
                <a:spcPct val="80000"/>
              </a:lnSpc>
              <a:buFont typeface="Wingdings" pitchFamily="2" charset="2"/>
              <a:buNone/>
            </a:pPr>
            <a:r>
              <a:rPr lang="ja-JP" altLang="en-US" sz="2800">
                <a:sym typeface="Wingdings" pitchFamily="2" charset="2"/>
              </a:rPr>
              <a:t>		最小効率規模を市場全体の需要量の関係</a:t>
            </a:r>
          </a:p>
          <a:p>
            <a:pPr eaLnBrk="1" hangingPunct="1">
              <a:lnSpc>
                <a:spcPct val="80000"/>
              </a:lnSpc>
            </a:pPr>
            <a:r>
              <a:rPr lang="ja-JP" altLang="en-US" sz="2800">
                <a:sym typeface="Wingdings" pitchFamily="2" charset="2"/>
              </a:rPr>
              <a:t>費用逓減産業</a:t>
            </a:r>
          </a:p>
          <a:p>
            <a:pPr lvl="1" eaLnBrk="1" hangingPunct="1">
              <a:lnSpc>
                <a:spcPct val="80000"/>
              </a:lnSpc>
            </a:pPr>
            <a:r>
              <a:rPr lang="ja-JP" altLang="en-US" sz="2400">
                <a:sym typeface="Wingdings" pitchFamily="2" charset="2"/>
              </a:rPr>
              <a:t>市場全体の需要量を満たす水準でも平均費用が低下し続ける（巨額の固定費）</a:t>
            </a:r>
          </a:p>
          <a:p>
            <a:pPr lvl="1" eaLnBrk="1" hangingPunct="1">
              <a:lnSpc>
                <a:spcPct val="80000"/>
              </a:lnSpc>
            </a:pPr>
            <a:r>
              <a:rPr lang="ja-JP" altLang="en-US" sz="2400"/>
              <a:t>電気，ガス，水道事業など</a:t>
            </a:r>
          </a:p>
          <a:p>
            <a:pPr eaLnBrk="1" hangingPunct="1">
              <a:lnSpc>
                <a:spcPct val="80000"/>
              </a:lnSpc>
            </a:pPr>
            <a:r>
              <a:rPr lang="ja-JP" altLang="en-US" sz="2800"/>
              <a:t>費用逓減＋固定費がサンクコスト</a:t>
            </a:r>
            <a:r>
              <a:rPr lang="ja-JP" altLang="en-US" sz="2800">
                <a:sym typeface="Wingdings" pitchFamily="2" charset="2"/>
              </a:rPr>
              <a:t>自然独占</a:t>
            </a:r>
          </a:p>
        </p:txBody>
      </p:sp>
    </p:spTree>
    <p:extLst>
      <p:ext uri="{BB962C8B-B14F-4D97-AF65-F5344CB8AC3E}">
        <p14:creationId xmlns:p14="http://schemas.microsoft.com/office/powerpoint/2010/main" val="294627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50975"/>
            <a:ext cx="5297487"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52"/>
          <p:cNvSpPr txBox="1">
            <a:spLocks noChangeArrowheads="1"/>
          </p:cNvSpPr>
          <p:nvPr/>
        </p:nvSpPr>
        <p:spPr bwMode="auto">
          <a:xfrm>
            <a:off x="1259632" y="692150"/>
            <a:ext cx="72008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sz="3200" dirty="0"/>
              <a:t>自然独占企業に対する規制</a:t>
            </a:r>
            <a:endParaRPr lang="en-US" altLang="ja-JP" sz="3200" dirty="0"/>
          </a:p>
          <a:p>
            <a:pPr algn="ctr" eaLnBrk="1" hangingPunct="1">
              <a:spcBef>
                <a:spcPct val="50000"/>
              </a:spcBef>
            </a:pPr>
            <a:r>
              <a:rPr lang="ja-JP" altLang="en-US" sz="2800" dirty="0"/>
              <a:t>限界費用価格規制，平均費用価格規制</a:t>
            </a:r>
          </a:p>
        </p:txBody>
      </p:sp>
      <p:sp>
        <p:nvSpPr>
          <p:cNvPr id="2" name="テキスト ボックス 1"/>
          <p:cNvSpPr txBox="1"/>
          <p:nvPr/>
        </p:nvSpPr>
        <p:spPr>
          <a:xfrm>
            <a:off x="6413500" y="2348880"/>
            <a:ext cx="2622996" cy="2862322"/>
          </a:xfrm>
          <a:prstGeom prst="rect">
            <a:avLst/>
          </a:prstGeom>
          <a:noFill/>
        </p:spPr>
        <p:txBody>
          <a:bodyPr wrap="square" rtlCol="0">
            <a:spAutoFit/>
          </a:bodyPr>
          <a:lstStyle/>
          <a:p>
            <a:r>
              <a:rPr lang="ja-JP" altLang="en-US" dirty="0"/>
              <a:t>限界費用価格規制　</a:t>
            </a:r>
            <a:r>
              <a:rPr kumimoji="1" lang="en-US" altLang="ja-JP" dirty="0"/>
              <a:t>E</a:t>
            </a:r>
            <a:r>
              <a:rPr kumimoji="1" lang="ja-JP" altLang="en-US" dirty="0"/>
              <a:t>点</a:t>
            </a:r>
            <a:endParaRPr kumimoji="1" lang="en-US" altLang="ja-JP" dirty="0"/>
          </a:p>
          <a:p>
            <a:r>
              <a:rPr lang="en-US" altLang="ja-JP" dirty="0"/>
              <a:t>   p=MC</a:t>
            </a:r>
            <a:r>
              <a:rPr lang="ja-JP" altLang="en-US" dirty="0"/>
              <a:t>が実現（効率的な資源配分）</a:t>
            </a:r>
            <a:endParaRPr lang="en-US" altLang="ja-JP" dirty="0"/>
          </a:p>
          <a:p>
            <a:r>
              <a:rPr kumimoji="1" lang="ja-JP" altLang="en-US" dirty="0"/>
              <a:t>　しかし赤字の存在</a:t>
            </a:r>
            <a:endParaRPr kumimoji="1" lang="en-US" altLang="ja-JP" dirty="0"/>
          </a:p>
          <a:p>
            <a:endParaRPr lang="en-US" altLang="ja-JP" dirty="0"/>
          </a:p>
          <a:p>
            <a:r>
              <a:rPr kumimoji="1" lang="ja-JP" altLang="en-US" dirty="0"/>
              <a:t>平均費用価格規制　</a:t>
            </a:r>
            <a:r>
              <a:rPr kumimoji="1" lang="en-US" altLang="ja-JP" dirty="0"/>
              <a:t>F</a:t>
            </a:r>
            <a:r>
              <a:rPr kumimoji="1" lang="ja-JP" altLang="en-US" dirty="0"/>
              <a:t>点</a:t>
            </a:r>
            <a:endParaRPr kumimoji="1" lang="en-US" altLang="ja-JP" dirty="0"/>
          </a:p>
          <a:p>
            <a:r>
              <a:rPr lang="ja-JP" altLang="en-US" dirty="0"/>
              <a:t>　　</a:t>
            </a:r>
            <a:r>
              <a:rPr lang="en-US" altLang="ja-JP" dirty="0"/>
              <a:t>p=AC</a:t>
            </a:r>
            <a:endParaRPr kumimoji="1" lang="en-US" altLang="ja-JP" dirty="0"/>
          </a:p>
          <a:p>
            <a:r>
              <a:rPr lang="ja-JP" altLang="en-US" dirty="0"/>
              <a:t>　企業の独立採算が可能という制約のもとで社会的余剰最大化</a:t>
            </a:r>
            <a:endParaRPr kumimoji="1" lang="ja-JP" altLang="en-US" dirty="0"/>
          </a:p>
        </p:txBody>
      </p:sp>
    </p:spTree>
    <p:extLst>
      <p:ext uri="{BB962C8B-B14F-4D97-AF65-F5344CB8AC3E}">
        <p14:creationId xmlns:p14="http://schemas.microsoft.com/office/powerpoint/2010/main" val="2229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ja-JP" altLang="en-US"/>
              <a:t>自然独占企業に対する規制</a:t>
            </a:r>
          </a:p>
        </p:txBody>
      </p:sp>
      <p:sp>
        <p:nvSpPr>
          <p:cNvPr id="28675" name="Rectangle 3"/>
          <p:cNvSpPr>
            <a:spLocks noGrp="1" noChangeArrowheads="1"/>
          </p:cNvSpPr>
          <p:nvPr>
            <p:ph idx="1"/>
          </p:nvPr>
        </p:nvSpPr>
        <p:spPr>
          <a:xfrm>
            <a:off x="539750" y="1412875"/>
            <a:ext cx="8229600" cy="5102225"/>
          </a:xfrm>
        </p:spPr>
        <p:txBody>
          <a:bodyPr>
            <a:normAutofit lnSpcReduction="10000"/>
          </a:bodyPr>
          <a:lstStyle/>
          <a:p>
            <a:pPr eaLnBrk="1" hangingPunct="1">
              <a:lnSpc>
                <a:spcPct val="90000"/>
              </a:lnSpc>
            </a:pPr>
            <a:r>
              <a:rPr lang="ja-JP" altLang="en-US" sz="2800" dirty="0"/>
              <a:t>限界費用価格規制	赤字の発生</a:t>
            </a:r>
          </a:p>
          <a:p>
            <a:pPr eaLnBrk="1" hangingPunct="1">
              <a:lnSpc>
                <a:spcPct val="90000"/>
              </a:lnSpc>
            </a:pPr>
            <a:r>
              <a:rPr lang="ja-JP" altLang="en-US" sz="2800" dirty="0"/>
              <a:t>平均費用価格規制	独立採算のもとで社会的余剰最大</a:t>
            </a:r>
          </a:p>
          <a:p>
            <a:pPr eaLnBrk="1" hangingPunct="1">
              <a:lnSpc>
                <a:spcPct val="90000"/>
              </a:lnSpc>
            </a:pPr>
            <a:r>
              <a:rPr lang="ja-JP" altLang="en-US" sz="2800" dirty="0"/>
              <a:t>伝統的な規制の問題点</a:t>
            </a:r>
          </a:p>
          <a:p>
            <a:pPr lvl="1" eaLnBrk="1" hangingPunct="1">
              <a:lnSpc>
                <a:spcPct val="90000"/>
              </a:lnSpc>
            </a:pPr>
            <a:r>
              <a:rPr lang="ja-JP" altLang="en-US" sz="2400" dirty="0"/>
              <a:t>規制当局が被規制企業の真の費用関数を知っているという前提　（</a:t>
            </a:r>
            <a:r>
              <a:rPr lang="ja-JP" altLang="en-US" sz="2000" dirty="0"/>
              <a:t>実際にはわからない）</a:t>
            </a:r>
          </a:p>
          <a:p>
            <a:pPr lvl="1" eaLnBrk="1" hangingPunct="1">
              <a:lnSpc>
                <a:spcPct val="90000"/>
              </a:lnSpc>
            </a:pPr>
            <a:r>
              <a:rPr lang="ja-JP" altLang="en-US" sz="2400" dirty="0"/>
              <a:t>効率的な経営のためのインセンティヴが無い</a:t>
            </a:r>
          </a:p>
          <a:p>
            <a:pPr lvl="1" eaLnBrk="1" hangingPunct="1">
              <a:lnSpc>
                <a:spcPct val="90000"/>
              </a:lnSpc>
            </a:pPr>
            <a:r>
              <a:rPr lang="en-US" altLang="ja-JP" sz="2400" dirty="0"/>
              <a:t>X</a:t>
            </a:r>
            <a:r>
              <a:rPr lang="ja-JP" altLang="en-US" sz="2400" dirty="0"/>
              <a:t>非効率性</a:t>
            </a:r>
          </a:p>
          <a:p>
            <a:pPr lvl="1" eaLnBrk="1" hangingPunct="1">
              <a:lnSpc>
                <a:spcPct val="90000"/>
              </a:lnSpc>
            </a:pPr>
            <a:r>
              <a:rPr lang="ja-JP" altLang="en-US" sz="2400" dirty="0"/>
              <a:t>レント・シーキング活動</a:t>
            </a:r>
          </a:p>
          <a:p>
            <a:pPr eaLnBrk="1" hangingPunct="1">
              <a:lnSpc>
                <a:spcPct val="90000"/>
              </a:lnSpc>
            </a:pPr>
            <a:r>
              <a:rPr lang="ja-JP" altLang="en-US" sz="2800" dirty="0"/>
              <a:t>新しい規制の方法</a:t>
            </a:r>
          </a:p>
          <a:p>
            <a:pPr lvl="1" eaLnBrk="1" hangingPunct="1">
              <a:lnSpc>
                <a:spcPct val="90000"/>
              </a:lnSpc>
            </a:pPr>
            <a:r>
              <a:rPr lang="ja-JP" altLang="en-US" sz="2400" dirty="0"/>
              <a:t>免許入札制（一定期間だけ独占権を与える）</a:t>
            </a:r>
          </a:p>
          <a:p>
            <a:pPr lvl="1" eaLnBrk="1" hangingPunct="1">
              <a:lnSpc>
                <a:spcPct val="90000"/>
              </a:lnSpc>
            </a:pPr>
            <a:r>
              <a:rPr lang="ja-JP" altLang="en-US" sz="2400" dirty="0"/>
              <a:t>プライスキャップ規制</a:t>
            </a:r>
          </a:p>
          <a:p>
            <a:pPr lvl="1" eaLnBrk="1" hangingPunct="1">
              <a:lnSpc>
                <a:spcPct val="90000"/>
              </a:lnSpc>
            </a:pPr>
            <a:r>
              <a:rPr lang="ja-JP" altLang="en-US" sz="2400" dirty="0"/>
              <a:t>ヤードスティック競争</a:t>
            </a:r>
          </a:p>
          <a:p>
            <a:pPr lvl="1" eaLnBrk="1" hangingPunct="1">
              <a:lnSpc>
                <a:spcPct val="90000"/>
              </a:lnSpc>
            </a:pPr>
            <a:endParaRPr lang="en-US" altLang="ja-JP" sz="2400" dirty="0"/>
          </a:p>
        </p:txBody>
      </p:sp>
    </p:spTree>
    <p:extLst>
      <p:ext uri="{BB962C8B-B14F-4D97-AF65-F5344CB8AC3E}">
        <p14:creationId xmlns:p14="http://schemas.microsoft.com/office/powerpoint/2010/main" val="266430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ja-JP" altLang="en-US"/>
              <a:t>寡占，独占的競争</a:t>
            </a:r>
          </a:p>
        </p:txBody>
      </p:sp>
      <p:sp>
        <p:nvSpPr>
          <p:cNvPr id="29699" name="Rectangle 3"/>
          <p:cNvSpPr>
            <a:spLocks noGrp="1" noChangeArrowheads="1"/>
          </p:cNvSpPr>
          <p:nvPr>
            <p:ph idx="1"/>
          </p:nvPr>
        </p:nvSpPr>
        <p:spPr/>
        <p:txBody>
          <a:bodyPr/>
          <a:lstStyle/>
          <a:p>
            <a:pPr eaLnBrk="1" hangingPunct="1">
              <a:lnSpc>
                <a:spcPct val="80000"/>
              </a:lnSpc>
            </a:pPr>
            <a:r>
              <a:rPr lang="ja-JP" altLang="en-US" sz="2800"/>
              <a:t>寡占</a:t>
            </a:r>
            <a:r>
              <a:rPr lang="en-US" altLang="ja-JP" sz="2800"/>
              <a:t>(oligoply)</a:t>
            </a:r>
          </a:p>
          <a:p>
            <a:pPr lvl="1" eaLnBrk="1" hangingPunct="1">
              <a:lnSpc>
                <a:spcPct val="80000"/>
              </a:lnSpc>
            </a:pPr>
            <a:r>
              <a:rPr lang="ja-JP" altLang="en-US" sz="2400"/>
              <a:t>特に</a:t>
            </a:r>
            <a:r>
              <a:rPr lang="en-US" altLang="ja-JP" sz="2400"/>
              <a:t>2</a:t>
            </a:r>
            <a:r>
              <a:rPr lang="ja-JP" altLang="en-US" sz="2400"/>
              <a:t>社で市場を支配している場合を複占</a:t>
            </a:r>
            <a:r>
              <a:rPr lang="en-US" altLang="ja-JP" sz="2400"/>
              <a:t>(duopoly)</a:t>
            </a:r>
            <a:r>
              <a:rPr lang="ja-JP" altLang="en-US" sz="2400"/>
              <a:t>という</a:t>
            </a:r>
          </a:p>
          <a:p>
            <a:pPr lvl="1" eaLnBrk="1" hangingPunct="1">
              <a:lnSpc>
                <a:spcPct val="80000"/>
              </a:lnSpc>
            </a:pPr>
            <a:r>
              <a:rPr lang="ja-JP" altLang="en-US" sz="2400"/>
              <a:t>ライバル企業の行動</a:t>
            </a:r>
            <a:r>
              <a:rPr lang="ja-JP" altLang="en-US" sz="2400">
                <a:sym typeface="Wingdings" pitchFamily="2" charset="2"/>
              </a:rPr>
              <a:t>自社の利益他企業と自企業の行動はゲーム論的関係（他者の戦略を推測した上で自分の最適な行動を考える）</a:t>
            </a:r>
          </a:p>
          <a:p>
            <a:pPr lvl="1" eaLnBrk="1" hangingPunct="1">
              <a:lnSpc>
                <a:spcPct val="80000"/>
              </a:lnSpc>
            </a:pPr>
            <a:r>
              <a:rPr lang="ja-JP" altLang="en-US" sz="2400">
                <a:sym typeface="Wingdings" pitchFamily="2" charset="2"/>
              </a:rPr>
              <a:t>クールーノー・ナッシュ均衡</a:t>
            </a:r>
          </a:p>
          <a:p>
            <a:pPr lvl="1" eaLnBrk="1" hangingPunct="1">
              <a:lnSpc>
                <a:spcPct val="80000"/>
              </a:lnSpc>
            </a:pPr>
            <a:r>
              <a:rPr lang="ja-JP" altLang="en-US" sz="2400">
                <a:sym typeface="Wingdings" pitchFamily="2" charset="2"/>
              </a:rPr>
              <a:t>シュタッケルベルグ均衡</a:t>
            </a:r>
            <a:r>
              <a:rPr lang="en-US" altLang="ja-JP" sz="2400">
                <a:sym typeface="Wingdings" pitchFamily="2" charset="2"/>
              </a:rPr>
              <a:t>(leader –follower)</a:t>
            </a:r>
          </a:p>
          <a:p>
            <a:pPr lvl="1" eaLnBrk="1" hangingPunct="1">
              <a:lnSpc>
                <a:spcPct val="80000"/>
              </a:lnSpc>
            </a:pPr>
            <a:r>
              <a:rPr lang="ja-JP" altLang="en-US" sz="2400">
                <a:sym typeface="Wingdings" pitchFamily="2" charset="2"/>
              </a:rPr>
              <a:t>結託</a:t>
            </a:r>
          </a:p>
          <a:p>
            <a:pPr eaLnBrk="1" hangingPunct="1">
              <a:lnSpc>
                <a:spcPct val="80000"/>
              </a:lnSpc>
            </a:pPr>
            <a:r>
              <a:rPr lang="ja-JP" altLang="en-US" sz="2800">
                <a:sym typeface="Wingdings" pitchFamily="2" charset="2"/>
              </a:rPr>
              <a:t>独占的競争</a:t>
            </a:r>
            <a:r>
              <a:rPr lang="en-US" altLang="ja-JP" sz="2800">
                <a:sym typeface="Wingdings" pitchFamily="2" charset="2"/>
              </a:rPr>
              <a:t>(monopolistic competition)</a:t>
            </a:r>
          </a:p>
          <a:p>
            <a:pPr lvl="1" eaLnBrk="1" hangingPunct="1">
              <a:lnSpc>
                <a:spcPct val="80000"/>
              </a:lnSpc>
            </a:pPr>
            <a:r>
              <a:rPr lang="ja-JP" altLang="en-US" sz="2400">
                <a:sym typeface="Wingdings" pitchFamily="2" charset="2"/>
              </a:rPr>
              <a:t>製品差別化一定の市場支配力</a:t>
            </a:r>
          </a:p>
          <a:p>
            <a:pPr lvl="1" eaLnBrk="1" hangingPunct="1">
              <a:lnSpc>
                <a:spcPct val="80000"/>
              </a:lnSpc>
            </a:pPr>
            <a:r>
              <a:rPr lang="ja-JP" altLang="en-US" sz="2400">
                <a:sym typeface="Wingdings" pitchFamily="2" charset="2"/>
              </a:rPr>
              <a:t>自由な参入・退出利潤</a:t>
            </a:r>
            <a:r>
              <a:rPr lang="en-US" altLang="ja-JP" sz="2400">
                <a:sym typeface="Wingdings" pitchFamily="2" charset="2"/>
              </a:rPr>
              <a:t>=0</a:t>
            </a:r>
            <a:r>
              <a:rPr lang="ja-JP" altLang="en-US" sz="2400">
                <a:sym typeface="Wingdings" pitchFamily="2" charset="2"/>
              </a:rPr>
              <a:t>が均衡</a:t>
            </a:r>
            <a:endParaRPr lang="ja-JP" altLang="en-US" sz="2400"/>
          </a:p>
        </p:txBody>
      </p:sp>
    </p:spTree>
    <p:extLst>
      <p:ext uri="{BB962C8B-B14F-4D97-AF65-F5344CB8AC3E}">
        <p14:creationId xmlns:p14="http://schemas.microsoft.com/office/powerpoint/2010/main" val="177309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ja-JP" altLang="en-US"/>
              <a:t>クールーノー・ナッシュ均衡</a:t>
            </a:r>
          </a:p>
        </p:txBody>
      </p:sp>
      <p:sp>
        <p:nvSpPr>
          <p:cNvPr id="30723" name="Rectangle 3"/>
          <p:cNvSpPr>
            <a:spLocks noGrp="1" noChangeArrowheads="1"/>
          </p:cNvSpPr>
          <p:nvPr>
            <p:ph idx="1"/>
          </p:nvPr>
        </p:nvSpPr>
        <p:spPr/>
        <p:txBody>
          <a:bodyPr/>
          <a:lstStyle/>
          <a:p>
            <a:pPr marL="177800" indent="-177800" eaLnBrk="1" hangingPunct="1">
              <a:lnSpc>
                <a:spcPct val="80000"/>
              </a:lnSpc>
            </a:pPr>
            <a:r>
              <a:rPr lang="ja-JP" altLang="en-US" sz="2800" dirty="0"/>
              <a:t>複占　二つの企業が同質的な財を生産</a:t>
            </a:r>
          </a:p>
          <a:p>
            <a:pPr marL="177800" indent="-177800" eaLnBrk="1" hangingPunct="1">
              <a:lnSpc>
                <a:spcPct val="80000"/>
              </a:lnSpc>
            </a:pPr>
            <a:r>
              <a:rPr lang="ja-JP" altLang="en-US" sz="2800" dirty="0"/>
              <a:t>市場の需要曲線は直線で与えられる</a:t>
            </a:r>
          </a:p>
          <a:p>
            <a:pPr marL="177800" indent="-177800">
              <a:lnSpc>
                <a:spcPct val="80000"/>
              </a:lnSpc>
              <a:buNone/>
            </a:pPr>
            <a:r>
              <a:rPr lang="ja-JP" altLang="en-US" sz="2800" dirty="0"/>
              <a:t>		</a:t>
            </a:r>
            <a:r>
              <a:rPr lang="en-US" altLang="ja-JP" sz="2800" i="1" dirty="0">
                <a:latin typeface="Times New Roman" pitchFamily="18" charset="0"/>
                <a:cs typeface="Times New Roman" pitchFamily="18" charset="0"/>
              </a:rPr>
              <a:t>p</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a</a:t>
            </a:r>
            <a:r>
              <a:rPr lang="en-US" altLang="ja-JP" sz="2800" dirty="0">
                <a:latin typeface="Times New Roman" pitchFamily="18" charset="0"/>
                <a:cs typeface="Times New Roman" pitchFamily="18" charset="0"/>
              </a:rPr>
              <a:t> − </a:t>
            </a:r>
            <a:r>
              <a:rPr lang="en-US" altLang="ja-JP" sz="2800" i="1" dirty="0" err="1">
                <a:latin typeface="Times New Roman" pitchFamily="18" charset="0"/>
                <a:cs typeface="Times New Roman" pitchFamily="18" charset="0"/>
              </a:rPr>
              <a:t>bQ</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a</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b</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q</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q</a:t>
            </a:r>
            <a:r>
              <a:rPr lang="en-US" altLang="ja-JP" sz="2800" baseline="-25000" dirty="0">
                <a:latin typeface="Times New Roman" pitchFamily="18" charset="0"/>
                <a:cs typeface="Times New Roman" pitchFamily="18" charset="0"/>
              </a:rPr>
              <a:t>2</a:t>
            </a:r>
            <a:r>
              <a:rPr lang="en-US" altLang="ja-JP" sz="2800" dirty="0">
                <a:latin typeface="Times New Roman" pitchFamily="18" charset="0"/>
                <a:cs typeface="Times New Roman" pitchFamily="18" charset="0"/>
              </a:rPr>
              <a:t>)</a:t>
            </a:r>
          </a:p>
          <a:p>
            <a:pPr marL="177800" indent="-177800" eaLnBrk="1" hangingPunct="1">
              <a:lnSpc>
                <a:spcPct val="80000"/>
              </a:lnSpc>
            </a:pPr>
            <a:r>
              <a:rPr lang="ja-JP" altLang="en-US" sz="2800" dirty="0">
                <a:latin typeface="Times New Roman" pitchFamily="18" charset="0"/>
                <a:cs typeface="Times New Roman" pitchFamily="18" charset="0"/>
              </a:rPr>
              <a:t>各企業は他の企業の生産量を所与として，利潤を最大にするように自社の生産量を決定する（近視眼的行動）</a:t>
            </a:r>
          </a:p>
          <a:p>
            <a:pPr marL="177800" indent="-177800" eaLnBrk="1" hangingPunct="1">
              <a:lnSpc>
                <a:spcPct val="80000"/>
              </a:lnSpc>
            </a:pPr>
            <a:r>
              <a:rPr lang="ja-JP" altLang="en-US" sz="2800" dirty="0">
                <a:latin typeface="Times New Roman" pitchFamily="18" charset="0"/>
                <a:cs typeface="Times New Roman" pitchFamily="18" charset="0"/>
              </a:rPr>
              <a:t>各企業の費用関数は同一で，限界費用</a:t>
            </a:r>
            <a:r>
              <a:rPr lang="en-US" altLang="ja-JP" sz="2800" dirty="0">
                <a:latin typeface="Times New Roman" pitchFamily="18" charset="0"/>
                <a:cs typeface="Times New Roman" pitchFamily="18" charset="0"/>
              </a:rPr>
              <a:t>=</a:t>
            </a:r>
            <a:r>
              <a:rPr lang="ja-JP" altLang="en-US" sz="2800" dirty="0">
                <a:latin typeface="Times New Roman" pitchFamily="18" charset="0"/>
                <a:cs typeface="Times New Roman" pitchFamily="18" charset="0"/>
              </a:rPr>
              <a:t>平均費用</a:t>
            </a:r>
            <a:r>
              <a:rPr lang="en-US" altLang="ja-JP" sz="2800" dirty="0">
                <a:latin typeface="Times New Roman" pitchFamily="18" charset="0"/>
                <a:cs typeface="Times New Roman" pitchFamily="18" charset="0"/>
              </a:rPr>
              <a:t>=c</a:t>
            </a:r>
            <a:r>
              <a:rPr lang="ja-JP" altLang="en-US" sz="2800" dirty="0">
                <a:latin typeface="Times New Roman" pitchFamily="18" charset="0"/>
                <a:cs typeface="Times New Roman" pitchFamily="18" charset="0"/>
              </a:rPr>
              <a:t>である</a:t>
            </a:r>
          </a:p>
          <a:p>
            <a:pPr marL="177800" indent="-177800" eaLnBrk="1" hangingPunct="1">
              <a:lnSpc>
                <a:spcPct val="80000"/>
              </a:lnSpc>
            </a:pPr>
            <a:r>
              <a:rPr lang="ja-JP" altLang="en-US" sz="2800" dirty="0">
                <a:latin typeface="Times New Roman" pitchFamily="18" charset="0"/>
                <a:cs typeface="Times New Roman" pitchFamily="18" charset="0"/>
              </a:rPr>
              <a:t>企業</a:t>
            </a:r>
            <a:r>
              <a:rPr lang="en-US" altLang="ja-JP" sz="2800" dirty="0">
                <a:latin typeface="Times New Roman" pitchFamily="18" charset="0"/>
                <a:cs typeface="Times New Roman" pitchFamily="18" charset="0"/>
              </a:rPr>
              <a:t>1</a:t>
            </a:r>
            <a:r>
              <a:rPr lang="ja-JP" altLang="en-US" sz="2800" dirty="0">
                <a:latin typeface="Times New Roman" pitchFamily="18" charset="0"/>
                <a:cs typeface="Times New Roman" pitchFamily="18" charset="0"/>
              </a:rPr>
              <a:t>の行動  利潤最大化</a:t>
            </a:r>
          </a:p>
          <a:p>
            <a:pPr marL="177800" indent="-177800">
              <a:lnSpc>
                <a:spcPct val="80000"/>
              </a:lnSpc>
              <a:buNone/>
            </a:pPr>
            <a:r>
              <a:rPr lang="ja-JP" altLang="en-US" sz="2800" dirty="0">
                <a:latin typeface="Times New Roman" pitchFamily="18" charset="0"/>
                <a:cs typeface="Times New Roman" pitchFamily="18" charset="0"/>
              </a:rPr>
              <a:t>			</a:t>
            </a:r>
            <a:r>
              <a:rPr lang="en-US" altLang="ja-JP" sz="2800" dirty="0">
                <a:latin typeface="Symbol" pitchFamily="18" charset="2"/>
                <a:cs typeface="Times New Roman" pitchFamily="18" charset="0"/>
              </a:rPr>
              <a:t>p</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pq</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 − </a:t>
            </a:r>
            <a:r>
              <a:rPr lang="en-US" altLang="ja-JP" sz="2800" i="1" dirty="0">
                <a:latin typeface="Times New Roman" pitchFamily="18" charset="0"/>
                <a:cs typeface="Times New Roman" pitchFamily="18" charset="0"/>
              </a:rPr>
              <a:t>cq</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a</a:t>
            </a:r>
            <a:r>
              <a:rPr lang="en-US" altLang="ja-JP" sz="2800" dirty="0">
                <a:latin typeface="Times New Roman" pitchFamily="18" charset="0"/>
                <a:cs typeface="Times New Roman" pitchFamily="18" charset="0"/>
              </a:rPr>
              <a:t> − </a:t>
            </a:r>
            <a:r>
              <a:rPr lang="en-US" altLang="ja-JP" sz="2800" i="1" dirty="0">
                <a:latin typeface="Times New Roman" pitchFamily="18" charset="0"/>
                <a:cs typeface="Times New Roman" pitchFamily="18" charset="0"/>
              </a:rPr>
              <a:t>b</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q</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q</a:t>
            </a:r>
            <a:r>
              <a:rPr lang="en-US" altLang="ja-JP" sz="2800" baseline="-25000" dirty="0">
                <a:latin typeface="Times New Roman" pitchFamily="18" charset="0"/>
                <a:cs typeface="Times New Roman" pitchFamily="18" charset="0"/>
              </a:rPr>
              <a:t>2</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q</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 − </a:t>
            </a:r>
            <a:r>
              <a:rPr lang="en-US" altLang="ja-JP" sz="2800" i="1" dirty="0">
                <a:latin typeface="Times New Roman" pitchFamily="18" charset="0"/>
                <a:cs typeface="Times New Roman" pitchFamily="18" charset="0"/>
              </a:rPr>
              <a:t>cq</a:t>
            </a:r>
            <a:r>
              <a:rPr lang="en-US" altLang="ja-JP" sz="2800" baseline="-25000" dirty="0">
                <a:latin typeface="Times New Roman" pitchFamily="18" charset="0"/>
                <a:cs typeface="Times New Roman" pitchFamily="18" charset="0"/>
              </a:rPr>
              <a:t>1</a:t>
            </a:r>
          </a:p>
          <a:p>
            <a:pPr marL="177800" indent="-177800" eaLnBrk="1" hangingPunct="1">
              <a:lnSpc>
                <a:spcPct val="80000"/>
              </a:lnSpc>
            </a:pPr>
            <a:r>
              <a:rPr lang="ja-JP" altLang="en-US" sz="2800" dirty="0">
                <a:latin typeface="Times New Roman" pitchFamily="18" charset="0"/>
                <a:cs typeface="Times New Roman" pitchFamily="18" charset="0"/>
              </a:rPr>
              <a:t>利潤最大化の条件　</a:t>
            </a:r>
            <a:r>
              <a:rPr lang="en-US" altLang="ja-JP" sz="2800" i="1" dirty="0">
                <a:latin typeface="Times New Roman" pitchFamily="18" charset="0"/>
                <a:cs typeface="Times New Roman" pitchFamily="18" charset="0"/>
              </a:rPr>
              <a:t>MR</a:t>
            </a:r>
            <a:r>
              <a:rPr lang="en-US" altLang="ja-JP" sz="2800" baseline="-25000" dirty="0">
                <a:latin typeface="Times New Roman" pitchFamily="18" charset="0"/>
                <a:cs typeface="Times New Roman" pitchFamily="18" charset="0"/>
              </a:rPr>
              <a:t>1</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c</a:t>
            </a:r>
          </a:p>
          <a:p>
            <a:pPr marL="177800" indent="-177800" eaLnBrk="1" hangingPunct="1">
              <a:lnSpc>
                <a:spcPct val="80000"/>
              </a:lnSpc>
              <a:buFont typeface="Wingdings" pitchFamily="2" charset="2"/>
              <a:buNone/>
            </a:pPr>
            <a:endParaRPr lang="en-US" altLang="ja-JP" sz="2800" dirty="0">
              <a:latin typeface="Times New Roman" pitchFamily="18" charset="0"/>
              <a:cs typeface="Times New Roman" pitchFamily="18" charset="0"/>
            </a:endParaRPr>
          </a:p>
          <a:p>
            <a:pPr marL="177800" indent="-177800" eaLnBrk="1" hangingPunct="1">
              <a:lnSpc>
                <a:spcPct val="80000"/>
              </a:lnSpc>
            </a:pPr>
            <a:endParaRPr lang="en-US" altLang="ja-JP" sz="2800" dirty="0"/>
          </a:p>
        </p:txBody>
      </p:sp>
    </p:spTree>
    <p:extLst>
      <p:ext uri="{BB962C8B-B14F-4D97-AF65-F5344CB8AC3E}">
        <p14:creationId xmlns:p14="http://schemas.microsoft.com/office/powerpoint/2010/main" val="199777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a:off x="1403350" y="5734050"/>
            <a:ext cx="5545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1747" name="Line 5"/>
          <p:cNvSpPr>
            <a:spLocks noChangeShapeType="1"/>
          </p:cNvSpPr>
          <p:nvPr/>
        </p:nvSpPr>
        <p:spPr bwMode="auto">
          <a:xfrm flipV="1">
            <a:off x="1403350" y="1196975"/>
            <a:ext cx="0" cy="453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1748" name="Line 6"/>
          <p:cNvSpPr>
            <a:spLocks noChangeShapeType="1"/>
          </p:cNvSpPr>
          <p:nvPr/>
        </p:nvSpPr>
        <p:spPr bwMode="auto">
          <a:xfrm>
            <a:off x="1403350" y="1916113"/>
            <a:ext cx="4824413" cy="3817937"/>
          </a:xfrm>
          <a:prstGeom prst="line">
            <a:avLst/>
          </a:prstGeom>
          <a:noFill/>
          <a:ln w="57150">
            <a:solidFill>
              <a:srgbClr val="6666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49" name="Line 7"/>
          <p:cNvSpPr>
            <a:spLocks noChangeShapeType="1"/>
          </p:cNvSpPr>
          <p:nvPr/>
        </p:nvSpPr>
        <p:spPr bwMode="auto">
          <a:xfrm flipV="1">
            <a:off x="3132138" y="1196975"/>
            <a:ext cx="0" cy="453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1750" name="Text Box 8"/>
          <p:cNvSpPr txBox="1">
            <a:spLocks noChangeArrowheads="1"/>
          </p:cNvSpPr>
          <p:nvPr/>
        </p:nvSpPr>
        <p:spPr bwMode="auto">
          <a:xfrm>
            <a:off x="7019925" y="55165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p>
        </p:txBody>
      </p:sp>
      <p:sp>
        <p:nvSpPr>
          <p:cNvPr id="31751" name="Text Box 9"/>
          <p:cNvSpPr txBox="1">
            <a:spLocks noChangeArrowheads="1"/>
          </p:cNvSpPr>
          <p:nvPr/>
        </p:nvSpPr>
        <p:spPr bwMode="auto">
          <a:xfrm>
            <a:off x="900113" y="98107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p</a:t>
            </a:r>
          </a:p>
        </p:txBody>
      </p:sp>
      <p:sp>
        <p:nvSpPr>
          <p:cNvPr id="31752" name="Text Box 10"/>
          <p:cNvSpPr txBox="1">
            <a:spLocks noChangeArrowheads="1"/>
          </p:cNvSpPr>
          <p:nvPr/>
        </p:nvSpPr>
        <p:spPr bwMode="auto">
          <a:xfrm>
            <a:off x="6084888" y="50847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D</a:t>
            </a:r>
          </a:p>
        </p:txBody>
      </p:sp>
      <p:sp>
        <p:nvSpPr>
          <p:cNvPr id="31753" name="Line 11"/>
          <p:cNvSpPr>
            <a:spLocks noChangeShapeType="1"/>
          </p:cNvSpPr>
          <p:nvPr/>
        </p:nvSpPr>
        <p:spPr bwMode="auto">
          <a:xfrm>
            <a:off x="1476375" y="5589588"/>
            <a:ext cx="158273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ja-JP" altLang="en-US"/>
          </a:p>
        </p:txBody>
      </p:sp>
      <p:sp>
        <p:nvSpPr>
          <p:cNvPr id="31754" name="Text Box 12"/>
          <p:cNvSpPr txBox="1">
            <a:spLocks noChangeArrowheads="1"/>
          </p:cNvSpPr>
          <p:nvPr/>
        </p:nvSpPr>
        <p:spPr bwMode="auto">
          <a:xfrm>
            <a:off x="1835150" y="501332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2</a:t>
            </a:r>
          </a:p>
        </p:txBody>
      </p:sp>
      <p:sp>
        <p:nvSpPr>
          <p:cNvPr id="31755" name="Line 13"/>
          <p:cNvSpPr>
            <a:spLocks noChangeShapeType="1"/>
          </p:cNvSpPr>
          <p:nvPr/>
        </p:nvSpPr>
        <p:spPr bwMode="auto">
          <a:xfrm>
            <a:off x="3132138" y="3284538"/>
            <a:ext cx="1871662" cy="3168650"/>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56" name="Text Box 14"/>
          <p:cNvSpPr txBox="1">
            <a:spLocks noChangeArrowheads="1"/>
          </p:cNvSpPr>
          <p:nvPr/>
        </p:nvSpPr>
        <p:spPr bwMode="auto">
          <a:xfrm>
            <a:off x="5148263" y="60213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MR</a:t>
            </a:r>
          </a:p>
        </p:txBody>
      </p:sp>
      <p:sp>
        <p:nvSpPr>
          <p:cNvPr id="31757" name="Line 15"/>
          <p:cNvSpPr>
            <a:spLocks noChangeShapeType="1"/>
          </p:cNvSpPr>
          <p:nvPr/>
        </p:nvSpPr>
        <p:spPr bwMode="auto">
          <a:xfrm>
            <a:off x="1403350" y="4868863"/>
            <a:ext cx="511333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58" name="Text Box 16"/>
          <p:cNvSpPr txBox="1">
            <a:spLocks noChangeArrowheads="1"/>
          </p:cNvSpPr>
          <p:nvPr/>
        </p:nvSpPr>
        <p:spPr bwMode="auto">
          <a:xfrm>
            <a:off x="6588125" y="4652963"/>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MC</a:t>
            </a:r>
          </a:p>
        </p:txBody>
      </p:sp>
      <p:sp>
        <p:nvSpPr>
          <p:cNvPr id="31759" name="Line 17"/>
          <p:cNvSpPr>
            <a:spLocks noChangeShapeType="1"/>
          </p:cNvSpPr>
          <p:nvPr/>
        </p:nvSpPr>
        <p:spPr bwMode="auto">
          <a:xfrm flipV="1">
            <a:off x="4067175" y="4005263"/>
            <a:ext cx="0" cy="1728787"/>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0" name="Line 18"/>
          <p:cNvSpPr>
            <a:spLocks noChangeShapeType="1"/>
          </p:cNvSpPr>
          <p:nvPr/>
        </p:nvSpPr>
        <p:spPr bwMode="auto">
          <a:xfrm flipH="1">
            <a:off x="1403350" y="4005263"/>
            <a:ext cx="2663825"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1" name="Text Box 19"/>
          <p:cNvSpPr txBox="1">
            <a:spLocks noChangeArrowheads="1"/>
          </p:cNvSpPr>
          <p:nvPr/>
        </p:nvSpPr>
        <p:spPr bwMode="auto">
          <a:xfrm>
            <a:off x="4067175" y="350043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N</a:t>
            </a:r>
          </a:p>
        </p:txBody>
      </p:sp>
      <p:sp>
        <p:nvSpPr>
          <p:cNvPr id="31762" name="Text Box 20"/>
          <p:cNvSpPr txBox="1">
            <a:spLocks noChangeArrowheads="1"/>
          </p:cNvSpPr>
          <p:nvPr/>
        </p:nvSpPr>
        <p:spPr bwMode="auto">
          <a:xfrm>
            <a:off x="4140200" y="43656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M</a:t>
            </a:r>
          </a:p>
        </p:txBody>
      </p:sp>
      <p:sp>
        <p:nvSpPr>
          <p:cNvPr id="31763" name="Line 21"/>
          <p:cNvSpPr>
            <a:spLocks noChangeShapeType="1"/>
          </p:cNvSpPr>
          <p:nvPr/>
        </p:nvSpPr>
        <p:spPr bwMode="auto">
          <a:xfrm>
            <a:off x="3203575" y="5589588"/>
            <a:ext cx="86518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ja-JP" altLang="en-US"/>
          </a:p>
        </p:txBody>
      </p:sp>
      <p:sp>
        <p:nvSpPr>
          <p:cNvPr id="31764" name="Text Box 22"/>
          <p:cNvSpPr txBox="1">
            <a:spLocks noChangeArrowheads="1"/>
          </p:cNvSpPr>
          <p:nvPr/>
        </p:nvSpPr>
        <p:spPr bwMode="auto">
          <a:xfrm>
            <a:off x="5651500" y="292417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1</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2</a:t>
            </a:r>
            <a:r>
              <a:rPr lang="en-US" altLang="ja-JP" sz="2400">
                <a:latin typeface="Times New Roman" pitchFamily="18" charset="0"/>
                <a:cs typeface="Times New Roman" pitchFamily="18" charset="0"/>
              </a:rPr>
              <a:t>)</a:t>
            </a:r>
          </a:p>
        </p:txBody>
      </p:sp>
      <p:sp>
        <p:nvSpPr>
          <p:cNvPr id="31765" name="Line 23"/>
          <p:cNvSpPr>
            <a:spLocks noChangeShapeType="1"/>
          </p:cNvSpPr>
          <p:nvPr/>
        </p:nvSpPr>
        <p:spPr bwMode="auto">
          <a:xfrm flipH="1">
            <a:off x="3779838" y="3500438"/>
            <a:ext cx="1944687"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1766" name="Oval 24"/>
          <p:cNvSpPr>
            <a:spLocks noChangeArrowheads="1"/>
          </p:cNvSpPr>
          <p:nvPr/>
        </p:nvSpPr>
        <p:spPr bwMode="auto">
          <a:xfrm>
            <a:off x="3995738" y="4797425"/>
            <a:ext cx="144462" cy="144463"/>
          </a:xfrm>
          <a:prstGeom prst="ellipse">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31767" name="Text Box 25"/>
          <p:cNvSpPr txBox="1">
            <a:spLocks noChangeArrowheads="1"/>
          </p:cNvSpPr>
          <p:nvPr/>
        </p:nvSpPr>
        <p:spPr bwMode="auto">
          <a:xfrm>
            <a:off x="4716463" y="2349500"/>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a:t>q2</a:t>
            </a:r>
            <a:r>
              <a:rPr lang="ja-JP" altLang="en-US"/>
              <a:t>を所与としたときの企業</a:t>
            </a:r>
            <a:r>
              <a:rPr lang="en-US" altLang="ja-JP"/>
              <a:t>1</a:t>
            </a:r>
            <a:r>
              <a:rPr lang="ja-JP" altLang="en-US"/>
              <a:t>の最適戦略</a:t>
            </a:r>
          </a:p>
        </p:txBody>
      </p:sp>
      <p:sp>
        <p:nvSpPr>
          <p:cNvPr id="31768" name="Line 26"/>
          <p:cNvSpPr>
            <a:spLocks noChangeShapeType="1"/>
          </p:cNvSpPr>
          <p:nvPr/>
        </p:nvSpPr>
        <p:spPr bwMode="auto">
          <a:xfrm flipH="1">
            <a:off x="1403350" y="3284538"/>
            <a:ext cx="172878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769" name="Text Box 27"/>
          <p:cNvSpPr txBox="1">
            <a:spLocks noChangeArrowheads="1"/>
          </p:cNvSpPr>
          <p:nvPr/>
        </p:nvSpPr>
        <p:spPr bwMode="auto">
          <a:xfrm>
            <a:off x="827088" y="306863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a</a:t>
            </a:r>
            <a:r>
              <a:rPr lang="en-US" altLang="ja-JP" sz="2400">
                <a:latin typeface="Times New Roman" pitchFamily="18" charset="0"/>
                <a:cs typeface="Times New Roman" pitchFamily="18" charset="0"/>
              </a:rPr>
              <a:t>’</a:t>
            </a:r>
          </a:p>
        </p:txBody>
      </p:sp>
      <p:sp>
        <p:nvSpPr>
          <p:cNvPr id="31770" name="Text Box 28"/>
          <p:cNvSpPr txBox="1">
            <a:spLocks noChangeArrowheads="1"/>
          </p:cNvSpPr>
          <p:nvPr/>
        </p:nvSpPr>
        <p:spPr bwMode="auto">
          <a:xfrm>
            <a:off x="2987675" y="549275"/>
            <a:ext cx="5040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3200"/>
              <a:t>クールーノ・ナッシュ均衡</a:t>
            </a:r>
            <a:r>
              <a:rPr lang="en-US" altLang="ja-JP" sz="3200"/>
              <a:t>(2)</a:t>
            </a:r>
          </a:p>
        </p:txBody>
      </p:sp>
    </p:spTree>
    <p:extLst>
      <p:ext uri="{BB962C8B-B14F-4D97-AF65-F5344CB8AC3E}">
        <p14:creationId xmlns:p14="http://schemas.microsoft.com/office/powerpoint/2010/main" val="368548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ja-JP" altLang="en-US"/>
              <a:t>競争状態の分類</a:t>
            </a:r>
          </a:p>
        </p:txBody>
      </p:sp>
      <p:sp>
        <p:nvSpPr>
          <p:cNvPr id="21507" name="Rectangle 3"/>
          <p:cNvSpPr>
            <a:spLocks noGrp="1" noChangeArrowheads="1"/>
          </p:cNvSpPr>
          <p:nvPr>
            <p:ph type="body" sz="half" idx="1"/>
          </p:nvPr>
        </p:nvSpPr>
        <p:spPr>
          <a:xfrm>
            <a:off x="457200" y="1600200"/>
            <a:ext cx="8075613" cy="4852988"/>
          </a:xfrm>
        </p:spPr>
        <p:txBody>
          <a:bodyPr>
            <a:normAutofit/>
          </a:bodyPr>
          <a:lstStyle/>
          <a:p>
            <a:pPr eaLnBrk="1" hangingPunct="1">
              <a:lnSpc>
                <a:spcPct val="90000"/>
              </a:lnSpc>
            </a:pPr>
            <a:r>
              <a:rPr lang="ja-JP" altLang="en-US" sz="2800" dirty="0"/>
              <a:t>完全競争 </a:t>
            </a:r>
            <a:r>
              <a:rPr lang="en-US" altLang="ja-JP" sz="2800" dirty="0"/>
              <a:t>perfect competition</a:t>
            </a:r>
          </a:p>
          <a:p>
            <a:pPr lvl="1" eaLnBrk="1" hangingPunct="1">
              <a:lnSpc>
                <a:spcPct val="90000"/>
              </a:lnSpc>
            </a:pPr>
            <a:r>
              <a:rPr lang="ja-JP" altLang="en-US" sz="2400" dirty="0"/>
              <a:t>多数の生産者，同質の財を生産，個々の生産者は価格支配力を持たない</a:t>
            </a:r>
          </a:p>
          <a:p>
            <a:pPr>
              <a:lnSpc>
                <a:spcPct val="90000"/>
              </a:lnSpc>
            </a:pPr>
            <a:r>
              <a:rPr lang="ja-JP" altLang="en-US" sz="2800" dirty="0"/>
              <a:t>独占 </a:t>
            </a:r>
            <a:r>
              <a:rPr lang="en-US" altLang="ja-JP" sz="2800" dirty="0"/>
              <a:t>monopoly</a:t>
            </a:r>
          </a:p>
          <a:p>
            <a:pPr lvl="1">
              <a:lnSpc>
                <a:spcPct val="90000"/>
              </a:lnSpc>
            </a:pPr>
            <a:r>
              <a:rPr lang="ja-JP" altLang="en-US" sz="2400" dirty="0"/>
              <a:t>生産者は一社。市場全体の需要曲線に直面（価格をコントロールできる）</a:t>
            </a:r>
          </a:p>
          <a:p>
            <a:pPr eaLnBrk="1" hangingPunct="1">
              <a:lnSpc>
                <a:spcPct val="90000"/>
              </a:lnSpc>
            </a:pPr>
            <a:r>
              <a:rPr lang="ja-JP" altLang="en-US" sz="2800" dirty="0"/>
              <a:t>不完全競争 </a:t>
            </a:r>
            <a:r>
              <a:rPr lang="en-US" altLang="ja-JP" sz="2800" dirty="0"/>
              <a:t>imperfect competition</a:t>
            </a:r>
          </a:p>
          <a:p>
            <a:pPr lvl="1">
              <a:lnSpc>
                <a:spcPct val="90000"/>
              </a:lnSpc>
            </a:pPr>
            <a:r>
              <a:rPr lang="ja-JP" altLang="en-US" sz="2400" dirty="0"/>
              <a:t>完全競争でも独占でもない状況</a:t>
            </a:r>
            <a:endParaRPr lang="en-US" altLang="ja-JP" sz="2400" dirty="0"/>
          </a:p>
          <a:p>
            <a:pPr lvl="2">
              <a:lnSpc>
                <a:spcPct val="90000"/>
              </a:lnSpc>
            </a:pPr>
            <a:r>
              <a:rPr lang="ja-JP" altLang="en-US" sz="2000" dirty="0"/>
              <a:t>寡占 </a:t>
            </a:r>
            <a:r>
              <a:rPr lang="en-US" altLang="ja-JP" sz="2000" dirty="0"/>
              <a:t>oligopoly</a:t>
            </a:r>
          </a:p>
          <a:p>
            <a:pPr lvl="2">
              <a:lnSpc>
                <a:spcPct val="90000"/>
              </a:lnSpc>
            </a:pPr>
            <a:r>
              <a:rPr lang="ja-JP" altLang="en-US" sz="2000" dirty="0"/>
              <a:t>独占的競争 </a:t>
            </a:r>
            <a:r>
              <a:rPr lang="en-US" altLang="ja-JP" sz="2000" dirty="0"/>
              <a:t>monopolistic competition</a:t>
            </a:r>
          </a:p>
          <a:p>
            <a:pPr lvl="1">
              <a:lnSpc>
                <a:spcPct val="90000"/>
              </a:lnSpc>
            </a:pPr>
            <a:r>
              <a:rPr lang="ja-JP" altLang="en-US" sz="2400" dirty="0"/>
              <a:t>注意：不完全競争を完全競争でない状態とする教科書もあり（その場合，独占も不完全競争の一形態）</a:t>
            </a:r>
            <a:endParaRPr lang="en-US" altLang="ja-JP" sz="2400" dirty="0"/>
          </a:p>
        </p:txBody>
      </p:sp>
    </p:spTree>
    <p:extLst>
      <p:ext uri="{BB962C8B-B14F-4D97-AF65-F5344CB8AC3E}">
        <p14:creationId xmlns:p14="http://schemas.microsoft.com/office/powerpoint/2010/main" val="382109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ja-JP" altLang="en-US"/>
              <a:t>クールーノー・ナッシュ均衡</a:t>
            </a:r>
            <a:r>
              <a:rPr lang="en-US" altLang="ja-JP"/>
              <a:t>(3)</a:t>
            </a:r>
          </a:p>
        </p:txBody>
      </p:sp>
      <p:sp>
        <p:nvSpPr>
          <p:cNvPr id="5124" name="Rectangle 3"/>
          <p:cNvSpPr>
            <a:spLocks noGrp="1" noChangeArrowheads="1"/>
          </p:cNvSpPr>
          <p:nvPr>
            <p:ph type="body" sz="half" idx="1"/>
          </p:nvPr>
        </p:nvSpPr>
        <p:spPr>
          <a:xfrm>
            <a:off x="457200" y="1981200"/>
            <a:ext cx="8147050" cy="2065338"/>
          </a:xfrm>
        </p:spPr>
        <p:txBody>
          <a:bodyPr>
            <a:normAutofit fontScale="92500"/>
          </a:bodyPr>
          <a:lstStyle/>
          <a:p>
            <a:pPr eaLnBrk="1" hangingPunct="1">
              <a:lnSpc>
                <a:spcPct val="90000"/>
              </a:lnSpc>
            </a:pPr>
            <a:r>
              <a:rPr lang="en-US" altLang="ja-JP" sz="2400" i="1" dirty="0">
                <a:latin typeface="Times New Roman" pitchFamily="18" charset="0"/>
                <a:cs typeface="Times New Roman" pitchFamily="18" charset="0"/>
              </a:rPr>
              <a:t>q</a:t>
            </a:r>
            <a:r>
              <a:rPr lang="en-US" altLang="ja-JP" sz="2400" baseline="-25000" dirty="0">
                <a:latin typeface="Times New Roman" pitchFamily="18" charset="0"/>
                <a:cs typeface="Times New Roman" pitchFamily="18" charset="0"/>
              </a:rPr>
              <a:t>2</a:t>
            </a:r>
            <a:r>
              <a:rPr lang="ja-JP" altLang="en-US" sz="2400" dirty="0"/>
              <a:t>が与えられた場合の企業</a:t>
            </a:r>
            <a:r>
              <a:rPr lang="en-US" altLang="ja-JP" sz="2400" dirty="0"/>
              <a:t>1</a:t>
            </a:r>
            <a:r>
              <a:rPr lang="ja-JP" altLang="en-US" sz="2400" dirty="0"/>
              <a:t>の限界収入</a:t>
            </a:r>
          </a:p>
          <a:p>
            <a:pPr>
              <a:lnSpc>
                <a:spcPct val="90000"/>
              </a:lnSpc>
              <a:buNone/>
            </a:pPr>
            <a:r>
              <a:rPr lang="ja-JP" altLang="en-US" sz="24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MR</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a</a:t>
            </a:r>
            <a:r>
              <a:rPr lang="en-US" altLang="ja-JP" sz="2400" dirty="0">
                <a:latin typeface="Times New Roman" pitchFamily="18" charset="0"/>
                <a:cs typeface="Times New Roman" pitchFamily="18" charset="0"/>
              </a:rPr>
              <a:t>’ − 2</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a</a:t>
            </a:r>
            <a:r>
              <a:rPr lang="en-US" altLang="ja-JP" sz="2400" dirty="0">
                <a:latin typeface="Times New Roman" pitchFamily="18" charset="0"/>
                <a:cs typeface="Times New Roman" pitchFamily="18" charset="0"/>
              </a:rPr>
              <a:t> − </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 − 2</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1</a:t>
            </a:r>
          </a:p>
          <a:p>
            <a:pPr eaLnBrk="1" hangingPunct="1">
              <a:lnSpc>
                <a:spcPct val="90000"/>
              </a:lnSpc>
            </a:pPr>
            <a:r>
              <a:rPr lang="ja-JP" altLang="en-US" sz="2400" dirty="0">
                <a:latin typeface="Times New Roman" pitchFamily="18" charset="0"/>
                <a:cs typeface="Times New Roman" pitchFamily="18" charset="0"/>
              </a:rPr>
              <a:t>同様に</a:t>
            </a:r>
          </a:p>
          <a:p>
            <a:pPr>
              <a:lnSpc>
                <a:spcPct val="90000"/>
              </a:lnSpc>
              <a:buNone/>
            </a:pPr>
            <a:r>
              <a:rPr lang="ja-JP" altLang="en-US"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MR</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a</a:t>
            </a:r>
            <a:r>
              <a:rPr lang="en-US" altLang="ja-JP" sz="2400" dirty="0">
                <a:latin typeface="Times New Roman" pitchFamily="18" charset="0"/>
                <a:cs typeface="Times New Roman" pitchFamily="18" charset="0"/>
              </a:rPr>
              <a:t>’ − 2</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a</a:t>
            </a:r>
            <a:r>
              <a:rPr lang="en-US" altLang="ja-JP" sz="2400" dirty="0">
                <a:latin typeface="Times New Roman" pitchFamily="18" charset="0"/>
                <a:cs typeface="Times New Roman" pitchFamily="18" charset="0"/>
              </a:rPr>
              <a:t> − </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 − 2</a:t>
            </a:r>
            <a:r>
              <a:rPr lang="en-US" altLang="ja-JP" sz="2400" i="1" dirty="0">
                <a:latin typeface="Times New Roman" pitchFamily="18" charset="0"/>
                <a:cs typeface="Times New Roman" pitchFamily="18" charset="0"/>
              </a:rPr>
              <a:t>bq</a:t>
            </a:r>
            <a:r>
              <a:rPr lang="en-US" altLang="ja-JP" sz="2400" baseline="-25000" dirty="0">
                <a:latin typeface="Times New Roman" pitchFamily="18" charset="0"/>
                <a:cs typeface="Times New Roman" pitchFamily="18" charset="0"/>
              </a:rPr>
              <a:t>2</a:t>
            </a:r>
          </a:p>
          <a:p>
            <a:pPr eaLnBrk="1" hangingPunct="1">
              <a:lnSpc>
                <a:spcPct val="90000"/>
              </a:lnSpc>
            </a:pPr>
            <a:r>
              <a:rPr lang="en-US" altLang="ja-JP" sz="2400" i="1" dirty="0">
                <a:latin typeface="Times New Roman" pitchFamily="18" charset="0"/>
                <a:cs typeface="Times New Roman" pitchFamily="18" charset="0"/>
              </a:rPr>
              <a:t>MR</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c,</a:t>
            </a:r>
            <a:r>
              <a:rPr lang="ja-JP" altLang="en-US" sz="24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MR</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c</a:t>
            </a:r>
            <a:r>
              <a:rPr lang="ja-JP" altLang="en-US" sz="2400" i="1" dirty="0">
                <a:latin typeface="Times New Roman" pitchFamily="18" charset="0"/>
                <a:cs typeface="Times New Roman" pitchFamily="18" charset="0"/>
              </a:rPr>
              <a:t>　</a:t>
            </a:r>
            <a:r>
              <a:rPr lang="ja-JP" altLang="en-US" sz="2400" dirty="0"/>
              <a:t>よりそれぞれの企業の最適反応を求めると</a:t>
            </a:r>
            <a:endParaRPr lang="ja-JP" altLang="en-US" sz="2400" dirty="0">
              <a:latin typeface="Times New Roman" pitchFamily="18" charset="0"/>
              <a:cs typeface="Times New Roman" pitchFamily="18" charset="0"/>
            </a:endParaRPr>
          </a:p>
          <a:p>
            <a:pPr eaLnBrk="1" hangingPunct="1">
              <a:lnSpc>
                <a:spcPct val="90000"/>
              </a:lnSpc>
              <a:buFont typeface="Wingdings" pitchFamily="2" charset="2"/>
              <a:buNone/>
            </a:pPr>
            <a:endParaRPr lang="en-US" altLang="ja-JP" sz="2400" dirty="0"/>
          </a:p>
        </p:txBody>
      </p:sp>
      <p:graphicFrame>
        <p:nvGraphicFramePr>
          <p:cNvPr id="5122" name="Object 4"/>
          <p:cNvGraphicFramePr>
            <a:graphicFrameLocks noGrp="1" noChangeAspect="1"/>
          </p:cNvGraphicFramePr>
          <p:nvPr>
            <p:ph sz="half" idx="2"/>
          </p:nvPr>
        </p:nvGraphicFramePr>
        <p:xfrm>
          <a:off x="1725613" y="4146550"/>
          <a:ext cx="3028950" cy="1589088"/>
        </p:xfrm>
        <a:graphic>
          <a:graphicData uri="http://schemas.openxmlformats.org/presentationml/2006/ole">
            <mc:AlternateContent xmlns:mc="http://schemas.openxmlformats.org/markup-compatibility/2006">
              <mc:Choice xmlns:v="urn:schemas-microsoft-com:vml" Requires="v">
                <p:oleObj spid="_x0000_s5130" name="Equation" r:id="rId3" imgW="1549080" imgH="812520" progId="Equation.DSMT4">
                  <p:embed/>
                </p:oleObj>
              </mc:Choice>
              <mc:Fallback>
                <p:oleObj name="Equation" r:id="rId3" imgW="1549080" imgH="812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4146550"/>
                        <a:ext cx="3028950"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Text Box 6"/>
          <p:cNvSpPr txBox="1">
            <a:spLocks noChangeArrowheads="1"/>
          </p:cNvSpPr>
          <p:nvPr/>
        </p:nvSpPr>
        <p:spPr bwMode="auto">
          <a:xfrm>
            <a:off x="6227763" y="50847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400"/>
              <a:t>反応関数</a:t>
            </a:r>
          </a:p>
        </p:txBody>
      </p:sp>
      <p:sp>
        <p:nvSpPr>
          <p:cNvPr id="5126" name="Line 7"/>
          <p:cNvSpPr>
            <a:spLocks noChangeShapeType="1"/>
          </p:cNvSpPr>
          <p:nvPr/>
        </p:nvSpPr>
        <p:spPr bwMode="auto">
          <a:xfrm flipH="1" flipV="1">
            <a:off x="5292725" y="5013325"/>
            <a:ext cx="935038"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54326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6"/>
          <p:cNvSpPr>
            <a:spLocks noChangeShapeType="1"/>
          </p:cNvSpPr>
          <p:nvPr/>
        </p:nvSpPr>
        <p:spPr bwMode="auto">
          <a:xfrm>
            <a:off x="1619250" y="5876925"/>
            <a:ext cx="4967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48" name="Line 7"/>
          <p:cNvSpPr>
            <a:spLocks noChangeShapeType="1"/>
          </p:cNvSpPr>
          <p:nvPr/>
        </p:nvSpPr>
        <p:spPr bwMode="auto">
          <a:xfrm flipV="1">
            <a:off x="1619250" y="1484313"/>
            <a:ext cx="0" cy="4392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49" name="Text Box 8"/>
          <p:cNvSpPr txBox="1">
            <a:spLocks noChangeArrowheads="1"/>
          </p:cNvSpPr>
          <p:nvPr/>
        </p:nvSpPr>
        <p:spPr bwMode="auto">
          <a:xfrm>
            <a:off x="6732588" y="573405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1</a:t>
            </a:r>
          </a:p>
        </p:txBody>
      </p:sp>
      <p:sp>
        <p:nvSpPr>
          <p:cNvPr id="6150" name="Text Box 9"/>
          <p:cNvSpPr txBox="1">
            <a:spLocks noChangeArrowheads="1"/>
          </p:cNvSpPr>
          <p:nvPr/>
        </p:nvSpPr>
        <p:spPr bwMode="auto">
          <a:xfrm>
            <a:off x="1187450" y="8366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2</a:t>
            </a:r>
          </a:p>
        </p:txBody>
      </p:sp>
      <p:graphicFrame>
        <p:nvGraphicFramePr>
          <p:cNvPr id="6146" name="Object 10"/>
          <p:cNvGraphicFramePr>
            <a:graphicFrameLocks noChangeAspect="1"/>
          </p:cNvGraphicFramePr>
          <p:nvPr/>
        </p:nvGraphicFramePr>
        <p:xfrm>
          <a:off x="5292725" y="476250"/>
          <a:ext cx="3527425" cy="1851025"/>
        </p:xfrm>
        <a:graphic>
          <a:graphicData uri="http://schemas.openxmlformats.org/presentationml/2006/ole">
            <mc:AlternateContent xmlns:mc="http://schemas.openxmlformats.org/markup-compatibility/2006">
              <mc:Choice xmlns:v="urn:schemas-microsoft-com:vml" Requires="v">
                <p:oleObj spid="_x0000_s6153" name="Equation" r:id="rId3" imgW="1549080" imgH="812520" progId="Equation.DSMT4">
                  <p:embed/>
                </p:oleObj>
              </mc:Choice>
              <mc:Fallback>
                <p:oleObj name="Equation" r:id="rId3" imgW="1549080" imgH="812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76250"/>
                        <a:ext cx="3527425"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Line 11"/>
          <p:cNvSpPr>
            <a:spLocks noChangeShapeType="1"/>
          </p:cNvSpPr>
          <p:nvPr/>
        </p:nvSpPr>
        <p:spPr bwMode="auto">
          <a:xfrm>
            <a:off x="1763713" y="2276475"/>
            <a:ext cx="2376487" cy="352901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2" name="Line 12"/>
          <p:cNvSpPr>
            <a:spLocks noChangeShapeType="1"/>
          </p:cNvSpPr>
          <p:nvPr/>
        </p:nvSpPr>
        <p:spPr bwMode="auto">
          <a:xfrm>
            <a:off x="1619250" y="4076700"/>
            <a:ext cx="4608513" cy="1728788"/>
          </a:xfrm>
          <a:prstGeom prst="line">
            <a:avLst/>
          </a:prstGeom>
          <a:noFill/>
          <a:ln w="38100">
            <a:solidFill>
              <a:srgbClr val="000099"/>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3" name="Line 13"/>
          <p:cNvSpPr>
            <a:spLocks noChangeShapeType="1"/>
          </p:cNvSpPr>
          <p:nvPr/>
        </p:nvSpPr>
        <p:spPr bwMode="auto">
          <a:xfrm flipH="1">
            <a:off x="2339975" y="1125538"/>
            <a:ext cx="2879725" cy="1582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54" name="Line 14"/>
          <p:cNvSpPr>
            <a:spLocks noChangeShapeType="1"/>
          </p:cNvSpPr>
          <p:nvPr/>
        </p:nvSpPr>
        <p:spPr bwMode="auto">
          <a:xfrm flipH="1">
            <a:off x="5003800" y="2492375"/>
            <a:ext cx="1081088" cy="2736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55" name="Text Box 15"/>
          <p:cNvSpPr txBox="1">
            <a:spLocks noChangeArrowheads="1"/>
          </p:cNvSpPr>
          <p:nvPr/>
        </p:nvSpPr>
        <p:spPr bwMode="auto">
          <a:xfrm>
            <a:off x="3419475" y="41497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E</a:t>
            </a:r>
          </a:p>
        </p:txBody>
      </p:sp>
      <p:sp>
        <p:nvSpPr>
          <p:cNvPr id="6156" name="Oval 16"/>
          <p:cNvSpPr>
            <a:spLocks noChangeArrowheads="1"/>
          </p:cNvSpPr>
          <p:nvPr/>
        </p:nvSpPr>
        <p:spPr bwMode="auto">
          <a:xfrm>
            <a:off x="3348038" y="4652963"/>
            <a:ext cx="142875" cy="142875"/>
          </a:xfrm>
          <a:prstGeom prst="ellipse">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6157" name="Line 17"/>
          <p:cNvSpPr>
            <a:spLocks noChangeShapeType="1"/>
          </p:cNvSpPr>
          <p:nvPr/>
        </p:nvSpPr>
        <p:spPr bwMode="auto">
          <a:xfrm>
            <a:off x="2051050" y="4221163"/>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58" name="Line 18"/>
          <p:cNvSpPr>
            <a:spLocks noChangeShapeType="1"/>
          </p:cNvSpPr>
          <p:nvPr/>
        </p:nvSpPr>
        <p:spPr bwMode="auto">
          <a:xfrm>
            <a:off x="2987675" y="42926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59" name="Line 19"/>
          <p:cNvSpPr>
            <a:spLocks noChangeShapeType="1"/>
          </p:cNvSpPr>
          <p:nvPr/>
        </p:nvSpPr>
        <p:spPr bwMode="auto">
          <a:xfrm>
            <a:off x="2987675" y="4508500"/>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6160" name="Text Box 21"/>
          <p:cNvSpPr txBox="1">
            <a:spLocks noChangeArrowheads="1"/>
          </p:cNvSpPr>
          <p:nvPr/>
        </p:nvSpPr>
        <p:spPr bwMode="auto">
          <a:xfrm>
            <a:off x="2916238" y="34290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a:t>Cournot Nash equilibrium</a:t>
            </a:r>
          </a:p>
        </p:txBody>
      </p:sp>
    </p:spTree>
    <p:extLst>
      <p:ext uri="{BB962C8B-B14F-4D97-AF65-F5344CB8AC3E}">
        <p14:creationId xmlns:p14="http://schemas.microsoft.com/office/powerpoint/2010/main" val="269127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ja-JP" altLang="en-US" sz="4000"/>
              <a:t>シュタッケルベルグ均衡</a:t>
            </a:r>
            <a:br>
              <a:rPr lang="ja-JP" altLang="en-US" sz="4000"/>
            </a:br>
            <a:r>
              <a:rPr lang="en-US" altLang="ja-JP" sz="4000"/>
              <a:t>leader follower model</a:t>
            </a:r>
          </a:p>
        </p:txBody>
      </p:sp>
      <p:sp>
        <p:nvSpPr>
          <p:cNvPr id="32771" name="Rectangle 3"/>
          <p:cNvSpPr>
            <a:spLocks noGrp="1" noChangeArrowheads="1"/>
          </p:cNvSpPr>
          <p:nvPr>
            <p:ph idx="1"/>
          </p:nvPr>
        </p:nvSpPr>
        <p:spPr/>
        <p:txBody>
          <a:bodyPr/>
          <a:lstStyle/>
          <a:p>
            <a:pPr eaLnBrk="1" hangingPunct="1"/>
            <a:r>
              <a:rPr lang="ja-JP" altLang="en-US" sz="2800"/>
              <a:t>企業</a:t>
            </a:r>
            <a:r>
              <a:rPr lang="en-US" altLang="ja-JP" sz="2800"/>
              <a:t>1</a:t>
            </a:r>
            <a:r>
              <a:rPr lang="ja-JP" altLang="en-US" sz="2800"/>
              <a:t>が主導者</a:t>
            </a:r>
            <a:r>
              <a:rPr lang="en-US" altLang="ja-JP" sz="2800"/>
              <a:t>(leader)</a:t>
            </a:r>
          </a:p>
          <a:p>
            <a:pPr eaLnBrk="1" hangingPunct="1"/>
            <a:r>
              <a:rPr lang="ja-JP" altLang="en-US" sz="2800"/>
              <a:t>企業</a:t>
            </a:r>
            <a:r>
              <a:rPr lang="en-US" altLang="ja-JP" sz="2800"/>
              <a:t>2</a:t>
            </a:r>
            <a:r>
              <a:rPr lang="ja-JP" altLang="en-US" sz="2800"/>
              <a:t>は追随者</a:t>
            </a:r>
            <a:r>
              <a:rPr lang="en-US" altLang="ja-JP" sz="2800"/>
              <a:t>(follower)</a:t>
            </a:r>
          </a:p>
          <a:p>
            <a:pPr lvl="1" eaLnBrk="1" hangingPunct="1"/>
            <a:r>
              <a:rPr lang="ja-JP" altLang="en-US" sz="2400"/>
              <a:t>企業</a:t>
            </a:r>
            <a:r>
              <a:rPr lang="en-US" altLang="ja-JP" sz="2400"/>
              <a:t>2</a:t>
            </a:r>
            <a:r>
              <a:rPr lang="ja-JP" altLang="en-US" sz="2400"/>
              <a:t>は</a:t>
            </a:r>
            <a:r>
              <a:rPr lang="en-US" altLang="ja-JP" sz="2400"/>
              <a:t>q1</a:t>
            </a:r>
            <a:r>
              <a:rPr lang="ja-JP" altLang="en-US" sz="2400"/>
              <a:t>の値を所与として最適な</a:t>
            </a:r>
            <a:r>
              <a:rPr lang="en-US" altLang="ja-JP" sz="2400"/>
              <a:t>q2</a:t>
            </a:r>
            <a:r>
              <a:rPr lang="ja-JP" altLang="en-US" sz="2400"/>
              <a:t>を選択する</a:t>
            </a:r>
          </a:p>
          <a:p>
            <a:pPr lvl="1" eaLnBrk="1" hangingPunct="1"/>
            <a:r>
              <a:rPr lang="ja-JP" altLang="en-US" sz="2400"/>
              <a:t>企業</a:t>
            </a:r>
            <a:r>
              <a:rPr lang="en-US" altLang="ja-JP" sz="2400"/>
              <a:t>1</a:t>
            </a:r>
            <a:r>
              <a:rPr lang="ja-JP" altLang="en-US" sz="2400"/>
              <a:t>は企業</a:t>
            </a:r>
            <a:r>
              <a:rPr lang="en-US" altLang="ja-JP" sz="2400"/>
              <a:t>2</a:t>
            </a:r>
            <a:r>
              <a:rPr lang="ja-JP" altLang="en-US" sz="2400"/>
              <a:t>の最適戦略を知っていて，それを利用して利潤の最大化を図る</a:t>
            </a:r>
          </a:p>
          <a:p>
            <a:pPr eaLnBrk="1" hangingPunct="1"/>
            <a:r>
              <a:rPr lang="en-US" altLang="ja-JP" sz="2800"/>
              <a:t>Cournot Nash</a:t>
            </a:r>
            <a:r>
              <a:rPr lang="ja-JP" altLang="en-US" sz="2800"/>
              <a:t>均衡では，各企業は他企業の行動は所与	各企業がそのような行動をすると最終的にどのような結果が実現するかを分析した</a:t>
            </a:r>
          </a:p>
        </p:txBody>
      </p:sp>
    </p:spTree>
    <p:extLst>
      <p:ext uri="{BB962C8B-B14F-4D97-AF65-F5344CB8AC3E}">
        <p14:creationId xmlns:p14="http://schemas.microsoft.com/office/powerpoint/2010/main" val="367066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ja-JP" altLang="en-US"/>
              <a:t>等利潤線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85000" lnSpcReduction="10000"/>
              </a:bodyPr>
              <a:lstStyle/>
              <a:p>
                <a:r>
                  <a:rPr lang="ja-JP" altLang="en-US" dirty="0"/>
                  <a:t>需要曲線が直線で表される場合，企業</a:t>
                </a:r>
                <a:r>
                  <a:rPr lang="en-US" altLang="ja-JP" dirty="0"/>
                  <a:t>1</a:t>
                </a:r>
                <a:r>
                  <a:rPr lang="ja-JP" altLang="en-US" dirty="0"/>
                  <a:t>の利潤は次の式で与えられる</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a:rPr>
                            <m:t>𝜋</m:t>
                          </m:r>
                        </m:e>
                        <m:sub>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rPr>
                        <m:t>𝑝</m:t>
                      </m:r>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rPr>
                        <m:t>𝑐</m:t>
                      </m:r>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d>
                        <m:dPr>
                          <m:ctrlPr>
                            <a:rPr kumimoji="1" lang="en-US" altLang="ja-JP" b="0" i="1" smtClean="0">
                              <a:latin typeface="Cambria Math" panose="02040503050406030204" pitchFamily="18" charset="0"/>
                            </a:rPr>
                          </m:ctrlPr>
                        </m:dPr>
                        <m:e>
                          <m:r>
                            <a:rPr kumimoji="1" lang="en-US" altLang="ja-JP" b="0" i="1" smtClean="0">
                              <a:latin typeface="Cambria Math"/>
                            </a:rPr>
                            <m:t>𝑎</m:t>
                          </m:r>
                          <m:r>
                            <a:rPr kumimoji="1" lang="en-US" altLang="ja-JP" b="0" i="1" smtClean="0">
                              <a:latin typeface="Cambria Math"/>
                            </a:rPr>
                            <m:t>−</m:t>
                          </m:r>
                          <m:r>
                            <a:rPr kumimoji="1" lang="en-US" altLang="ja-JP" b="0" i="1" smtClean="0">
                              <a:latin typeface="Cambria Math"/>
                            </a:rPr>
                            <m:t>𝑏</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2</m:t>
                                  </m:r>
                                </m:sub>
                              </m:sSub>
                            </m:e>
                          </m:d>
                        </m:e>
                      </m:d>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rPr>
                        <m:t>𝑐</m:t>
                      </m:r>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d>
                        <m:dPr>
                          <m:ctrlPr>
                            <a:rPr kumimoji="1" lang="en-US" altLang="ja-JP" b="0" i="1" smtClean="0">
                              <a:latin typeface="Cambria Math" panose="02040503050406030204" pitchFamily="18" charset="0"/>
                            </a:rPr>
                          </m:ctrlPr>
                        </m:dPr>
                        <m:e>
                          <m:r>
                            <a:rPr kumimoji="1" lang="en-US" altLang="ja-JP" b="0" i="1" smtClean="0">
                              <a:latin typeface="Cambria Math"/>
                            </a:rPr>
                            <m:t>𝑎</m:t>
                          </m:r>
                          <m:r>
                            <a:rPr kumimoji="1" lang="en-US" altLang="ja-JP" b="0" i="1" smtClean="0">
                              <a:latin typeface="Cambria Math"/>
                            </a:rPr>
                            <m:t>−</m:t>
                          </m:r>
                          <m:r>
                            <a:rPr kumimoji="1" lang="en-US" altLang="ja-JP" b="0" i="1" smtClean="0">
                              <a:latin typeface="Cambria Math"/>
                            </a:rPr>
                            <m:t>𝑐</m:t>
                          </m:r>
                          <m:r>
                            <a:rPr kumimoji="1" lang="en-US" altLang="ja-JP" b="0" i="1" smtClean="0">
                              <a:latin typeface="Cambria Math"/>
                            </a:rPr>
                            <m:t>−</m:t>
                          </m:r>
                          <m:r>
                            <a:rPr kumimoji="1" lang="en-US" altLang="ja-JP" b="0" i="1" smtClean="0">
                              <a:latin typeface="Cambria Math"/>
                            </a:rPr>
                            <m:t>𝑏</m:t>
                          </m:r>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2</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rPr>
                        <m:t>𝑏</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a:rPr>
                                <m:t>𝑞</m:t>
                              </m:r>
                            </m:e>
                            <m:sub>
                              <m:r>
                                <a:rPr kumimoji="1" lang="en-US" altLang="ja-JP" b="0" i="1" smtClean="0">
                                  <a:latin typeface="Cambria Math"/>
                                </a:rPr>
                                <m:t>1</m:t>
                              </m:r>
                            </m:sub>
                          </m:sSub>
                        </m:e>
                        <m:sup>
                          <m:r>
                            <a:rPr kumimoji="1" lang="en-US" altLang="ja-JP" b="0" i="1" smtClean="0">
                              <a:latin typeface="Cambria Math"/>
                            </a:rPr>
                            <m:t>2</m:t>
                          </m:r>
                        </m:sup>
                      </m:sSup>
                    </m:oMath>
                  </m:oMathPara>
                </a14:m>
                <a:endParaRPr kumimoji="1" lang="en-US" altLang="ja-JP" dirty="0"/>
              </a:p>
              <a:p>
                <a:pPr marL="0" indent="0">
                  <a:buNone/>
                </a:pPr>
                <a:endParaRPr lang="en-US" altLang="ja-JP" dirty="0"/>
              </a:p>
              <a:p>
                <a:pPr marL="0" indent="0">
                  <a:buNone/>
                </a:pPr>
                <a:r>
                  <a:rPr lang="ja-JP" altLang="en-US" dirty="0"/>
                  <a:t>等利潤線は上の式を満たす</a:t>
                </a:r>
                <a:r>
                  <a:rPr lang="en-US" altLang="ja-JP" dirty="0"/>
                  <a:t>(q1,q2)</a:t>
                </a:r>
                <a:r>
                  <a:rPr lang="ja-JP" altLang="en-US" dirty="0"/>
                  <a:t>の集まりである。</a:t>
                </a:r>
                <a:endParaRPr lang="en-US" altLang="ja-JP" dirty="0"/>
              </a:p>
              <a:p>
                <a:pPr marL="0" indent="0">
                  <a:buNone/>
                </a:pPr>
                <a:r>
                  <a:rPr lang="ja-JP" altLang="en-US" dirty="0"/>
                  <a:t>等利潤線の形状：　</a:t>
                </a:r>
                <a:r>
                  <a:rPr lang="en-US" altLang="ja-JP" dirty="0"/>
                  <a:t>q2</a:t>
                </a:r>
                <a:r>
                  <a:rPr lang="ja-JP" altLang="en-US" dirty="0"/>
                  <a:t>を一定にして，</a:t>
                </a:r>
                <a:r>
                  <a:rPr lang="en-US" altLang="ja-JP" dirty="0"/>
                  <a:t>q1</a:t>
                </a:r>
                <a:r>
                  <a:rPr lang="ja-JP" altLang="en-US" dirty="0" err="1"/>
                  <a:t>だけ</a:t>
                </a:r>
                <a:r>
                  <a:rPr lang="ja-JP" altLang="en-US" dirty="0"/>
                  <a:t>増加させた場合に利潤がどう変化するか</a:t>
                </a:r>
                <a:r>
                  <a:rPr lang="en-US" altLang="ja-JP" dirty="0">
                    <a:sym typeface="Wingdings" panose="05000000000000000000" pitchFamily="2" charset="2"/>
                  </a:rPr>
                  <a:t> q1</a:t>
                </a:r>
                <a:r>
                  <a:rPr lang="ja-JP" altLang="en-US" dirty="0">
                    <a:sym typeface="Wingdings" panose="05000000000000000000" pitchFamily="2" charset="2"/>
                  </a:rPr>
                  <a:t>の</a:t>
                </a:r>
                <a:r>
                  <a:rPr lang="en-US" altLang="ja-JP" dirty="0">
                    <a:sym typeface="Wingdings" panose="05000000000000000000" pitchFamily="2" charset="2"/>
                  </a:rPr>
                  <a:t>2</a:t>
                </a:r>
                <a:r>
                  <a:rPr lang="ja-JP" altLang="en-US" dirty="0">
                    <a:sym typeface="Wingdings" panose="05000000000000000000" pitchFamily="2" charset="2"/>
                  </a:rPr>
                  <a:t>次関数で，</a:t>
                </a:r>
                <a:r>
                  <a:rPr lang="en-US" altLang="ja-JP" dirty="0">
                    <a:sym typeface="Wingdings" panose="05000000000000000000" pitchFamily="2" charset="2"/>
                  </a:rPr>
                  <a:t>2</a:t>
                </a:r>
                <a:r>
                  <a:rPr lang="ja-JP" altLang="en-US" dirty="0">
                    <a:sym typeface="Wingdings" panose="05000000000000000000" pitchFamily="2" charset="2"/>
                  </a:rPr>
                  <a:t>次の項の係数が負</a:t>
                </a:r>
                <a:endParaRPr kumimoji="1" lang="en-US" altLang="ja-JP" dirty="0"/>
              </a:p>
              <a:p>
                <a:pPr marL="0" indent="0">
                  <a:buNone/>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333" t="-25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318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366713"/>
            <a:ext cx="6021387"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5"/>
          <p:cNvSpPr txBox="1">
            <a:spLocks noChangeArrowheads="1"/>
          </p:cNvSpPr>
          <p:nvPr/>
        </p:nvSpPr>
        <p:spPr bwMode="auto">
          <a:xfrm>
            <a:off x="5435600" y="333375"/>
            <a:ext cx="3671888"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t>シュタッケルベルク均衡　</a:t>
            </a:r>
            <a:r>
              <a:rPr lang="en-US" altLang="ja-JP"/>
              <a:t>S</a:t>
            </a:r>
          </a:p>
          <a:p>
            <a:pPr eaLnBrk="1" hangingPunct="1">
              <a:spcBef>
                <a:spcPct val="50000"/>
              </a:spcBef>
            </a:pPr>
            <a:r>
              <a:rPr lang="ja-JP" altLang="en-US"/>
              <a:t>クールーノー・ナッシュ均衡　</a:t>
            </a:r>
            <a:r>
              <a:rPr lang="en-US" altLang="ja-JP"/>
              <a:t>N</a:t>
            </a:r>
          </a:p>
        </p:txBody>
      </p:sp>
    </p:spTree>
    <p:extLst>
      <p:ext uri="{BB962C8B-B14F-4D97-AF65-F5344CB8AC3E}">
        <p14:creationId xmlns:p14="http://schemas.microsoft.com/office/powerpoint/2010/main" val="202766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ja-JP" altLang="en-US"/>
              <a:t>寡占　まとめ</a:t>
            </a:r>
          </a:p>
        </p:txBody>
      </p:sp>
      <p:sp>
        <p:nvSpPr>
          <p:cNvPr id="34819" name="Rectangle 3"/>
          <p:cNvSpPr>
            <a:spLocks noGrp="1" noChangeArrowheads="1"/>
          </p:cNvSpPr>
          <p:nvPr>
            <p:ph idx="1"/>
          </p:nvPr>
        </p:nvSpPr>
        <p:spPr/>
        <p:txBody>
          <a:bodyPr/>
          <a:lstStyle/>
          <a:p>
            <a:pPr eaLnBrk="1" hangingPunct="1">
              <a:lnSpc>
                <a:spcPct val="80000"/>
              </a:lnSpc>
            </a:pPr>
            <a:r>
              <a:rPr lang="ja-JP" altLang="en-US" sz="2800"/>
              <a:t>次の場合，市場全体での供給量はどうなるか</a:t>
            </a:r>
          </a:p>
          <a:p>
            <a:pPr eaLnBrk="1" hangingPunct="1">
              <a:lnSpc>
                <a:spcPct val="80000"/>
              </a:lnSpc>
            </a:pPr>
            <a:r>
              <a:rPr lang="ja-JP" altLang="en-US" sz="2800"/>
              <a:t>独占</a:t>
            </a:r>
          </a:p>
          <a:p>
            <a:pPr eaLnBrk="1" hangingPunct="1">
              <a:lnSpc>
                <a:spcPct val="80000"/>
              </a:lnSpc>
            </a:pPr>
            <a:r>
              <a:rPr lang="ja-JP" altLang="en-US" sz="2800"/>
              <a:t>クールーノ・ナッシュ均衡</a:t>
            </a:r>
          </a:p>
          <a:p>
            <a:pPr eaLnBrk="1" hangingPunct="1">
              <a:lnSpc>
                <a:spcPct val="80000"/>
              </a:lnSpc>
            </a:pPr>
            <a:r>
              <a:rPr lang="ja-JP" altLang="en-US" sz="2800"/>
              <a:t>シュタッケルベルク均衡</a:t>
            </a:r>
          </a:p>
          <a:p>
            <a:pPr eaLnBrk="1" hangingPunct="1">
              <a:lnSpc>
                <a:spcPct val="80000"/>
              </a:lnSpc>
            </a:pPr>
            <a:r>
              <a:rPr lang="ja-JP" altLang="en-US" sz="2800"/>
              <a:t>複占で両企業が結託した場合（利潤の分配についての交渉は妥結済みとして）</a:t>
            </a:r>
          </a:p>
          <a:p>
            <a:pPr eaLnBrk="1" hangingPunct="1">
              <a:lnSpc>
                <a:spcPct val="80000"/>
              </a:lnSpc>
            </a:pPr>
            <a:r>
              <a:rPr lang="ja-JP" altLang="en-US" sz="2800"/>
              <a:t>クールーノ・ナッシュ均衡の拡張</a:t>
            </a:r>
          </a:p>
          <a:p>
            <a:pPr lvl="1" eaLnBrk="1" hangingPunct="1">
              <a:lnSpc>
                <a:spcPct val="80000"/>
              </a:lnSpc>
            </a:pPr>
            <a:r>
              <a:rPr lang="ja-JP" altLang="en-US" sz="2400"/>
              <a:t>企業数は</a:t>
            </a:r>
            <a:r>
              <a:rPr lang="en-US" altLang="ja-JP" sz="2400" i="1">
                <a:latin typeface="Times New Roman" pitchFamily="18" charset="0"/>
                <a:cs typeface="Times New Roman" pitchFamily="18" charset="0"/>
              </a:rPr>
              <a:t>n</a:t>
            </a:r>
            <a:r>
              <a:rPr lang="ja-JP" altLang="en-US" sz="2400"/>
              <a:t>。他の</a:t>
            </a:r>
            <a:r>
              <a:rPr lang="en-US" altLang="ja-JP" sz="2400" i="1">
                <a:latin typeface="Times New Roman" pitchFamily="18" charset="0"/>
                <a:cs typeface="Times New Roman" pitchFamily="18" charset="0"/>
              </a:rPr>
              <a:t>n</a:t>
            </a:r>
            <a:r>
              <a:rPr lang="en-US" altLang="ja-JP" sz="2400">
                <a:latin typeface="Times New Roman" pitchFamily="18" charset="0"/>
                <a:cs typeface="Times New Roman" pitchFamily="18" charset="0"/>
              </a:rPr>
              <a:t>-1</a:t>
            </a:r>
            <a:r>
              <a:rPr lang="ja-JP" altLang="en-US" sz="2400"/>
              <a:t>個の企業の行動を所与としてある企業</a:t>
            </a:r>
            <a:r>
              <a:rPr lang="en-US" altLang="ja-JP" sz="2400" i="1">
                <a:latin typeface="Times New Roman" pitchFamily="18" charset="0"/>
                <a:cs typeface="Times New Roman" pitchFamily="18" charset="0"/>
              </a:rPr>
              <a:t>i</a:t>
            </a:r>
            <a:r>
              <a:rPr lang="ja-JP" altLang="en-US" sz="2400"/>
              <a:t>の最適戦略を考える。</a:t>
            </a:r>
          </a:p>
          <a:p>
            <a:pPr lvl="1" eaLnBrk="1" hangingPunct="1">
              <a:lnSpc>
                <a:spcPct val="80000"/>
              </a:lnSpc>
            </a:pPr>
            <a:r>
              <a:rPr lang="ja-JP" altLang="en-US" sz="2400"/>
              <a:t>クールーノ・ナッシュ均衡は，</a:t>
            </a:r>
            <a:r>
              <a:rPr lang="en-US" altLang="ja-JP" sz="2400"/>
              <a:t>n</a:t>
            </a:r>
            <a:r>
              <a:rPr lang="ja-JP" altLang="en-US" sz="2400"/>
              <a:t>の増加とともに完全競争均衡に近づいていくことを示すことができる</a:t>
            </a:r>
          </a:p>
        </p:txBody>
      </p:sp>
    </p:spTree>
    <p:extLst>
      <p:ext uri="{BB962C8B-B14F-4D97-AF65-F5344CB8AC3E}">
        <p14:creationId xmlns:p14="http://schemas.microsoft.com/office/powerpoint/2010/main" val="280719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D42A7-E6B8-45EB-84D5-4AFB7417CB85}"/>
              </a:ext>
            </a:extLst>
          </p:cNvPr>
          <p:cNvSpPr>
            <a:spLocks noGrp="1"/>
          </p:cNvSpPr>
          <p:nvPr>
            <p:ph type="title"/>
          </p:nvPr>
        </p:nvSpPr>
        <p:spPr/>
        <p:txBody>
          <a:bodyPr/>
          <a:lstStyle/>
          <a:p>
            <a:r>
              <a:rPr kumimoji="1" lang="ja-JP" altLang="en-US" dirty="0"/>
              <a:t>独占的競争</a:t>
            </a:r>
          </a:p>
        </p:txBody>
      </p:sp>
      <p:sp>
        <p:nvSpPr>
          <p:cNvPr id="3" name="コンテンツ プレースホルダー 2">
            <a:extLst>
              <a:ext uri="{FF2B5EF4-FFF2-40B4-BE49-F238E27FC236}">
                <a16:creationId xmlns:a16="http://schemas.microsoft.com/office/drawing/2014/main" id="{B99DAE38-93E6-456E-B846-A9E3FDC127BE}"/>
              </a:ext>
            </a:extLst>
          </p:cNvPr>
          <p:cNvSpPr>
            <a:spLocks noGrp="1"/>
          </p:cNvSpPr>
          <p:nvPr>
            <p:ph idx="1"/>
          </p:nvPr>
        </p:nvSpPr>
        <p:spPr/>
        <p:txBody>
          <a:bodyPr>
            <a:normAutofit fontScale="85000" lnSpcReduction="10000"/>
          </a:bodyPr>
          <a:lstStyle/>
          <a:p>
            <a:r>
              <a:rPr kumimoji="1" lang="ja-JP" altLang="en-US" dirty="0"/>
              <a:t>競争的側面</a:t>
            </a:r>
            <a:endParaRPr kumimoji="1" lang="en-US" altLang="ja-JP" dirty="0"/>
          </a:p>
          <a:p>
            <a:pPr lvl="1"/>
            <a:r>
              <a:rPr lang="ja-JP" altLang="en-US" dirty="0"/>
              <a:t>多数の生産者</a:t>
            </a:r>
            <a:endParaRPr lang="en-US" altLang="ja-JP" dirty="0"/>
          </a:p>
          <a:p>
            <a:pPr lvl="1"/>
            <a:r>
              <a:rPr kumimoji="1" lang="ja-JP" altLang="en-US" dirty="0"/>
              <a:t>参入・退出は自由</a:t>
            </a:r>
            <a:endParaRPr kumimoji="1" lang="en-US" altLang="ja-JP" dirty="0"/>
          </a:p>
          <a:p>
            <a:r>
              <a:rPr lang="ja-JP" altLang="en-US" dirty="0"/>
              <a:t>独占的側面</a:t>
            </a:r>
            <a:endParaRPr lang="en-US" altLang="ja-JP" dirty="0"/>
          </a:p>
          <a:p>
            <a:pPr lvl="1"/>
            <a:r>
              <a:rPr kumimoji="1" lang="ja-JP" altLang="en-US" dirty="0"/>
              <a:t>個々の生産者は差別化された財を生産</a:t>
            </a:r>
            <a:r>
              <a:rPr kumimoji="1" lang="en-US" altLang="ja-JP" dirty="0">
                <a:sym typeface="Wingdings" panose="05000000000000000000" pitchFamily="2" charset="2"/>
              </a:rPr>
              <a:t></a:t>
            </a:r>
            <a:r>
              <a:rPr kumimoji="1" lang="ja-JP" altLang="en-US" dirty="0">
                <a:sym typeface="Wingdings" panose="05000000000000000000" pitchFamily="2" charset="2"/>
              </a:rPr>
              <a:t>顧客はお気に入りの製品が多少高くても他の財に乗り換えない </a:t>
            </a:r>
            <a:endParaRPr kumimoji="1" lang="en-US" altLang="ja-JP" dirty="0">
              <a:sym typeface="Wingdings" panose="05000000000000000000" pitchFamily="2" charset="2"/>
            </a:endParaRPr>
          </a:p>
          <a:p>
            <a:pPr lvl="2"/>
            <a:r>
              <a:rPr kumimoji="1" lang="en-US" altLang="ja-JP" dirty="0">
                <a:sym typeface="Wingdings" panose="05000000000000000000" pitchFamily="2" charset="2"/>
              </a:rPr>
              <a:t> </a:t>
            </a:r>
            <a:r>
              <a:rPr kumimoji="1" lang="ja-JP" altLang="en-US" dirty="0">
                <a:sym typeface="Wingdings" panose="05000000000000000000" pitchFamily="2" charset="2"/>
              </a:rPr>
              <a:t>企業は一定の価格支配力を持つ</a:t>
            </a:r>
            <a:endParaRPr kumimoji="1" lang="en-US" altLang="ja-JP" dirty="0">
              <a:sym typeface="Wingdings" panose="05000000000000000000" pitchFamily="2" charset="2"/>
            </a:endParaRPr>
          </a:p>
          <a:p>
            <a:pPr lvl="2"/>
            <a:r>
              <a:rPr lang="ja-JP" altLang="en-US" dirty="0">
                <a:sym typeface="Wingdings" panose="05000000000000000000" pitchFamily="2" charset="2"/>
              </a:rPr>
              <a:t>差別化された製品の市場で，右下がりの需要曲線に直面している</a:t>
            </a:r>
            <a:endParaRPr lang="en-US" altLang="ja-JP" dirty="0">
              <a:sym typeface="Wingdings" panose="05000000000000000000" pitchFamily="2" charset="2"/>
            </a:endParaRPr>
          </a:p>
          <a:p>
            <a:r>
              <a:rPr kumimoji="1" lang="ja-JP" altLang="en-US" dirty="0">
                <a:sym typeface="Wingdings" panose="05000000000000000000" pitchFamily="2" charset="2"/>
              </a:rPr>
              <a:t>独占的競争の例</a:t>
            </a:r>
            <a:endParaRPr kumimoji="1" lang="en-US" altLang="ja-JP" dirty="0">
              <a:sym typeface="Wingdings" panose="05000000000000000000" pitchFamily="2" charset="2"/>
            </a:endParaRPr>
          </a:p>
          <a:p>
            <a:pPr lvl="1"/>
            <a:r>
              <a:rPr kumimoji="1" lang="ja-JP" altLang="en-US" dirty="0">
                <a:sym typeface="Wingdings" panose="05000000000000000000" pitchFamily="2" charset="2"/>
              </a:rPr>
              <a:t>ファッション業界，飲食店（ラーメン屋，ランチ，</a:t>
            </a:r>
            <a:r>
              <a:rPr kumimoji="1" lang="en-US" altLang="ja-JP" dirty="0">
                <a:sym typeface="Wingdings" panose="05000000000000000000" pitchFamily="2" charset="2"/>
              </a:rPr>
              <a:t>…</a:t>
            </a:r>
            <a:r>
              <a:rPr kumimoji="1" lang="ja-JP" altLang="en-US" dirty="0">
                <a:sym typeface="Wingdings" panose="05000000000000000000" pitchFamily="2" charset="2"/>
              </a:rPr>
              <a:t>）</a:t>
            </a:r>
            <a:endParaRPr kumimoji="1" lang="ja-JP" altLang="en-US" dirty="0"/>
          </a:p>
        </p:txBody>
      </p:sp>
    </p:spTree>
    <p:extLst>
      <p:ext uri="{BB962C8B-B14F-4D97-AF65-F5344CB8AC3E}">
        <p14:creationId xmlns:p14="http://schemas.microsoft.com/office/powerpoint/2010/main" val="217099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311150"/>
            <a:ext cx="6227763" cy="623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7"/>
          <p:cNvSpPr txBox="1">
            <a:spLocks noChangeArrowheads="1"/>
          </p:cNvSpPr>
          <p:nvPr/>
        </p:nvSpPr>
        <p:spPr bwMode="auto">
          <a:xfrm>
            <a:off x="2627313" y="333375"/>
            <a:ext cx="295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3200">
                <a:latin typeface="ＭＳ Ｐゴシック" charset="-128"/>
              </a:rPr>
              <a:t>独占的競争</a:t>
            </a:r>
            <a:r>
              <a:rPr lang="en-US" altLang="ja-JP" sz="3200">
                <a:latin typeface="ＭＳ Ｐゴシック" charset="-128"/>
              </a:rPr>
              <a:t>(1)</a:t>
            </a:r>
          </a:p>
        </p:txBody>
      </p:sp>
    </p:spTree>
    <p:extLst>
      <p:ext uri="{BB962C8B-B14F-4D97-AF65-F5344CB8AC3E}">
        <p14:creationId xmlns:p14="http://schemas.microsoft.com/office/powerpoint/2010/main" val="19286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441325"/>
            <a:ext cx="6227763"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5"/>
          <p:cNvSpPr txBox="1">
            <a:spLocks noChangeArrowheads="1"/>
          </p:cNvSpPr>
          <p:nvPr/>
        </p:nvSpPr>
        <p:spPr bwMode="auto">
          <a:xfrm>
            <a:off x="2627313" y="333375"/>
            <a:ext cx="295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3200">
                <a:latin typeface="ＭＳ Ｐゴシック" charset="-128"/>
              </a:rPr>
              <a:t>独占的競争</a:t>
            </a:r>
            <a:r>
              <a:rPr lang="en-US" altLang="ja-JP" sz="3200">
                <a:latin typeface="ＭＳ Ｐゴシック" charset="-128"/>
              </a:rPr>
              <a:t>(2)</a:t>
            </a:r>
          </a:p>
        </p:txBody>
      </p:sp>
    </p:spTree>
    <p:extLst>
      <p:ext uri="{BB962C8B-B14F-4D97-AF65-F5344CB8AC3E}">
        <p14:creationId xmlns:p14="http://schemas.microsoft.com/office/powerpoint/2010/main" val="69027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不完全競争</a:t>
            </a:r>
          </a:p>
        </p:txBody>
      </p:sp>
      <p:sp>
        <p:nvSpPr>
          <p:cNvPr id="6" name="コンテンツ プレースホルダー 5"/>
          <p:cNvSpPr>
            <a:spLocks noGrp="1"/>
          </p:cNvSpPr>
          <p:nvPr>
            <p:ph idx="1"/>
          </p:nvPr>
        </p:nvSpPr>
        <p:spPr/>
        <p:txBody>
          <a:bodyPr>
            <a:normAutofit fontScale="70000" lnSpcReduction="20000"/>
          </a:bodyPr>
          <a:lstStyle/>
          <a:p>
            <a:r>
              <a:rPr kumimoji="1" lang="ja-JP" altLang="en-US" sz="3400" dirty="0"/>
              <a:t>寡占 </a:t>
            </a:r>
            <a:r>
              <a:rPr kumimoji="1" lang="en-US" altLang="ja-JP" sz="3400" dirty="0"/>
              <a:t>oligopoly</a:t>
            </a:r>
          </a:p>
          <a:p>
            <a:pPr lvl="1"/>
            <a:r>
              <a:rPr lang="ja-JP" altLang="en-US" dirty="0"/>
              <a:t>少数の生産者が市場を支配。ある企業の行動は他の企業の利潤に影響を与える</a:t>
            </a:r>
            <a:endParaRPr lang="en-US" altLang="ja-JP" dirty="0"/>
          </a:p>
          <a:p>
            <a:pPr lvl="2"/>
            <a:r>
              <a:rPr kumimoji="1" lang="en-US" altLang="ja-JP" dirty="0">
                <a:sym typeface="Wingdings" panose="05000000000000000000" pitchFamily="2" charset="2"/>
              </a:rPr>
              <a:t></a:t>
            </a:r>
            <a:r>
              <a:rPr kumimoji="1" lang="ja-JP" altLang="en-US" dirty="0">
                <a:sym typeface="Wingdings" panose="05000000000000000000" pitchFamily="2" charset="2"/>
              </a:rPr>
              <a:t>　戦略的行動</a:t>
            </a:r>
            <a:endParaRPr kumimoji="1" lang="en-US" altLang="ja-JP" dirty="0"/>
          </a:p>
          <a:p>
            <a:pPr lvl="1"/>
            <a:r>
              <a:rPr lang="ja-JP" altLang="en-US" dirty="0"/>
              <a:t>複占 </a:t>
            </a:r>
            <a:r>
              <a:rPr lang="en-US" altLang="ja-JP" dirty="0"/>
              <a:t>duopoly</a:t>
            </a:r>
          </a:p>
          <a:p>
            <a:pPr lvl="2"/>
            <a:r>
              <a:rPr kumimoji="1" lang="ja-JP" altLang="en-US" dirty="0"/>
              <a:t>特に，</a:t>
            </a:r>
            <a:r>
              <a:rPr kumimoji="1" lang="en-US" altLang="ja-JP" dirty="0"/>
              <a:t>2</a:t>
            </a:r>
            <a:r>
              <a:rPr kumimoji="1" lang="ja-JP" altLang="en-US" dirty="0"/>
              <a:t>社によって市場が支配されている状況</a:t>
            </a:r>
            <a:endParaRPr kumimoji="1" lang="en-US" altLang="ja-JP" dirty="0"/>
          </a:p>
          <a:p>
            <a:r>
              <a:rPr lang="ja-JP" altLang="en-US" sz="3400" dirty="0"/>
              <a:t>独占的競争 </a:t>
            </a:r>
            <a:r>
              <a:rPr lang="en-US" altLang="ja-JP" sz="3400" dirty="0"/>
              <a:t>monopolistic competition</a:t>
            </a:r>
          </a:p>
          <a:p>
            <a:pPr lvl="1"/>
            <a:r>
              <a:rPr lang="ja-JP" altLang="en-US" dirty="0"/>
              <a:t>多数の生産者，参入と退出は容易（競争的側面）</a:t>
            </a:r>
            <a:endParaRPr lang="en-US" altLang="ja-JP" dirty="0"/>
          </a:p>
          <a:p>
            <a:pPr lvl="1"/>
            <a:r>
              <a:rPr lang="ja-JP" altLang="en-US" dirty="0"/>
              <a:t>差別化された財を生産 </a:t>
            </a:r>
            <a:r>
              <a:rPr lang="en-US" altLang="ja-JP" dirty="0">
                <a:sym typeface="Wingdings" panose="05000000000000000000" pitchFamily="2" charset="2"/>
              </a:rPr>
              <a:t> </a:t>
            </a:r>
            <a:r>
              <a:rPr lang="ja-JP" altLang="en-US" dirty="0">
                <a:sym typeface="Wingdings" panose="05000000000000000000" pitchFamily="2" charset="2"/>
              </a:rPr>
              <a:t>顧客に対する価格支配力　（独占的側面）</a:t>
            </a:r>
            <a:endParaRPr lang="en-US" altLang="ja-JP" dirty="0"/>
          </a:p>
          <a:p>
            <a:endParaRPr kumimoji="1" lang="en-US" altLang="ja-JP" dirty="0"/>
          </a:p>
          <a:p>
            <a:r>
              <a:rPr lang="ja-JP" altLang="en-US" dirty="0"/>
              <a:t>不完全競争の分析は，完全競争や独占に比べ複雑</a:t>
            </a:r>
            <a:endParaRPr lang="en-US" altLang="ja-JP" dirty="0"/>
          </a:p>
          <a:p>
            <a:pPr lvl="1"/>
            <a:r>
              <a:rPr kumimoji="1" lang="ja-JP" altLang="en-US" dirty="0"/>
              <a:t>完全競争 </a:t>
            </a:r>
            <a:r>
              <a:rPr kumimoji="1" lang="en-US" altLang="ja-JP" dirty="0">
                <a:sym typeface="Wingdings" panose="05000000000000000000" pitchFamily="2" charset="2"/>
              </a:rPr>
              <a:t> </a:t>
            </a:r>
            <a:r>
              <a:rPr kumimoji="1" lang="ja-JP" altLang="en-US" dirty="0">
                <a:sym typeface="Wingdings" panose="05000000000000000000" pitchFamily="2" charset="2"/>
              </a:rPr>
              <a:t>個々の企業の行動は他の企業に影響を与えない</a:t>
            </a:r>
            <a:endParaRPr kumimoji="1" lang="en-US" altLang="ja-JP" dirty="0">
              <a:sym typeface="Wingdings" panose="05000000000000000000" pitchFamily="2" charset="2"/>
            </a:endParaRPr>
          </a:p>
          <a:p>
            <a:pPr lvl="1"/>
            <a:r>
              <a:rPr lang="ja-JP" altLang="en-US" dirty="0">
                <a:sym typeface="Wingdings" panose="05000000000000000000" pitchFamily="2" charset="2"/>
              </a:rPr>
              <a:t>独占 </a:t>
            </a:r>
            <a:r>
              <a:rPr lang="en-US" altLang="ja-JP" dirty="0">
                <a:sym typeface="Wingdings" panose="05000000000000000000" pitchFamily="2" charset="2"/>
              </a:rPr>
              <a:t> </a:t>
            </a:r>
            <a:r>
              <a:rPr lang="ja-JP" altLang="en-US" dirty="0">
                <a:sym typeface="Wingdings" panose="05000000000000000000" pitchFamily="2" charset="2"/>
              </a:rPr>
              <a:t>他企業は存在しない（独占企業は市場全体の需要曲線の制約を受けるが）</a:t>
            </a:r>
            <a:endParaRPr kumimoji="1" lang="ja-JP" altLang="en-US" dirty="0"/>
          </a:p>
        </p:txBody>
      </p:sp>
    </p:spTree>
    <p:extLst>
      <p:ext uri="{BB962C8B-B14F-4D97-AF65-F5344CB8AC3E}">
        <p14:creationId xmlns:p14="http://schemas.microsoft.com/office/powerpoint/2010/main" val="22125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ja-JP" altLang="en-US"/>
              <a:t>独占の原因</a:t>
            </a:r>
          </a:p>
        </p:txBody>
      </p:sp>
      <p:sp>
        <p:nvSpPr>
          <p:cNvPr id="22531" name="Rectangle 3"/>
          <p:cNvSpPr>
            <a:spLocks noGrp="1" noChangeArrowheads="1"/>
          </p:cNvSpPr>
          <p:nvPr>
            <p:ph idx="1"/>
          </p:nvPr>
        </p:nvSpPr>
        <p:spPr>
          <a:xfrm>
            <a:off x="457200" y="1600200"/>
            <a:ext cx="8229600" cy="4852988"/>
          </a:xfrm>
        </p:spPr>
        <p:txBody>
          <a:bodyPr/>
          <a:lstStyle/>
          <a:p>
            <a:pPr marL="533400" indent="-533400" eaLnBrk="1" hangingPunct="1">
              <a:lnSpc>
                <a:spcPct val="80000"/>
              </a:lnSpc>
              <a:buFontTx/>
              <a:buAutoNum type="arabicPeriod"/>
            </a:pPr>
            <a:r>
              <a:rPr lang="ja-JP" altLang="en-US" sz="2800"/>
              <a:t>資源が特定の</a:t>
            </a:r>
            <a:r>
              <a:rPr lang="en-US" altLang="ja-JP" sz="2800"/>
              <a:t>1</a:t>
            </a:r>
            <a:r>
              <a:rPr lang="ja-JP" altLang="en-US" sz="2800"/>
              <a:t>社に独占されている（ダイアモンド，ボーキサイト）</a:t>
            </a:r>
          </a:p>
          <a:p>
            <a:pPr marL="533400" indent="-533400" eaLnBrk="1" hangingPunct="1">
              <a:lnSpc>
                <a:spcPct val="80000"/>
              </a:lnSpc>
              <a:buFontTx/>
              <a:buAutoNum type="arabicPeriod"/>
            </a:pPr>
            <a:r>
              <a:rPr lang="ja-JP" altLang="en-US" sz="2800"/>
              <a:t>技術的優位性</a:t>
            </a:r>
          </a:p>
          <a:p>
            <a:pPr marL="533400" indent="-533400" eaLnBrk="1" hangingPunct="1">
              <a:lnSpc>
                <a:spcPct val="80000"/>
              </a:lnSpc>
              <a:buFontTx/>
              <a:buAutoNum type="arabicPeriod"/>
            </a:pPr>
            <a:r>
              <a:rPr lang="ja-JP" altLang="en-US" sz="2800"/>
              <a:t>政府の規制（安全性，品質保証を名目とした参入規制）</a:t>
            </a:r>
          </a:p>
          <a:p>
            <a:pPr marL="533400" indent="-533400" eaLnBrk="1" hangingPunct="1">
              <a:lnSpc>
                <a:spcPct val="80000"/>
              </a:lnSpc>
              <a:buFontTx/>
              <a:buAutoNum type="arabicPeriod"/>
            </a:pPr>
            <a:r>
              <a:rPr lang="ja-JP" altLang="en-US" sz="2800"/>
              <a:t>規模の経済性に伴う自然独占</a:t>
            </a:r>
          </a:p>
          <a:p>
            <a:pPr marL="533400" indent="-533400" eaLnBrk="1" hangingPunct="1">
              <a:lnSpc>
                <a:spcPct val="80000"/>
              </a:lnSpc>
              <a:buFontTx/>
              <a:buAutoNum type="arabicPeriod"/>
            </a:pPr>
            <a:r>
              <a:rPr lang="ja-JP" altLang="en-US" sz="2800"/>
              <a:t>サンクコストの存在（既存企業を新規参入企業に比べて競争上，優位に立たせる）</a:t>
            </a:r>
          </a:p>
          <a:p>
            <a:pPr marL="533400" indent="-533400" eaLnBrk="1" hangingPunct="1">
              <a:lnSpc>
                <a:spcPct val="80000"/>
              </a:lnSpc>
              <a:buFontTx/>
              <a:buNone/>
            </a:pPr>
            <a:endParaRPr lang="ja-JP" altLang="en-US" sz="2800"/>
          </a:p>
          <a:p>
            <a:pPr marL="533400" indent="-533400" eaLnBrk="1" hangingPunct="1">
              <a:lnSpc>
                <a:spcPct val="80000"/>
              </a:lnSpc>
              <a:buFontTx/>
              <a:buNone/>
            </a:pPr>
            <a:r>
              <a:rPr lang="ja-JP" altLang="en-US" sz="2800"/>
              <a:t>	</a:t>
            </a:r>
            <a:r>
              <a:rPr lang="en-US" altLang="ja-JP" sz="2800"/>
              <a:t>2</a:t>
            </a:r>
            <a:r>
              <a:rPr lang="ja-JP" altLang="en-US" sz="2800"/>
              <a:t>．は一定期間のみ有効。</a:t>
            </a:r>
            <a:r>
              <a:rPr lang="en-US" altLang="ja-JP" sz="2800"/>
              <a:t>1.</a:t>
            </a:r>
            <a:r>
              <a:rPr lang="ja-JP" altLang="en-US" sz="2800"/>
              <a:t>は現代ではあまり重要ではない。　</a:t>
            </a:r>
            <a:r>
              <a:rPr lang="en-US" altLang="ja-JP" sz="2800"/>
              <a:t>3</a:t>
            </a:r>
            <a:r>
              <a:rPr lang="ja-JP" altLang="en-US" sz="2800"/>
              <a:t>以下が重要。</a:t>
            </a:r>
          </a:p>
          <a:p>
            <a:pPr marL="533400" indent="-533400" eaLnBrk="1" hangingPunct="1">
              <a:lnSpc>
                <a:spcPct val="80000"/>
              </a:lnSpc>
              <a:buFontTx/>
              <a:buNone/>
            </a:pPr>
            <a:r>
              <a:rPr lang="ja-JP" altLang="en-US" sz="2800"/>
              <a:t>	</a:t>
            </a:r>
            <a:r>
              <a:rPr lang="en-US" altLang="ja-JP" sz="2800"/>
              <a:t>intel </a:t>
            </a:r>
            <a:r>
              <a:rPr lang="ja-JP" altLang="en-US" sz="2800"/>
              <a:t>や</a:t>
            </a:r>
            <a:r>
              <a:rPr lang="en-US" altLang="ja-JP" sz="2800"/>
              <a:t>Microsoft</a:t>
            </a:r>
            <a:r>
              <a:rPr lang="ja-JP" altLang="en-US" sz="2800"/>
              <a:t>の「独占」の原因は？</a:t>
            </a:r>
          </a:p>
        </p:txBody>
      </p:sp>
    </p:spTree>
    <p:extLst>
      <p:ext uri="{BB962C8B-B14F-4D97-AF65-F5344CB8AC3E}">
        <p14:creationId xmlns:p14="http://schemas.microsoft.com/office/powerpoint/2010/main" val="2748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ja-JP" altLang="en-US"/>
              <a:t>独占企業の行動</a:t>
            </a:r>
          </a:p>
        </p:txBody>
      </p:sp>
      <p:sp>
        <p:nvSpPr>
          <p:cNvPr id="23555" name="Text Box 13"/>
          <p:cNvSpPr txBox="1">
            <a:spLocks noChangeArrowheads="1"/>
          </p:cNvSpPr>
          <p:nvPr/>
        </p:nvSpPr>
        <p:spPr bwMode="auto">
          <a:xfrm>
            <a:off x="4500563" y="1557338"/>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p</a:t>
            </a:r>
          </a:p>
        </p:txBody>
      </p:sp>
      <p:grpSp>
        <p:nvGrpSpPr>
          <p:cNvPr id="23556" name="Group 8"/>
          <p:cNvGrpSpPr>
            <a:grpSpLocks/>
          </p:cNvGrpSpPr>
          <p:nvPr/>
        </p:nvGrpSpPr>
        <p:grpSpPr bwMode="auto">
          <a:xfrm>
            <a:off x="684213" y="1630363"/>
            <a:ext cx="3527425" cy="3313112"/>
            <a:chOff x="340" y="1207"/>
            <a:chExt cx="2222" cy="2087"/>
          </a:xfrm>
        </p:grpSpPr>
        <p:sp>
          <p:nvSpPr>
            <p:cNvPr id="23577" name="Line 9"/>
            <p:cNvSpPr>
              <a:spLocks noChangeShapeType="1"/>
            </p:cNvSpPr>
            <p:nvPr/>
          </p:nvSpPr>
          <p:spPr bwMode="auto">
            <a:xfrm>
              <a:off x="340" y="3294"/>
              <a:ext cx="22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78" name="Line 10"/>
            <p:cNvSpPr>
              <a:spLocks noChangeShapeType="1"/>
            </p:cNvSpPr>
            <p:nvPr/>
          </p:nvSpPr>
          <p:spPr bwMode="auto">
            <a:xfrm flipV="1">
              <a:off x="340" y="1207"/>
              <a:ext cx="0" cy="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23557" name="Text Box 11"/>
          <p:cNvSpPr txBox="1">
            <a:spLocks noChangeArrowheads="1"/>
          </p:cNvSpPr>
          <p:nvPr/>
        </p:nvSpPr>
        <p:spPr bwMode="auto">
          <a:xfrm>
            <a:off x="3779838" y="43656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p>
        </p:txBody>
      </p:sp>
      <p:sp>
        <p:nvSpPr>
          <p:cNvPr id="23558" name="Text Box 12"/>
          <p:cNvSpPr txBox="1">
            <a:spLocks noChangeArrowheads="1"/>
          </p:cNvSpPr>
          <p:nvPr/>
        </p:nvSpPr>
        <p:spPr bwMode="auto">
          <a:xfrm>
            <a:off x="468313" y="1125538"/>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p</a:t>
            </a:r>
          </a:p>
        </p:txBody>
      </p:sp>
      <p:sp>
        <p:nvSpPr>
          <p:cNvPr id="23559" name="Line 15"/>
          <p:cNvSpPr>
            <a:spLocks noChangeShapeType="1"/>
          </p:cNvSpPr>
          <p:nvPr/>
        </p:nvSpPr>
        <p:spPr bwMode="auto">
          <a:xfrm>
            <a:off x="684213" y="3286125"/>
            <a:ext cx="3095625" cy="0"/>
          </a:xfrm>
          <a:prstGeom prst="line">
            <a:avLst/>
          </a:prstGeom>
          <a:noFill/>
          <a:ln w="5715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0" name="Text Box 17"/>
          <p:cNvSpPr txBox="1">
            <a:spLocks noChangeArrowheads="1"/>
          </p:cNvSpPr>
          <p:nvPr/>
        </p:nvSpPr>
        <p:spPr bwMode="auto">
          <a:xfrm>
            <a:off x="3492500" y="27098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D</a:t>
            </a:r>
          </a:p>
        </p:txBody>
      </p:sp>
      <p:sp>
        <p:nvSpPr>
          <p:cNvPr id="23561" name="Text Box 19"/>
          <p:cNvSpPr txBox="1">
            <a:spLocks noChangeArrowheads="1"/>
          </p:cNvSpPr>
          <p:nvPr/>
        </p:nvSpPr>
        <p:spPr bwMode="auto">
          <a:xfrm>
            <a:off x="611188" y="5229225"/>
            <a:ext cx="38163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t>完全競争企業（個々の）の直面する需要曲線</a:t>
            </a:r>
          </a:p>
          <a:p>
            <a:pPr eaLnBrk="1" hangingPunct="1">
              <a:spcBef>
                <a:spcPct val="50000"/>
              </a:spcBef>
            </a:pPr>
            <a:r>
              <a:rPr lang="ja-JP" altLang="en-US"/>
              <a:t>市場で決まった価格を所与として行動</a:t>
            </a:r>
          </a:p>
        </p:txBody>
      </p:sp>
      <p:grpSp>
        <p:nvGrpSpPr>
          <p:cNvPr id="23562" name="Group 7"/>
          <p:cNvGrpSpPr>
            <a:grpSpLocks/>
          </p:cNvGrpSpPr>
          <p:nvPr/>
        </p:nvGrpSpPr>
        <p:grpSpPr bwMode="auto">
          <a:xfrm>
            <a:off x="5003800" y="1557338"/>
            <a:ext cx="3527425" cy="3313112"/>
            <a:chOff x="340" y="1207"/>
            <a:chExt cx="2222" cy="2087"/>
          </a:xfrm>
        </p:grpSpPr>
        <p:sp>
          <p:nvSpPr>
            <p:cNvPr id="23575" name="Line 5"/>
            <p:cNvSpPr>
              <a:spLocks noChangeShapeType="1"/>
            </p:cNvSpPr>
            <p:nvPr/>
          </p:nvSpPr>
          <p:spPr bwMode="auto">
            <a:xfrm>
              <a:off x="340" y="3294"/>
              <a:ext cx="22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76" name="Line 6"/>
            <p:cNvSpPr>
              <a:spLocks noChangeShapeType="1"/>
            </p:cNvSpPr>
            <p:nvPr/>
          </p:nvSpPr>
          <p:spPr bwMode="auto">
            <a:xfrm flipV="1">
              <a:off x="340" y="1207"/>
              <a:ext cx="0" cy="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23563" name="Text Box 14"/>
          <p:cNvSpPr txBox="1">
            <a:spLocks noChangeArrowheads="1"/>
          </p:cNvSpPr>
          <p:nvPr/>
        </p:nvSpPr>
        <p:spPr bwMode="auto">
          <a:xfrm>
            <a:off x="8459788" y="43656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Q</a:t>
            </a:r>
          </a:p>
        </p:txBody>
      </p:sp>
      <p:sp>
        <p:nvSpPr>
          <p:cNvPr id="23564" name="Line 16"/>
          <p:cNvSpPr>
            <a:spLocks noChangeShapeType="1"/>
          </p:cNvSpPr>
          <p:nvPr/>
        </p:nvSpPr>
        <p:spPr bwMode="auto">
          <a:xfrm>
            <a:off x="5292725" y="2133600"/>
            <a:ext cx="2735263" cy="2089150"/>
          </a:xfrm>
          <a:prstGeom prst="line">
            <a:avLst/>
          </a:prstGeom>
          <a:noFill/>
          <a:ln w="3810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5" name="Text Box 18"/>
          <p:cNvSpPr txBox="1">
            <a:spLocks noChangeArrowheads="1"/>
          </p:cNvSpPr>
          <p:nvPr/>
        </p:nvSpPr>
        <p:spPr bwMode="auto">
          <a:xfrm>
            <a:off x="7956550" y="414972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cs typeface="Times New Roman" pitchFamily="18" charset="0"/>
              </a:rPr>
              <a:t>D</a:t>
            </a:r>
          </a:p>
        </p:txBody>
      </p:sp>
      <p:sp>
        <p:nvSpPr>
          <p:cNvPr id="23566" name="Line 20"/>
          <p:cNvSpPr>
            <a:spLocks noChangeShapeType="1"/>
          </p:cNvSpPr>
          <p:nvPr/>
        </p:nvSpPr>
        <p:spPr bwMode="auto">
          <a:xfrm>
            <a:off x="5003800" y="2638425"/>
            <a:ext cx="936625"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7" name="Line 21"/>
          <p:cNvSpPr>
            <a:spLocks noChangeShapeType="1"/>
          </p:cNvSpPr>
          <p:nvPr/>
        </p:nvSpPr>
        <p:spPr bwMode="auto">
          <a:xfrm>
            <a:off x="5940425" y="2638425"/>
            <a:ext cx="0" cy="223202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8" name="Line 22"/>
          <p:cNvSpPr>
            <a:spLocks noChangeShapeType="1"/>
          </p:cNvSpPr>
          <p:nvPr/>
        </p:nvSpPr>
        <p:spPr bwMode="auto">
          <a:xfrm>
            <a:off x="5003800" y="3646488"/>
            <a:ext cx="230505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9" name="Line 23"/>
          <p:cNvSpPr>
            <a:spLocks noChangeShapeType="1"/>
          </p:cNvSpPr>
          <p:nvPr/>
        </p:nvSpPr>
        <p:spPr bwMode="auto">
          <a:xfrm>
            <a:off x="7235825" y="3646488"/>
            <a:ext cx="0" cy="122396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70" name="Text Box 24"/>
          <p:cNvSpPr txBox="1">
            <a:spLocks noChangeArrowheads="1"/>
          </p:cNvSpPr>
          <p:nvPr/>
        </p:nvSpPr>
        <p:spPr bwMode="auto">
          <a:xfrm>
            <a:off x="5940425" y="443865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r>
              <a:rPr lang="en-US" altLang="ja-JP" sz="2000" baseline="-25000">
                <a:latin typeface="Times New Roman" pitchFamily="18" charset="0"/>
                <a:cs typeface="Times New Roman" pitchFamily="18" charset="0"/>
              </a:rPr>
              <a:t>0</a:t>
            </a:r>
          </a:p>
        </p:txBody>
      </p:sp>
      <p:sp>
        <p:nvSpPr>
          <p:cNvPr id="23571" name="Text Box 25"/>
          <p:cNvSpPr txBox="1">
            <a:spLocks noChangeArrowheads="1"/>
          </p:cNvSpPr>
          <p:nvPr/>
        </p:nvSpPr>
        <p:spPr bwMode="auto">
          <a:xfrm>
            <a:off x="7308850" y="4438650"/>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r>
              <a:rPr lang="en-US" altLang="ja-JP" sz="2000" baseline="-25000">
                <a:latin typeface="Times New Roman" pitchFamily="18" charset="0"/>
                <a:cs typeface="Times New Roman" pitchFamily="18" charset="0"/>
              </a:rPr>
              <a:t>1</a:t>
            </a:r>
          </a:p>
        </p:txBody>
      </p:sp>
      <p:sp>
        <p:nvSpPr>
          <p:cNvPr id="23572" name="Text Box 26"/>
          <p:cNvSpPr txBox="1">
            <a:spLocks noChangeArrowheads="1"/>
          </p:cNvSpPr>
          <p:nvPr/>
        </p:nvSpPr>
        <p:spPr bwMode="auto">
          <a:xfrm>
            <a:off x="4572000" y="350202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a:latin typeface="Times New Roman" pitchFamily="18" charset="0"/>
                <a:cs typeface="Times New Roman" pitchFamily="18" charset="0"/>
              </a:rPr>
              <a:t>p</a:t>
            </a:r>
            <a:r>
              <a:rPr lang="en-US" altLang="ja-JP" baseline="-25000">
                <a:latin typeface="Times New Roman" pitchFamily="18" charset="0"/>
                <a:cs typeface="Times New Roman" pitchFamily="18" charset="0"/>
              </a:rPr>
              <a:t>1</a:t>
            </a:r>
          </a:p>
        </p:txBody>
      </p:sp>
      <p:sp>
        <p:nvSpPr>
          <p:cNvPr id="23573" name="Text Box 27"/>
          <p:cNvSpPr txBox="1">
            <a:spLocks noChangeArrowheads="1"/>
          </p:cNvSpPr>
          <p:nvPr/>
        </p:nvSpPr>
        <p:spPr bwMode="auto">
          <a:xfrm>
            <a:off x="4572000" y="249396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a:latin typeface="Times New Roman" pitchFamily="18" charset="0"/>
                <a:cs typeface="Times New Roman" pitchFamily="18" charset="0"/>
              </a:rPr>
              <a:t>p</a:t>
            </a:r>
            <a:r>
              <a:rPr lang="en-US" altLang="ja-JP" baseline="-25000">
                <a:latin typeface="Times New Roman" pitchFamily="18" charset="0"/>
                <a:cs typeface="Times New Roman" pitchFamily="18" charset="0"/>
              </a:rPr>
              <a:t>0</a:t>
            </a:r>
          </a:p>
        </p:txBody>
      </p:sp>
      <p:sp>
        <p:nvSpPr>
          <p:cNvPr id="23574" name="Text Box 28"/>
          <p:cNvSpPr txBox="1">
            <a:spLocks noChangeArrowheads="1"/>
          </p:cNvSpPr>
          <p:nvPr/>
        </p:nvSpPr>
        <p:spPr bwMode="auto">
          <a:xfrm>
            <a:off x="5003800" y="5084763"/>
            <a:ext cx="3960813"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a:t>独占企業の直面する需要曲線＝市場全体の需要曲線</a:t>
            </a:r>
          </a:p>
          <a:p>
            <a:pPr eaLnBrk="1" hangingPunct="1">
              <a:spcBef>
                <a:spcPct val="50000"/>
              </a:spcBef>
            </a:pPr>
            <a:r>
              <a:rPr lang="ja-JP" altLang="en-US"/>
              <a:t>独占企業は産出量をコントロールすることで</a:t>
            </a:r>
            <a:r>
              <a:rPr lang="en-US" altLang="ja-JP"/>
              <a:t>p</a:t>
            </a:r>
            <a:r>
              <a:rPr lang="ja-JP" altLang="en-US"/>
              <a:t>をコントロールすることができる</a:t>
            </a:r>
          </a:p>
        </p:txBody>
      </p:sp>
    </p:spTree>
    <p:extLst>
      <p:ext uri="{BB962C8B-B14F-4D97-AF65-F5344CB8AC3E}">
        <p14:creationId xmlns:p14="http://schemas.microsoft.com/office/powerpoint/2010/main" val="272658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ja-JP" altLang="en-US" sz="4000"/>
              <a:t>独占企業の行動</a:t>
            </a:r>
            <a:r>
              <a:rPr lang="en-US" altLang="ja-JP" sz="4000"/>
              <a:t>(2)</a:t>
            </a:r>
            <a:br>
              <a:rPr lang="en-US" altLang="ja-JP" sz="4000"/>
            </a:br>
            <a:r>
              <a:rPr lang="ja-JP" altLang="en-US" sz="3200"/>
              <a:t>生産量の変更が収入に与える影響</a:t>
            </a:r>
          </a:p>
        </p:txBody>
      </p:sp>
      <p:sp>
        <p:nvSpPr>
          <p:cNvPr id="24579" name="Text Box 25"/>
          <p:cNvSpPr txBox="1">
            <a:spLocks noChangeArrowheads="1"/>
          </p:cNvSpPr>
          <p:nvPr/>
        </p:nvSpPr>
        <p:spPr bwMode="auto">
          <a:xfrm>
            <a:off x="4859338" y="3141663"/>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400"/>
              <a:t>数量の増加</a:t>
            </a:r>
            <a:r>
              <a:rPr lang="ja-JP" altLang="en-US" sz="2400">
                <a:sym typeface="Wingdings" pitchFamily="2" charset="2"/>
              </a:rPr>
              <a:t>増収効果</a:t>
            </a:r>
            <a:endParaRPr lang="ja-JP" altLang="en-US" sz="2400"/>
          </a:p>
        </p:txBody>
      </p:sp>
      <p:sp>
        <p:nvSpPr>
          <p:cNvPr id="24580" name="Line 7"/>
          <p:cNvSpPr>
            <a:spLocks noChangeShapeType="1"/>
          </p:cNvSpPr>
          <p:nvPr/>
        </p:nvSpPr>
        <p:spPr bwMode="auto">
          <a:xfrm>
            <a:off x="1154113" y="6034088"/>
            <a:ext cx="57054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4581" name="Line 8"/>
          <p:cNvSpPr>
            <a:spLocks noChangeShapeType="1"/>
          </p:cNvSpPr>
          <p:nvPr/>
        </p:nvSpPr>
        <p:spPr bwMode="auto">
          <a:xfrm flipV="1">
            <a:off x="1154113" y="1931988"/>
            <a:ext cx="0" cy="410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4582" name="Line 9"/>
          <p:cNvSpPr>
            <a:spLocks noChangeShapeType="1"/>
          </p:cNvSpPr>
          <p:nvPr/>
        </p:nvSpPr>
        <p:spPr bwMode="auto">
          <a:xfrm>
            <a:off x="1630363" y="2630488"/>
            <a:ext cx="4514850" cy="2528887"/>
          </a:xfrm>
          <a:prstGeom prst="line">
            <a:avLst/>
          </a:prstGeom>
          <a:noFill/>
          <a:ln w="5715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3" name="Text Box 10"/>
          <p:cNvSpPr txBox="1">
            <a:spLocks noChangeArrowheads="1"/>
          </p:cNvSpPr>
          <p:nvPr/>
        </p:nvSpPr>
        <p:spPr bwMode="auto">
          <a:xfrm>
            <a:off x="6948488" y="5876925"/>
            <a:ext cx="595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p>
        </p:txBody>
      </p:sp>
      <p:sp>
        <p:nvSpPr>
          <p:cNvPr id="24584" name="Text Box 11"/>
          <p:cNvSpPr txBox="1">
            <a:spLocks noChangeArrowheads="1"/>
          </p:cNvSpPr>
          <p:nvPr/>
        </p:nvSpPr>
        <p:spPr bwMode="auto">
          <a:xfrm>
            <a:off x="441325" y="1844675"/>
            <a:ext cx="474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p</a:t>
            </a:r>
          </a:p>
        </p:txBody>
      </p:sp>
      <p:sp>
        <p:nvSpPr>
          <p:cNvPr id="24585" name="Text Box 12"/>
          <p:cNvSpPr txBox="1">
            <a:spLocks noChangeArrowheads="1"/>
          </p:cNvSpPr>
          <p:nvPr/>
        </p:nvSpPr>
        <p:spPr bwMode="auto">
          <a:xfrm>
            <a:off x="6156325" y="5084763"/>
            <a:ext cx="595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D</a:t>
            </a:r>
          </a:p>
        </p:txBody>
      </p:sp>
      <p:sp>
        <p:nvSpPr>
          <p:cNvPr id="24586" name="Rectangle 14"/>
          <p:cNvSpPr>
            <a:spLocks noChangeArrowheads="1"/>
          </p:cNvSpPr>
          <p:nvPr/>
        </p:nvSpPr>
        <p:spPr bwMode="auto">
          <a:xfrm>
            <a:off x="1154113" y="3762375"/>
            <a:ext cx="2497137" cy="2271713"/>
          </a:xfrm>
          <a:prstGeom prst="rect">
            <a:avLst/>
          </a:prstGeom>
          <a:solidFill>
            <a:srgbClr val="969696">
              <a:alpha val="70195"/>
            </a:srgbClr>
          </a:solidFill>
          <a:ln w="9525">
            <a:solidFill>
              <a:schemeClr val="tx1"/>
            </a:solidFill>
            <a:miter lim="800000"/>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24587" name="Rectangle 15"/>
          <p:cNvSpPr>
            <a:spLocks noChangeArrowheads="1"/>
          </p:cNvSpPr>
          <p:nvPr/>
        </p:nvSpPr>
        <p:spPr bwMode="auto">
          <a:xfrm>
            <a:off x="1154113" y="4460875"/>
            <a:ext cx="3683000" cy="1573213"/>
          </a:xfrm>
          <a:prstGeom prst="rect">
            <a:avLst/>
          </a:prstGeom>
          <a:solidFill>
            <a:srgbClr val="FFFF99">
              <a:alpha val="39999"/>
            </a:srgbClr>
          </a:solidFill>
          <a:ln w="9525">
            <a:solidFill>
              <a:schemeClr val="tx1"/>
            </a:solidFill>
            <a:miter lim="800000"/>
            <a:headEnd/>
            <a:tailEnd/>
          </a:ln>
        </p:spPr>
        <p:txBody>
          <a:bodyPr wrap="none"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sp>
        <p:nvSpPr>
          <p:cNvPr id="24588" name="Text Box 16"/>
          <p:cNvSpPr txBox="1">
            <a:spLocks noChangeArrowheads="1"/>
          </p:cNvSpPr>
          <p:nvPr/>
        </p:nvSpPr>
        <p:spPr bwMode="auto">
          <a:xfrm>
            <a:off x="323850" y="3502025"/>
            <a:ext cx="7127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p</a:t>
            </a:r>
            <a:r>
              <a:rPr lang="en-US" altLang="ja-JP" sz="2000" baseline="-25000">
                <a:latin typeface="Times New Roman" pitchFamily="18" charset="0"/>
                <a:cs typeface="Times New Roman" pitchFamily="18" charset="0"/>
              </a:rPr>
              <a:t>0</a:t>
            </a:r>
          </a:p>
        </p:txBody>
      </p:sp>
      <p:sp>
        <p:nvSpPr>
          <p:cNvPr id="24589" name="Text Box 17"/>
          <p:cNvSpPr txBox="1">
            <a:spLocks noChangeArrowheads="1"/>
          </p:cNvSpPr>
          <p:nvPr/>
        </p:nvSpPr>
        <p:spPr bwMode="auto">
          <a:xfrm>
            <a:off x="323850" y="4287838"/>
            <a:ext cx="71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p</a:t>
            </a:r>
            <a:r>
              <a:rPr lang="en-US" altLang="ja-JP" sz="2000" baseline="-25000">
                <a:latin typeface="Times New Roman" pitchFamily="18" charset="0"/>
                <a:cs typeface="Times New Roman" pitchFamily="18" charset="0"/>
              </a:rPr>
              <a:t>1</a:t>
            </a:r>
          </a:p>
        </p:txBody>
      </p:sp>
      <p:sp>
        <p:nvSpPr>
          <p:cNvPr id="24590" name="Text Box 18"/>
          <p:cNvSpPr txBox="1">
            <a:spLocks noChangeArrowheads="1"/>
          </p:cNvSpPr>
          <p:nvPr/>
        </p:nvSpPr>
        <p:spPr bwMode="auto">
          <a:xfrm>
            <a:off x="3294063" y="6119813"/>
            <a:ext cx="830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r>
              <a:rPr lang="en-US" altLang="ja-JP" sz="2000" baseline="-25000">
                <a:latin typeface="Times New Roman" pitchFamily="18" charset="0"/>
                <a:cs typeface="Times New Roman" pitchFamily="18" charset="0"/>
              </a:rPr>
              <a:t>0</a:t>
            </a:r>
          </a:p>
        </p:txBody>
      </p:sp>
      <p:sp>
        <p:nvSpPr>
          <p:cNvPr id="24591" name="Text Box 19"/>
          <p:cNvSpPr txBox="1">
            <a:spLocks noChangeArrowheads="1"/>
          </p:cNvSpPr>
          <p:nvPr/>
        </p:nvSpPr>
        <p:spPr bwMode="auto">
          <a:xfrm>
            <a:off x="4481513" y="6119813"/>
            <a:ext cx="830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i="1">
                <a:latin typeface="Times New Roman" pitchFamily="18" charset="0"/>
                <a:cs typeface="Times New Roman" pitchFamily="18" charset="0"/>
              </a:rPr>
              <a:t>Q</a:t>
            </a:r>
            <a:r>
              <a:rPr lang="en-US" altLang="ja-JP" sz="2000" baseline="-25000">
                <a:latin typeface="Times New Roman" pitchFamily="18" charset="0"/>
                <a:cs typeface="Times New Roman" pitchFamily="18" charset="0"/>
              </a:rPr>
              <a:t>1</a:t>
            </a:r>
          </a:p>
        </p:txBody>
      </p:sp>
      <p:sp>
        <p:nvSpPr>
          <p:cNvPr id="24592" name="Line 20"/>
          <p:cNvSpPr>
            <a:spLocks noChangeShapeType="1"/>
          </p:cNvSpPr>
          <p:nvPr/>
        </p:nvSpPr>
        <p:spPr bwMode="auto">
          <a:xfrm>
            <a:off x="1630363" y="3938588"/>
            <a:ext cx="0" cy="3492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4593" name="Line 21"/>
          <p:cNvSpPr>
            <a:spLocks noChangeShapeType="1"/>
          </p:cNvSpPr>
          <p:nvPr/>
        </p:nvSpPr>
        <p:spPr bwMode="auto">
          <a:xfrm>
            <a:off x="3889375" y="5857875"/>
            <a:ext cx="71278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4594" name="Text Box 22"/>
          <p:cNvSpPr txBox="1">
            <a:spLocks noChangeArrowheads="1"/>
          </p:cNvSpPr>
          <p:nvPr/>
        </p:nvSpPr>
        <p:spPr bwMode="auto">
          <a:xfrm>
            <a:off x="3203575" y="2276475"/>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400"/>
              <a:t>価格の下落</a:t>
            </a:r>
            <a:r>
              <a:rPr lang="ja-JP" altLang="en-US" sz="2400">
                <a:sym typeface="Wingdings" pitchFamily="2" charset="2"/>
              </a:rPr>
              <a:t>減収効果</a:t>
            </a:r>
            <a:endParaRPr lang="ja-JP" altLang="en-US" sz="2400"/>
          </a:p>
        </p:txBody>
      </p:sp>
      <p:sp>
        <p:nvSpPr>
          <p:cNvPr id="24595" name="Line 23"/>
          <p:cNvSpPr>
            <a:spLocks noChangeShapeType="1"/>
          </p:cNvSpPr>
          <p:nvPr/>
        </p:nvSpPr>
        <p:spPr bwMode="auto">
          <a:xfrm flipH="1">
            <a:off x="1866900" y="2630488"/>
            <a:ext cx="1189038" cy="139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4596" name="Line 26"/>
          <p:cNvSpPr>
            <a:spLocks noChangeShapeType="1"/>
          </p:cNvSpPr>
          <p:nvPr/>
        </p:nvSpPr>
        <p:spPr bwMode="auto">
          <a:xfrm flipH="1">
            <a:off x="4140200" y="3573463"/>
            <a:ext cx="792163" cy="21828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85941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457200"/>
            <a:ext cx="8075240" cy="955576"/>
          </a:xfrm>
        </p:spPr>
        <p:txBody>
          <a:bodyPr/>
          <a:lstStyle/>
          <a:p>
            <a:pPr eaLnBrk="1" hangingPunct="1"/>
            <a:r>
              <a:rPr lang="ja-JP" altLang="en-US" dirty="0"/>
              <a:t>生産量</a:t>
            </a:r>
            <a:r>
              <a:rPr lang="en-US" altLang="ja-JP" i="1" dirty="0">
                <a:latin typeface="Times New Roman" panose="02020603050405020304" pitchFamily="18" charset="0"/>
                <a:cs typeface="Times New Roman" panose="02020603050405020304" pitchFamily="18" charset="0"/>
              </a:rPr>
              <a:t>Q</a:t>
            </a:r>
            <a:r>
              <a:rPr lang="ja-JP" altLang="en-US" dirty="0"/>
              <a:t>と収入の関係</a:t>
            </a:r>
          </a:p>
        </p:txBody>
      </p:sp>
      <mc:AlternateContent xmlns:mc="http://schemas.openxmlformats.org/markup-compatibility/2006" xmlns:a14="http://schemas.microsoft.com/office/drawing/2010/main">
        <mc:Choice Requires="a14">
          <p:sp>
            <p:nvSpPr>
              <p:cNvPr id="1028" name="Rectangle 3"/>
              <p:cNvSpPr>
                <a:spLocks noGrp="1" noChangeArrowheads="1"/>
              </p:cNvSpPr>
              <p:nvPr>
                <p:ph type="body" sz="half" idx="1"/>
              </p:nvPr>
            </p:nvSpPr>
            <p:spPr>
              <a:xfrm>
                <a:off x="755650" y="1557338"/>
                <a:ext cx="7920038" cy="4464050"/>
              </a:xfrm>
            </p:spPr>
            <p:txBody>
              <a:bodyPr/>
              <a:lstStyle/>
              <a:p>
                <a:pPr eaLnBrk="1" hangingPunct="1">
                  <a:lnSpc>
                    <a:spcPct val="90000"/>
                  </a:lnSpc>
                </a:pPr>
                <a:r>
                  <a:rPr lang="en-US" altLang="ja-JP" sz="2400" i="1" dirty="0">
                    <a:latin typeface="Times New Roman" pitchFamily="18" charset="0"/>
                    <a:cs typeface="Times New Roman" pitchFamily="18" charset="0"/>
                  </a:rPr>
                  <a:t>TR</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Q</a:t>
                </a:r>
              </a:p>
              <a:p>
                <a:pPr eaLnBrk="1" hangingPunct="1">
                  <a:lnSpc>
                    <a:spcPct val="90000"/>
                  </a:lnSpc>
                </a:pPr>
                <a:r>
                  <a:rPr lang="en-US" altLang="ja-JP" sz="2400" i="1" dirty="0">
                    <a:latin typeface="Times New Roman" pitchFamily="18" charset="0"/>
                    <a:cs typeface="Times New Roman" pitchFamily="18" charset="0"/>
                  </a:rPr>
                  <a:t>TR</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a:t>
                </a:r>
                <a:r>
                  <a:rPr lang="en-US" altLang="ja-JP" sz="2400" dirty="0"/>
                  <a:t> </a:t>
                </a:r>
                <a:r>
                  <a:rPr lang="ja-JP" altLang="en-US" sz="2400" dirty="0"/>
                  <a:t>総収入 </a:t>
                </a:r>
                <a:r>
                  <a:rPr lang="en-US" altLang="ja-JP" sz="2400" dirty="0"/>
                  <a:t>Total Revenue</a:t>
                </a:r>
              </a:p>
              <a:p>
                <a:pPr eaLnBrk="1" hangingPunct="1">
                  <a:lnSpc>
                    <a:spcPct val="90000"/>
                  </a:lnSpc>
                </a:pPr>
                <a:r>
                  <a:rPr lang="en-US" altLang="ja-JP" sz="2400" i="1" dirty="0">
                    <a:latin typeface="Times New Roman" pitchFamily="18" charset="0"/>
                    <a:cs typeface="Times New Roman" pitchFamily="18" charset="0"/>
                  </a:rPr>
                  <a:t>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生産物を</a:t>
                </a:r>
                <a:r>
                  <a:rPr lang="en-US" altLang="ja-JP" sz="2400" i="1" dirty="0">
                    <a:latin typeface="Times New Roman" pitchFamily="18" charset="0"/>
                    <a:cs typeface="Times New Roman" pitchFamily="18" charset="0"/>
                  </a:rPr>
                  <a:t>Q</a:t>
                </a:r>
                <a:r>
                  <a:rPr lang="ja-JP" altLang="en-US" sz="2400" dirty="0"/>
                  <a:t>単位供給した場合の生産物の価格（需要曲線を表す）</a:t>
                </a:r>
                <a:endParaRPr lang="en-US" altLang="ja-JP" sz="2400" dirty="0"/>
              </a:p>
              <a:p>
                <a:pPr eaLnBrk="1" hangingPunct="1">
                  <a:lnSpc>
                    <a:spcPct val="90000"/>
                  </a:lnSpc>
                </a:pPr>
                <a:endParaRPr lang="en-US" altLang="ja-JP" sz="2400" dirty="0"/>
              </a:p>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ja-JP" altLang="en-US" sz="2400" i="1" smtClean="0">
                          <a:latin typeface="Cambria Math"/>
                        </a:rPr>
                        <m:t>∆</m:t>
                      </m:r>
                      <m:r>
                        <a:rPr lang="en-US" altLang="ja-JP" sz="2400" i="1">
                          <a:latin typeface="Cambria Math"/>
                        </a:rPr>
                        <m:t>𝑇𝑅</m:t>
                      </m:r>
                      <m:r>
                        <a:rPr lang="en-US" altLang="ja-JP" sz="2400" b="0" i="1" smtClean="0">
                          <a:latin typeface="Cambria Math"/>
                        </a:rPr>
                        <m:t>=</m:t>
                      </m:r>
                      <m:r>
                        <a:rPr lang="en-US" altLang="ja-JP" sz="2400" b="0" i="1" smtClean="0">
                          <a:latin typeface="Cambria Math"/>
                        </a:rPr>
                        <m:t>𝑇𝑅</m:t>
                      </m:r>
                      <m:d>
                        <m:dPr>
                          <m:ctrlPr>
                            <a:rPr lang="en-US" altLang="ja-JP" sz="2400" b="0" i="1" smtClean="0">
                              <a:latin typeface="Cambria Math" panose="02040503050406030204" pitchFamily="18" charset="0"/>
                            </a:rPr>
                          </m:ctrlPr>
                        </m:dPr>
                        <m:e>
                          <m:r>
                            <a:rPr lang="en-US" altLang="ja-JP" sz="2400" b="0" i="1" smtClean="0">
                              <a:latin typeface="Cambria Math"/>
                            </a:rPr>
                            <m:t>𝑄</m:t>
                          </m:r>
                          <m:r>
                            <a:rPr lang="en-US" altLang="ja-JP" sz="2400" b="0" i="1" smtClean="0">
                              <a:latin typeface="Cambria Math"/>
                            </a:rPr>
                            <m:t>+∆</m:t>
                          </m:r>
                          <m:r>
                            <a:rPr lang="en-US" altLang="ja-JP" sz="2400" b="0" i="1" smtClean="0">
                              <a:latin typeface="Cambria Math"/>
                              <a:ea typeface="Cambria Math"/>
                            </a:rPr>
                            <m:t>𝑄</m:t>
                          </m:r>
                        </m:e>
                      </m:d>
                      <m:r>
                        <a:rPr lang="en-US" altLang="ja-JP" sz="2400" b="0" i="1" smtClean="0">
                          <a:latin typeface="Cambria Math"/>
                        </a:rPr>
                        <m:t>−</m:t>
                      </m:r>
                      <m:r>
                        <a:rPr lang="en-US" altLang="ja-JP" sz="2400" b="0" i="1" smtClean="0">
                          <a:latin typeface="Cambria Math"/>
                        </a:rPr>
                        <m:t>𝑇𝑅</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d>
                        <m:dPr>
                          <m:ctrlPr>
                            <a:rPr lang="en-US" altLang="ja-JP" sz="2400" b="0" i="1" smtClean="0">
                              <a:latin typeface="Cambria Math" panose="02040503050406030204" pitchFamily="18" charset="0"/>
                            </a:rPr>
                          </m:ctrlPr>
                        </m:dPr>
                        <m:e>
                          <m:r>
                            <a:rPr lang="en-US" altLang="ja-JP" sz="2400" b="0" i="1" smtClean="0">
                              <a:latin typeface="Cambria Math"/>
                            </a:rPr>
                            <m:t>𝑝</m:t>
                          </m:r>
                          <m:r>
                            <a:rPr lang="en-US" altLang="ja-JP" sz="2400" b="0" i="1" smtClean="0">
                              <a:latin typeface="Cambria Math"/>
                            </a:rPr>
                            <m:t>+∆</m:t>
                          </m:r>
                          <m:r>
                            <a:rPr lang="en-US" altLang="ja-JP" sz="2400" b="0" i="1" smtClean="0">
                              <a:latin typeface="Cambria Math"/>
                              <a:ea typeface="Cambria Math"/>
                            </a:rPr>
                            <m:t>𝑝</m:t>
                          </m:r>
                        </m:e>
                      </m:d>
                      <m:d>
                        <m:dPr>
                          <m:ctrlPr>
                            <a:rPr lang="en-US" altLang="ja-JP" sz="2400" b="0" i="1" smtClean="0">
                              <a:latin typeface="Cambria Math" panose="02040503050406030204" pitchFamily="18" charset="0"/>
                            </a:rPr>
                          </m:ctrlPr>
                        </m:dPr>
                        <m:e>
                          <m:r>
                            <a:rPr lang="en-US" altLang="ja-JP" sz="2400" b="0" i="1" smtClean="0">
                              <a:latin typeface="Cambria Math"/>
                            </a:rPr>
                            <m:t>𝑄</m:t>
                          </m:r>
                          <m:r>
                            <a:rPr lang="en-US" altLang="ja-JP" sz="2400" b="0" i="1" smtClean="0">
                              <a:latin typeface="Cambria Math"/>
                            </a:rPr>
                            <m:t>+∆</m:t>
                          </m:r>
                          <m:r>
                            <a:rPr lang="en-US" altLang="ja-JP" sz="2400" b="0" i="1" smtClean="0">
                              <a:latin typeface="Cambria Math"/>
                              <a:ea typeface="Cambria Math"/>
                            </a:rPr>
                            <m:t>𝑄</m:t>
                          </m:r>
                        </m:e>
                      </m:d>
                      <m:r>
                        <a:rPr lang="en-US" altLang="ja-JP" sz="2400" b="0" i="1" smtClean="0">
                          <a:latin typeface="Cambria Math"/>
                        </a:rPr>
                        <m:t>−</m:t>
                      </m:r>
                      <m:r>
                        <a:rPr lang="en-US" altLang="ja-JP" sz="2400" b="0" i="1" smtClean="0">
                          <a:latin typeface="Cambria Math"/>
                        </a:rPr>
                        <m:t>𝑝</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r>
                        <a:rPr lang="en-US" altLang="ja-JP" sz="2400" b="0" i="1" smtClean="0">
                          <a:latin typeface="Cambria Math"/>
                          <a:ea typeface="Cambria Math"/>
                        </a:rPr>
                        <m:t>𝑝</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r>
                        <a:rPr lang="en-US" altLang="ja-JP" sz="2400" b="0" i="1" smtClean="0">
                          <a:latin typeface="Cambria Math"/>
                          <a:ea typeface="Cambria Math"/>
                        </a:rPr>
                        <m:t>𝑝</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r>
                        <a:rPr lang="en-US" altLang="ja-JP" sz="2400" b="0" i="1" smtClean="0">
                          <a:latin typeface="Cambria Math"/>
                          <a:ea typeface="Cambria Math"/>
                        </a:rPr>
                        <m:t>𝑝</m:t>
                      </m:r>
                      <m:r>
                        <a:rPr lang="en-US" altLang="ja-JP" sz="2400" b="0" i="1" smtClean="0">
                          <a:latin typeface="Cambria Math"/>
                          <a:ea typeface="Cambria Math"/>
                        </a:rPr>
                        <m:t>∙∆</m:t>
                      </m:r>
                      <m:r>
                        <a:rPr lang="en-US" altLang="ja-JP" sz="2400" b="0" i="1" smtClean="0">
                          <a:latin typeface="Cambria Math"/>
                          <a:ea typeface="Cambria Math"/>
                        </a:rPr>
                        <m:t>𝑄</m:t>
                      </m:r>
                    </m:oMath>
                  </m:oMathPara>
                </a14:m>
                <a:endParaRPr lang="en-US" altLang="ja-JP" sz="2400" dirty="0"/>
              </a:p>
              <a:p>
                <a:pPr marL="0" indent="0" eaLnBrk="1" hangingPunct="1">
                  <a:lnSpc>
                    <a:spcPct val="90000"/>
                  </a:lnSpc>
                  <a:buNone/>
                </a:pPr>
                <a:r>
                  <a:rPr lang="ja-JP" altLang="en-US" sz="2000" dirty="0"/>
                  <a:t>したがって，</a:t>
                </a:r>
                <a:endParaRPr lang="ja-JP" altLang="en-US" sz="2400" dirty="0"/>
              </a:p>
              <a:p>
                <a:pPr>
                  <a:lnSpc>
                    <a:spcPct val="90000"/>
                  </a:lnSpc>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i="1" smtClean="0">
                              <a:latin typeface="Cambria Math"/>
                              <a:ea typeface="Cambria Math"/>
                            </a:rPr>
                            <m:t>∆</m:t>
                          </m:r>
                          <m:r>
                            <a:rPr lang="en-US" altLang="ja-JP" sz="2400" b="0" i="1" smtClean="0">
                              <a:latin typeface="Cambria Math"/>
                              <a:ea typeface="Cambria Math"/>
                            </a:rPr>
                            <m:t>𝑇𝑅</m:t>
                          </m:r>
                        </m:num>
                        <m:den>
                          <m:r>
                            <a:rPr lang="en-US" altLang="ja-JP" sz="2400" i="1" smtClean="0">
                              <a:latin typeface="Cambria Math"/>
                              <a:ea typeface="Cambria Math"/>
                            </a:rPr>
                            <m:t>∆</m:t>
                          </m:r>
                          <m:r>
                            <a:rPr lang="en-US" altLang="ja-JP" sz="2400" b="0" i="1" smtClean="0">
                              <a:latin typeface="Cambria Math"/>
                              <a:ea typeface="Cambria Math"/>
                            </a:rPr>
                            <m:t>𝑄</m:t>
                          </m:r>
                        </m:den>
                      </m:f>
                      <m:r>
                        <a:rPr lang="en-US" altLang="ja-JP" sz="2400" b="0" i="1" smtClean="0">
                          <a:latin typeface="Cambria Math"/>
                        </a:rPr>
                        <m:t>=</m:t>
                      </m:r>
                      <m:r>
                        <a:rPr lang="en-US" altLang="ja-JP" sz="2400" b="0" i="1" smtClean="0">
                          <a:latin typeface="Cambria Math"/>
                        </a:rPr>
                        <m:t>𝑝</m:t>
                      </m:r>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ea typeface="Cambria Math"/>
                            </a:rPr>
                            <m:t>∆</m:t>
                          </m:r>
                          <m:r>
                            <a:rPr lang="en-US" altLang="ja-JP" sz="2400" b="0" i="1" smtClean="0">
                              <a:latin typeface="Cambria Math"/>
                              <a:ea typeface="Cambria Math"/>
                            </a:rPr>
                            <m:t>𝑝</m:t>
                          </m:r>
                        </m:num>
                        <m:den>
                          <m:r>
                            <a:rPr lang="en-US" altLang="ja-JP" sz="2400" b="0" i="1" smtClean="0">
                              <a:latin typeface="Cambria Math"/>
                              <a:ea typeface="Cambria Math"/>
                            </a:rPr>
                            <m:t>∆</m:t>
                          </m:r>
                          <m:r>
                            <a:rPr lang="en-US" altLang="ja-JP" sz="2400" b="0" i="1" smtClean="0">
                              <a:latin typeface="Cambria Math"/>
                              <a:ea typeface="Cambria Math"/>
                            </a:rPr>
                            <m:t>𝑄</m:t>
                          </m:r>
                        </m:den>
                      </m:f>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r>
                        <a:rPr lang="en-US" altLang="ja-JP" sz="2400" b="0" i="1" smtClean="0">
                          <a:latin typeface="Cambria Math"/>
                          <a:ea typeface="Cambria Math"/>
                        </a:rPr>
                        <m:t>𝑝</m:t>
                      </m:r>
                      <m:r>
                        <a:rPr lang="en-US" altLang="ja-JP" sz="2400" b="0" i="1" smtClean="0">
                          <a:latin typeface="Cambria Math"/>
                          <a:ea typeface="Cambria Math"/>
                        </a:rPr>
                        <m:t>≅</m:t>
                      </m:r>
                      <m:r>
                        <a:rPr lang="en-US" altLang="ja-JP" sz="2400" b="0" i="1" smtClean="0">
                          <a:latin typeface="Cambria Math"/>
                        </a:rPr>
                        <m:t>𝑝</m:t>
                      </m:r>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ea typeface="Cambria Math"/>
                            </a:rPr>
                            <m:t>∆</m:t>
                          </m:r>
                          <m:r>
                            <a:rPr lang="en-US" altLang="ja-JP" sz="2400" b="0" i="1" smtClean="0">
                              <a:latin typeface="Cambria Math"/>
                              <a:ea typeface="Cambria Math"/>
                            </a:rPr>
                            <m:t>𝑝</m:t>
                          </m:r>
                        </m:num>
                        <m:den>
                          <m:r>
                            <a:rPr lang="en-US" altLang="ja-JP" sz="2400" b="0" i="1" smtClean="0">
                              <a:latin typeface="Cambria Math"/>
                              <a:ea typeface="Cambria Math"/>
                            </a:rPr>
                            <m:t>∆</m:t>
                          </m:r>
                          <m:r>
                            <a:rPr lang="en-US" altLang="ja-JP" sz="2400" b="0" i="1" smtClean="0">
                              <a:latin typeface="Cambria Math"/>
                              <a:ea typeface="Cambria Math"/>
                            </a:rPr>
                            <m:t>𝑄</m:t>
                          </m:r>
                        </m:den>
                      </m:f>
                      <m:r>
                        <a:rPr lang="en-US" altLang="ja-JP" sz="2400" b="0" i="1" smtClean="0">
                          <a:latin typeface="Cambria Math"/>
                          <a:ea typeface="Cambria Math"/>
                        </a:rPr>
                        <m:t>∙</m:t>
                      </m:r>
                      <m:r>
                        <a:rPr lang="en-US" altLang="ja-JP" sz="2400" b="0" i="1" smtClean="0">
                          <a:latin typeface="Cambria Math"/>
                          <a:ea typeface="Cambria Math"/>
                        </a:rPr>
                        <m:t>𝑄</m:t>
                      </m:r>
                    </m:oMath>
                  </m:oMathPara>
                </a14:m>
                <a:endParaRPr lang="en-US" altLang="ja-JP" sz="2400" dirty="0"/>
              </a:p>
            </p:txBody>
          </p:sp>
        </mc:Choice>
        <mc:Fallback xmlns="">
          <p:sp>
            <p:nvSpPr>
              <p:cNvPr id="1028" name="Rectangle 3"/>
              <p:cNvSpPr>
                <a:spLocks noGrp="1" noRot="1" noChangeAspect="1" noMove="1" noResize="1" noEditPoints="1" noAdjustHandles="1" noChangeArrowheads="1" noChangeShapeType="1" noTextEdit="1"/>
              </p:cNvSpPr>
              <p:nvPr>
                <p:ph type="body" sz="half" idx="1"/>
              </p:nvPr>
            </p:nvSpPr>
            <p:spPr>
              <a:xfrm>
                <a:off x="755650" y="1557338"/>
                <a:ext cx="7920038" cy="4464050"/>
              </a:xfrm>
              <a:blipFill rotWithShape="1">
                <a:blip r:embed="rId2"/>
                <a:stretch>
                  <a:fillRect l="-1078" t="-1910"/>
                </a:stretch>
              </a:blipFill>
            </p:spPr>
            <p:txBody>
              <a:bodyPr/>
              <a:lstStyle/>
              <a:p>
                <a:r>
                  <a:rPr lang="ja-JP" altLang="en-US">
                    <a:noFill/>
                  </a:rPr>
                  <a:t> </a:t>
                </a:r>
              </a:p>
            </p:txBody>
          </p:sp>
        </mc:Fallback>
      </mc:AlternateContent>
      <p:sp>
        <p:nvSpPr>
          <p:cNvPr id="1029" name="Text Box 6"/>
          <p:cNvSpPr txBox="1">
            <a:spLocks noChangeArrowheads="1"/>
          </p:cNvSpPr>
          <p:nvPr/>
        </p:nvSpPr>
        <p:spPr bwMode="auto">
          <a:xfrm>
            <a:off x="3635897" y="5380038"/>
            <a:ext cx="25922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Q</a:t>
            </a:r>
            <a:r>
              <a:rPr lang="ja-JP" altLang="en-US" dirty="0">
                <a:latin typeface="Times New Roman" pitchFamily="18" charset="0"/>
                <a:cs typeface="Times New Roman" pitchFamily="18" charset="0"/>
              </a:rPr>
              <a:t>を</a:t>
            </a:r>
            <a:r>
              <a:rPr lang="en-US" altLang="ja-JP" dirty="0">
                <a:latin typeface="Times New Roman" pitchFamily="18" charset="0"/>
                <a:cs typeface="Times New Roman" pitchFamily="18" charset="0"/>
              </a:rPr>
              <a:t>1</a:t>
            </a:r>
            <a:r>
              <a:rPr lang="ja-JP" altLang="en-US" dirty="0"/>
              <a:t>単位増やしたときの増収効果</a:t>
            </a:r>
          </a:p>
        </p:txBody>
      </p:sp>
      <p:sp>
        <p:nvSpPr>
          <p:cNvPr id="1030" name="Line 7"/>
          <p:cNvSpPr>
            <a:spLocks noChangeShapeType="1"/>
          </p:cNvSpPr>
          <p:nvPr/>
        </p:nvSpPr>
        <p:spPr bwMode="auto">
          <a:xfrm flipH="1" flipV="1">
            <a:off x="6869361" y="5073858"/>
            <a:ext cx="294927" cy="3061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31" name="Text Box 8"/>
          <p:cNvSpPr txBox="1">
            <a:spLocks noChangeArrowheads="1"/>
          </p:cNvSpPr>
          <p:nvPr/>
        </p:nvSpPr>
        <p:spPr bwMode="auto">
          <a:xfrm>
            <a:off x="6869361" y="5380038"/>
            <a:ext cx="18070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i="1" dirty="0">
                <a:latin typeface="Times New Roman" pitchFamily="18" charset="0"/>
                <a:cs typeface="Times New Roman" pitchFamily="18" charset="0"/>
              </a:rPr>
              <a:t>p</a:t>
            </a:r>
            <a:r>
              <a:rPr lang="ja-JP" altLang="en-US" dirty="0"/>
              <a:t>の低下による減収効果</a:t>
            </a:r>
            <a:r>
              <a:rPr lang="en-US" altLang="ja-JP" dirty="0"/>
              <a:t>(</a:t>
            </a:r>
            <a:r>
              <a:rPr lang="en-US" altLang="ja-JP" dirty="0" err="1">
                <a:latin typeface="Symbol" pitchFamily="18" charset="2"/>
                <a:cs typeface="Times New Roman" pitchFamily="18" charset="0"/>
              </a:rPr>
              <a:t>D</a:t>
            </a:r>
            <a:r>
              <a:rPr lang="en-US" altLang="ja-JP" i="1" dirty="0" err="1">
                <a:latin typeface="Times New Roman" pitchFamily="18" charset="0"/>
                <a:cs typeface="Times New Roman" pitchFamily="18" charset="0"/>
              </a:rPr>
              <a:t>p</a:t>
            </a:r>
            <a:r>
              <a:rPr lang="en-US" altLang="ja-JP" dirty="0">
                <a:latin typeface="Times New Roman" pitchFamily="18" charset="0"/>
                <a:cs typeface="Times New Roman" pitchFamily="18" charset="0"/>
              </a:rPr>
              <a:t>&lt;0)</a:t>
            </a:r>
          </a:p>
        </p:txBody>
      </p:sp>
      <p:sp>
        <p:nvSpPr>
          <p:cNvPr id="1032" name="Line 9"/>
          <p:cNvSpPr>
            <a:spLocks noChangeShapeType="1"/>
          </p:cNvSpPr>
          <p:nvPr/>
        </p:nvSpPr>
        <p:spPr bwMode="auto">
          <a:xfrm flipV="1">
            <a:off x="5004048" y="5003952"/>
            <a:ext cx="720080" cy="3760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33" name="Text Box 10"/>
          <p:cNvSpPr txBox="1">
            <a:spLocks noChangeArrowheads="1"/>
          </p:cNvSpPr>
          <p:nvPr/>
        </p:nvSpPr>
        <p:spPr bwMode="auto">
          <a:xfrm>
            <a:off x="1116013" y="6021388"/>
            <a:ext cx="5976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a:latin typeface="Symbol" pitchFamily="18" charset="2"/>
                <a:cs typeface="Times New Roman" pitchFamily="18" charset="0"/>
              </a:rPr>
              <a:t>D</a:t>
            </a:r>
            <a:r>
              <a:rPr lang="en-US" altLang="ja-JP" i="1">
                <a:latin typeface="Times New Roman" pitchFamily="18" charset="0"/>
                <a:cs typeface="Times New Roman" pitchFamily="18" charset="0"/>
              </a:rPr>
              <a:t>TR</a:t>
            </a:r>
            <a:r>
              <a:rPr lang="en-US" altLang="ja-JP">
                <a:latin typeface="Times New Roman" pitchFamily="18" charset="0"/>
                <a:cs typeface="Times New Roman" pitchFamily="18" charset="0"/>
              </a:rPr>
              <a:t>/</a:t>
            </a:r>
            <a:r>
              <a:rPr lang="en-US" altLang="ja-JP">
                <a:latin typeface="Symbol" pitchFamily="18" charset="2"/>
                <a:cs typeface="Times New Roman" pitchFamily="18" charset="0"/>
              </a:rPr>
              <a:t>D</a:t>
            </a:r>
            <a:r>
              <a:rPr lang="en-US" altLang="ja-JP" i="1">
                <a:latin typeface="Times New Roman" pitchFamily="18" charset="0"/>
                <a:cs typeface="Times New Roman" pitchFamily="18" charset="0"/>
              </a:rPr>
              <a:t>Q</a:t>
            </a:r>
            <a:r>
              <a:rPr lang="en-US" altLang="ja-JP"/>
              <a:t> </a:t>
            </a:r>
            <a:r>
              <a:rPr lang="ja-JP" altLang="en-US"/>
              <a:t>限界収入 </a:t>
            </a:r>
            <a:r>
              <a:rPr lang="en-US" altLang="ja-JP"/>
              <a:t>marginal revenue</a:t>
            </a:r>
          </a:p>
        </p:txBody>
      </p:sp>
    </p:spTree>
    <p:extLst>
      <p:ext uri="{BB962C8B-B14F-4D97-AF65-F5344CB8AC3E}">
        <p14:creationId xmlns:p14="http://schemas.microsoft.com/office/powerpoint/2010/main" val="203988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需要曲線と限界収入曲線</a:t>
            </a:r>
            <a:r>
              <a:rPr lang="en-US" altLang="ja-JP" dirty="0"/>
              <a:t>(1)</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p:cNvSpPr>
                <a:spLocks noGrp="1"/>
              </p:cNvSpPr>
              <p:nvPr>
                <p:ph idx="1"/>
              </p:nvPr>
            </p:nvSpPr>
            <p:spPr>
              <a:xfrm>
                <a:off x="241176" y="1484784"/>
                <a:ext cx="8579296" cy="5112568"/>
              </a:xfrm>
            </p:spPr>
            <p:txBody>
              <a:bodyPr>
                <a:normAutofit fontScale="92500" lnSpcReduction="20000"/>
              </a:bodyPr>
              <a:lstStyle/>
              <a:p>
                <a:r>
                  <a:rPr lang="ja-JP" altLang="en-US" dirty="0"/>
                  <a:t>需要曲線が直線の場合</a:t>
                </a:r>
                <a:r>
                  <a:rPr lang="ja-JP" altLang="en-US" sz="2600" dirty="0"/>
                  <a:t>（</a:t>
                </a:r>
                <a:r>
                  <a:rPr lang="ja-JP" altLang="en-US" sz="2600" dirty="0">
                    <a:latin typeface="Times New Roman" panose="02020603050405020304" pitchFamily="18" charset="0"/>
                    <a:cs typeface="Times New Roman" panose="02020603050405020304" pitchFamily="18" charset="0"/>
                  </a:rPr>
                  <a:t>ただし，</a:t>
                </a:r>
                <a:r>
                  <a:rPr lang="en-US" altLang="ja-JP" sz="2600" i="1" dirty="0">
                    <a:latin typeface="Times New Roman" panose="02020603050405020304" pitchFamily="18" charset="0"/>
                    <a:cs typeface="Times New Roman" panose="02020603050405020304" pitchFamily="18" charset="0"/>
                  </a:rPr>
                  <a:t>a</a:t>
                </a:r>
                <a:r>
                  <a:rPr lang="en-US" altLang="ja-JP" sz="2600" dirty="0">
                    <a:latin typeface="Times New Roman" panose="02020603050405020304" pitchFamily="18" charset="0"/>
                    <a:cs typeface="Times New Roman" panose="02020603050405020304" pitchFamily="18" charset="0"/>
                  </a:rPr>
                  <a:t>&gt;0,</a:t>
                </a:r>
                <a:r>
                  <a:rPr lang="en-US" altLang="ja-JP" sz="2600" i="1" dirty="0">
                    <a:latin typeface="Times New Roman" panose="02020603050405020304" pitchFamily="18" charset="0"/>
                    <a:cs typeface="Times New Roman" panose="02020603050405020304" pitchFamily="18" charset="0"/>
                  </a:rPr>
                  <a:t>b</a:t>
                </a:r>
                <a:r>
                  <a:rPr lang="en-US" altLang="ja-JP" sz="2600" dirty="0">
                    <a:latin typeface="Times New Roman" panose="02020603050405020304" pitchFamily="18" charset="0"/>
                    <a:cs typeface="Times New Roman" panose="02020603050405020304" pitchFamily="18" charset="0"/>
                  </a:rPr>
                  <a:t>&gt;0 </a:t>
                </a:r>
                <a:r>
                  <a:rPr lang="ja-JP" altLang="en-US" sz="2600" dirty="0"/>
                  <a:t>）</a:t>
                </a:r>
                <a:endParaRPr lang="en-US" altLang="ja-JP" b="0" i="1" dirty="0">
                  <a:latin typeface="Cambria Math"/>
                </a:endParaRPr>
              </a:p>
              <a:p>
                <a:pPr marL="0" indent="0">
                  <a:buNone/>
                </a:pPr>
                <a:r>
                  <a:rPr lang="en-US" altLang="ja-JP" b="0" dirty="0"/>
                  <a:t>	</a:t>
                </a:r>
                <a:r>
                  <a:rPr lang="ja-JP" altLang="en-US" b="0" dirty="0"/>
                  <a:t>　　　　</a:t>
                </a:r>
                <a14:m>
                  <m:oMath xmlns:m="http://schemas.openxmlformats.org/officeDocument/2006/math">
                    <m:r>
                      <a:rPr lang="en-US" altLang="ja-JP" b="0" i="1" smtClean="0">
                        <a:latin typeface="Cambria Math"/>
                      </a:rPr>
                      <m:t>𝑝</m:t>
                    </m:r>
                    <m:d>
                      <m:dPr>
                        <m:ctrlPr>
                          <a:rPr lang="en-US" altLang="ja-JP" b="0" i="1" smtClean="0">
                            <a:latin typeface="Cambria Math" panose="02040503050406030204" pitchFamily="18" charset="0"/>
                          </a:rPr>
                        </m:ctrlPr>
                      </m:dPr>
                      <m:e>
                        <m:r>
                          <a:rPr lang="en-US" altLang="ja-JP" b="0" i="1" smtClean="0">
                            <a:latin typeface="Cambria Math"/>
                          </a:rPr>
                          <m:t>𝑄</m:t>
                        </m:r>
                      </m:e>
                    </m:d>
                    <m:r>
                      <a:rPr lang="en-US" altLang="ja-JP" b="0" i="1" smtClean="0">
                        <a:latin typeface="Cambria Math"/>
                      </a:rPr>
                      <m:t>=</m:t>
                    </m:r>
                    <m:r>
                      <a:rPr lang="en-US" altLang="ja-JP" b="0" i="1" smtClean="0">
                        <a:latin typeface="Cambria Math"/>
                      </a:rPr>
                      <m:t>𝑎</m:t>
                    </m:r>
                    <m:r>
                      <a:rPr lang="en-US" altLang="ja-JP" b="0" i="1" smtClean="0">
                        <a:latin typeface="Cambria Math"/>
                      </a:rPr>
                      <m:t>−</m:t>
                    </m:r>
                    <m:r>
                      <a:rPr lang="en-US" altLang="ja-JP" b="0" i="1" smtClean="0">
                        <a:latin typeface="Cambria Math"/>
                      </a:rPr>
                      <m:t>𝑏𝑄</m:t>
                    </m:r>
                  </m:oMath>
                </a14:m>
                <a:r>
                  <a:rPr lang="ja-JP" altLang="en-US" dirty="0"/>
                  <a:t>　　　</a:t>
                </a:r>
                <a:endParaRPr lang="en-US" altLang="ja-JP" dirty="0">
                  <a:latin typeface="Times New Roman" panose="02020603050405020304" pitchFamily="18" charset="0"/>
                  <a:cs typeface="Times New Roman" panose="02020603050405020304" pitchFamily="18" charset="0"/>
                </a:endParaRPr>
              </a:p>
              <a:p>
                <a:r>
                  <a:rPr lang="ja-JP" altLang="en-US" dirty="0"/>
                  <a:t>総収入　　</a:t>
                </a:r>
                <a14:m>
                  <m:oMath xmlns:m="http://schemas.openxmlformats.org/officeDocument/2006/math">
                    <m:r>
                      <a:rPr kumimoji="1" lang="en-US" altLang="ja-JP" b="0" i="1" smtClean="0">
                        <a:latin typeface="Cambria Math"/>
                      </a:rPr>
                      <m:t>𝑇𝑅</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r>
                      <a:rPr kumimoji="1" lang="en-US" altLang="ja-JP" b="0" i="1" smtClean="0">
                        <a:latin typeface="Cambria Math"/>
                      </a:rPr>
                      <m:t>𝑝</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𝑄</m:t>
                    </m:r>
                    <m:r>
                      <a:rPr kumimoji="1" lang="en-US" altLang="ja-JP" b="0" i="1" smtClean="0">
                        <a:latin typeface="Cambria Math"/>
                      </a:rPr>
                      <m:t>=</m:t>
                    </m:r>
                    <m:d>
                      <m:dPr>
                        <m:ctrlPr>
                          <a:rPr kumimoji="1" lang="en-US" altLang="ja-JP" b="0" i="1" smtClean="0">
                            <a:latin typeface="Cambria Math" panose="02040503050406030204" pitchFamily="18" charset="0"/>
                          </a:rPr>
                        </m:ctrlPr>
                      </m:dPr>
                      <m:e>
                        <m:r>
                          <a:rPr kumimoji="1" lang="en-US" altLang="ja-JP" b="0" i="1" smtClean="0">
                            <a:latin typeface="Cambria Math"/>
                          </a:rPr>
                          <m:t>𝑎</m:t>
                        </m:r>
                        <m:r>
                          <a:rPr kumimoji="1" lang="en-US" altLang="ja-JP" b="0" i="1" smtClean="0">
                            <a:latin typeface="Cambria Math"/>
                          </a:rPr>
                          <m:t>−</m:t>
                        </m:r>
                        <m:r>
                          <a:rPr kumimoji="1" lang="en-US" altLang="ja-JP" b="0" i="1" smtClean="0">
                            <a:latin typeface="Cambria Math"/>
                          </a:rPr>
                          <m:t>𝑏𝑄</m:t>
                        </m:r>
                      </m:e>
                    </m:d>
                    <m:r>
                      <a:rPr kumimoji="1" lang="en-US" altLang="ja-JP" b="0" i="1" smtClean="0">
                        <a:latin typeface="Cambria Math"/>
                      </a:rPr>
                      <m:t>𝑄</m:t>
                    </m:r>
                  </m:oMath>
                </a14:m>
                <a:endParaRPr kumimoji="1" lang="en-US" altLang="ja-JP" b="0" dirty="0"/>
              </a:p>
              <a:p>
                <a:r>
                  <a:rPr lang="ja-JP" altLang="en-US" dirty="0"/>
                  <a:t>限界収入　</a:t>
                </a:r>
                <a14:m>
                  <m:oMath xmlns:m="http://schemas.openxmlformats.org/officeDocument/2006/math">
                    <m:r>
                      <a:rPr lang="en-US" altLang="ja-JP" i="1" dirty="0" smtClean="0">
                        <a:latin typeface="Cambria Math"/>
                      </a:rPr>
                      <m:t>𝑀</m:t>
                    </m:r>
                    <m:r>
                      <a:rPr lang="en-US" altLang="ja-JP" b="0" i="1" dirty="0" smtClean="0">
                        <a:latin typeface="Cambria Math"/>
                      </a:rPr>
                      <m:t>𝑅</m:t>
                    </m:r>
                    <m:d>
                      <m:dPr>
                        <m:ctrlPr>
                          <a:rPr lang="en-US" altLang="ja-JP" b="0" i="1" dirty="0" smtClean="0">
                            <a:latin typeface="Cambria Math" panose="02040503050406030204" pitchFamily="18" charset="0"/>
                          </a:rPr>
                        </m:ctrlPr>
                      </m:dPr>
                      <m:e>
                        <m:r>
                          <a:rPr lang="en-US" altLang="ja-JP" b="0" i="1" dirty="0" smtClean="0">
                            <a:latin typeface="Cambria Math"/>
                          </a:rPr>
                          <m:t>𝑄</m:t>
                        </m:r>
                      </m:e>
                    </m:d>
                    <m:r>
                      <a:rPr lang="en-US" altLang="ja-JP" b="0" i="1" dirty="0" smtClean="0">
                        <a:latin typeface="Cambria Math"/>
                      </a:rPr>
                      <m:t>=</m:t>
                    </m:r>
                    <m:r>
                      <a:rPr lang="en-US" altLang="ja-JP" b="0" i="1" dirty="0" smtClean="0">
                        <a:latin typeface="Cambria Math"/>
                      </a:rPr>
                      <m:t>𝑝</m:t>
                    </m:r>
                    <m:d>
                      <m:dPr>
                        <m:ctrlPr>
                          <a:rPr lang="en-US" altLang="ja-JP" b="0" i="1" dirty="0" smtClean="0">
                            <a:latin typeface="Cambria Math" panose="02040503050406030204" pitchFamily="18" charset="0"/>
                          </a:rPr>
                        </m:ctrlPr>
                      </m:dPr>
                      <m:e>
                        <m:r>
                          <a:rPr lang="en-US" altLang="ja-JP" b="0" i="1" dirty="0" smtClean="0">
                            <a:latin typeface="Cambria Math"/>
                          </a:rPr>
                          <m:t>𝑄</m:t>
                        </m:r>
                      </m:e>
                    </m:d>
                    <m:r>
                      <a:rPr lang="en-US" altLang="ja-JP" b="0" i="1" dirty="0" smtClean="0">
                        <a:latin typeface="Cambria Math"/>
                      </a:rPr>
                      <m:t>+</m:t>
                    </m:r>
                    <m:f>
                      <m:fPr>
                        <m:ctrlPr>
                          <a:rPr lang="en-US" altLang="ja-JP" b="0" i="1" dirty="0" smtClean="0">
                            <a:latin typeface="Cambria Math" panose="02040503050406030204" pitchFamily="18" charset="0"/>
                          </a:rPr>
                        </m:ctrlPr>
                      </m:fPr>
                      <m:num>
                        <m:r>
                          <m:rPr>
                            <m:sty m:val="p"/>
                          </m:rPr>
                          <a:rPr lang="el-GR" altLang="ja-JP" b="0" i="1" dirty="0" smtClean="0">
                            <a:latin typeface="Cambria Math"/>
                            <a:ea typeface="Cambria Math"/>
                          </a:rPr>
                          <m:t>Δ</m:t>
                        </m:r>
                        <m:r>
                          <a:rPr lang="en-US" altLang="ja-JP" b="0" i="1" dirty="0" smtClean="0">
                            <a:latin typeface="Cambria Math"/>
                            <a:ea typeface="Cambria Math"/>
                          </a:rPr>
                          <m:t>𝑝</m:t>
                        </m:r>
                      </m:num>
                      <m:den>
                        <m:r>
                          <m:rPr>
                            <m:sty m:val="p"/>
                          </m:rPr>
                          <a:rPr lang="el-GR" altLang="ja-JP" b="0" i="1" dirty="0" smtClean="0">
                            <a:latin typeface="Cambria Math"/>
                            <a:ea typeface="Cambria Math"/>
                          </a:rPr>
                          <m:t>Δ</m:t>
                        </m:r>
                        <m:r>
                          <a:rPr lang="en-US" altLang="ja-JP" b="0" i="1" dirty="0" smtClean="0">
                            <a:latin typeface="Cambria Math"/>
                            <a:ea typeface="Cambria Math"/>
                          </a:rPr>
                          <m:t>𝑄</m:t>
                        </m:r>
                      </m:den>
                    </m:f>
                    <m:r>
                      <a:rPr lang="en-US" altLang="ja-JP" b="0" i="1" dirty="0" smtClean="0">
                        <a:latin typeface="Cambria Math"/>
                      </a:rPr>
                      <m:t>𝑄</m:t>
                    </m:r>
                    <m:r>
                      <a:rPr kumimoji="1" lang="en-US" altLang="ja-JP" b="0" i="1" smtClean="0">
                        <a:latin typeface="Cambria Math"/>
                      </a:rPr>
                      <m:t>=</m:t>
                    </m:r>
                    <m:r>
                      <a:rPr kumimoji="1" lang="en-US" altLang="ja-JP" b="0" i="1" smtClean="0">
                        <a:latin typeface="Cambria Math"/>
                      </a:rPr>
                      <m:t>𝑎</m:t>
                    </m:r>
                    <m:r>
                      <a:rPr kumimoji="1" lang="en-US" altLang="ja-JP" b="0" i="1" smtClean="0">
                        <a:latin typeface="Cambria Math"/>
                      </a:rPr>
                      <m:t>−2</m:t>
                    </m:r>
                    <m:r>
                      <a:rPr kumimoji="1" lang="en-US" altLang="ja-JP" b="0" i="1" smtClean="0">
                        <a:latin typeface="Cambria Math"/>
                      </a:rPr>
                      <m:t>𝑏𝑄</m:t>
                    </m:r>
                  </m:oMath>
                </a14:m>
                <a:endParaRPr kumimoji="1" lang="en-US" altLang="ja-JP" dirty="0"/>
              </a:p>
              <a:p>
                <a:pPr marL="0" indent="0">
                  <a:buNone/>
                </a:pPr>
                <a:endParaRPr lang="en-US" altLang="ja-JP" sz="2600" dirty="0"/>
              </a:p>
              <a:p>
                <a:pPr marL="0" indent="0">
                  <a:buNone/>
                </a:pPr>
                <a:r>
                  <a:rPr lang="ja-JP" altLang="en-US" sz="2600" dirty="0"/>
                  <a:t>限界収入は</a:t>
                </a:r>
                <a:r>
                  <a:rPr lang="en-US" altLang="ja-JP" sz="2600" dirty="0"/>
                  <a:t>TR(Q)</a:t>
                </a:r>
                <a:r>
                  <a:rPr lang="ja-JP" altLang="en-US" sz="2600" dirty="0"/>
                  <a:t>を</a:t>
                </a:r>
                <a:r>
                  <a:rPr lang="en-US" altLang="ja-JP" sz="2600" dirty="0"/>
                  <a:t>Q</a:t>
                </a:r>
                <a:r>
                  <a:rPr lang="ja-JP" altLang="en-US" sz="2600" dirty="0"/>
                  <a:t>で微分しても求められる</a:t>
                </a:r>
                <a:endParaRPr lang="en-US" altLang="ja-JP" sz="2600" dirty="0"/>
              </a:p>
              <a:p>
                <a:pPr marL="0" indent="0">
                  <a:buNone/>
                </a:pPr>
                <a:endParaRPr lang="en-US" altLang="ja-JP" sz="2600" dirty="0"/>
              </a:p>
              <a:p>
                <a:r>
                  <a:rPr lang="ja-JP" altLang="en-US" sz="2900" dirty="0"/>
                  <a:t>需要曲線が直線の場合，</a:t>
                </a:r>
                <a:r>
                  <a:rPr lang="ja-JP" altLang="en-US" sz="2900" u="sng" dirty="0"/>
                  <a:t>限界収入曲線も直線</a:t>
                </a:r>
                <a:r>
                  <a:rPr lang="ja-JP" altLang="en-US" sz="2900" dirty="0"/>
                  <a:t>で</a:t>
                </a:r>
                <a:endParaRPr lang="en-US" altLang="ja-JP" sz="2900" dirty="0"/>
              </a:p>
              <a:p>
                <a:pPr lvl="1"/>
                <a:r>
                  <a:rPr lang="ja-JP" altLang="en-US" sz="2500" dirty="0"/>
                  <a:t>切片　需要曲線と同じ</a:t>
                </a:r>
                <a:endParaRPr lang="en-US" altLang="ja-JP" sz="2500" dirty="0"/>
              </a:p>
              <a:p>
                <a:pPr lvl="1"/>
                <a:r>
                  <a:rPr lang="ja-JP" altLang="en-US" sz="2500" dirty="0"/>
                  <a:t>傾き　需要曲線の</a:t>
                </a:r>
                <a:r>
                  <a:rPr lang="en-US" altLang="ja-JP" sz="2500" dirty="0"/>
                  <a:t>2</a:t>
                </a:r>
                <a:r>
                  <a:rPr lang="ja-JP" altLang="en-US" sz="2500" dirty="0"/>
                  <a:t>倍</a:t>
                </a:r>
                <a:endParaRPr lang="en-US" altLang="ja-JP" sz="2200" dirty="0"/>
              </a:p>
              <a:p>
                <a:pPr marL="0" indent="0">
                  <a:buNone/>
                </a:pPr>
                <a:r>
                  <a:rPr lang="ja-JP" altLang="en-US" sz="2600" dirty="0"/>
                  <a:t>　</a:t>
                </a:r>
                <a:endParaRPr lang="en-US" altLang="ja-JP" sz="2600" dirty="0"/>
              </a:p>
              <a:p>
                <a:pPr marL="0" indent="0">
                  <a:buNone/>
                </a:pPr>
                <a:endParaRPr kumimoji="1" lang="en-US" altLang="ja-JP" sz="2600" dirty="0"/>
              </a:p>
              <a:p>
                <a:pPr marL="0" indent="0">
                  <a:buNone/>
                </a:pPr>
                <a:endParaRPr lang="en-US" altLang="ja-JP" dirty="0"/>
              </a:p>
              <a:p>
                <a:pPr marL="0" indent="0">
                  <a:buNone/>
                </a:pPr>
                <a:endParaRPr kumimoji="1" lang="en-US" altLang="ja-JP" dirty="0"/>
              </a:p>
              <a:p>
                <a:pPr marL="0" indent="0">
                  <a:buNone/>
                </a:pPr>
                <a:endParaRPr kumimoji="1" lang="ja-JP" altLang="en-US" dirty="0"/>
              </a:p>
            </p:txBody>
          </p:sp>
        </mc:Choice>
        <mc:Fallback xmlns="">
          <p:sp>
            <p:nvSpPr>
              <p:cNvPr id="6" name="コンテンツ プレースホルダー 5"/>
              <p:cNvSpPr>
                <a:spLocks noGrp="1" noRot="1" noChangeAspect="1" noMove="1" noResize="1" noEditPoints="1" noAdjustHandles="1" noChangeArrowheads="1" noChangeShapeType="1" noTextEdit="1"/>
              </p:cNvSpPr>
              <p:nvPr>
                <p:ph idx="1"/>
              </p:nvPr>
            </p:nvSpPr>
            <p:spPr>
              <a:xfrm>
                <a:off x="241176" y="1484784"/>
                <a:ext cx="8579296" cy="5112568"/>
              </a:xfrm>
              <a:blipFill rotWithShape="1">
                <a:blip r:embed="rId2"/>
                <a:stretch>
                  <a:fillRect l="-1493" t="-34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999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需要曲線と限界収入曲線</a:t>
            </a:r>
            <a:r>
              <a:rPr lang="en-US" altLang="ja-JP" dirty="0"/>
              <a:t>(2)</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p:cNvSpPr>
                <a:spLocks noGrp="1"/>
              </p:cNvSpPr>
              <p:nvPr>
                <p:ph idx="1"/>
              </p:nvPr>
            </p:nvSpPr>
            <p:spPr>
              <a:xfrm>
                <a:off x="457200" y="1600200"/>
                <a:ext cx="8291264" cy="4637112"/>
              </a:xfrm>
            </p:spPr>
            <p:txBody>
              <a:bodyPr>
                <a:normAutofit fontScale="92500" lnSpcReduction="10000"/>
              </a:bodyPr>
              <a:lstStyle/>
              <a:p>
                <a:pPr marL="0" indent="0">
                  <a:buNone/>
                </a:pPr>
                <a:r>
                  <a:rPr lang="ja-JP" altLang="en-US" dirty="0"/>
                  <a:t>限界収入　</a:t>
                </a:r>
                <a:r>
                  <a:rPr lang="en-US" altLang="ja-JP" dirty="0"/>
                  <a:t>	</a:t>
                </a:r>
                <a14:m>
                  <m:oMath xmlns:m="http://schemas.openxmlformats.org/officeDocument/2006/math">
                    <m:r>
                      <a:rPr kumimoji="1" lang="en-US" altLang="ja-JP" b="0" i="1" smtClean="0">
                        <a:latin typeface="Cambria Math"/>
                      </a:rPr>
                      <m:t>𝑀𝑅</m:t>
                    </m:r>
                    <m:d>
                      <m:dPr>
                        <m:ctrlPr>
                          <a:rPr kumimoji="1" lang="en-US" altLang="ja-JP" b="0" i="1" smtClean="0">
                            <a:latin typeface="Cambria Math" panose="02040503050406030204" pitchFamily="18" charset="0"/>
                          </a:rPr>
                        </m:ctrlPr>
                      </m:dPr>
                      <m:e>
                        <m:r>
                          <a:rPr kumimoji="1" lang="en-US" altLang="ja-JP" b="0" i="1" smtClean="0">
                            <a:latin typeface="Cambria Math"/>
                          </a:rPr>
                          <m:t>𝑄</m:t>
                        </m:r>
                      </m:e>
                    </m:d>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ea typeface="Cambria Math"/>
                          </a:rPr>
                          <m:t>∆</m:t>
                        </m:r>
                        <m:r>
                          <a:rPr kumimoji="1" lang="en-US" altLang="ja-JP" b="0" i="1" smtClean="0">
                            <a:latin typeface="Cambria Math"/>
                            <a:ea typeface="Cambria Math"/>
                          </a:rPr>
                          <m:t>𝑇𝑅</m:t>
                        </m:r>
                      </m:num>
                      <m:den>
                        <m:r>
                          <a:rPr kumimoji="1" lang="en-US" altLang="ja-JP" b="0" i="1" smtClean="0">
                            <a:latin typeface="Cambria Math"/>
                            <a:ea typeface="Cambria Math"/>
                          </a:rPr>
                          <m:t>∆</m:t>
                        </m:r>
                        <m:r>
                          <a:rPr kumimoji="1" lang="en-US" altLang="ja-JP" b="0" i="1" smtClean="0">
                            <a:latin typeface="Cambria Math"/>
                            <a:ea typeface="Cambria Math"/>
                          </a:rPr>
                          <m:t>𝑄</m:t>
                        </m:r>
                      </m:den>
                    </m:f>
                    <m:r>
                      <a:rPr kumimoji="1" lang="en-US" altLang="ja-JP" b="0" i="1" smtClean="0">
                        <a:latin typeface="Cambria Math"/>
                      </a:rPr>
                      <m:t>=</m:t>
                    </m:r>
                    <m:r>
                      <a:rPr kumimoji="1" lang="en-US" altLang="ja-JP" b="0" i="1" smtClean="0">
                        <a:latin typeface="Cambria Math"/>
                      </a:rPr>
                      <m:t>𝑝</m:t>
                    </m:r>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ea typeface="Cambria Math"/>
                          </a:rPr>
                          <m:t>∆</m:t>
                        </m:r>
                        <m:r>
                          <a:rPr kumimoji="1" lang="en-US" altLang="ja-JP" b="0" i="1" smtClean="0">
                            <a:latin typeface="Cambria Math"/>
                            <a:ea typeface="Cambria Math"/>
                          </a:rPr>
                          <m:t>𝑝</m:t>
                        </m:r>
                      </m:num>
                      <m:den>
                        <m:r>
                          <a:rPr kumimoji="1" lang="en-US" altLang="ja-JP" b="0" i="1" smtClean="0">
                            <a:latin typeface="Cambria Math"/>
                            <a:ea typeface="Cambria Math"/>
                          </a:rPr>
                          <m:t>∆</m:t>
                        </m:r>
                        <m:r>
                          <a:rPr kumimoji="1" lang="en-US" altLang="ja-JP" b="0" i="1" smtClean="0">
                            <a:latin typeface="Cambria Math"/>
                            <a:ea typeface="Cambria Math"/>
                          </a:rPr>
                          <m:t>𝑄</m:t>
                        </m:r>
                      </m:den>
                    </m:f>
                    <m:r>
                      <a:rPr kumimoji="1" lang="en-US" altLang="ja-JP" b="0" i="1" smtClean="0">
                        <a:latin typeface="Cambria Math"/>
                      </a:rPr>
                      <m:t>𝑄</m:t>
                    </m:r>
                    <m:r>
                      <a:rPr kumimoji="1" lang="ja-JP" altLang="en-US" b="0" i="1" smtClean="0">
                        <a:latin typeface="Cambria Math"/>
                      </a:rPr>
                      <m:t>　</m:t>
                    </m:r>
                  </m:oMath>
                </a14:m>
                <a:endParaRPr kumimoji="1" lang="en-US" altLang="ja-JP" b="0" dirty="0"/>
              </a:p>
              <a:p>
                <a:pPr marL="0" indent="0">
                  <a:buNone/>
                </a:pPr>
                <a:r>
                  <a:rPr kumimoji="1" lang="ja-JP" altLang="en-US" dirty="0"/>
                  <a:t>需要の価格弾力性　</a:t>
                </a:r>
                <a14:m>
                  <m:oMath xmlns:m="http://schemas.openxmlformats.org/officeDocument/2006/math">
                    <m:r>
                      <a:rPr kumimoji="1" lang="ja-JP" altLang="en-US" i="1" smtClean="0">
                        <a:latin typeface="Cambria Math"/>
                      </a:rPr>
                      <m:t>𝜖</m:t>
                    </m:r>
                    <m:r>
                      <a:rPr kumimoji="1" lang="en-US" altLang="ja-JP" b="0" i="1" smtClean="0">
                        <a:latin typeface="Cambria Math"/>
                      </a:rPr>
                      <m:t>=</m:t>
                    </m:r>
                    <m:d>
                      <m:dPr>
                        <m:begChr m:val="|"/>
                        <m:endChr m:val="|"/>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f>
                              <m:fPr>
                                <m:type m:val="skw"/>
                                <m:ctrlPr>
                                  <a:rPr kumimoji="1" lang="en-US" altLang="ja-JP" b="0" i="1" smtClean="0">
                                    <a:latin typeface="Cambria Math" panose="02040503050406030204" pitchFamily="18" charset="0"/>
                                  </a:rPr>
                                </m:ctrlPr>
                              </m:fPr>
                              <m:num>
                                <m:r>
                                  <m:rPr>
                                    <m:sty m:val="p"/>
                                  </m:rPr>
                                  <a:rPr kumimoji="1" lang="el-GR" altLang="ja-JP" b="0" i="1" smtClean="0">
                                    <a:latin typeface="Cambria Math"/>
                                    <a:ea typeface="Cambria Math"/>
                                  </a:rPr>
                                  <m:t>Δ</m:t>
                                </m:r>
                                <m:r>
                                  <a:rPr kumimoji="1" lang="en-US" altLang="ja-JP" b="0" i="1" smtClean="0">
                                    <a:latin typeface="Cambria Math"/>
                                    <a:ea typeface="Cambria Math"/>
                                  </a:rPr>
                                  <m:t>𝑄</m:t>
                                </m:r>
                              </m:num>
                              <m:den>
                                <m:r>
                                  <a:rPr kumimoji="1" lang="en-US" altLang="ja-JP" b="0" i="1" smtClean="0">
                                    <a:latin typeface="Cambria Math"/>
                                  </a:rPr>
                                  <m:t>𝑄</m:t>
                                </m:r>
                              </m:den>
                            </m:f>
                          </m:num>
                          <m:den>
                            <m:f>
                              <m:fPr>
                                <m:type m:val="skw"/>
                                <m:ctrlPr>
                                  <a:rPr kumimoji="1" lang="en-US" altLang="ja-JP" b="0" i="1" smtClean="0">
                                    <a:latin typeface="Cambria Math" panose="02040503050406030204" pitchFamily="18" charset="0"/>
                                  </a:rPr>
                                </m:ctrlPr>
                              </m:fPr>
                              <m:num>
                                <m:r>
                                  <m:rPr>
                                    <m:sty m:val="p"/>
                                  </m:rPr>
                                  <a:rPr kumimoji="1" lang="el-GR" altLang="ja-JP" b="0" i="1" smtClean="0">
                                    <a:latin typeface="Cambria Math"/>
                                    <a:ea typeface="Cambria Math"/>
                                  </a:rPr>
                                  <m:t>Δ</m:t>
                                </m:r>
                                <m:r>
                                  <a:rPr kumimoji="1" lang="en-US" altLang="ja-JP" b="0" i="1" smtClean="0">
                                    <a:latin typeface="Cambria Math"/>
                                    <a:ea typeface="Cambria Math"/>
                                  </a:rPr>
                                  <m:t>𝑝</m:t>
                                </m:r>
                              </m:num>
                              <m:den>
                                <m:r>
                                  <a:rPr kumimoji="1" lang="en-US" altLang="ja-JP" b="0" i="1" smtClean="0">
                                    <a:latin typeface="Cambria Math"/>
                                  </a:rPr>
                                  <m:t>𝑝</m:t>
                                </m:r>
                              </m:den>
                            </m:f>
                          </m:den>
                        </m:f>
                      </m:e>
                    </m:d>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rPr>
                          <m:t>𝑝</m:t>
                        </m:r>
                      </m:num>
                      <m:den>
                        <m:r>
                          <a:rPr kumimoji="1" lang="en-US" altLang="ja-JP" b="0" i="1" smtClean="0">
                            <a:latin typeface="Cambria Math"/>
                          </a:rPr>
                          <m:t>𝑄</m:t>
                        </m:r>
                      </m:den>
                    </m:f>
                    <m:f>
                      <m:fPr>
                        <m:ctrlPr>
                          <a:rPr kumimoji="1" lang="en-US" altLang="ja-JP" b="0" i="1" smtClean="0">
                            <a:latin typeface="Cambria Math" panose="02040503050406030204" pitchFamily="18" charset="0"/>
                          </a:rPr>
                        </m:ctrlPr>
                      </m:fPr>
                      <m:num>
                        <m:r>
                          <m:rPr>
                            <m:sty m:val="p"/>
                          </m:rPr>
                          <a:rPr kumimoji="1" lang="el-GR" altLang="ja-JP" b="0" i="1" smtClean="0">
                            <a:latin typeface="Cambria Math"/>
                            <a:ea typeface="Cambria Math"/>
                          </a:rPr>
                          <m:t>Δ</m:t>
                        </m:r>
                        <m:r>
                          <a:rPr kumimoji="1" lang="en-US" altLang="ja-JP" b="0" i="1" smtClean="0">
                            <a:latin typeface="Cambria Math"/>
                            <a:ea typeface="Cambria Math"/>
                          </a:rPr>
                          <m:t>𝑄</m:t>
                        </m:r>
                      </m:num>
                      <m:den>
                        <m:r>
                          <m:rPr>
                            <m:sty m:val="p"/>
                          </m:rPr>
                          <a:rPr kumimoji="1" lang="el-GR" altLang="ja-JP" b="0" i="1" smtClean="0">
                            <a:latin typeface="Cambria Math"/>
                            <a:ea typeface="Cambria Math"/>
                          </a:rPr>
                          <m:t>Δ</m:t>
                        </m:r>
                        <m:r>
                          <a:rPr kumimoji="1" lang="en-US" altLang="ja-JP" b="0" i="1" smtClean="0">
                            <a:latin typeface="Cambria Math"/>
                            <a:ea typeface="Cambria Math"/>
                          </a:rPr>
                          <m:t>𝑝</m:t>
                        </m:r>
                      </m:den>
                    </m:f>
                  </m:oMath>
                </a14:m>
                <a:endParaRPr kumimoji="1" lang="en-US" altLang="ja-JP" dirty="0"/>
              </a:p>
              <a:p>
                <a:pPr marL="0" indent="0">
                  <a:buNone/>
                </a:pPr>
                <a:r>
                  <a:rPr lang="ja-JP" altLang="en-US" dirty="0"/>
                  <a:t>したがって</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a:rPr>
                        <m:t>𝑀𝑅</m:t>
                      </m:r>
                      <m:d>
                        <m:dPr>
                          <m:ctrlPr>
                            <a:rPr lang="en-US" altLang="ja-JP" b="0" i="1" smtClean="0">
                              <a:latin typeface="Cambria Math" panose="02040503050406030204" pitchFamily="18" charset="0"/>
                            </a:rPr>
                          </m:ctrlPr>
                        </m:dPr>
                        <m:e>
                          <m:r>
                            <a:rPr lang="en-US" altLang="ja-JP" b="0" i="1" smtClean="0">
                              <a:latin typeface="Cambria Math"/>
                            </a:rPr>
                            <m:t>𝑄</m:t>
                          </m:r>
                        </m:e>
                      </m:d>
                      <m:r>
                        <a:rPr lang="en-US" altLang="ja-JP" b="0" i="1" smtClean="0">
                          <a:latin typeface="Cambria Math"/>
                        </a:rPr>
                        <m:t>=</m:t>
                      </m:r>
                      <m:r>
                        <a:rPr lang="en-US" altLang="ja-JP" b="0" i="1" smtClean="0">
                          <a:latin typeface="Cambria Math"/>
                        </a:rPr>
                        <m:t>𝑝</m:t>
                      </m:r>
                      <m:d>
                        <m:dPr>
                          <m:ctrlPr>
                            <a:rPr lang="en-US" altLang="ja-JP" b="0" i="1" smtClean="0">
                              <a:latin typeface="Cambria Math" panose="02040503050406030204" pitchFamily="18" charset="0"/>
                            </a:rPr>
                          </m:ctrlPr>
                        </m:dPr>
                        <m:e>
                          <m:r>
                            <a:rPr lang="en-US" altLang="ja-JP" b="0" i="1" smtClean="0">
                              <a:latin typeface="Cambria Math"/>
                            </a:rPr>
                            <m:t>1+</m:t>
                          </m:r>
                          <m:f>
                            <m:fPr>
                              <m:ctrlPr>
                                <a:rPr lang="en-US" altLang="ja-JP" b="0" i="1" smtClean="0">
                                  <a:latin typeface="Cambria Math" panose="02040503050406030204" pitchFamily="18" charset="0"/>
                                </a:rPr>
                              </m:ctrlPr>
                            </m:fPr>
                            <m:num>
                              <m:r>
                                <a:rPr lang="en-US" altLang="ja-JP" b="0" i="1" smtClean="0">
                                  <a:latin typeface="Cambria Math"/>
                                </a:rPr>
                                <m:t>𝑄</m:t>
                              </m:r>
                            </m:num>
                            <m:den>
                              <m:r>
                                <a:rPr lang="en-US" altLang="ja-JP" b="0" i="1" smtClean="0">
                                  <a:latin typeface="Cambria Math"/>
                                </a:rPr>
                                <m:t>𝑝</m:t>
                              </m:r>
                            </m:den>
                          </m:f>
                          <m:f>
                            <m:fPr>
                              <m:ctrlPr>
                                <a:rPr lang="en-US" altLang="ja-JP" b="0" i="1" smtClean="0">
                                  <a:latin typeface="Cambria Math" panose="02040503050406030204" pitchFamily="18" charset="0"/>
                                </a:rPr>
                              </m:ctrlPr>
                            </m:fPr>
                            <m:num>
                              <m:r>
                                <m:rPr>
                                  <m:sty m:val="p"/>
                                </m:rPr>
                                <a:rPr lang="el-GR" altLang="ja-JP" b="0" i="1" smtClean="0">
                                  <a:latin typeface="Cambria Math"/>
                                  <a:ea typeface="Cambria Math"/>
                                </a:rPr>
                                <m:t>Δ</m:t>
                              </m:r>
                              <m:r>
                                <a:rPr lang="en-US" altLang="ja-JP" b="0" i="1" smtClean="0">
                                  <a:latin typeface="Cambria Math"/>
                                  <a:ea typeface="Cambria Math"/>
                                </a:rPr>
                                <m:t>𝑝</m:t>
                              </m:r>
                            </m:num>
                            <m:den>
                              <m:r>
                                <m:rPr>
                                  <m:sty m:val="p"/>
                                </m:rPr>
                                <a:rPr lang="el-GR" altLang="ja-JP" b="0" i="1" smtClean="0">
                                  <a:latin typeface="Cambria Math"/>
                                  <a:ea typeface="Cambria Math"/>
                                </a:rPr>
                                <m:t>Δ</m:t>
                              </m:r>
                              <m:r>
                                <a:rPr lang="en-US" altLang="ja-JP" b="0" i="1" smtClean="0">
                                  <a:latin typeface="Cambria Math"/>
                                  <a:ea typeface="Cambria Math"/>
                                </a:rPr>
                                <m:t>𝑄</m:t>
                              </m:r>
                            </m:den>
                          </m:f>
                        </m:e>
                      </m:d>
                      <m:r>
                        <a:rPr lang="en-US" altLang="ja-JP" b="0" i="1" smtClean="0">
                          <a:latin typeface="Cambria Math"/>
                        </a:rPr>
                        <m:t>=</m:t>
                      </m:r>
                      <m:r>
                        <a:rPr lang="en-US" altLang="ja-JP" b="0" i="1" smtClean="0">
                          <a:latin typeface="Cambria Math"/>
                        </a:rPr>
                        <m:t>𝑝</m:t>
                      </m:r>
                      <m:d>
                        <m:dPr>
                          <m:ctrlPr>
                            <a:rPr lang="en-US" altLang="ja-JP" b="0" i="1" smtClean="0">
                              <a:latin typeface="Cambria Math" panose="02040503050406030204" pitchFamily="18" charset="0"/>
                            </a:rPr>
                          </m:ctrlPr>
                        </m:dPr>
                        <m:e>
                          <m:r>
                            <a:rPr lang="en-US" altLang="ja-JP" b="0" i="1" smtClean="0">
                              <a:latin typeface="Cambria Math"/>
                            </a:rPr>
                            <m:t>1−</m:t>
                          </m:r>
                          <m:f>
                            <m:fPr>
                              <m:ctrlPr>
                                <a:rPr lang="en-US" altLang="ja-JP" b="0" i="1" smtClean="0">
                                  <a:latin typeface="Cambria Math" panose="02040503050406030204" pitchFamily="18" charset="0"/>
                                </a:rPr>
                              </m:ctrlPr>
                            </m:fPr>
                            <m:num>
                              <m:r>
                                <a:rPr lang="en-US" altLang="ja-JP" b="0" i="1" smtClean="0">
                                  <a:latin typeface="Cambria Math"/>
                                </a:rPr>
                                <m:t>1</m:t>
                              </m:r>
                            </m:num>
                            <m:den>
                              <m:r>
                                <a:rPr lang="ja-JP" altLang="en-US" b="0" i="1" smtClean="0">
                                  <a:latin typeface="Cambria Math"/>
                                </a:rPr>
                                <m:t>𝜖</m:t>
                              </m:r>
                            </m:den>
                          </m:f>
                        </m:e>
                      </m:d>
                    </m:oMath>
                  </m:oMathPara>
                </a14:m>
                <a:endParaRPr lang="en-US" altLang="ja-JP" dirty="0"/>
              </a:p>
              <a:p>
                <a:pPr marL="0" indent="0">
                  <a:buNone/>
                </a:pPr>
                <a:endParaRPr lang="en-US" altLang="ja-JP" dirty="0"/>
              </a:p>
              <a:p>
                <a:pPr marL="0" indent="0">
                  <a:buNone/>
                </a:pPr>
                <a:r>
                  <a:rPr lang="ja-JP" altLang="en-US" sz="2600" dirty="0"/>
                  <a:t>特に，需要の価格弾力性が一定なら，</a:t>
                </a:r>
                <a:r>
                  <a:rPr lang="en-US" altLang="ja-JP" sz="2600" dirty="0"/>
                  <a:t>MR</a:t>
                </a:r>
                <a:r>
                  <a:rPr lang="ja-JP" altLang="en-US" sz="2600" dirty="0"/>
                  <a:t>（限界収入曲線の高さ）と</a:t>
                </a:r>
                <a:r>
                  <a:rPr lang="en-US" altLang="ja-JP" sz="2600" dirty="0"/>
                  <a:t>p</a:t>
                </a:r>
                <a:r>
                  <a:rPr lang="ja-JP" altLang="en-US" sz="2600" dirty="0"/>
                  <a:t>（需要曲線の高さ）の比が一定になる</a:t>
                </a:r>
                <a:endParaRPr lang="en-US" altLang="ja-JP" sz="2600" dirty="0"/>
              </a:p>
              <a:p>
                <a:pPr marL="0" indent="0">
                  <a:buNone/>
                </a:pPr>
                <a:endParaRPr kumimoji="1" lang="en-US" altLang="ja-JP" dirty="0"/>
              </a:p>
              <a:p>
                <a:pPr marL="0" indent="0">
                  <a:buNone/>
                </a:pPr>
                <a:endParaRPr kumimoji="1" lang="ja-JP" altLang="en-US" dirty="0"/>
              </a:p>
            </p:txBody>
          </p:sp>
        </mc:Choice>
        <mc:Fallback xmlns="">
          <p:sp>
            <p:nvSpPr>
              <p:cNvPr id="6" name="コンテンツ プレースホルダー 5"/>
              <p:cNvSpPr>
                <a:spLocks noGrp="1" noRot="1" noChangeAspect="1" noMove="1" noResize="1" noEditPoints="1" noAdjustHandles="1" noChangeArrowheads="1" noChangeShapeType="1" noTextEdit="1"/>
              </p:cNvSpPr>
              <p:nvPr>
                <p:ph idx="1"/>
              </p:nvPr>
            </p:nvSpPr>
            <p:spPr>
              <a:xfrm>
                <a:off x="457200" y="1600200"/>
                <a:ext cx="8291264" cy="4637112"/>
              </a:xfrm>
              <a:blipFill rotWithShape="1">
                <a:blip r:embed="rId2"/>
                <a:stretch>
                  <a:fillRect l="-1691" t="-1184" b="-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93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1062</Words>
  <Application>Microsoft Office PowerPoint</Application>
  <PresentationFormat>画面に合わせる (4:3)</PresentationFormat>
  <Paragraphs>252</Paragraphs>
  <Slides>28</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7" baseType="lpstr">
      <vt:lpstr>ＭＳ Ｐゴシック</vt:lpstr>
      <vt:lpstr>Arial</vt:lpstr>
      <vt:lpstr>Calibri</vt:lpstr>
      <vt:lpstr>Cambria Math</vt:lpstr>
      <vt:lpstr>Symbol</vt:lpstr>
      <vt:lpstr>Times New Roman</vt:lpstr>
      <vt:lpstr>Wingdings</vt:lpstr>
      <vt:lpstr>Office ​​テーマ</vt:lpstr>
      <vt:lpstr>Equation</vt:lpstr>
      <vt:lpstr>独占と不完全競争</vt:lpstr>
      <vt:lpstr>競争状態の分類</vt:lpstr>
      <vt:lpstr>不完全競争</vt:lpstr>
      <vt:lpstr>独占の原因</vt:lpstr>
      <vt:lpstr>独占企業の行動</vt:lpstr>
      <vt:lpstr>独占企業の行動(2) 生産量の変更が収入に与える影響</vt:lpstr>
      <vt:lpstr>生産量Qと収入の関係</vt:lpstr>
      <vt:lpstr>需要曲線と限界収入曲線(1)</vt:lpstr>
      <vt:lpstr>需要曲線と限界収入曲線(2)</vt:lpstr>
      <vt:lpstr>需要曲線と限界収入曲線</vt:lpstr>
      <vt:lpstr>独占企業の利潤最大化</vt:lpstr>
      <vt:lpstr>独占企業の価格・産出量の決定</vt:lpstr>
      <vt:lpstr>マークアップ率</vt:lpstr>
      <vt:lpstr>規模の経済性と自然独占</vt:lpstr>
      <vt:lpstr>PowerPoint プレゼンテーション</vt:lpstr>
      <vt:lpstr>自然独占企業に対する規制</vt:lpstr>
      <vt:lpstr>寡占，独占的競争</vt:lpstr>
      <vt:lpstr>クールーノー・ナッシュ均衡</vt:lpstr>
      <vt:lpstr>PowerPoint プレゼンテーション</vt:lpstr>
      <vt:lpstr>クールーノー・ナッシュ均衡(3)</vt:lpstr>
      <vt:lpstr>PowerPoint プレゼンテーション</vt:lpstr>
      <vt:lpstr>シュタッケルベルグ均衡 leader follower model</vt:lpstr>
      <vt:lpstr>等利潤線</vt:lpstr>
      <vt:lpstr>PowerPoint プレゼンテーション</vt:lpstr>
      <vt:lpstr>寡占　まとめ</vt:lpstr>
      <vt:lpstr>独占的競争</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独占と不完全競争</dc:title>
  <dc:creator>Yoshibumi Aso</dc:creator>
  <cp:lastModifiedBy>Yoshibumi Aso</cp:lastModifiedBy>
  <cp:revision>15</cp:revision>
  <cp:lastPrinted>2014-03-12T05:03:00Z</cp:lastPrinted>
  <dcterms:created xsi:type="dcterms:W3CDTF">2014-03-12T02:07:15Z</dcterms:created>
  <dcterms:modified xsi:type="dcterms:W3CDTF">2018-03-14T04:29:21Z</dcterms:modified>
</cp:coreProperties>
</file>