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18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6" r:id="rId9"/>
    <p:sldId id="285" r:id="rId10"/>
    <p:sldId id="263" r:id="rId11"/>
    <p:sldId id="265" r:id="rId12"/>
    <p:sldId id="270" r:id="rId13"/>
    <p:sldId id="275" r:id="rId14"/>
    <p:sldId id="282" r:id="rId15"/>
    <p:sldId id="286" r:id="rId16"/>
    <p:sldId id="283" r:id="rId1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60B"/>
    <a:srgbClr val="4D4D4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312" cy="4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t" anchorCtr="0" compatLnSpc="1">
            <a:prstTxWarp prst="textNoShape">
              <a:avLst/>
            </a:prstTxWarp>
          </a:bodyPr>
          <a:lstStyle>
            <a:lvl1pPr defTabSz="949201">
              <a:defRPr sz="1300"/>
            </a:lvl1pPr>
          </a:lstStyle>
          <a:p>
            <a:endParaRPr lang="en-US" altLang="ja-JP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896" y="0"/>
            <a:ext cx="2918312" cy="49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t" anchorCtr="0" compatLnSpc="1">
            <a:prstTxWarp prst="textNoShape">
              <a:avLst/>
            </a:prstTxWarp>
          </a:bodyPr>
          <a:lstStyle>
            <a:lvl1pPr algn="r" defTabSz="949201">
              <a:defRPr sz="1300"/>
            </a:lvl1pPr>
          </a:lstStyle>
          <a:p>
            <a:endParaRPr lang="en-US" altLang="ja-JP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364"/>
            <a:ext cx="2918312" cy="49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b" anchorCtr="0" compatLnSpc="1">
            <a:prstTxWarp prst="textNoShape">
              <a:avLst/>
            </a:prstTxWarp>
          </a:bodyPr>
          <a:lstStyle>
            <a:lvl1pPr defTabSz="949201">
              <a:defRPr sz="1300"/>
            </a:lvl1pPr>
          </a:lstStyle>
          <a:p>
            <a:endParaRPr lang="en-US" altLang="ja-JP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896" y="9371364"/>
            <a:ext cx="2918312" cy="49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4" tIns="47432" rIns="94864" bIns="47432" numCol="1" anchor="b" anchorCtr="0" compatLnSpc="1">
            <a:prstTxWarp prst="textNoShape">
              <a:avLst/>
            </a:prstTxWarp>
          </a:bodyPr>
          <a:lstStyle>
            <a:lvl1pPr algn="r" defTabSz="949201">
              <a:defRPr sz="1300"/>
            </a:lvl1pPr>
          </a:lstStyle>
          <a:p>
            <a:fld id="{D7239CF7-1077-4A79-8DC8-4335B9B9E2D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051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1A26-3BE9-469D-8860-CA9998E337A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5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B8BB-D8E1-4FF8-B04A-97D1042CDD3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75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C9E2-045A-439B-97FE-D4E8E55250F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2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4644984-38FC-4F82-806A-76F53E1A18B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565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4A4A-33B7-42A5-9B1A-648E423C3C4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0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C693-27CA-4C3A-AD97-AE34B0F9B4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11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CEED-89F0-4E64-A3D1-CDA34C3F909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45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408-850D-440D-89D2-8253BA36D80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CC0-0903-4A30-ACBE-CCE38A5B1C6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4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4A9-2810-4436-B129-BD10E1E34AF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4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6815-4A01-4866-AECC-EB415FBDF85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3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59F9-DC0E-4D3D-AF36-DDCDEA02D65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1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2482-D1F5-4EEE-A298-319131F0719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72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消費者行動の理論</a:t>
            </a:r>
            <a:r>
              <a:rPr lang="en-US" altLang="ja-JP"/>
              <a:t>(2)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所得の変化</a:t>
            </a:r>
          </a:p>
          <a:p>
            <a:pPr lvl="1"/>
            <a:r>
              <a:rPr lang="ja-JP" altLang="en-US" dirty="0"/>
              <a:t>上級財と下級財</a:t>
            </a:r>
          </a:p>
          <a:p>
            <a:r>
              <a:rPr lang="ja-JP" altLang="en-US" dirty="0"/>
              <a:t>価格の変化</a:t>
            </a:r>
          </a:p>
          <a:p>
            <a:r>
              <a:rPr lang="ja-JP" altLang="en-US" dirty="0"/>
              <a:t>代替効果</a:t>
            </a:r>
            <a:r>
              <a:rPr lang="en-US" altLang="ja-JP" dirty="0"/>
              <a:t>(</a:t>
            </a:r>
            <a:r>
              <a:rPr lang="ja-JP" altLang="en-US" dirty="0"/>
              <a:t>他の財と比べて高くなったのか、どうか</a:t>
            </a:r>
            <a:r>
              <a:rPr lang="en-US" altLang="ja-JP" dirty="0"/>
              <a:t>)</a:t>
            </a:r>
            <a:r>
              <a:rPr lang="ja-JP" altLang="en-US" dirty="0"/>
              <a:t>と所得効果</a:t>
            </a:r>
            <a:r>
              <a:rPr lang="en-US" altLang="ja-JP" dirty="0"/>
              <a:t>(</a:t>
            </a:r>
            <a:r>
              <a:rPr lang="ja-JP" altLang="en-US" dirty="0"/>
              <a:t>実質的な購買効果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ja-JP" altLang="en-US" dirty="0"/>
              <a:t>ギッフェン財</a:t>
            </a:r>
            <a:endParaRPr lang="en-US" altLang="ja-JP" dirty="0"/>
          </a:p>
          <a:p>
            <a:r>
              <a:rPr lang="ja-JP" altLang="en-US" dirty="0"/>
              <a:t>代替の程度</a:t>
            </a:r>
            <a:endParaRPr lang="en-US" altLang="ja-JP" dirty="0"/>
          </a:p>
          <a:p>
            <a:r>
              <a:rPr lang="ja-JP" altLang="en-US" dirty="0"/>
              <a:t>需要関数の導出</a:t>
            </a:r>
          </a:p>
          <a:p>
            <a:endParaRPr lang="ja-JP" altLang="en-US" dirty="0"/>
          </a:p>
          <a:p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124075" y="5516563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516688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47468" y="555228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p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547812" y="22050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q</a:t>
            </a:r>
          </a:p>
        </p:txBody>
      </p:sp>
      <p:sp>
        <p:nvSpPr>
          <p:cNvPr id="11276" name="Arc 12"/>
          <p:cNvSpPr>
            <a:spLocks/>
          </p:cNvSpPr>
          <p:nvPr/>
        </p:nvSpPr>
        <p:spPr bwMode="auto">
          <a:xfrm flipH="1">
            <a:off x="305911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124075" y="2492375"/>
            <a:ext cx="1439863" cy="3024188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Arc 23"/>
          <p:cNvSpPr>
            <a:spLocks/>
          </p:cNvSpPr>
          <p:nvPr/>
        </p:nvSpPr>
        <p:spPr bwMode="auto">
          <a:xfrm rot="-10800000">
            <a:off x="2843213" y="1916113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88" name="Arc 24"/>
          <p:cNvSpPr>
            <a:spLocks/>
          </p:cNvSpPr>
          <p:nvPr/>
        </p:nvSpPr>
        <p:spPr bwMode="auto">
          <a:xfrm rot="-10800000">
            <a:off x="2411413" y="2492375"/>
            <a:ext cx="2952750" cy="2735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3708400" y="39338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627313" y="36449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</a:t>
            </a:r>
            <a:r>
              <a:rPr lang="ja-JP" altLang="en-US"/>
              <a:t>の上昇：所得効果と代替効果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6084888" y="45815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435600" y="50133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 flipH="1">
            <a:off x="3779838" y="364490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268538" y="364490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447131" y="1880393"/>
            <a:ext cx="1873250" cy="3671887"/>
          </a:xfrm>
          <a:prstGeom prst="line">
            <a:avLst/>
          </a:prstGeom>
          <a:noFill/>
          <a:ln w="44450" cap="rnd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3059113" y="30686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 flipH="1">
            <a:off x="3203575" y="27813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1303" name="Arc 39"/>
          <p:cNvSpPr>
            <a:spLocks/>
          </p:cNvSpPr>
          <p:nvPr/>
        </p:nvSpPr>
        <p:spPr bwMode="auto">
          <a:xfrm flipH="1">
            <a:off x="3887788" y="5168451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 flipV="1">
            <a:off x="2878930" y="3787773"/>
            <a:ext cx="775893" cy="228602"/>
          </a:xfrm>
          <a:prstGeom prst="line">
            <a:avLst/>
          </a:prstGeom>
          <a:noFill/>
          <a:ln w="3810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 flipV="1">
            <a:off x="3348038" y="3211512"/>
            <a:ext cx="396081" cy="57626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2775308" y="3211513"/>
            <a:ext cx="283804" cy="39456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4680744" y="2205038"/>
            <a:ext cx="32400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000" dirty="0"/>
              <a:t>p</a:t>
            </a:r>
            <a:r>
              <a:rPr lang="ja-JP" altLang="en-US" sz="2000" dirty="0"/>
              <a:t>の上昇</a:t>
            </a:r>
          </a:p>
          <a:p>
            <a:r>
              <a:rPr lang="ja-JP" altLang="en-US" sz="2000" dirty="0">
                <a:sym typeface="Wingdings" pitchFamily="2" charset="2"/>
              </a:rPr>
              <a:t> 最適点は</a:t>
            </a:r>
            <a:r>
              <a:rPr lang="en-US" altLang="ja-JP" sz="2000" dirty="0">
                <a:sym typeface="Wingdings" pitchFamily="2" charset="2"/>
              </a:rPr>
              <a:t>E</a:t>
            </a:r>
            <a:r>
              <a:rPr lang="ja-JP" altLang="en-US" sz="2000" dirty="0">
                <a:sym typeface="Wingdings" pitchFamily="2" charset="2"/>
              </a:rPr>
              <a:t>から</a:t>
            </a:r>
            <a:r>
              <a:rPr lang="en-US" altLang="ja-JP" sz="2000" dirty="0"/>
              <a:t>F</a:t>
            </a:r>
            <a:r>
              <a:rPr lang="ja-JP" altLang="en-US" sz="2000" dirty="0"/>
              <a:t>に移動</a:t>
            </a:r>
          </a:p>
          <a:p>
            <a:r>
              <a:rPr lang="ja-JP" altLang="en-US" sz="2000" dirty="0"/>
              <a:t>ｘ：減少，　</a:t>
            </a:r>
            <a:r>
              <a:rPr lang="en-US" altLang="ja-JP" sz="2000" dirty="0"/>
              <a:t>y</a:t>
            </a:r>
            <a:r>
              <a:rPr lang="ja-JP" altLang="en-US" sz="2000" dirty="0"/>
              <a:t>：不確定</a:t>
            </a:r>
            <a:endParaRPr lang="en-US" altLang="ja-JP" sz="2000" dirty="0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4716016" y="3349049"/>
            <a:ext cx="417646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E</a:t>
            </a:r>
            <a:r>
              <a:rPr lang="en-US" altLang="ja-JP" sz="2000" dirty="0">
                <a:sym typeface="Wingdings" pitchFamily="2" charset="2"/>
              </a:rPr>
              <a:t>G : </a:t>
            </a:r>
            <a:r>
              <a:rPr lang="ja-JP" altLang="en-US" sz="2000" dirty="0">
                <a:sym typeface="Wingdings" pitchFamily="2" charset="2"/>
              </a:rPr>
              <a:t>代替効果</a:t>
            </a:r>
            <a:r>
              <a:rPr lang="en-US" altLang="ja-JP" sz="2000" dirty="0">
                <a:sym typeface="Wingdings" pitchFamily="2" charset="2"/>
              </a:rPr>
              <a:t>(substitution effect)</a:t>
            </a:r>
          </a:p>
          <a:p>
            <a:pPr>
              <a:spcBef>
                <a:spcPct val="50000"/>
              </a:spcBef>
            </a:pPr>
            <a:r>
              <a:rPr lang="ja-JP" altLang="en-US" sz="2000" dirty="0">
                <a:sym typeface="Wingdings" pitchFamily="2" charset="2"/>
              </a:rPr>
              <a:t>←所得を保障した場合</a:t>
            </a:r>
            <a:endParaRPr lang="en-US" altLang="ja-JP" sz="2000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ja-JP" sz="2000" dirty="0">
                <a:sym typeface="Wingdings" pitchFamily="2" charset="2"/>
              </a:rPr>
              <a:t>GF:</a:t>
            </a:r>
            <a:r>
              <a:rPr lang="ja-JP" altLang="en-US" sz="2000" dirty="0">
                <a:sym typeface="Wingdings" pitchFamily="2" charset="2"/>
              </a:rPr>
              <a:t>　所得効果</a:t>
            </a:r>
            <a:r>
              <a:rPr lang="en-US" altLang="ja-JP" sz="2000" dirty="0">
                <a:sym typeface="Wingdings" pitchFamily="2" charset="2"/>
              </a:rPr>
              <a:t>(income effect)</a:t>
            </a:r>
          </a:p>
          <a:p>
            <a:pPr>
              <a:spcBef>
                <a:spcPct val="50000"/>
              </a:spcBef>
            </a:pPr>
            <a:r>
              <a:rPr lang="ja-JP" altLang="en-US" sz="2000" dirty="0">
                <a:sym typeface="Wingdings" pitchFamily="2" charset="2"/>
              </a:rPr>
              <a:t>→価格の比は一定で純粋に貧しくなる</a:t>
            </a:r>
            <a:endParaRPr lang="en-US" altLang="ja-JP" sz="2000" dirty="0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3203575" y="1412875"/>
            <a:ext cx="3493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効用を一定に保つように所得を補償した場合の予算線</a:t>
            </a:r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2555874" y="1700809"/>
            <a:ext cx="646113" cy="288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3275806" y="5552280"/>
            <a:ext cx="756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p</a:t>
            </a:r>
            <a:r>
              <a:rPr lang="en-US" altLang="ja-JP" sz="2400" dirty="0">
                <a:latin typeface="Times New Roman" pitchFamily="18" charset="0"/>
              </a:rPr>
              <a:t>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dirty="0"/>
              <a:t>の上昇：代替効果と所得効果</a:t>
            </a:r>
            <a:r>
              <a:rPr lang="en-US" altLang="ja-JP" dirty="0"/>
              <a:t>(2)</a:t>
            </a:r>
          </a:p>
        </p:txBody>
      </p:sp>
      <p:graphicFrame>
        <p:nvGraphicFramePr>
          <p:cNvPr id="14418" name="Group 8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16163031"/>
              </p:ext>
            </p:extLst>
          </p:nvPr>
        </p:nvGraphicFramePr>
        <p:xfrm>
          <a:off x="457200" y="1981200"/>
          <a:ext cx="4038600" cy="1865313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x,y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が上級財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代替効果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G)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所得効果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GF)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総合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17" name="Group 8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8619918"/>
              </p:ext>
            </p:extLst>
          </p:nvPr>
        </p:nvGraphicFramePr>
        <p:xfrm>
          <a:off x="457200" y="3989388"/>
          <a:ext cx="4038600" cy="1878013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: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下級財，</a:t>
                      </a:r>
                      <a:r>
                        <a:rPr kumimoji="1" lang="en-US" altLang="ja-JP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: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上級財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代替効果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G)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所得効果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GF)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+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総合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(E</a:t>
                      </a: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itchFamily="2" charset="2"/>
                        </a:rPr>
                        <a:t>F)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53" name="Rectangle 17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1981200"/>
            <a:ext cx="4244280" cy="4472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000" dirty="0"/>
              <a:t>代替効果</a:t>
            </a: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相対価格が変化した場合，効用を一定に</a:t>
            </a:r>
            <a:r>
              <a:rPr lang="ja-JP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保つ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ように所得を補償してあげて，純粋に</a:t>
            </a:r>
            <a:r>
              <a:rPr lang="ja-JP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相対価格の変化の効果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のみを抽出したもの</a:t>
            </a:r>
          </a:p>
          <a:p>
            <a:pPr>
              <a:lnSpc>
                <a:spcPct val="90000"/>
              </a:lnSpc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が上級財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19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1900" dirty="0">
                <a:latin typeface="Times New Roman" pitchFamily="18" charset="0"/>
                <a:cs typeface="Times New Roman" pitchFamily="18" charset="0"/>
              </a:rPr>
              <a:t>の上昇</a:t>
            </a:r>
            <a:r>
              <a:rPr lang="en-US" altLang="ja-JP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1900" dirty="0">
                <a:latin typeface="Times New Roman" pitchFamily="18" charset="0"/>
                <a:cs typeface="Times New Roman" pitchFamily="18" charset="0"/>
              </a:rPr>
              <a:t>下落）は</a:t>
            </a:r>
            <a:r>
              <a:rPr lang="en-US" altLang="ja-JP" sz="19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1900" dirty="0">
                <a:latin typeface="Times New Roman" pitchFamily="18" charset="0"/>
                <a:cs typeface="Times New Roman" pitchFamily="18" charset="0"/>
              </a:rPr>
              <a:t>の需要を減らす（増やす）</a:t>
            </a:r>
          </a:p>
          <a:p>
            <a:pPr lvl="1">
              <a:lnSpc>
                <a:spcPct val="90000"/>
              </a:lnSpc>
            </a:pPr>
            <a:r>
              <a:rPr lang="ja-JP" altLang="en-US" sz="1800" dirty="0">
                <a:latin typeface="Times New Roman" pitchFamily="18" charset="0"/>
                <a:cs typeface="Times New Roman" pitchFamily="18" charset="0"/>
              </a:rPr>
              <a:t>右下がりの需要曲線</a:t>
            </a:r>
          </a:p>
          <a:p>
            <a:pPr>
              <a:lnSpc>
                <a:spcPct val="90000"/>
              </a:lnSpc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が下級財</a:t>
            </a:r>
            <a:endParaRPr lang="en-US" altLang="ja-JP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17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1700" dirty="0">
                <a:latin typeface="Times New Roman" pitchFamily="18" charset="0"/>
                <a:cs typeface="Times New Roman" pitchFamily="18" charset="0"/>
              </a:rPr>
              <a:t>の上昇（下落）の効果は不確定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所得効果</a:t>
            </a:r>
          </a:p>
          <a:p>
            <a:pPr>
              <a:lnSpc>
                <a:spcPct val="90000"/>
              </a:lnSpc>
            </a:pP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補償してあげた所得を取り上げると所得変化の効果のみが抽出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124075" y="5516563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124075" y="2492375"/>
            <a:ext cx="381635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516688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652293" y="5516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I</a:t>
            </a:r>
            <a:r>
              <a:rPr lang="en-US" altLang="ja-JP" sz="2400" dirty="0">
                <a:latin typeface="Times New Roman" pitchFamily="18" charset="0"/>
              </a:rPr>
              <a:t>/</a:t>
            </a:r>
            <a:r>
              <a:rPr lang="en-US" altLang="ja-JP" sz="2400" i="1" dirty="0">
                <a:latin typeface="Times New Roman" pitchFamily="18" charset="0"/>
              </a:rPr>
              <a:t>p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23563" name="Arc 11"/>
          <p:cNvSpPr>
            <a:spLocks/>
          </p:cNvSpPr>
          <p:nvPr/>
        </p:nvSpPr>
        <p:spPr bwMode="auto">
          <a:xfrm rot="-11116455">
            <a:off x="2555875" y="2060575"/>
            <a:ext cx="1800225" cy="16525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6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ギッフェン財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427538" y="34290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4067175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 flipH="1">
            <a:off x="3132138" y="285273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843213" y="443706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124074" y="1844675"/>
            <a:ext cx="2016125" cy="36718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2627313" y="27082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 flipH="1">
            <a:off x="2627313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3132138" y="3429000"/>
            <a:ext cx="71437" cy="792163"/>
          </a:xfrm>
          <a:prstGeom prst="line">
            <a:avLst/>
          </a:prstGeom>
          <a:noFill/>
          <a:ln w="3810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2916238" y="2781300"/>
            <a:ext cx="22860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771775" y="3141663"/>
            <a:ext cx="360363" cy="1079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1547366" y="5650597"/>
            <a:ext cx="54714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 dirty="0"/>
              <a:t>は下級財</a:t>
            </a:r>
          </a:p>
          <a:p>
            <a:r>
              <a:rPr lang="en-US" altLang="ja-JP" dirty="0"/>
              <a:t>p</a:t>
            </a:r>
            <a:r>
              <a:rPr lang="ja-JP" altLang="en-US" dirty="0"/>
              <a:t>の上昇による代替効果よりも所得効果が勝っている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859336" y="2100263"/>
            <a:ext cx="4177159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例）アイルランドの飢饉</a:t>
            </a:r>
            <a:r>
              <a:rPr lang="en-US" altLang="ja-JP" sz="2000" dirty="0"/>
              <a:t>(19c)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肉（上級財）とジャガイモ（下級財）の選択</a:t>
            </a:r>
            <a:endParaRPr lang="en-US" altLang="ja-JP" dirty="0"/>
          </a:p>
          <a:p>
            <a:pPr>
              <a:spcBef>
                <a:spcPct val="50000"/>
              </a:spcBef>
            </a:pPr>
            <a:r>
              <a:rPr lang="ja-JP" altLang="en-US" dirty="0"/>
              <a:t>ジャガイモの疫病による、右上がりの供給曲線、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ジャガイモ価格の</a:t>
            </a:r>
            <a:r>
              <a:rPr lang="ja-JP" altLang="en-US" dirty="0">
                <a:solidFill>
                  <a:srgbClr val="FF0000"/>
                </a:solidFill>
              </a:rPr>
              <a:t>高騰</a:t>
            </a:r>
            <a:r>
              <a:rPr lang="ja-JP" altLang="en-US" dirty="0">
                <a:sym typeface="Wingdings" pitchFamily="2" charset="2"/>
              </a:rPr>
              <a:t>強い</a:t>
            </a:r>
            <a:r>
              <a:rPr lang="ja-JP" altLang="en-US" dirty="0">
                <a:solidFill>
                  <a:srgbClr val="FF0000"/>
                </a:solidFill>
                <a:sym typeface="Wingdings" pitchFamily="2" charset="2"/>
              </a:rPr>
              <a:t>所得効果</a:t>
            </a:r>
            <a:r>
              <a:rPr lang="ja-JP" altLang="en-US" dirty="0">
                <a:sym typeface="Wingdings" pitchFamily="2" charset="2"/>
              </a:rPr>
              <a:t>（窮乏）代替効果よりも</a:t>
            </a:r>
            <a:r>
              <a:rPr lang="ja-JP" altLang="en-US" dirty="0">
                <a:solidFill>
                  <a:srgbClr val="FF0000"/>
                </a:solidFill>
                <a:sym typeface="Wingdings" pitchFamily="2" charset="2"/>
              </a:rPr>
              <a:t>実質購買力の低下</a:t>
            </a:r>
            <a:r>
              <a:rPr lang="ja-JP" altLang="en-US" dirty="0">
                <a:sym typeface="Wingdings" pitchFamily="2" charset="2"/>
              </a:rPr>
              <a:t>の効果が勝る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 dirty="0">
                <a:sym typeface="Wingdings" pitchFamily="2" charset="2"/>
              </a:rPr>
              <a:t>困窮した家計は下級財である</a:t>
            </a:r>
            <a:r>
              <a:rPr lang="ja-JP" altLang="en-US" dirty="0">
                <a:solidFill>
                  <a:srgbClr val="FF0000"/>
                </a:solidFill>
                <a:sym typeface="Wingdings" pitchFamily="2" charset="2"/>
              </a:rPr>
              <a:t>ジャガイモの消費を増やす</a:t>
            </a:r>
            <a:r>
              <a:rPr lang="ja-JP" altLang="en-US" dirty="0">
                <a:sym typeface="Wingdings" pitchFamily="2" charset="2"/>
              </a:rPr>
              <a:t>（肉は買えない）</a:t>
            </a:r>
            <a:endParaRPr lang="ja-JP" altLang="en-US" dirty="0"/>
          </a:p>
        </p:txBody>
      </p:sp>
      <p:sp>
        <p:nvSpPr>
          <p:cNvPr id="23585" name="Arc 33"/>
          <p:cNvSpPr>
            <a:spLocks/>
          </p:cNvSpPr>
          <p:nvPr/>
        </p:nvSpPr>
        <p:spPr bwMode="auto">
          <a:xfrm rot="10573495">
            <a:off x="2987675" y="3789363"/>
            <a:ext cx="1008063" cy="10874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059113" y="32131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2124075" y="2492375"/>
            <a:ext cx="1616075" cy="30241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3132138" y="43656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75081" y="1265861"/>
            <a:ext cx="590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強い下級財</a:t>
            </a:r>
            <a:r>
              <a:rPr kumimoji="1" lang="ja-JP" altLang="en-US" dirty="0"/>
              <a:t>の場合，財の価格が上昇した場合にその財の</a:t>
            </a:r>
            <a:r>
              <a:rPr kumimoji="1" lang="ja-JP" altLang="en-US" dirty="0">
                <a:solidFill>
                  <a:srgbClr val="FF0000"/>
                </a:solidFill>
              </a:rPr>
              <a:t>消費を増やす</a:t>
            </a:r>
            <a:r>
              <a:rPr kumimoji="1" lang="ja-JP" altLang="en-US" dirty="0"/>
              <a:t>（！）ことが理論的にはありうる</a:t>
            </a:r>
            <a:endParaRPr kumimoji="1" lang="en-US" altLang="ja-JP" dirty="0"/>
          </a:p>
          <a:p>
            <a:r>
              <a:rPr lang="ja-JP" altLang="en-US" dirty="0"/>
              <a:t>→予算線→代替効果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ギッフェン財</a:t>
            </a:r>
            <a:r>
              <a:rPr lang="en-US" altLang="ja-JP"/>
              <a:t>(2)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547813" y="6092825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547813" y="17002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971550" y="18446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000875" y="57531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883923" y="1585119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 flipV="1">
            <a:off x="3851919" y="3467091"/>
            <a:ext cx="1224235" cy="364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067945" y="3831311"/>
            <a:ext cx="468052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 dirty="0"/>
              <a:t>需要曲線に右上がりの部分</a:t>
            </a:r>
            <a:endParaRPr lang="en-US" altLang="ja-JP" sz="2400" dirty="0"/>
          </a:p>
          <a:p>
            <a:pPr>
              <a:spcBef>
                <a:spcPct val="50000"/>
              </a:spcBef>
            </a:pPr>
            <a:r>
              <a:rPr lang="ja-JP" altLang="en-US" sz="2000" dirty="0"/>
              <a:t>価格の増加</a:t>
            </a:r>
            <a:r>
              <a:rPr lang="en-US" altLang="ja-JP" sz="2000" dirty="0">
                <a:sym typeface="Wingdings" pitchFamily="2" charset="2"/>
              </a:rPr>
              <a:t> </a:t>
            </a:r>
            <a:r>
              <a:rPr lang="ja-JP" altLang="en-US" sz="2000" dirty="0">
                <a:solidFill>
                  <a:srgbClr val="FF0000"/>
                </a:solidFill>
                <a:sym typeface="Wingdings" pitchFamily="2" charset="2"/>
              </a:rPr>
              <a:t>実質購買力の低下</a:t>
            </a:r>
            <a:r>
              <a:rPr lang="en-US" altLang="ja-JP" sz="2000" dirty="0">
                <a:sym typeface="Wingdings" pitchFamily="2" charset="2"/>
              </a:rPr>
              <a:t></a:t>
            </a:r>
            <a:r>
              <a:rPr lang="ja-JP" altLang="en-US" sz="2000" dirty="0">
                <a:solidFill>
                  <a:schemeClr val="tx2"/>
                </a:solidFill>
                <a:sym typeface="Wingdings" pitchFamily="2" charset="2"/>
              </a:rPr>
              <a:t>下級財</a:t>
            </a:r>
            <a:r>
              <a:rPr lang="ja-JP" altLang="en-US" sz="2000" dirty="0">
                <a:solidFill>
                  <a:srgbClr val="FF0000"/>
                </a:solidFill>
                <a:sym typeface="Wingdings" pitchFamily="2" charset="2"/>
              </a:rPr>
              <a:t>の購入増加</a:t>
            </a:r>
            <a:r>
              <a:rPr lang="ja-JP" altLang="en-US" sz="2000" dirty="0">
                <a:sym typeface="Wingdings" pitchFamily="2" charset="2"/>
              </a:rPr>
              <a:t>（代替効果による需要の減少効果を上回る）</a:t>
            </a:r>
            <a:endParaRPr lang="ja-JP" altLang="en-US" sz="20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2556406" y="2027208"/>
            <a:ext cx="2087602" cy="3743864"/>
          </a:xfrm>
          <a:custGeom>
            <a:avLst/>
            <a:gdLst>
              <a:gd name="connsiteX0" fmla="*/ 1567020 w 1792918"/>
              <a:gd name="connsiteY0" fmla="*/ 0 h 3743864"/>
              <a:gd name="connsiteX1" fmla="*/ 1679164 w 1792918"/>
              <a:gd name="connsiteY1" fmla="*/ 698739 h 3743864"/>
              <a:gd name="connsiteX2" fmla="*/ 160915 w 1792918"/>
              <a:gd name="connsiteY2" fmla="*/ 2544792 h 3743864"/>
              <a:gd name="connsiteX3" fmla="*/ 117783 w 1792918"/>
              <a:gd name="connsiteY3" fmla="*/ 3743864 h 374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918" h="3743864">
                <a:moveTo>
                  <a:pt x="1567020" y="0"/>
                </a:moveTo>
                <a:cubicBezTo>
                  <a:pt x="1740267" y="137303"/>
                  <a:pt x="1913515" y="274607"/>
                  <a:pt x="1679164" y="698739"/>
                </a:cubicBezTo>
                <a:cubicBezTo>
                  <a:pt x="1444813" y="1122871"/>
                  <a:pt x="421145" y="2037271"/>
                  <a:pt x="160915" y="2544792"/>
                </a:cubicBezTo>
                <a:cubicBezTo>
                  <a:pt x="-99315" y="3052313"/>
                  <a:pt x="9234" y="3398088"/>
                  <a:pt x="117783" y="3743864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代替の程度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673870" y="2852936"/>
            <a:ext cx="3322066" cy="3177644"/>
            <a:chOff x="673870" y="2636912"/>
            <a:chExt cx="3322066" cy="3177644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1043608" y="5445224"/>
              <a:ext cx="29523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43608" y="2636912"/>
              <a:ext cx="0" cy="2808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3563888" y="54452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73870" y="266827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932040" y="2852936"/>
            <a:ext cx="3322066" cy="3177644"/>
            <a:chOff x="673870" y="2636912"/>
            <a:chExt cx="3322066" cy="3177644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1043608" y="5445224"/>
              <a:ext cx="29523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V="1">
              <a:off x="1043608" y="2636912"/>
              <a:ext cx="0" cy="2808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563888" y="54452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73870" y="266827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944601" y="3056851"/>
            <a:ext cx="1584176" cy="1656184"/>
            <a:chOff x="1979712" y="3068960"/>
            <a:chExt cx="1584176" cy="1656184"/>
          </a:xfrm>
        </p:grpSpPr>
        <p:cxnSp>
          <p:nvCxnSpPr>
            <p:cNvPr id="17" name="直線コネクタ 16"/>
            <p:cNvCxnSpPr/>
            <p:nvPr/>
          </p:nvCxnSpPr>
          <p:spPr>
            <a:xfrm>
              <a:off x="1979712" y="3068960"/>
              <a:ext cx="0" cy="165618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979712" y="4725144"/>
              <a:ext cx="1584176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>
            <a:off x="2245106" y="2708920"/>
            <a:ext cx="1584176" cy="1656184"/>
            <a:chOff x="1979712" y="3068960"/>
            <a:chExt cx="1584176" cy="1656184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1979712" y="3068960"/>
              <a:ext cx="0" cy="1656184"/>
            </a:xfrm>
            <a:prstGeom prst="line">
              <a:avLst/>
            </a:prstGeom>
            <a:ln w="444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979712" y="4725144"/>
              <a:ext cx="1584176" cy="0"/>
            </a:xfrm>
            <a:prstGeom prst="line">
              <a:avLst/>
            </a:prstGeom>
            <a:ln w="444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/>
          <p:cNvCxnSpPr/>
          <p:nvPr/>
        </p:nvCxnSpPr>
        <p:spPr>
          <a:xfrm>
            <a:off x="1115616" y="4531627"/>
            <a:ext cx="2808312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356449" y="3378578"/>
            <a:ext cx="936104" cy="2232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306229" y="3567878"/>
            <a:ext cx="1570466" cy="20933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2292553" y="5085184"/>
            <a:ext cx="335231" cy="166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448657" y="5168445"/>
            <a:ext cx="1259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ja-JP" sz="16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ja-JP" altLang="en-US" sz="1600" dirty="0"/>
              <a:t>の上昇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70125" y="4531627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69225" y="4072426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>
            <a:endCxn id="43" idx="2"/>
          </p:cNvCxnSpPr>
          <p:nvPr/>
        </p:nvCxnSpPr>
        <p:spPr>
          <a:xfrm>
            <a:off x="5352658" y="4384952"/>
            <a:ext cx="2400511" cy="1236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301778" y="3537012"/>
            <a:ext cx="2438574" cy="212423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657408" y="3070034"/>
            <a:ext cx="2438574" cy="2124236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540263" y="5251707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95982" y="4824938"/>
            <a:ext cx="4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6876695" y="5353111"/>
            <a:ext cx="143577" cy="83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923928" y="50921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qy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384198" y="37912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qy</a:t>
            </a:r>
            <a:r>
              <a:rPr kumimoji="1" lang="en-US" altLang="ja-JP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6660232" y="4160594"/>
            <a:ext cx="880031" cy="8424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1867249" y="4638941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675816" y="5583896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275306" y="3519321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11083873" y="4464276"/>
            <a:ext cx="154703" cy="15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曲線コネクタ 60"/>
          <p:cNvCxnSpPr/>
          <p:nvPr/>
        </p:nvCxnSpPr>
        <p:spPr>
          <a:xfrm rot="10800000">
            <a:off x="5657408" y="3596672"/>
            <a:ext cx="2082944" cy="1798070"/>
          </a:xfrm>
          <a:prstGeom prst="curvedConnector3">
            <a:avLst>
              <a:gd name="adj1" fmla="val 15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6660232" y="3056851"/>
            <a:ext cx="288251" cy="617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953697" y="27089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p/q</a:t>
            </a:r>
            <a:r>
              <a:rPr kumimoji="1" lang="ja-JP" altLang="en-US" sz="1600" dirty="0"/>
              <a:t>のわずかな変化でジャンプ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61902" y="1484784"/>
            <a:ext cx="29620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価格変化に反応しない場合</a:t>
            </a:r>
            <a:endParaRPr kumimoji="1" lang="en-US" altLang="ja-JP" dirty="0"/>
          </a:p>
          <a:p>
            <a:r>
              <a:rPr lang="ja-JP" altLang="en-US" sz="2000" dirty="0"/>
              <a:t>完全補完財→</a:t>
            </a:r>
            <a:r>
              <a:rPr lang="en-US" altLang="ja-JP" sz="2000" dirty="0"/>
              <a:t>p</a:t>
            </a:r>
            <a:r>
              <a:rPr lang="ja-JP" altLang="en-US" sz="2000" dirty="0"/>
              <a:t>の価格が、元の効用を実現する様な線の移動がある、非常にきつい曲がり方をする無差別曲線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220072" y="1484784"/>
            <a:ext cx="32442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相対価格のわずかな変化で消費が大きく変化</a:t>
            </a:r>
            <a:endParaRPr kumimoji="1" lang="en-US" altLang="ja-JP" dirty="0"/>
          </a:p>
          <a:p>
            <a:r>
              <a:rPr lang="ja-JP" altLang="en-US" sz="2000" dirty="0"/>
              <a:t>完全代替財</a:t>
            </a:r>
            <a:endParaRPr lang="en-US" altLang="ja-JP" sz="2000" dirty="0"/>
          </a:p>
          <a:p>
            <a:r>
              <a:rPr kumimoji="1" lang="ja-JP" altLang="en-US" dirty="0"/>
              <a:t>ペプシコーラとコカコーラ</a:t>
            </a:r>
            <a:r>
              <a:rPr lang="ja-JP" altLang="en-US" dirty="0"/>
              <a:t>→</a:t>
            </a:r>
            <a:r>
              <a:rPr lang="ja-JP" altLang="en-US" sz="800" dirty="0"/>
              <a:t>値上がりをしてペプシが変わる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24663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代替の程度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3148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004048" y="2132856"/>
            <a:ext cx="3744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無差別曲線の曲がり具合が小さい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ja-JP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代替効果大きい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→点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から点Ｄ→傾きが大きい、かなり大きな相対価格変化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無差別曲線の曲がり具合が大きい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kumimoji="1"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</a:t>
            </a:r>
            <a:endParaRPr kumimoji="1"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kumimoji="1"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1"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代替効果</a:t>
            </a:r>
            <a:r>
              <a:rPr kumimoji="1" lang="ja-JP" altLang="en-US" sz="2400" dirty="0">
                <a:sym typeface="Wingdings" pitchFamily="2" charset="2"/>
              </a:rPr>
              <a:t>小さい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874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効用最大化問題の解法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効用最大化の条件</a:t>
                </a:r>
                <a:r>
                  <a:rPr kumimoji="1" lang="en-US" altLang="ja-JP" dirty="0"/>
                  <a:t>MRS=p/q</a:t>
                </a:r>
                <a:r>
                  <a:rPr kumimoji="1" lang="ja-JP" altLang="en-US" dirty="0"/>
                  <a:t>を用いる方法</a:t>
                </a:r>
                <a:endParaRPr kumimoji="1" lang="en-US" altLang="ja-JP" dirty="0"/>
              </a:p>
              <a:p>
                <a:r>
                  <a:rPr lang="ja-JP" altLang="en-US" dirty="0"/>
                  <a:t>予算制約式を効用関数に代入する方法</a:t>
                </a:r>
                <a:endParaRPr lang="en-US" altLang="ja-JP" dirty="0"/>
              </a:p>
              <a:p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円あたりの限界効用の均等化条件を用いる方法</a:t>
                </a:r>
                <a:endParaRPr kumimoji="1" lang="en-US" altLang="ja-JP" dirty="0"/>
              </a:p>
              <a:p>
                <a:r>
                  <a:rPr lang="ja-JP" altLang="en-US" dirty="0"/>
                  <a:t>ラグランジュ乗数法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例）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m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ax</m:t>
                    </m:r>
                    <m:r>
                      <a:rPr lang="en-US" altLang="ja-JP" b="0" i="0" smtClean="0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𝑝𝑥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𝑞𝑦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 r="-1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5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所得の変化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3492500" y="2708275"/>
            <a:ext cx="10080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500563" y="23495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px</a:t>
            </a:r>
            <a:r>
              <a:rPr lang="en-US" altLang="ja-JP" sz="2400">
                <a:latin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</a:rPr>
              <a:t>qy</a:t>
            </a:r>
            <a:r>
              <a:rPr lang="en-US" altLang="ja-JP" sz="2400">
                <a:latin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</a:rPr>
              <a:t>I</a:t>
            </a:r>
            <a:endParaRPr lang="en-US" altLang="ja-JP" sz="2400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5133" name="Arc 13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5003800" y="4724400"/>
            <a:ext cx="9366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011863" y="436562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124075" y="1633538"/>
            <a:ext cx="4175125" cy="3883025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2124075" y="3500438"/>
            <a:ext cx="2160588" cy="2025650"/>
          </a:xfrm>
          <a:prstGeom prst="line">
            <a:avLst/>
          </a:prstGeom>
          <a:noFill/>
          <a:ln w="444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419475" y="15573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 dirty="0"/>
              <a:t>所得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 dirty="0"/>
              <a:t>の増加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84213" y="45815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/>
              <a:t>所得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/>
              <a:t>の減少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>
            <a:off x="3348038" y="2060575"/>
            <a:ext cx="5032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2339975" y="4219575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019925" y="981075"/>
            <a:ext cx="18002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/>
              <a:t>の増加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予算線は外側に平行移動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購入可能領域の拡大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ja-JP" altLang="en-US" dirty="0">
                <a:sym typeface="Wingdings" pitchFamily="2" charset="2"/>
              </a:rPr>
              <a:t>の減少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予算線は内側に平行移動</a:t>
            </a: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購入可能領域の縮小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ja-JP" altLang="en-US" dirty="0">
                <a:sym typeface="Wingdings" pitchFamily="2" charset="2"/>
              </a:rPr>
              <a:t>→所得が増加すると予讃線は上がる</a:t>
            </a:r>
            <a:endParaRPr lang="ja-JP" altLang="en-US" dirty="0"/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6156325" y="486886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/>
              <a:t>は変わらない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所得上昇の効果</a:t>
            </a:r>
            <a:r>
              <a:rPr lang="en-US" altLang="ja-JP"/>
              <a:t>(1)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1835150" y="2997200"/>
            <a:ext cx="64770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84213" y="35734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px</a:t>
            </a:r>
            <a:r>
              <a:rPr lang="en-US" altLang="ja-JP" sz="2400">
                <a:latin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</a:rPr>
              <a:t>qy</a:t>
            </a:r>
            <a:r>
              <a:rPr lang="en-US" altLang="ja-JP" sz="2400">
                <a:latin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</a:rPr>
              <a:t>I</a:t>
            </a:r>
            <a:endParaRPr lang="en-US" altLang="ja-JP" sz="2400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6156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067175" y="49418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2124075" y="1633538"/>
            <a:ext cx="4175125" cy="3883025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7" name="Arc 23"/>
          <p:cNvSpPr>
            <a:spLocks/>
          </p:cNvSpPr>
          <p:nvPr/>
        </p:nvSpPr>
        <p:spPr bwMode="auto">
          <a:xfrm rot="-10800000">
            <a:off x="2771775" y="1557338"/>
            <a:ext cx="34559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8" name="Arc 24"/>
          <p:cNvSpPr>
            <a:spLocks/>
          </p:cNvSpPr>
          <p:nvPr/>
        </p:nvSpPr>
        <p:spPr bwMode="auto">
          <a:xfrm rot="-10800000">
            <a:off x="3276600" y="1196975"/>
            <a:ext cx="3455988" cy="3455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1" name="Oval 27"/>
          <p:cNvSpPr>
            <a:spLocks noChangeArrowheads="1"/>
          </p:cNvSpPr>
          <p:nvPr/>
        </p:nvSpPr>
        <p:spPr bwMode="auto">
          <a:xfrm>
            <a:off x="3851275" y="40767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4211638" y="35734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492500" y="422116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356100" y="32131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014942" y="1582738"/>
            <a:ext cx="3888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がともに増加するケース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5436394" y="2278637"/>
            <a:ext cx="259238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3200" dirty="0">
                <a:latin typeface="Times New Roman" pitchFamily="18" charset="0"/>
                <a:cs typeface="Times New Roman" pitchFamily="18" charset="0"/>
              </a:rPr>
              <a:t>は上級財</a:t>
            </a:r>
            <a:r>
              <a:rPr lang="en-US" altLang="ja-JP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3200" dirty="0">
                <a:latin typeface="Times New Roman" pitchFamily="18" charset="0"/>
                <a:cs typeface="Times New Roman" pitchFamily="18" charset="0"/>
              </a:rPr>
              <a:t>正常財</a:t>
            </a:r>
            <a:r>
              <a:rPr lang="en-US" altLang="ja-JP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ja-JP" altLang="en-US" sz="3200" dirty="0">
                <a:latin typeface="Times New Roman" pitchFamily="18" charset="0"/>
                <a:cs typeface="Times New Roman" pitchFamily="18" charset="0"/>
              </a:rPr>
              <a:t>→所得が増加した時に財の購入量が増える</a:t>
            </a:r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V="1">
            <a:off x="3995738" y="3789363"/>
            <a:ext cx="215900" cy="287337"/>
          </a:xfrm>
          <a:prstGeom prst="line">
            <a:avLst/>
          </a:prstGeom>
          <a:noFill/>
          <a:ln w="5715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所得上昇の効果</a:t>
            </a:r>
            <a:r>
              <a:rPr lang="en-US" altLang="ja-JP"/>
              <a:t>(2)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126488" y="247591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1835150" y="2997200"/>
            <a:ext cx="64770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4213" y="35734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px</a:t>
            </a:r>
            <a:r>
              <a:rPr lang="en-US" altLang="ja-JP" sz="2400">
                <a:latin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</a:rPr>
              <a:t>qy</a:t>
            </a:r>
            <a:r>
              <a:rPr lang="en-US" altLang="ja-JP" sz="2400">
                <a:latin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</a:rPr>
              <a:t>I</a:t>
            </a:r>
            <a:endParaRPr lang="en-US" altLang="ja-JP" sz="240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7180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067175" y="49418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124075" y="1633538"/>
            <a:ext cx="4175125" cy="3883025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 rot="-10800000">
            <a:off x="2807494" y="1600856"/>
            <a:ext cx="3168650" cy="33131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4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06" y="0"/>
                  <a:pt x="21567" y="9634"/>
                  <a:pt x="21599" y="2154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06" y="0"/>
                  <a:pt x="21567" y="9634"/>
                  <a:pt x="21599" y="21541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 rot="-10800000">
            <a:off x="3059113" y="1268413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3851275" y="40767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3779838" y="31416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492500" y="4221163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779838" y="26368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716463" y="1454448"/>
            <a:ext cx="3671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減少と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増加のケース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895143" y="2060575"/>
            <a:ext cx="23764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3200" dirty="0"/>
              <a:t>：下級財</a:t>
            </a:r>
            <a:endParaRPr lang="en-US" altLang="ja-JP" sz="3200" dirty="0"/>
          </a:p>
          <a:p>
            <a:pPr>
              <a:spcBef>
                <a:spcPct val="50000"/>
              </a:spcBef>
            </a:pPr>
            <a:r>
              <a:rPr lang="ja-JP" altLang="en-US" sz="3200" dirty="0"/>
              <a:t>→</a:t>
            </a:r>
            <a:r>
              <a:rPr lang="en-US" altLang="ja-JP" sz="3200" dirty="0"/>
              <a:t>rich</a:t>
            </a:r>
            <a:r>
              <a:rPr lang="ja-JP" altLang="en-US" sz="3200" dirty="0"/>
              <a:t>になったら買わなくなる財、劣等財</a:t>
            </a:r>
          </a:p>
          <a:p>
            <a:pPr>
              <a:spcBef>
                <a:spcPct val="50000"/>
              </a:spcBef>
            </a:pPr>
            <a:r>
              <a:rPr lang="en-US" altLang="ja-JP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3200" dirty="0"/>
              <a:t>:</a:t>
            </a:r>
            <a:r>
              <a:rPr lang="ja-JP" altLang="en-US" sz="3200" dirty="0"/>
              <a:t>上級財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3851275" y="3357563"/>
            <a:ext cx="144463" cy="576262"/>
          </a:xfrm>
          <a:prstGeom prst="line">
            <a:avLst/>
          </a:prstGeom>
          <a:noFill/>
          <a:ln w="57150">
            <a:solidFill>
              <a:srgbClr val="E8060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上級財と下級財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 dirty="0"/>
              <a:t>上級財（</a:t>
            </a:r>
            <a:r>
              <a:rPr lang="en-US" altLang="ja-JP" sz="2800" dirty="0"/>
              <a:t>superior goods)</a:t>
            </a:r>
          </a:p>
          <a:p>
            <a:pPr lvl="1"/>
            <a:r>
              <a:rPr lang="ja-JP" altLang="en-US" sz="2400" dirty="0"/>
              <a:t>所得が増加した場合*，財の消費量が増加するような財</a:t>
            </a:r>
          </a:p>
          <a:p>
            <a:pPr lvl="1"/>
            <a:r>
              <a:rPr lang="ja-JP" altLang="en-US" sz="2400" dirty="0"/>
              <a:t>正常財</a:t>
            </a:r>
            <a:r>
              <a:rPr lang="en-US" altLang="ja-JP" sz="2400" dirty="0"/>
              <a:t>(normal goods)</a:t>
            </a:r>
            <a:r>
              <a:rPr lang="ja-JP" altLang="en-US" sz="2400" dirty="0"/>
              <a:t>とも呼ぶ</a:t>
            </a:r>
          </a:p>
          <a:p>
            <a:r>
              <a:rPr lang="ja-JP" altLang="en-US" sz="2800" dirty="0"/>
              <a:t>下級財</a:t>
            </a:r>
            <a:r>
              <a:rPr lang="en-US" altLang="ja-JP" sz="2800" dirty="0"/>
              <a:t>(inferior goods)</a:t>
            </a:r>
          </a:p>
          <a:p>
            <a:pPr lvl="1"/>
            <a:r>
              <a:rPr lang="ja-JP" altLang="en-US" sz="2400" dirty="0"/>
              <a:t>所得が増加した場合*，財の消費量が減少するような財</a:t>
            </a:r>
          </a:p>
          <a:p>
            <a:pPr lvl="1"/>
            <a:r>
              <a:rPr lang="ja-JP" altLang="en-US" sz="2400" dirty="0"/>
              <a:t>劣等財とも呼ぶ</a:t>
            </a:r>
          </a:p>
          <a:p>
            <a:pPr lvl="1"/>
            <a:r>
              <a:rPr lang="ja-JP" altLang="en-US" sz="2400" dirty="0"/>
              <a:t>ファストフード，（アイルランドの飢饉での）ジャガイモ</a:t>
            </a:r>
            <a:endParaRPr lang="en-US" altLang="ja-JP" sz="2400" dirty="0"/>
          </a:p>
          <a:p>
            <a:pPr lvl="1"/>
            <a:r>
              <a:rPr lang="ja-JP" altLang="en-US" sz="2400" dirty="0"/>
              <a:t>低品質の日用品</a:t>
            </a:r>
          </a:p>
          <a:p>
            <a:r>
              <a:rPr lang="ja-JP" altLang="en-US" sz="2800" dirty="0"/>
              <a:t>無差別曲線の形状に依存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/>
              <a:t>* 相対価格の変化は起こらない場合</a:t>
            </a:r>
          </a:p>
          <a:p>
            <a:pPr lvl="1"/>
            <a:endParaRPr lang="en-US" altLang="ja-JP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価格の変化</a:t>
            </a:r>
            <a:r>
              <a:rPr lang="en-US" altLang="ja-JP" dirty="0"/>
              <a:t>(q</a:t>
            </a:r>
            <a:r>
              <a:rPr lang="ja-JP" altLang="en-US" dirty="0"/>
              <a:t>だと真反対になる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124075" y="5516563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596188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x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63713" y="112553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3492500" y="2708275"/>
            <a:ext cx="64770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848490" y="224556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 err="1">
                <a:latin typeface="Times New Roman" pitchFamily="18" charset="0"/>
              </a:rPr>
              <a:t>px</a:t>
            </a:r>
            <a:r>
              <a:rPr lang="en-US" altLang="ja-JP" sz="2400" dirty="0" err="1">
                <a:latin typeface="Times New Roman" pitchFamily="18" charset="0"/>
              </a:rPr>
              <a:t>+</a:t>
            </a:r>
            <a:r>
              <a:rPr lang="en-US" altLang="ja-JP" sz="2400" i="1" dirty="0" err="1">
                <a:latin typeface="Times New Roman" pitchFamily="18" charset="0"/>
              </a:rPr>
              <a:t>qy</a:t>
            </a:r>
            <a:r>
              <a:rPr lang="en-US" altLang="ja-JP" sz="2400" dirty="0">
                <a:latin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</a:rPr>
              <a:t>I</a:t>
            </a:r>
            <a:endParaRPr lang="en-US" altLang="ja-JP" sz="2400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p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9228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140200" y="50133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p</a:t>
            </a:r>
            <a:r>
              <a:rPr lang="en-US" altLang="ja-JP" sz="2000">
                <a:latin typeface="Times New Roman" pitchFamily="18" charset="0"/>
              </a:rPr>
              <a:t>/</a:t>
            </a:r>
            <a:r>
              <a:rPr lang="en-US" altLang="ja-JP" sz="2000" i="1">
                <a:latin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</a:rPr>
              <a:t> </a:t>
            </a:r>
            <a:endParaRPr lang="en-US" altLang="ja-JP" sz="2400" i="1">
              <a:latin typeface="Times New Roman" pitchFamily="18" charset="0"/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2124075" y="2492375"/>
            <a:ext cx="4895850" cy="3024188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124075" y="2492375"/>
            <a:ext cx="1439863" cy="3024188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2" name="Arc 26"/>
          <p:cNvSpPr>
            <a:spLocks/>
          </p:cNvSpPr>
          <p:nvPr/>
        </p:nvSpPr>
        <p:spPr bwMode="auto">
          <a:xfrm flipH="1">
            <a:off x="6156325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 flipH="1">
            <a:off x="3059113" y="5084763"/>
            <a:ext cx="288925" cy="43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651500" y="50736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p’</a:t>
            </a:r>
            <a:r>
              <a:rPr lang="en-US" altLang="ja-JP" sz="2000">
                <a:latin typeface="Times New Roman" pitchFamily="18" charset="0"/>
              </a:rPr>
              <a:t>/</a:t>
            </a:r>
            <a:r>
              <a:rPr lang="en-US" altLang="ja-JP" sz="2000" i="1">
                <a:latin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</a:rPr>
              <a:t> </a:t>
            </a:r>
            <a:endParaRPr lang="en-US" altLang="ja-JP" sz="2000" i="1">
              <a:latin typeface="Times New Roman" pitchFamily="18" charset="0"/>
            </a:endParaRP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2411413" y="50736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p”</a:t>
            </a:r>
            <a:r>
              <a:rPr lang="en-US" altLang="ja-JP" sz="2000">
                <a:latin typeface="Times New Roman" pitchFamily="18" charset="0"/>
              </a:rPr>
              <a:t>/</a:t>
            </a:r>
            <a:r>
              <a:rPr lang="en-US" altLang="ja-JP" sz="2000" i="1">
                <a:latin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</a:rPr>
              <a:t> </a:t>
            </a:r>
            <a:endParaRPr lang="en-US" altLang="ja-JP" sz="2000" i="1">
              <a:latin typeface="Times New Roman" pitchFamily="18" charset="0"/>
            </a:endParaRP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4643438" y="36449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の低下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2195513" y="44370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の上昇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364163" y="1408353"/>
            <a:ext cx="3528392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dirty="0"/>
              <a:t>p</a:t>
            </a:r>
            <a:r>
              <a:rPr lang="ja-JP" altLang="en-US" sz="2400" dirty="0"/>
              <a:t>の減少（</a:t>
            </a:r>
            <a:r>
              <a:rPr lang="en-US" altLang="ja-JP" sz="2400" dirty="0"/>
              <a:t>or </a:t>
            </a:r>
            <a:r>
              <a:rPr lang="ja-JP" altLang="en-US" sz="2400" dirty="0"/>
              <a:t>増加）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dirty="0"/>
              <a:t> 予算線の傾きは緩やかに（急に）</a:t>
            </a:r>
            <a:endParaRPr lang="en-US" altLang="ja-JP" dirty="0"/>
          </a:p>
          <a:p>
            <a:pPr>
              <a:spcBef>
                <a:spcPct val="50000"/>
              </a:spcBef>
            </a:pPr>
            <a:r>
              <a:rPr lang="ja-JP" altLang="en-US" dirty="0"/>
              <a:t>→相対価格の変化、予算線の価格が変わる、実質的な購買力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dirty="0"/>
              <a:t> 購入可能領域の拡大（縮小）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dirty="0"/>
              <a:t> x</a:t>
            </a:r>
            <a:r>
              <a:rPr lang="ja-JP" altLang="en-US" dirty="0"/>
              <a:t>切片が右方（左方）に移動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dirty="0"/>
              <a:t> y</a:t>
            </a:r>
            <a:r>
              <a:rPr lang="ja-JP" altLang="en-US" dirty="0"/>
              <a:t>切片は不変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Question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ja-JP" altLang="en-US" sz="2800" dirty="0"/>
              <a:t>予算線の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切片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切片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/>
              <a:t>は何を表しているのだろうか。</a:t>
            </a:r>
          </a:p>
          <a:p>
            <a:pPr>
              <a:lnSpc>
                <a:spcPct val="80000"/>
              </a:lnSpc>
            </a:pPr>
            <a:r>
              <a:rPr lang="ja-JP" altLang="en-US" sz="2800" dirty="0"/>
              <a:t>予算線の傾き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/>
              <a:t>は，市場において</a:t>
            </a:r>
            <a:r>
              <a:rPr lang="en-US" altLang="ja-JP" sz="2800" dirty="0"/>
              <a:t>1</a:t>
            </a:r>
            <a:r>
              <a:rPr lang="ja-JP" altLang="en-US" sz="2800" dirty="0"/>
              <a:t>単位の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と何単位の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が交換できるかを表している。これを説明せよ。</a:t>
            </a:r>
          </a:p>
          <a:p>
            <a:pPr>
              <a:lnSpc>
                <a:spcPct val="80000"/>
              </a:lnSpc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dirty="0"/>
              <a:t>ではなく，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800" dirty="0"/>
              <a:t>が変化した場合，予算線はどう変化するか。</a:t>
            </a:r>
          </a:p>
          <a:p>
            <a:pPr>
              <a:lnSpc>
                <a:spcPct val="80000"/>
              </a:lnSpc>
            </a:pP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800" dirty="0"/>
              <a:t>が同一の比率で上昇した場合に，予算線はどう変化するか予算線の傾きは急にすると思いきや、全て変化しない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の変化によって，消費者の選択する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はどう変化するだろうか。</a:t>
            </a:r>
            <a:r>
              <a:rPr lang="en-US" altLang="ja-JP" sz="2800" dirty="0"/>
              <a:t>x</a:t>
            </a:r>
            <a:r>
              <a:rPr lang="ja-JP" altLang="en-US" sz="2800" dirty="0"/>
              <a:t>切片が右方（左方）に移動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2800" dirty="0"/>
              <a:t> y</a:t>
            </a:r>
            <a:r>
              <a:rPr lang="ja-JP" altLang="en-US" sz="2800" dirty="0"/>
              <a:t>切片は不変</a:t>
            </a:r>
          </a:p>
          <a:p>
            <a:pPr>
              <a:lnSpc>
                <a:spcPct val="80000"/>
              </a:lnSpc>
            </a:pPr>
            <a:endParaRPr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970338" cy="1100138"/>
          </a:xfrm>
        </p:spPr>
        <p:txBody>
          <a:bodyPr/>
          <a:lstStyle/>
          <a:p>
            <a:r>
              <a:rPr lang="ja-JP" altLang="en-US"/>
              <a:t>価格・消費曲線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124075" y="5516563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124075" y="2492375"/>
            <a:ext cx="194310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019926" y="55880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763712" y="1471746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y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476375" y="20605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124075" y="2492375"/>
            <a:ext cx="489585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124075" y="2492375"/>
            <a:ext cx="719138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124075" y="2492375"/>
            <a:ext cx="3527425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937" name="Arc 25"/>
          <p:cNvSpPr>
            <a:spLocks/>
          </p:cNvSpPr>
          <p:nvPr/>
        </p:nvSpPr>
        <p:spPr bwMode="auto">
          <a:xfrm rot="-10800000">
            <a:off x="2268538" y="2636838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38" name="Arc 26"/>
          <p:cNvSpPr>
            <a:spLocks/>
          </p:cNvSpPr>
          <p:nvPr/>
        </p:nvSpPr>
        <p:spPr bwMode="auto">
          <a:xfrm rot="-10800000">
            <a:off x="2555875" y="2349500"/>
            <a:ext cx="3168650" cy="29511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39" name="Arc 27"/>
          <p:cNvSpPr>
            <a:spLocks/>
          </p:cNvSpPr>
          <p:nvPr/>
        </p:nvSpPr>
        <p:spPr bwMode="auto">
          <a:xfrm rot="-10800000">
            <a:off x="2987675" y="1916113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40" name="Arc 28"/>
          <p:cNvSpPr>
            <a:spLocks/>
          </p:cNvSpPr>
          <p:nvPr/>
        </p:nvSpPr>
        <p:spPr bwMode="auto">
          <a:xfrm rot="-10800000">
            <a:off x="3203575" y="1557338"/>
            <a:ext cx="3168650" cy="2951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265258" y="1412875"/>
            <a:ext cx="426718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を連続的に低下させていった場合の効用最大化点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の軌跡（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と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は一定）。</a:t>
            </a:r>
          </a:p>
          <a:p>
            <a:pPr>
              <a:spcBef>
                <a:spcPct val="50000"/>
              </a:spcBef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Q.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この図から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と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の関係をグラフにせよ（需要曲線を描け）。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2214390" y="3294043"/>
            <a:ext cx="3051673" cy="893179"/>
          </a:xfrm>
          <a:custGeom>
            <a:avLst/>
            <a:gdLst>
              <a:gd name="connsiteX0" fmla="*/ 0 w 3051673"/>
              <a:gd name="connsiteY0" fmla="*/ 0 h 893179"/>
              <a:gd name="connsiteX1" fmla="*/ 936434 w 3051673"/>
              <a:gd name="connsiteY1" fmla="*/ 793215 h 893179"/>
              <a:gd name="connsiteX2" fmla="*/ 1938969 w 3051673"/>
              <a:gd name="connsiteY2" fmla="*/ 837282 h 893179"/>
              <a:gd name="connsiteX3" fmla="*/ 3051673 w 3051673"/>
              <a:gd name="connsiteY3" fmla="*/ 385591 h 89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673" h="893179">
                <a:moveTo>
                  <a:pt x="0" y="0"/>
                </a:moveTo>
                <a:cubicBezTo>
                  <a:pt x="306636" y="326834"/>
                  <a:pt x="613272" y="653668"/>
                  <a:pt x="936434" y="793215"/>
                </a:cubicBezTo>
                <a:cubicBezTo>
                  <a:pt x="1259596" y="932762"/>
                  <a:pt x="1586429" y="905219"/>
                  <a:pt x="1938969" y="837282"/>
                </a:cubicBezTo>
                <a:cubicBezTo>
                  <a:pt x="2291509" y="769345"/>
                  <a:pt x="2671591" y="577468"/>
                  <a:pt x="3051673" y="385591"/>
                </a:cubicBezTo>
              </a:path>
            </a:pathLst>
          </a:custGeom>
          <a:noFill/>
          <a:ln w="44450">
            <a:solidFill>
              <a:srgbClr val="E8060B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ja-JP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ja-JP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ja-JP" altLang="en-US" dirty="0"/>
              <a:t>の比例的変化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2124075" y="14128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24075" y="5516563"/>
            <a:ext cx="424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24075" y="2492375"/>
            <a:ext cx="3240088" cy="30241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11838" y="5556969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6350" y="1446483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</a:rPr>
              <a:t>y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492500" y="2708275"/>
            <a:ext cx="64770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48490" y="224556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 err="1">
                <a:latin typeface="Times New Roman" pitchFamily="18" charset="0"/>
              </a:rPr>
              <a:t>px</a:t>
            </a:r>
            <a:r>
              <a:rPr lang="en-US" altLang="ja-JP" sz="2400" dirty="0" err="1">
                <a:latin typeface="Times New Roman" pitchFamily="18" charset="0"/>
              </a:rPr>
              <a:t>+</a:t>
            </a:r>
            <a:r>
              <a:rPr lang="en-US" altLang="ja-JP" sz="2400" i="1" dirty="0" err="1">
                <a:latin typeface="Times New Roman" pitchFamily="18" charset="0"/>
              </a:rPr>
              <a:t>qy</a:t>
            </a:r>
            <a:r>
              <a:rPr lang="en-US" altLang="ja-JP" sz="2400" dirty="0">
                <a:latin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</a:rPr>
              <a:t>I</a:t>
            </a:r>
            <a:endParaRPr lang="en-US" altLang="ja-JP" sz="24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47812" y="2244426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</a:rPr>
              <a:t>I</a:t>
            </a:r>
            <a:r>
              <a:rPr lang="en-US" altLang="ja-JP" sz="2400">
                <a:latin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</a:rPr>
              <a:t>q</a:t>
            </a:r>
          </a:p>
        </p:txBody>
      </p:sp>
      <p:sp>
        <p:nvSpPr>
          <p:cNvPr id="12" name="Arc 12"/>
          <p:cNvSpPr>
            <a:spLocks/>
          </p:cNvSpPr>
          <p:nvPr/>
        </p:nvSpPr>
        <p:spPr bwMode="auto">
          <a:xfrm flipH="1">
            <a:off x="4716463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140200" y="50133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</a:rPr>
              <a:t>p</a:t>
            </a:r>
            <a:r>
              <a:rPr lang="en-US" altLang="ja-JP" sz="2000" dirty="0">
                <a:latin typeface="Times New Roman" pitchFamily="18" charset="0"/>
              </a:rPr>
              <a:t>/</a:t>
            </a:r>
            <a:r>
              <a:rPr lang="en-US" altLang="ja-JP" sz="2000" i="1" dirty="0">
                <a:latin typeface="Times New Roman" pitchFamily="18" charset="0"/>
              </a:rPr>
              <a:t>q</a:t>
            </a:r>
            <a:r>
              <a:rPr lang="en-US" altLang="ja-JP" sz="2400" dirty="0">
                <a:latin typeface="Times New Roman" pitchFamily="18" charset="0"/>
              </a:rPr>
              <a:t> </a:t>
            </a:r>
            <a:endParaRPr lang="en-US" altLang="ja-JP" sz="2400" i="1" dirty="0">
              <a:latin typeface="Times New Roman" pitchFamily="18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5076056" y="5556969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</a:rPr>
              <a:t>I/p</a:t>
            </a:r>
            <a:r>
              <a:rPr lang="en-US" altLang="ja-JP" sz="2000" dirty="0">
                <a:latin typeface="Times New Roman" pitchFamily="18" charset="0"/>
              </a:rPr>
              <a:t> </a:t>
            </a:r>
            <a:endParaRPr lang="en-US" altLang="ja-JP" sz="2000" i="1" dirty="0">
              <a:latin typeface="Times New Roman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2080" y="1916832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p/q </a:t>
            </a:r>
            <a:r>
              <a:rPr kumimoji="1" lang="ja-JP" altLang="en-US" dirty="0"/>
              <a:t>予算線の傾き</a:t>
            </a:r>
            <a:endParaRPr kumimoji="1" lang="en-US" altLang="ja-JP" dirty="0"/>
          </a:p>
          <a:p>
            <a:r>
              <a:rPr lang="en-US" altLang="ja-JP" dirty="0"/>
              <a:t>I/p </a:t>
            </a:r>
            <a:r>
              <a:rPr lang="ja-JP" altLang="en-US" dirty="0" err="1"/>
              <a:t>ｘ</a:t>
            </a:r>
            <a:r>
              <a:rPr lang="ja-JP" altLang="en-US" dirty="0"/>
              <a:t>切片の大きさ</a:t>
            </a:r>
            <a:endParaRPr lang="en-US" altLang="ja-JP" dirty="0"/>
          </a:p>
          <a:p>
            <a:r>
              <a:rPr kumimoji="1" lang="en-US" altLang="ja-JP" dirty="0"/>
              <a:t>I/q y</a:t>
            </a:r>
            <a:r>
              <a:rPr kumimoji="1" lang="ja-JP" altLang="en-US" dirty="0"/>
              <a:t>切片の大きさ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全て変化しない</a:t>
            </a:r>
            <a:endParaRPr kumimoji="1" lang="en-US" altLang="ja-JP" dirty="0"/>
          </a:p>
          <a:p>
            <a:r>
              <a:rPr lang="en-US" altLang="ja-JP" dirty="0" err="1"/>
              <a:t>p,q,I</a:t>
            </a:r>
            <a:r>
              <a:rPr lang="ja-JP" altLang="en-US" dirty="0"/>
              <a:t>の比例的変化は予算線を変化させない</a:t>
            </a:r>
            <a:r>
              <a:rPr lang="en-US" altLang="ja-JP" dirty="0">
                <a:sym typeface="Wingdings" pitchFamily="2" charset="2"/>
              </a:rPr>
              <a:t></a:t>
            </a:r>
            <a:r>
              <a:rPr lang="ja-JP" altLang="en-US" dirty="0">
                <a:sym typeface="Wingdings" pitchFamily="2" charset="2"/>
              </a:rPr>
              <a:t>消費者行動に影響を与えない</a:t>
            </a:r>
            <a:endParaRPr lang="en-US" altLang="ja-JP" dirty="0">
              <a:sym typeface="Wingdings" pitchFamily="2" charset="2"/>
            </a:endParaRPr>
          </a:p>
          <a:p>
            <a:r>
              <a:rPr kumimoji="1" lang="ja-JP" altLang="en-US" dirty="0">
                <a:sym typeface="Wingdings" pitchFamily="2" charset="2"/>
              </a:rPr>
              <a:t>相対価格 </a:t>
            </a:r>
            <a:r>
              <a:rPr kumimoji="1" lang="en-US" altLang="ja-JP" dirty="0">
                <a:sym typeface="Wingdings" pitchFamily="2" charset="2"/>
              </a:rPr>
              <a:t>p/q , </a:t>
            </a:r>
            <a:r>
              <a:rPr kumimoji="1" lang="ja-JP" altLang="en-US" dirty="0">
                <a:sym typeface="Wingdings" pitchFamily="2" charset="2"/>
              </a:rPr>
              <a:t>実質所得（</a:t>
            </a:r>
            <a:r>
              <a:rPr lang="ja-JP" altLang="en-US" dirty="0">
                <a:sym typeface="Wingdings" pitchFamily="2" charset="2"/>
              </a:rPr>
              <a:t>消費財の価格で測った所得）のみが重要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38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1350</Words>
  <Application>Microsoft Macintosh PowerPoint</Application>
  <PresentationFormat>On-screen Show 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​​テーマ</vt:lpstr>
      <vt:lpstr>消費者行動の理論(2)</vt:lpstr>
      <vt:lpstr>所得の変化</vt:lpstr>
      <vt:lpstr>所得上昇の効果(1)</vt:lpstr>
      <vt:lpstr>所得上昇の効果(2)</vt:lpstr>
      <vt:lpstr>上級財と下級財</vt:lpstr>
      <vt:lpstr>価格の変化(qだと真反対になる)</vt:lpstr>
      <vt:lpstr>Question</vt:lpstr>
      <vt:lpstr>価格・消費曲線</vt:lpstr>
      <vt:lpstr>p,q,I の比例的変化</vt:lpstr>
      <vt:lpstr>pの上昇：所得効果と代替効果</vt:lpstr>
      <vt:lpstr>pの上昇：代替効果と所得効果(2)</vt:lpstr>
      <vt:lpstr>ギッフェン財</vt:lpstr>
      <vt:lpstr>ギッフェン財(2)</vt:lpstr>
      <vt:lpstr>代替の程度</vt:lpstr>
      <vt:lpstr>代替の程度(2)</vt:lpstr>
      <vt:lpstr>効用最大化問題の解法</vt:lpstr>
    </vt:vector>
  </TitlesOfParts>
  <Company>Keio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消費者行動の理論(2)</dc:title>
  <dc:creator>Yoshibumi Aso</dc:creator>
  <cp:lastModifiedBy>星野 寛人</cp:lastModifiedBy>
  <cp:revision>55</cp:revision>
  <cp:lastPrinted>2014-03-11T06:30:00Z</cp:lastPrinted>
  <dcterms:created xsi:type="dcterms:W3CDTF">2005-04-28T05:10:52Z</dcterms:created>
  <dcterms:modified xsi:type="dcterms:W3CDTF">2018-05-16T03:00:41Z</dcterms:modified>
</cp:coreProperties>
</file>