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handoutMasterIdLst>
    <p:handoutMasterId r:id="rId32"/>
  </p:handoutMasterIdLst>
  <p:sldIdLst>
    <p:sldId id="256" r:id="rId2"/>
    <p:sldId id="257" r:id="rId3"/>
    <p:sldId id="260" r:id="rId4"/>
    <p:sldId id="264" r:id="rId5"/>
    <p:sldId id="259" r:id="rId6"/>
    <p:sldId id="266" r:id="rId7"/>
    <p:sldId id="261" r:id="rId8"/>
    <p:sldId id="262" r:id="rId9"/>
    <p:sldId id="267" r:id="rId10"/>
    <p:sldId id="268" r:id="rId11"/>
    <p:sldId id="269" r:id="rId12"/>
    <p:sldId id="270" r:id="rId13"/>
    <p:sldId id="272" r:id="rId14"/>
    <p:sldId id="271" r:id="rId15"/>
    <p:sldId id="273" r:id="rId16"/>
    <p:sldId id="285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6" r:id="rId28"/>
    <p:sldId id="287" r:id="rId29"/>
    <p:sldId id="288" r:id="rId30"/>
    <p:sldId id="289" r:id="rId31"/>
  </p:sldIdLst>
  <p:sldSz cx="9144000" cy="6858000" type="screen4x3"/>
  <p:notesSz cx="6735763" cy="98663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79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>
      <p:cViewPr varScale="1">
        <p:scale>
          <a:sx n="106" d="100"/>
          <a:sy n="106" d="100"/>
        </p:scale>
        <p:origin x="180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9031" cy="492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58" tIns="47429" rIns="94858" bIns="47429" numCol="1" anchor="t" anchorCtr="0" compatLnSpc="1">
            <a:prstTxWarp prst="textNoShape">
              <a:avLst/>
            </a:prstTxWarp>
          </a:bodyPr>
          <a:lstStyle>
            <a:lvl1pPr defTabSz="948698">
              <a:defRPr sz="1200"/>
            </a:lvl1pPr>
          </a:lstStyle>
          <a:p>
            <a:endParaRPr lang="en-US" altLang="ja-JP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5227" y="0"/>
            <a:ext cx="2919031" cy="492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58" tIns="47429" rIns="94858" bIns="47429" numCol="1" anchor="t" anchorCtr="0" compatLnSpc="1">
            <a:prstTxWarp prst="textNoShape">
              <a:avLst/>
            </a:prstTxWarp>
          </a:bodyPr>
          <a:lstStyle>
            <a:lvl1pPr algn="r" defTabSz="948698">
              <a:defRPr sz="1200"/>
            </a:lvl1pPr>
          </a:lstStyle>
          <a:p>
            <a:endParaRPr lang="en-US" altLang="ja-JP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72003"/>
            <a:ext cx="2919031" cy="492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58" tIns="47429" rIns="94858" bIns="47429" numCol="1" anchor="b" anchorCtr="0" compatLnSpc="1">
            <a:prstTxWarp prst="textNoShape">
              <a:avLst/>
            </a:prstTxWarp>
          </a:bodyPr>
          <a:lstStyle>
            <a:lvl1pPr defTabSz="948698">
              <a:defRPr sz="1200"/>
            </a:lvl1pPr>
          </a:lstStyle>
          <a:p>
            <a:endParaRPr lang="en-US" altLang="ja-JP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5227" y="9372003"/>
            <a:ext cx="2919031" cy="492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58" tIns="47429" rIns="94858" bIns="47429" numCol="1" anchor="b" anchorCtr="0" compatLnSpc="1">
            <a:prstTxWarp prst="textNoShape">
              <a:avLst/>
            </a:prstTxWarp>
          </a:bodyPr>
          <a:lstStyle>
            <a:lvl1pPr algn="r" defTabSz="948698">
              <a:defRPr sz="1200"/>
            </a:lvl1pPr>
          </a:lstStyle>
          <a:p>
            <a:fld id="{376D7762-5DE3-4F9F-92D3-F6A03E61198E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21200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1F9B-0630-4B82-A852-2AC1FACEB4BC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65590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167B-0090-42EA-9E51-98B25A1F789F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4758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1CF2D-B5BB-41E8-9FB8-5E04EC5F0938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00277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058FD25-65DF-44ED-A7A0-955C9DC5BFD4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7325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8954B-DF47-4DD2-A9EC-288283F1DEEC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85021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3149-D333-402D-8E4F-0368F8BBEF1A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81123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7C343-4EBA-4134-BB14-1032CA58E4FA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60450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64D7-0849-4688-B709-08518A9934A9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19239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6754-3892-4E5B-B462-DD7031DE01D8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36443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4246-E5B1-4295-8B34-CDE1E69E4873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452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EC47-F3DC-41CE-B6D8-2FDE785BD870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0834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5FC78-4D27-4623-AD1E-6B18EAE48CDE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96134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2B504-5361-437C-A5F9-D2E5789D505B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47204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消費者行動の理論</a:t>
            </a:r>
            <a:r>
              <a:rPr lang="en-US" altLang="ja-JP"/>
              <a:t>(1)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効用関数</a:t>
            </a:r>
          </a:p>
          <a:p>
            <a:pPr lvl="1"/>
            <a:r>
              <a:rPr lang="en-US" altLang="ja-JP" dirty="0"/>
              <a:t>1</a:t>
            </a:r>
            <a:r>
              <a:rPr lang="ja-JP" altLang="en-US" dirty="0"/>
              <a:t>財のケース</a:t>
            </a:r>
          </a:p>
          <a:p>
            <a:pPr lvl="2"/>
            <a:r>
              <a:rPr lang="ja-JP" altLang="en-US" dirty="0"/>
              <a:t>効用関数の性質</a:t>
            </a:r>
          </a:p>
          <a:p>
            <a:pPr lvl="2"/>
            <a:r>
              <a:rPr lang="ja-JP" altLang="en-US" dirty="0"/>
              <a:t>限界効用</a:t>
            </a:r>
          </a:p>
          <a:p>
            <a:pPr lvl="1"/>
            <a:r>
              <a:rPr lang="en-US" altLang="ja-JP" dirty="0"/>
              <a:t>2</a:t>
            </a:r>
            <a:r>
              <a:rPr lang="ja-JP" altLang="en-US" dirty="0"/>
              <a:t>財のケース</a:t>
            </a:r>
          </a:p>
          <a:p>
            <a:pPr lvl="1"/>
            <a:r>
              <a:rPr lang="ja-JP" altLang="en-US" dirty="0"/>
              <a:t>無差別曲線，限界代替率</a:t>
            </a:r>
          </a:p>
          <a:p>
            <a:r>
              <a:rPr lang="ja-JP" altLang="en-US" dirty="0"/>
              <a:t>予算制約</a:t>
            </a:r>
          </a:p>
          <a:p>
            <a:r>
              <a:rPr lang="ja-JP" altLang="en-US" dirty="0"/>
              <a:t>効用最大化の条件</a:t>
            </a:r>
            <a:endParaRPr lang="en-US" altLang="ja-JP" dirty="0"/>
          </a:p>
          <a:p>
            <a:r>
              <a:rPr lang="en-US" altLang="ja-JP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ja-JP" altLang="en-US" dirty="0"/>
              <a:t>財モデル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無差別曲線</a:t>
            </a:r>
            <a:r>
              <a:rPr lang="en-US" altLang="ja-JP"/>
              <a:t>(indifference curve)</a:t>
            </a:r>
          </a:p>
        </p:txBody>
      </p:sp>
      <p:pic>
        <p:nvPicPr>
          <p:cNvPr id="24582" name="Picture 6" descr="ind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999" y="1600200"/>
            <a:ext cx="6032002" cy="4525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5940425" y="5876925"/>
            <a:ext cx="288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 i="1">
                <a:latin typeface="Times New Roman" pitchFamily="18" charset="0"/>
              </a:rPr>
              <a:t>x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1331913" y="3068638"/>
            <a:ext cx="360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 i="1">
                <a:latin typeface="Times New Roman" pitchFamily="18" charset="0"/>
              </a:rPr>
              <a:t>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無差別曲線</a:t>
            </a:r>
            <a:r>
              <a:rPr lang="en-US" altLang="ja-JP"/>
              <a:t>(indifference curve)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ja-JP" altLang="en-US" sz="2800" dirty="0"/>
              <a:t>等しい効用をもたらす </a:t>
            </a:r>
            <a:r>
              <a:rPr lang="en-US" altLang="ja-JP" sz="2800" dirty="0">
                <a:latin typeface="Times New Roman" pitchFamily="18" charset="0"/>
              </a:rPr>
              <a:t>(</a:t>
            </a:r>
            <a:r>
              <a:rPr lang="en-US" altLang="ja-JP" sz="2800" i="1" dirty="0" err="1">
                <a:latin typeface="Times New Roman" pitchFamily="18" charset="0"/>
              </a:rPr>
              <a:t>x</a:t>
            </a:r>
            <a:r>
              <a:rPr lang="en-US" altLang="ja-JP" sz="2800" dirty="0" err="1">
                <a:latin typeface="Times New Roman" pitchFamily="18" charset="0"/>
              </a:rPr>
              <a:t>,</a:t>
            </a:r>
            <a:r>
              <a:rPr lang="en-US" altLang="ja-JP" sz="2800" i="1" dirty="0" err="1">
                <a:latin typeface="Times New Roman" pitchFamily="18" charset="0"/>
              </a:rPr>
              <a:t>y</a:t>
            </a:r>
            <a:r>
              <a:rPr lang="en-US" altLang="ja-JP" sz="2800" dirty="0">
                <a:latin typeface="Times New Roman" pitchFamily="18" charset="0"/>
              </a:rPr>
              <a:t>) </a:t>
            </a:r>
            <a:r>
              <a:rPr lang="ja-JP" altLang="en-US" sz="2800" dirty="0"/>
              <a:t>の集り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ja-JP" sz="2400" i="1" dirty="0">
                <a:latin typeface="Times New Roman" pitchFamily="18" charset="0"/>
              </a:rPr>
              <a:t>U</a:t>
            </a:r>
            <a:r>
              <a:rPr lang="en-US" altLang="ja-JP" sz="2400" dirty="0">
                <a:latin typeface="Times New Roman" pitchFamily="18" charset="0"/>
              </a:rPr>
              <a:t>(</a:t>
            </a:r>
            <a:r>
              <a:rPr lang="en-US" altLang="ja-JP" sz="2400" i="1" dirty="0" err="1">
                <a:latin typeface="Times New Roman" pitchFamily="18" charset="0"/>
              </a:rPr>
              <a:t>x</a:t>
            </a:r>
            <a:r>
              <a:rPr lang="en-US" altLang="ja-JP" sz="2400" dirty="0" err="1">
                <a:latin typeface="Times New Roman" pitchFamily="18" charset="0"/>
              </a:rPr>
              <a:t>,</a:t>
            </a:r>
            <a:r>
              <a:rPr lang="en-US" altLang="ja-JP" sz="2400" i="1" dirty="0" err="1">
                <a:latin typeface="Times New Roman" pitchFamily="18" charset="0"/>
              </a:rPr>
              <a:t>y</a:t>
            </a:r>
            <a:r>
              <a:rPr lang="en-US" altLang="ja-JP" sz="2400" dirty="0">
                <a:latin typeface="Times New Roman" pitchFamily="18" charset="0"/>
              </a:rPr>
              <a:t>) = </a:t>
            </a:r>
            <a:r>
              <a:rPr lang="en-US" altLang="ja-JP" sz="2400" i="1" dirty="0">
                <a:latin typeface="Times New Roman" pitchFamily="18" charset="0"/>
              </a:rPr>
              <a:t>u</a:t>
            </a:r>
            <a:r>
              <a:rPr lang="en-US" altLang="ja-JP" sz="2400" baseline="-25000" dirty="0">
                <a:latin typeface="Times New Roman" pitchFamily="18" charset="0"/>
              </a:rPr>
              <a:t>0</a:t>
            </a:r>
            <a:r>
              <a:rPr lang="en-US" altLang="ja-JP" sz="2400" dirty="0"/>
              <a:t> </a:t>
            </a:r>
            <a:r>
              <a:rPr lang="ja-JP" altLang="en-US" sz="2400" dirty="0"/>
              <a:t>をみたす</a:t>
            </a:r>
            <a:r>
              <a:rPr lang="en-US" altLang="ja-JP" sz="2400" dirty="0">
                <a:latin typeface="Times New Roman" pitchFamily="18" charset="0"/>
              </a:rPr>
              <a:t>(</a:t>
            </a:r>
            <a:r>
              <a:rPr lang="en-US" altLang="ja-JP" sz="2400" i="1" dirty="0" err="1">
                <a:latin typeface="Times New Roman" pitchFamily="18" charset="0"/>
              </a:rPr>
              <a:t>x</a:t>
            </a:r>
            <a:r>
              <a:rPr lang="en-US" altLang="ja-JP" sz="2400" dirty="0" err="1">
                <a:latin typeface="Times New Roman" pitchFamily="18" charset="0"/>
              </a:rPr>
              <a:t>,</a:t>
            </a:r>
            <a:r>
              <a:rPr lang="en-US" altLang="ja-JP" sz="2400" i="1" dirty="0" err="1">
                <a:latin typeface="Times New Roman" pitchFamily="18" charset="0"/>
              </a:rPr>
              <a:t>y</a:t>
            </a:r>
            <a:r>
              <a:rPr lang="en-US" altLang="ja-JP" sz="2400" dirty="0">
                <a:latin typeface="Times New Roman" pitchFamily="18" charset="0"/>
              </a:rPr>
              <a:t>) </a:t>
            </a:r>
            <a:r>
              <a:rPr lang="ja-JP" altLang="en-US" sz="2400" dirty="0"/>
              <a:t>の集合</a:t>
            </a:r>
          </a:p>
          <a:p>
            <a:pPr marL="990600" lvl="1" indent="-533400">
              <a:lnSpc>
                <a:spcPct val="80000"/>
              </a:lnSpc>
            </a:pPr>
            <a:r>
              <a:rPr lang="ja-JP" altLang="en-US" sz="2400" dirty="0"/>
              <a:t>地図の等高線</a:t>
            </a:r>
            <a:endParaRPr lang="en-US" altLang="ja-JP" sz="2400" dirty="0"/>
          </a:p>
          <a:p>
            <a:pPr marL="457200" lvl="1" indent="0">
              <a:lnSpc>
                <a:spcPct val="80000"/>
              </a:lnSpc>
              <a:buNone/>
            </a:pPr>
            <a:r>
              <a:rPr lang="ja-JP" altLang="en-US" sz="2400" dirty="0"/>
              <a:t>→それぞれの効用の集まり。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endParaRPr lang="ja-JP" altLang="en-US" sz="2800" dirty="0"/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ja-JP" altLang="en-US" sz="2800" dirty="0"/>
              <a:t>無差別曲線の性質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ja-JP" altLang="en-US" sz="2800" dirty="0"/>
              <a:t>原点から遠いほど高い効用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ja-JP" altLang="en-US" sz="2800" dirty="0"/>
              <a:t>無差別曲線は右下がりの曲線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ja-JP" altLang="en-US" sz="2800" dirty="0"/>
              <a:t>無差別曲線は交わらない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ja-JP" altLang="en-US" sz="2800" dirty="0"/>
              <a:t>原点に対して凸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無差別曲線の性質</a:t>
            </a:r>
            <a:r>
              <a:rPr lang="en-US" altLang="ja-JP"/>
              <a:t>(1)</a:t>
            </a:r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>
            <a:off x="1403350" y="5876925"/>
            <a:ext cx="43926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 flipV="1">
            <a:off x="1403350" y="1771650"/>
            <a:ext cx="0" cy="4105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>
            <a:off x="1835150" y="3787775"/>
            <a:ext cx="3673475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>
            <a:off x="3419475" y="1987550"/>
            <a:ext cx="0" cy="367347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 flipV="1">
            <a:off x="3851275" y="2852738"/>
            <a:ext cx="576263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 flipH="1">
            <a:off x="2484438" y="4292600"/>
            <a:ext cx="576262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4356100" y="2205038"/>
            <a:ext cx="1584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/>
              <a:t>効用増加</a:t>
            </a:r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1692275" y="5013325"/>
            <a:ext cx="1439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/>
              <a:t>効用減少</a:t>
            </a:r>
          </a:p>
        </p:txBody>
      </p:sp>
      <p:sp>
        <p:nvSpPr>
          <p:cNvPr id="27661" name="Arc 13"/>
          <p:cNvSpPr>
            <a:spLocks/>
          </p:cNvSpPr>
          <p:nvPr/>
        </p:nvSpPr>
        <p:spPr bwMode="auto">
          <a:xfrm flipH="1" flipV="1">
            <a:off x="2987675" y="2636838"/>
            <a:ext cx="1512888" cy="165576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>
            <a:off x="3924300" y="4364038"/>
            <a:ext cx="503238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7663" name="Line 15"/>
          <p:cNvSpPr>
            <a:spLocks noChangeShapeType="1"/>
          </p:cNvSpPr>
          <p:nvPr/>
        </p:nvSpPr>
        <p:spPr bwMode="auto">
          <a:xfrm flipH="1" flipV="1">
            <a:off x="2484438" y="3068638"/>
            <a:ext cx="503237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6011863" y="5734050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</a:rPr>
              <a:t>x</a:t>
            </a:r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900113" y="1628775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</a:rPr>
              <a:t>y</a:t>
            </a:r>
          </a:p>
        </p:txBody>
      </p:sp>
      <p:sp>
        <p:nvSpPr>
          <p:cNvPr id="27667" name="Text Box 19"/>
          <p:cNvSpPr txBox="1">
            <a:spLocks noChangeArrowheads="1"/>
          </p:cNvSpPr>
          <p:nvPr/>
        </p:nvSpPr>
        <p:spPr bwMode="auto">
          <a:xfrm>
            <a:off x="5076825" y="4365625"/>
            <a:ext cx="33131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/>
              <a:t>無差別曲線は右下がりでなければならない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無差別曲線の性質</a:t>
            </a:r>
            <a:r>
              <a:rPr lang="en-US" altLang="ja-JP"/>
              <a:t>(2)</a:t>
            </a:r>
          </a:p>
        </p:txBody>
      </p:sp>
      <p:sp>
        <p:nvSpPr>
          <p:cNvPr id="30723" name="Line 3"/>
          <p:cNvSpPr>
            <a:spLocks noChangeShapeType="1"/>
          </p:cNvSpPr>
          <p:nvPr/>
        </p:nvSpPr>
        <p:spPr bwMode="auto">
          <a:xfrm>
            <a:off x="1403350" y="5876925"/>
            <a:ext cx="43926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0724" name="Line 4"/>
          <p:cNvSpPr>
            <a:spLocks noChangeShapeType="1"/>
          </p:cNvSpPr>
          <p:nvPr/>
        </p:nvSpPr>
        <p:spPr bwMode="auto">
          <a:xfrm flipV="1">
            <a:off x="1403350" y="1771650"/>
            <a:ext cx="0" cy="4105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0725" name="Arc 5"/>
          <p:cNvSpPr>
            <a:spLocks/>
          </p:cNvSpPr>
          <p:nvPr/>
        </p:nvSpPr>
        <p:spPr bwMode="auto">
          <a:xfrm rot="-376504" flipH="1" flipV="1">
            <a:off x="2124075" y="2276475"/>
            <a:ext cx="3311525" cy="251936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105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104" y="0"/>
                </a:moveTo>
                <a:cubicBezTo>
                  <a:pt x="11993" y="58"/>
                  <a:pt x="21600" y="9711"/>
                  <a:pt x="21600" y="21600"/>
                </a:cubicBezTo>
              </a:path>
              <a:path w="21600" h="21600" stroke="0" extrusionOk="0">
                <a:moveTo>
                  <a:pt x="104" y="0"/>
                </a:moveTo>
                <a:cubicBezTo>
                  <a:pt x="11993" y="58"/>
                  <a:pt x="21600" y="9711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6011863" y="5734050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</a:rPr>
              <a:t>x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900113" y="1628775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</a:rPr>
              <a:t>y</a:t>
            </a: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3635375" y="1420444"/>
            <a:ext cx="3455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 dirty="0"/>
              <a:t>無差別曲線は交わらない</a:t>
            </a:r>
          </a:p>
        </p:txBody>
      </p:sp>
      <p:sp>
        <p:nvSpPr>
          <p:cNvPr id="30729" name="Arc 9"/>
          <p:cNvSpPr>
            <a:spLocks/>
          </p:cNvSpPr>
          <p:nvPr/>
        </p:nvSpPr>
        <p:spPr bwMode="auto">
          <a:xfrm rot="-638538" flipH="1" flipV="1">
            <a:off x="2908300" y="2281238"/>
            <a:ext cx="2598738" cy="30956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1692275" y="1989138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 i="1">
                <a:latin typeface="Times New Roman" pitchFamily="18" charset="0"/>
              </a:rPr>
              <a:t>U</a:t>
            </a:r>
            <a:r>
              <a:rPr lang="en-US" altLang="ja-JP" baseline="-25000">
                <a:latin typeface="Times New Roman" pitchFamily="18" charset="0"/>
              </a:rPr>
              <a:t>0</a:t>
            </a:r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2555875" y="2060575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 i="1">
                <a:latin typeface="Times New Roman" pitchFamily="18" charset="0"/>
              </a:rPr>
              <a:t>U</a:t>
            </a:r>
            <a:r>
              <a:rPr lang="en-US" altLang="ja-JP" baseline="-25000">
                <a:latin typeface="Times New Roman" pitchFamily="18" charset="0"/>
              </a:rPr>
              <a:t>1</a:t>
            </a:r>
          </a:p>
        </p:txBody>
      </p:sp>
      <p:sp>
        <p:nvSpPr>
          <p:cNvPr id="30732" name="Oval 12"/>
          <p:cNvSpPr>
            <a:spLocks noChangeArrowheads="1"/>
          </p:cNvSpPr>
          <p:nvPr/>
        </p:nvSpPr>
        <p:spPr bwMode="auto">
          <a:xfrm>
            <a:off x="2339975" y="3429000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733" name="Oval 13"/>
          <p:cNvSpPr>
            <a:spLocks noChangeArrowheads="1"/>
          </p:cNvSpPr>
          <p:nvPr/>
        </p:nvSpPr>
        <p:spPr bwMode="auto">
          <a:xfrm>
            <a:off x="2700338" y="2997200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734" name="Oval 14"/>
          <p:cNvSpPr>
            <a:spLocks noChangeArrowheads="1"/>
          </p:cNvSpPr>
          <p:nvPr/>
        </p:nvSpPr>
        <p:spPr bwMode="auto">
          <a:xfrm>
            <a:off x="3492500" y="4221163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1908175" y="3500438"/>
            <a:ext cx="360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</a:rPr>
              <a:t>A</a:t>
            </a:r>
          </a:p>
        </p:txBody>
      </p:sp>
      <p:sp>
        <p:nvSpPr>
          <p:cNvPr id="30736" name="Text Box 16"/>
          <p:cNvSpPr txBox="1">
            <a:spLocks noChangeArrowheads="1"/>
          </p:cNvSpPr>
          <p:nvPr/>
        </p:nvSpPr>
        <p:spPr bwMode="auto">
          <a:xfrm rot="10800000" flipV="1">
            <a:off x="2916238" y="2755900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</a:rPr>
              <a:t>B</a:t>
            </a:r>
          </a:p>
        </p:txBody>
      </p:sp>
      <p:sp>
        <p:nvSpPr>
          <p:cNvPr id="30737" name="Text Box 17"/>
          <p:cNvSpPr txBox="1">
            <a:spLocks noChangeArrowheads="1"/>
          </p:cNvSpPr>
          <p:nvPr/>
        </p:nvSpPr>
        <p:spPr bwMode="auto">
          <a:xfrm rot="10800000" flipV="1">
            <a:off x="3492500" y="3787775"/>
            <a:ext cx="360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</a:rPr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>
              <a:xfrm>
                <a:off x="4427985" y="2085975"/>
                <a:ext cx="4392488" cy="2293142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kumimoji="1" lang="ja-JP" altLang="en-US" b="0" dirty="0">
                    <a:latin typeface="Cambria Math"/>
                  </a:rPr>
                  <a:t>無差別曲線</a:t>
                </a:r>
                <a:r>
                  <a:rPr lang="ja-JP" altLang="en-US" dirty="0">
                    <a:latin typeface="Cambria Math"/>
                  </a:rPr>
                  <a:t>が交わったとする</a:t>
                </a:r>
                <a:endParaRPr kumimoji="1" lang="en-US" altLang="ja-JP" b="0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𝐴</m:t>
                    </m:r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≺</m:t>
                    </m:r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 ∧</m:t>
                    </m:r>
                    <m:r>
                      <a:rPr lang="en-US" altLang="ja-JP" i="1">
                        <a:latin typeface="Cambria Math"/>
                      </a:rPr>
                      <m:t>𝐵</m:t>
                    </m:r>
                    <m:r>
                      <a:rPr lang="en-US" altLang="ja-JP" i="1">
                        <a:latin typeface="Cambria Math"/>
                        <a:ea typeface="Cambria Math"/>
                      </a:rPr>
                      <m:t>∼</m:t>
                    </m:r>
                    <m:r>
                      <a:rPr lang="en-US" altLang="ja-JP" i="1">
                        <a:latin typeface="Cambria Math"/>
                        <a:ea typeface="Cambria Math"/>
                      </a:rPr>
                      <m:t>𝐶</m:t>
                    </m:r>
                  </m:oMath>
                </a14:m>
                <a:endParaRPr lang="ja-JP" altLang="en-US" dirty="0"/>
              </a:p>
              <a:p>
                <a14:m>
                  <m:oMath xmlns:m="http://schemas.openxmlformats.org/officeDocument/2006/math">
                    <m:r>
                      <a:rPr kumimoji="1" lang="en-US" altLang="ja-JP" i="1" smtClean="0">
                        <a:latin typeface="Cambria Math"/>
                        <a:ea typeface="Cambria Math"/>
                      </a:rPr>
                      <m:t>⇒</m:t>
                    </m:r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≺</m:t>
                    </m:r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𝐶</m:t>
                    </m:r>
                  </m:oMath>
                </a14:m>
                <a:endParaRPr kumimoji="1" lang="en-US" altLang="ja-JP" dirty="0"/>
              </a:p>
              <a:p>
                <a:r>
                  <a:rPr kumimoji="1" lang="en-US" altLang="ja-JP" b="0" dirty="0"/>
                  <a:t>But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𝐴</m:t>
                    </m:r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∼</m:t>
                    </m:r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𝐶</m:t>
                    </m:r>
                  </m:oMath>
                </a14:m>
                <a:r>
                  <a:rPr kumimoji="1" lang="ja-JP" altLang="en-US" dirty="0"/>
                  <a:t> </a:t>
                </a:r>
                <a:endParaRPr kumimoji="1" lang="en-US" altLang="ja-JP" dirty="0"/>
              </a:p>
              <a:p>
                <a:r>
                  <a:rPr lang="ja-JP" altLang="en-US" dirty="0"/>
                  <a:t>これは矛盾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27985" y="2085975"/>
                <a:ext cx="4392488" cy="2293142"/>
              </a:xfrm>
              <a:blipFill rotWithShape="1">
                <a:blip r:embed="rId2"/>
                <a:stretch>
                  <a:fillRect l="-1526" t="-53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無差別曲線の性質</a:t>
            </a:r>
            <a:r>
              <a:rPr lang="en-US" altLang="ja-JP"/>
              <a:t>(3)</a:t>
            </a:r>
          </a:p>
        </p:txBody>
      </p:sp>
      <p:sp>
        <p:nvSpPr>
          <p:cNvPr id="28675" name="Line 3"/>
          <p:cNvSpPr>
            <a:spLocks noChangeShapeType="1"/>
          </p:cNvSpPr>
          <p:nvPr/>
        </p:nvSpPr>
        <p:spPr bwMode="auto">
          <a:xfrm>
            <a:off x="1403350" y="5876925"/>
            <a:ext cx="43926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 flipV="1">
            <a:off x="1403350" y="1771650"/>
            <a:ext cx="0" cy="4105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6011863" y="5734050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</a:rPr>
              <a:t>x</a:t>
            </a:r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900113" y="1628775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</a:rPr>
              <a:t>y</a:t>
            </a:r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2339975" y="1484313"/>
            <a:ext cx="424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/>
              <a:t>無差別曲線は原点に対して凸</a:t>
            </a:r>
          </a:p>
        </p:txBody>
      </p:sp>
      <p:sp>
        <p:nvSpPr>
          <p:cNvPr id="28702" name="Arc 30"/>
          <p:cNvSpPr>
            <a:spLocks/>
          </p:cNvSpPr>
          <p:nvPr/>
        </p:nvSpPr>
        <p:spPr bwMode="auto">
          <a:xfrm rot="-10800000">
            <a:off x="1763713" y="2060575"/>
            <a:ext cx="3673475" cy="36004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8704" name="Line 32"/>
          <p:cNvSpPr>
            <a:spLocks noChangeShapeType="1"/>
          </p:cNvSpPr>
          <p:nvPr/>
        </p:nvSpPr>
        <p:spPr bwMode="auto">
          <a:xfrm>
            <a:off x="1763713" y="2492375"/>
            <a:ext cx="431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8705" name="Line 33"/>
          <p:cNvSpPr>
            <a:spLocks noChangeShapeType="1"/>
          </p:cNvSpPr>
          <p:nvPr/>
        </p:nvSpPr>
        <p:spPr bwMode="auto">
          <a:xfrm>
            <a:off x="2195513" y="2492375"/>
            <a:ext cx="0" cy="122396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8707" name="Line 35"/>
          <p:cNvSpPr>
            <a:spLocks noChangeShapeType="1"/>
          </p:cNvSpPr>
          <p:nvPr/>
        </p:nvSpPr>
        <p:spPr bwMode="auto">
          <a:xfrm>
            <a:off x="2195513" y="3716338"/>
            <a:ext cx="431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8709" name="Line 37"/>
          <p:cNvSpPr>
            <a:spLocks noChangeShapeType="1"/>
          </p:cNvSpPr>
          <p:nvPr/>
        </p:nvSpPr>
        <p:spPr bwMode="auto">
          <a:xfrm>
            <a:off x="2627313" y="3716338"/>
            <a:ext cx="0" cy="64928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8710" name="Line 38"/>
          <p:cNvSpPr>
            <a:spLocks noChangeShapeType="1"/>
          </p:cNvSpPr>
          <p:nvPr/>
        </p:nvSpPr>
        <p:spPr bwMode="auto">
          <a:xfrm>
            <a:off x="2627313" y="4365625"/>
            <a:ext cx="431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8711" name="Line 39"/>
          <p:cNvSpPr>
            <a:spLocks noChangeShapeType="1"/>
          </p:cNvSpPr>
          <p:nvPr/>
        </p:nvSpPr>
        <p:spPr bwMode="auto">
          <a:xfrm>
            <a:off x="3059113" y="4365625"/>
            <a:ext cx="0" cy="431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8712" name="Line 40"/>
          <p:cNvSpPr>
            <a:spLocks noChangeShapeType="1"/>
          </p:cNvSpPr>
          <p:nvPr/>
        </p:nvSpPr>
        <p:spPr bwMode="auto">
          <a:xfrm>
            <a:off x="3059113" y="4797425"/>
            <a:ext cx="431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8713" name="Line 41"/>
          <p:cNvSpPr>
            <a:spLocks noChangeShapeType="1"/>
          </p:cNvSpPr>
          <p:nvPr/>
        </p:nvSpPr>
        <p:spPr bwMode="auto">
          <a:xfrm>
            <a:off x="3492500" y="4797425"/>
            <a:ext cx="0" cy="28733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8714" name="Line 42"/>
          <p:cNvSpPr>
            <a:spLocks noChangeShapeType="1"/>
          </p:cNvSpPr>
          <p:nvPr/>
        </p:nvSpPr>
        <p:spPr bwMode="auto">
          <a:xfrm>
            <a:off x="3492500" y="5084763"/>
            <a:ext cx="431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8715" name="Line 43"/>
          <p:cNvSpPr>
            <a:spLocks noChangeShapeType="1"/>
          </p:cNvSpPr>
          <p:nvPr/>
        </p:nvSpPr>
        <p:spPr bwMode="auto">
          <a:xfrm>
            <a:off x="3924300" y="5084763"/>
            <a:ext cx="0" cy="2873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8716" name="Text Box 44"/>
          <p:cNvSpPr txBox="1">
            <a:spLocks noChangeArrowheads="1"/>
          </p:cNvSpPr>
          <p:nvPr/>
        </p:nvSpPr>
        <p:spPr bwMode="auto">
          <a:xfrm>
            <a:off x="1835150" y="1989138"/>
            <a:ext cx="649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>
                <a:latin typeface="Symbol" pitchFamily="18" charset="2"/>
              </a:rPr>
              <a:t>D</a:t>
            </a:r>
            <a:r>
              <a:rPr lang="en-US" altLang="ja-JP" i="1">
                <a:latin typeface="Times New Roman" pitchFamily="18" charset="0"/>
              </a:rPr>
              <a:t>x</a:t>
            </a:r>
          </a:p>
        </p:txBody>
      </p:sp>
      <p:sp>
        <p:nvSpPr>
          <p:cNvPr id="28717" name="Text Box 45"/>
          <p:cNvSpPr txBox="1">
            <a:spLocks noChangeArrowheads="1"/>
          </p:cNvSpPr>
          <p:nvPr/>
        </p:nvSpPr>
        <p:spPr bwMode="auto">
          <a:xfrm>
            <a:off x="2268538" y="2781300"/>
            <a:ext cx="649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>
                <a:latin typeface="Symbol" pitchFamily="18" charset="2"/>
              </a:rPr>
              <a:t>D</a:t>
            </a:r>
            <a:r>
              <a:rPr lang="en-US" altLang="ja-JP" i="1">
                <a:latin typeface="Times New Roman" pitchFamily="18" charset="0"/>
              </a:rPr>
              <a:t>y</a:t>
            </a:r>
          </a:p>
        </p:txBody>
      </p:sp>
      <p:sp>
        <p:nvSpPr>
          <p:cNvPr id="28718" name="Text Box 46"/>
          <p:cNvSpPr txBox="1">
            <a:spLocks noChangeArrowheads="1"/>
          </p:cNvSpPr>
          <p:nvPr/>
        </p:nvSpPr>
        <p:spPr bwMode="auto">
          <a:xfrm>
            <a:off x="4067175" y="2636838"/>
            <a:ext cx="468153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 i="1" dirty="0">
                <a:latin typeface="Times New Roman" pitchFamily="18" charset="0"/>
              </a:rPr>
              <a:t>財</a:t>
            </a:r>
            <a:r>
              <a:rPr lang="en-US" altLang="ja-JP" i="1" dirty="0">
                <a:latin typeface="Times New Roman" pitchFamily="18" charset="0"/>
              </a:rPr>
              <a:t>x </a:t>
            </a:r>
            <a:r>
              <a:rPr lang="ja-JP" altLang="en-US" dirty="0">
                <a:latin typeface="Times New Roman" pitchFamily="18" charset="0"/>
              </a:rPr>
              <a:t>の消費を </a:t>
            </a:r>
            <a:r>
              <a:rPr lang="en-US" altLang="ja-JP" dirty="0" err="1">
                <a:latin typeface="Symbol" pitchFamily="18" charset="2"/>
              </a:rPr>
              <a:t>D</a:t>
            </a:r>
            <a:r>
              <a:rPr lang="en-US" altLang="ja-JP" i="1" dirty="0" err="1">
                <a:latin typeface="Times New Roman" pitchFamily="18" charset="0"/>
              </a:rPr>
              <a:t>x</a:t>
            </a:r>
            <a:r>
              <a:rPr lang="en-US" altLang="ja-JP" i="1" dirty="0">
                <a:latin typeface="Times New Roman" pitchFamily="18" charset="0"/>
              </a:rPr>
              <a:t> </a:t>
            </a:r>
            <a:r>
              <a:rPr lang="ja-JP" altLang="en-US" dirty="0">
                <a:latin typeface="Times New Roman" pitchFamily="18" charset="0"/>
              </a:rPr>
              <a:t>だけ増やした場合，</a:t>
            </a:r>
            <a:r>
              <a:rPr lang="ja-JP" altLang="en-US" dirty="0">
                <a:solidFill>
                  <a:srgbClr val="FF0000"/>
                </a:solidFill>
              </a:rPr>
              <a:t>同一の効用を保つため</a:t>
            </a:r>
            <a:r>
              <a:rPr lang="ja-JP" altLang="en-US" dirty="0"/>
              <a:t>には</a:t>
            </a:r>
            <a:r>
              <a:rPr lang="ja-JP" altLang="en-US"/>
              <a:t>何単位財</a:t>
            </a:r>
            <a:r>
              <a:rPr lang="en-US" altLang="ja-JP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ja-JP"/>
              <a:t> </a:t>
            </a:r>
            <a:r>
              <a:rPr lang="ja-JP" altLang="en-US" dirty="0"/>
              <a:t>を犠牲にしてもよいか。</a:t>
            </a:r>
            <a:endParaRPr lang="en-US" altLang="ja-JP" dirty="0"/>
          </a:p>
          <a:p>
            <a:pPr>
              <a:spcBef>
                <a:spcPct val="50000"/>
              </a:spcBef>
            </a:pPr>
            <a:endParaRPr lang="ja-JP" altLang="en-US" dirty="0">
              <a:latin typeface="Times New Roman" pitchFamily="18" charset="0"/>
            </a:endParaRPr>
          </a:p>
        </p:txBody>
      </p:sp>
      <p:sp>
        <p:nvSpPr>
          <p:cNvPr id="28719" name="Text Box 47"/>
          <p:cNvSpPr txBox="1">
            <a:spLocks noChangeArrowheads="1"/>
          </p:cNvSpPr>
          <p:nvPr/>
        </p:nvSpPr>
        <p:spPr bwMode="auto">
          <a:xfrm>
            <a:off x="4787900" y="3933825"/>
            <a:ext cx="38163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>
                <a:latin typeface="Symbol" pitchFamily="18" charset="2"/>
              </a:rPr>
              <a:t>犠牲にしてもよい</a:t>
            </a:r>
            <a:r>
              <a:rPr lang="en-US" altLang="ja-JP">
                <a:latin typeface="Symbol" pitchFamily="18" charset="2"/>
              </a:rPr>
              <a:t>D</a:t>
            </a:r>
            <a:r>
              <a:rPr lang="en-US" altLang="ja-JP" i="1">
                <a:latin typeface="Times New Roman" pitchFamily="18" charset="0"/>
              </a:rPr>
              <a:t>y</a:t>
            </a:r>
            <a:r>
              <a:rPr lang="ja-JP" altLang="en-US">
                <a:latin typeface="Times New Roman" pitchFamily="18" charset="0"/>
              </a:rPr>
              <a:t>が</a:t>
            </a:r>
            <a:r>
              <a:rPr lang="en-US" altLang="ja-JP" i="1">
                <a:latin typeface="Times New Roman" pitchFamily="18" charset="0"/>
              </a:rPr>
              <a:t>x</a:t>
            </a:r>
            <a:r>
              <a:rPr lang="ja-JP" altLang="en-US">
                <a:latin typeface="Times New Roman" pitchFamily="18" charset="0"/>
              </a:rPr>
              <a:t>の増加とともに減少していく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000"/>
              <a:t>限界代替率 </a:t>
            </a:r>
            <a:br>
              <a:rPr lang="ja-JP" altLang="en-US" sz="4000"/>
            </a:br>
            <a:r>
              <a:rPr lang="en-US" altLang="ja-JP" sz="4000"/>
              <a:t>marginal rate of substitution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844675"/>
            <a:ext cx="8207375" cy="45370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ja-JP" altLang="en-US" sz="2800" dirty="0"/>
              <a:t>定義</a:t>
            </a:r>
          </a:p>
          <a:p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ja-JP" altLang="en-US" sz="2800" dirty="0"/>
              <a:t>を</a:t>
            </a:r>
            <a:r>
              <a:rPr lang="en-US" altLang="ja-JP" sz="2800" dirty="0"/>
              <a:t>1</a:t>
            </a:r>
            <a:r>
              <a:rPr lang="ja-JP" altLang="en-US" sz="2800" dirty="0"/>
              <a:t>単位追加的に消費した場合に，同一の効用を保つためには何単位の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ja-JP" altLang="en-US" sz="2800" dirty="0"/>
              <a:t>を犠牲にしてもいいか</a:t>
            </a:r>
          </a:p>
          <a:p>
            <a:r>
              <a:rPr lang="en-US" altLang="ja-JP" sz="2800" i="1" u="sng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ja-JP" altLang="en-US" sz="2800" u="sng" dirty="0"/>
              <a:t>の追加的</a:t>
            </a:r>
            <a:r>
              <a:rPr lang="en-US" altLang="ja-JP" sz="2800" u="sng" dirty="0"/>
              <a:t>1</a:t>
            </a:r>
            <a:r>
              <a:rPr lang="ja-JP" altLang="en-US" sz="2800" u="sng" dirty="0"/>
              <a:t>単位に対する</a:t>
            </a:r>
            <a:r>
              <a:rPr lang="ja-JP" altLang="en-US" sz="2800" dirty="0"/>
              <a:t>消費者の</a:t>
            </a:r>
            <a:r>
              <a:rPr lang="ja-JP" altLang="en-US" sz="2800" u="sng" dirty="0"/>
              <a:t>（主観的）評価</a:t>
            </a:r>
            <a:r>
              <a:rPr lang="ja-JP" altLang="en-US" sz="2800" dirty="0"/>
              <a:t>：　ただし，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ja-JP" altLang="en-US" sz="2800" dirty="0"/>
              <a:t>の数量で表している</a:t>
            </a:r>
          </a:p>
          <a:p>
            <a:pPr>
              <a:buFont typeface="Wingdings" pitchFamily="2" charset="2"/>
              <a:buNone/>
            </a:pPr>
            <a:r>
              <a:rPr lang="ja-JP" altLang="en-US" sz="2800" dirty="0"/>
              <a:t>無差別曲線が原点に対して凸</a:t>
            </a:r>
          </a:p>
          <a:p>
            <a:r>
              <a:rPr lang="ja-JP" altLang="en-US" sz="2800" dirty="0">
                <a:sym typeface="Wingdings" pitchFamily="2" charset="2"/>
              </a:rPr>
              <a:t>限界代替率逓減の法則　（</a:t>
            </a:r>
            <a:r>
              <a:rPr lang="en-US" altLang="ja-JP" sz="2800" dirty="0">
                <a:sym typeface="Wingdings" pitchFamily="2" charset="2"/>
              </a:rPr>
              <a:t>the law of diminishing marginal rate of substitution)</a:t>
            </a:r>
          </a:p>
          <a:p>
            <a:r>
              <a:rPr lang="en-US" altLang="ja-JP" sz="2800" dirty="0"/>
              <a:t>1</a:t>
            </a:r>
            <a:r>
              <a:rPr lang="ja-JP" altLang="en-US" sz="2800" dirty="0"/>
              <a:t>財のケース：「限界効用逓減の法則」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限界代替率</a:t>
            </a:r>
            <a:r>
              <a:rPr lang="en-US" altLang="ja-JP"/>
              <a:t>(2)</a:t>
            </a:r>
          </a:p>
        </p:txBody>
      </p:sp>
      <p:sp>
        <p:nvSpPr>
          <p:cNvPr id="59395" name="Line 3"/>
          <p:cNvSpPr>
            <a:spLocks noChangeShapeType="1"/>
          </p:cNvSpPr>
          <p:nvPr/>
        </p:nvSpPr>
        <p:spPr bwMode="auto">
          <a:xfrm>
            <a:off x="1403350" y="5876925"/>
            <a:ext cx="43926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9396" name="Line 4"/>
          <p:cNvSpPr>
            <a:spLocks noChangeShapeType="1"/>
          </p:cNvSpPr>
          <p:nvPr/>
        </p:nvSpPr>
        <p:spPr bwMode="auto">
          <a:xfrm flipV="1">
            <a:off x="1403350" y="1771650"/>
            <a:ext cx="0" cy="4105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6011863" y="5734050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</a:rPr>
              <a:t>x</a:t>
            </a:r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900113" y="1628775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</a:rPr>
              <a:t>y</a:t>
            </a:r>
          </a:p>
        </p:txBody>
      </p:sp>
      <p:sp>
        <p:nvSpPr>
          <p:cNvPr id="59400" name="Arc 8"/>
          <p:cNvSpPr>
            <a:spLocks/>
          </p:cNvSpPr>
          <p:nvPr/>
        </p:nvSpPr>
        <p:spPr bwMode="auto">
          <a:xfrm rot="-10800000">
            <a:off x="1763713" y="2060575"/>
            <a:ext cx="3673475" cy="36004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9401" name="Line 9"/>
          <p:cNvSpPr>
            <a:spLocks noChangeShapeType="1"/>
          </p:cNvSpPr>
          <p:nvPr/>
        </p:nvSpPr>
        <p:spPr bwMode="auto">
          <a:xfrm>
            <a:off x="1979613" y="3213100"/>
            <a:ext cx="10096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9402" name="Line 10"/>
          <p:cNvSpPr>
            <a:spLocks noChangeShapeType="1"/>
          </p:cNvSpPr>
          <p:nvPr/>
        </p:nvSpPr>
        <p:spPr bwMode="auto">
          <a:xfrm>
            <a:off x="2987675" y="3213100"/>
            <a:ext cx="0" cy="15113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9404" name="Line 12"/>
          <p:cNvSpPr>
            <a:spLocks noChangeShapeType="1"/>
          </p:cNvSpPr>
          <p:nvPr/>
        </p:nvSpPr>
        <p:spPr bwMode="auto">
          <a:xfrm>
            <a:off x="3995738" y="4724400"/>
            <a:ext cx="0" cy="64928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9411" name="Text Box 19"/>
          <p:cNvSpPr txBox="1">
            <a:spLocks noChangeArrowheads="1"/>
          </p:cNvSpPr>
          <p:nvPr/>
        </p:nvSpPr>
        <p:spPr bwMode="auto">
          <a:xfrm>
            <a:off x="2195513" y="2708275"/>
            <a:ext cx="649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>
                <a:latin typeface="Symbol" pitchFamily="18" charset="2"/>
              </a:rPr>
              <a:t>D</a:t>
            </a:r>
            <a:r>
              <a:rPr lang="en-US" altLang="ja-JP" i="1">
                <a:latin typeface="Times New Roman" pitchFamily="18" charset="0"/>
              </a:rPr>
              <a:t>x</a:t>
            </a:r>
          </a:p>
        </p:txBody>
      </p:sp>
      <p:sp>
        <p:nvSpPr>
          <p:cNvPr id="59412" name="Text Box 20"/>
          <p:cNvSpPr txBox="1">
            <a:spLocks noChangeArrowheads="1"/>
          </p:cNvSpPr>
          <p:nvPr/>
        </p:nvSpPr>
        <p:spPr bwMode="auto">
          <a:xfrm>
            <a:off x="3059113" y="3573463"/>
            <a:ext cx="719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>
                <a:latin typeface="Symbol" pitchFamily="18" charset="2"/>
              </a:rPr>
              <a:t>D</a:t>
            </a:r>
            <a:r>
              <a:rPr lang="en-US" altLang="ja-JP" i="1">
                <a:latin typeface="Times New Roman" pitchFamily="18" charset="0"/>
              </a:rPr>
              <a:t>y</a:t>
            </a:r>
          </a:p>
        </p:txBody>
      </p:sp>
      <p:sp>
        <p:nvSpPr>
          <p:cNvPr id="59415" name="Line 23"/>
          <p:cNvSpPr>
            <a:spLocks noChangeShapeType="1"/>
          </p:cNvSpPr>
          <p:nvPr/>
        </p:nvSpPr>
        <p:spPr bwMode="auto">
          <a:xfrm>
            <a:off x="1979613" y="3213100"/>
            <a:ext cx="1008062" cy="1512888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9418" name="Arc 26"/>
          <p:cNvSpPr>
            <a:spLocks/>
          </p:cNvSpPr>
          <p:nvPr/>
        </p:nvSpPr>
        <p:spPr bwMode="auto">
          <a:xfrm flipV="1">
            <a:off x="2195513" y="3246438"/>
            <a:ext cx="215900" cy="25241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274"/>
              <a:gd name="T2" fmla="*/ 21285 w 21600"/>
              <a:gd name="T3" fmla="*/ 25274 h 25274"/>
              <a:gd name="T4" fmla="*/ 0 w 21600"/>
              <a:gd name="T5" fmla="*/ 21600 h 25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274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31"/>
                  <a:pt x="21494" y="24060"/>
                  <a:pt x="21285" y="25274"/>
                </a:cubicBezTo>
              </a:path>
              <a:path w="21600" h="25274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31"/>
                  <a:pt x="21494" y="24060"/>
                  <a:pt x="21285" y="25274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9419" name="Line 27"/>
          <p:cNvSpPr>
            <a:spLocks noChangeShapeType="1"/>
          </p:cNvSpPr>
          <p:nvPr/>
        </p:nvSpPr>
        <p:spPr bwMode="auto">
          <a:xfrm flipH="1">
            <a:off x="2411413" y="3284538"/>
            <a:ext cx="1152525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9420" name="Text Box 28"/>
          <p:cNvSpPr txBox="1">
            <a:spLocks noChangeArrowheads="1"/>
          </p:cNvSpPr>
          <p:nvPr/>
        </p:nvSpPr>
        <p:spPr bwMode="auto">
          <a:xfrm>
            <a:off x="3635375" y="2997200"/>
            <a:ext cx="1657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 sz="2000" i="1">
                <a:latin typeface="Times New Roman" pitchFamily="18" charset="0"/>
                <a:cs typeface="Times New Roman" pitchFamily="18" charset="0"/>
              </a:rPr>
              <a:t>MRS=</a:t>
            </a:r>
            <a:r>
              <a:rPr lang="en-US" altLang="ja-JP" sz="2000">
                <a:latin typeface="Symbol" pitchFamily="18" charset="2"/>
                <a:cs typeface="Times New Roman" pitchFamily="18" charset="0"/>
              </a:rPr>
              <a:t>D</a:t>
            </a:r>
            <a:r>
              <a:rPr lang="en-US" altLang="ja-JP" sz="2000" i="1">
                <a:latin typeface="Times New Roman" pitchFamily="18" charset="0"/>
                <a:cs typeface="Times New Roman" pitchFamily="18" charset="0"/>
              </a:rPr>
              <a:t>y/</a:t>
            </a:r>
            <a:r>
              <a:rPr lang="en-US" altLang="ja-JP" sz="2000">
                <a:latin typeface="Symbol" pitchFamily="18" charset="2"/>
                <a:cs typeface="Times New Roman" pitchFamily="18" charset="0"/>
              </a:rPr>
              <a:t>D</a:t>
            </a:r>
            <a:r>
              <a:rPr lang="en-US" altLang="ja-JP" sz="2000" i="1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59421" name="Line 29"/>
          <p:cNvSpPr>
            <a:spLocks noChangeShapeType="1"/>
          </p:cNvSpPr>
          <p:nvPr/>
        </p:nvSpPr>
        <p:spPr bwMode="auto">
          <a:xfrm>
            <a:off x="1692275" y="2565400"/>
            <a:ext cx="792163" cy="2232025"/>
          </a:xfrm>
          <a:prstGeom prst="line">
            <a:avLst/>
          </a:prstGeom>
          <a:noFill/>
          <a:ln w="38100">
            <a:solidFill>
              <a:srgbClr val="7C798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9422" name="Text Box 30"/>
          <p:cNvSpPr txBox="1">
            <a:spLocks noChangeArrowheads="1"/>
          </p:cNvSpPr>
          <p:nvPr/>
        </p:nvSpPr>
        <p:spPr bwMode="auto">
          <a:xfrm>
            <a:off x="1476375" y="3068638"/>
            <a:ext cx="360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 i="1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59426" name="Line 34"/>
          <p:cNvSpPr>
            <a:spLocks noChangeShapeType="1"/>
          </p:cNvSpPr>
          <p:nvPr/>
        </p:nvSpPr>
        <p:spPr bwMode="auto">
          <a:xfrm>
            <a:off x="2987675" y="4724400"/>
            <a:ext cx="10096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9427" name="Line 35"/>
          <p:cNvSpPr>
            <a:spLocks noChangeShapeType="1"/>
          </p:cNvSpPr>
          <p:nvPr/>
        </p:nvSpPr>
        <p:spPr bwMode="auto">
          <a:xfrm>
            <a:off x="3995738" y="5373688"/>
            <a:ext cx="10096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9428" name="Line 36"/>
          <p:cNvSpPr>
            <a:spLocks noChangeShapeType="1"/>
          </p:cNvSpPr>
          <p:nvPr/>
        </p:nvSpPr>
        <p:spPr bwMode="auto">
          <a:xfrm>
            <a:off x="5003800" y="5373688"/>
            <a:ext cx="0" cy="2873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9429" name="Text Box 37"/>
          <p:cNvSpPr txBox="1">
            <a:spLocks noChangeArrowheads="1"/>
          </p:cNvSpPr>
          <p:nvPr/>
        </p:nvSpPr>
        <p:spPr bwMode="auto">
          <a:xfrm>
            <a:off x="5364163" y="1700213"/>
            <a:ext cx="3240087" cy="246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ja-JP" altLang="en-US"/>
              <a:t>限界代替率は逓減する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ja-JP" altLang="en-US"/>
              <a:t>点</a:t>
            </a:r>
            <a:r>
              <a:rPr lang="en-US" altLang="ja-JP"/>
              <a:t>A</a:t>
            </a:r>
            <a:r>
              <a:rPr lang="ja-JP" altLang="en-US"/>
              <a:t>における限界代替率は，点</a:t>
            </a:r>
            <a:r>
              <a:rPr lang="en-US" altLang="ja-JP"/>
              <a:t>A</a:t>
            </a:r>
            <a:r>
              <a:rPr lang="ja-JP" altLang="en-US"/>
              <a:t>における無差別曲線の接線の傾きで近似できる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限界代替率</a:t>
            </a:r>
            <a:r>
              <a:rPr lang="en-US" altLang="ja-JP"/>
              <a:t>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800" name="Text Box 8"/>
              <p:cNvSpPr txBox="1">
                <a:spLocks noChangeArrowheads="1"/>
              </p:cNvSpPr>
              <p:nvPr/>
            </p:nvSpPr>
            <p:spPr bwMode="auto">
              <a:xfrm>
                <a:off x="755650" y="1700213"/>
                <a:ext cx="7632700" cy="3024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dirty="0">
                    <a:latin typeface="Symbol" pitchFamily="18" charset="2"/>
                  </a:rPr>
                  <a:t>D</a:t>
                </a:r>
                <a:r>
                  <a:rPr lang="en-US" altLang="ja-JP" i="1" dirty="0" err="1">
                    <a:latin typeface="Times New Roman" pitchFamily="18" charset="0"/>
                  </a:rPr>
                  <a:t>x</a:t>
                </a:r>
                <a:r>
                  <a:rPr lang="ja-JP" altLang="en-US" dirty="0"/>
                  <a:t>だけ</a:t>
                </a:r>
                <a:r>
                  <a:rPr lang="en-US" altLang="ja-JP" i="1" dirty="0">
                    <a:latin typeface="Times New Roman" pitchFamily="18" charset="0"/>
                  </a:rPr>
                  <a:t>x</a:t>
                </a:r>
                <a:r>
                  <a:rPr lang="ja-JP" altLang="en-US" dirty="0"/>
                  <a:t>の消費を増やすと，</a:t>
                </a:r>
                <a:r>
                  <a:rPr lang="en-US" altLang="ja-JP" i="1" dirty="0" err="1">
                    <a:latin typeface="Times New Roman" pitchFamily="18" charset="0"/>
                  </a:rPr>
                  <a:t>MU</a:t>
                </a:r>
                <a:r>
                  <a:rPr lang="en-US" altLang="ja-JP" i="1" baseline="-25000" dirty="0" err="1">
                    <a:latin typeface="Times New Roman" pitchFamily="18" charset="0"/>
                  </a:rPr>
                  <a:t>x</a:t>
                </a:r>
                <a:r>
                  <a:rPr lang="en-US" altLang="ja-JP" dirty="0" err="1">
                    <a:latin typeface="Symbol" pitchFamily="18" charset="2"/>
                  </a:rPr>
                  <a:t>D</a:t>
                </a:r>
                <a:r>
                  <a:rPr lang="en-US" altLang="ja-JP" i="1" dirty="0" err="1">
                    <a:latin typeface="Times New Roman" pitchFamily="18" charset="0"/>
                  </a:rPr>
                  <a:t>x</a:t>
                </a:r>
                <a:r>
                  <a:rPr lang="ja-JP" altLang="en-US" dirty="0" err="1"/>
                  <a:t>だけ</a:t>
                </a:r>
                <a:r>
                  <a:rPr lang="ja-JP" altLang="en-US" dirty="0"/>
                  <a:t>効用が増加する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ja-JP" dirty="0" err="1">
                    <a:latin typeface="Symbol" pitchFamily="18" charset="2"/>
                  </a:rPr>
                  <a:t>D</a:t>
                </a:r>
                <a:r>
                  <a:rPr lang="en-US" altLang="ja-JP" i="1" dirty="0" err="1">
                    <a:latin typeface="Times New Roman" pitchFamily="18" charset="0"/>
                  </a:rPr>
                  <a:t>y</a:t>
                </a:r>
                <a:r>
                  <a:rPr lang="ja-JP" altLang="en-US" dirty="0"/>
                  <a:t>だけ</a:t>
                </a:r>
                <a:r>
                  <a:rPr lang="en-US" altLang="ja-JP" i="1" dirty="0">
                    <a:latin typeface="Times New Roman" pitchFamily="18" charset="0"/>
                  </a:rPr>
                  <a:t>y</a:t>
                </a:r>
                <a:r>
                  <a:rPr lang="ja-JP" altLang="en-US" dirty="0"/>
                  <a:t>の消費を減らすと，</a:t>
                </a:r>
                <a:r>
                  <a:rPr lang="en-US" altLang="ja-JP" i="1" dirty="0" err="1">
                    <a:latin typeface="Times New Roman" pitchFamily="18" charset="0"/>
                  </a:rPr>
                  <a:t>MU</a:t>
                </a:r>
                <a:r>
                  <a:rPr lang="en-US" altLang="ja-JP" i="1" baseline="-25000" dirty="0" err="1">
                    <a:latin typeface="Times New Roman" pitchFamily="18" charset="0"/>
                  </a:rPr>
                  <a:t>y</a:t>
                </a:r>
                <a:r>
                  <a:rPr lang="en-US" altLang="ja-JP" dirty="0" err="1">
                    <a:latin typeface="Symbol" pitchFamily="18" charset="2"/>
                  </a:rPr>
                  <a:t>D</a:t>
                </a:r>
                <a:r>
                  <a:rPr lang="en-US" altLang="ja-JP" i="1" dirty="0" err="1">
                    <a:latin typeface="Times New Roman" pitchFamily="18" charset="0"/>
                  </a:rPr>
                  <a:t>y</a:t>
                </a:r>
                <a:r>
                  <a:rPr lang="ja-JP" altLang="en-US" dirty="0" err="1"/>
                  <a:t>だけ</a:t>
                </a:r>
                <a:r>
                  <a:rPr lang="ja-JP" altLang="en-US" dirty="0"/>
                  <a:t>効用が減少する</a:t>
                </a:r>
              </a:p>
              <a:p>
                <a:pPr>
                  <a:spcBef>
                    <a:spcPct val="50000"/>
                  </a:spcBef>
                </a:pPr>
                <a:r>
                  <a:rPr lang="ja-JP" altLang="en-US" dirty="0"/>
                  <a:t>これらがちょうど相殺されなければならない</a:t>
                </a:r>
                <a:r>
                  <a:rPr lang="en-US" altLang="ja-JP" dirty="0">
                    <a:sym typeface="Wingdings" panose="05000000000000000000" pitchFamily="2" charset="2"/>
                  </a:rPr>
                  <a:t></a:t>
                </a:r>
                <a:r>
                  <a:rPr lang="ja-JP" altLang="en-US" dirty="0"/>
                  <a:t>次の式が成立することが必要</a:t>
                </a:r>
                <a:endParaRPr lang="en-US" altLang="ja-JP" dirty="0"/>
              </a:p>
              <a:p>
                <a:pPr>
                  <a:spcBef>
                    <a:spcPct val="50000"/>
                  </a:spcBef>
                </a:pPr>
                <a:endParaRPr lang="en-US" altLang="ja-JP" dirty="0"/>
              </a:p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dirty="0">
                          <a:latin typeface="Cambria Math"/>
                        </a:rPr>
                        <m:t>𝑀</m:t>
                      </m:r>
                      <m:sSub>
                        <m:sSubPr>
                          <m:ctrlPr>
                            <a:rPr lang="en-US" altLang="ja-JP" sz="3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dirty="0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altLang="ja-JP" sz="3200" b="0" i="1" dirty="0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altLang="ja-JP" sz="3200" i="1" dirty="0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l-GR" altLang="ja-JP" sz="3200" i="1" dirty="0" smtClean="0">
                          <a:latin typeface="Cambria Math"/>
                          <a:ea typeface="Cambria Math"/>
                        </a:rPr>
                        <m:t>Δ</m:t>
                      </m:r>
                      <m:r>
                        <a:rPr lang="en-US" altLang="ja-JP" sz="3200" b="0" i="1" dirty="0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altLang="ja-JP" sz="3200" b="0" i="1" dirty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ja-JP" sz="3200" i="1" dirty="0" smtClean="0">
                          <a:latin typeface="Cambria Math"/>
                        </a:rPr>
                        <m:t>𝑀</m:t>
                      </m:r>
                      <m:sSub>
                        <m:sSubPr>
                          <m:ctrlPr>
                            <a:rPr lang="en-US" altLang="ja-JP" sz="3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dirty="0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altLang="ja-JP" sz="3200" b="0" i="1" dirty="0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altLang="ja-JP" sz="3200" i="1" dirty="0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l-GR" altLang="ja-JP" sz="3200" i="1" dirty="0" smtClean="0">
                          <a:latin typeface="Cambria Math"/>
                          <a:ea typeface="Cambria Math"/>
                        </a:rPr>
                        <m:t>Δ</m:t>
                      </m:r>
                      <m:r>
                        <a:rPr lang="en-US" altLang="ja-JP" sz="3200" b="0" i="1" dirty="0" smtClean="0">
                          <a:latin typeface="Cambria Math"/>
                          <a:ea typeface="Cambria Math"/>
                        </a:rPr>
                        <m:t>𝑦</m:t>
                      </m:r>
                    </m:oMath>
                  </m:oMathPara>
                </a14:m>
                <a:endParaRPr lang="ja-JP" altLang="en-US" sz="3200" i="1" dirty="0"/>
              </a:p>
            </p:txBody>
          </p:sp>
        </mc:Choice>
        <mc:Fallback xmlns="">
          <p:sp>
            <p:nvSpPr>
              <p:cNvPr id="33800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650" y="1700213"/>
                <a:ext cx="7632700" cy="3024289"/>
              </a:xfrm>
              <a:prstGeom prst="rect">
                <a:avLst/>
              </a:prstGeom>
              <a:blipFill rotWithShape="1">
                <a:blip r:embed="rId2"/>
                <a:stretch>
                  <a:fillRect l="-1278" t="-221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935596" y="4815775"/>
            <a:ext cx="46805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 dirty="0"/>
              <a:t>この関係から次の式が導かれる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3563888" y="5301208"/>
                <a:ext cx="3515129" cy="11557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smtClean="0">
                          <a:latin typeface="Cambria Math"/>
                        </a:rPr>
                        <m:t>𝑀𝑅𝑆</m:t>
                      </m:r>
                      <m:r>
                        <a:rPr lang="en-US" altLang="ja-JP" sz="3200" i="1" smtClean="0">
                          <a:latin typeface="Cambria Math"/>
                          <a:ea typeface="Cambria Math"/>
                        </a:rPr>
                        <m:t>≡</m:t>
                      </m:r>
                      <m:f>
                        <m:fPr>
                          <m:ctrlPr>
                            <a:rPr lang="en-US" altLang="ja-JP" sz="32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altLang="ja-JP" sz="3200" i="1" smtClean="0"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lang="en-US" altLang="ja-JP" sz="32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altLang="ja-JP" sz="3200" i="1" smtClean="0"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lang="en-US" altLang="ja-JP" sz="32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ja-JP" sz="3200" b="0" i="1" smtClean="0">
                              <a:latin typeface="Cambria Math"/>
                              <a:ea typeface="Cambria Math"/>
                            </a:rPr>
                            <m:t>𝑀</m:t>
                          </m:r>
                          <m:sSub>
                            <m:sSubPr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3200" b="0" i="1" smtClean="0"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3200" b="0" i="1" smtClean="0">
                              <a:latin typeface="Cambria Math"/>
                              <a:ea typeface="Cambria Math"/>
                            </a:rPr>
                            <m:t>𝑀</m:t>
                          </m:r>
                          <m:sSub>
                            <m:sSubPr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3200" b="0" i="1" smtClean="0"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5301208"/>
                <a:ext cx="3515129" cy="115570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800"/>
              <a:t>Q.</a:t>
            </a:r>
            <a:r>
              <a:rPr lang="ja-JP" altLang="en-US" sz="2800"/>
              <a:t>無差別曲線が次のようなグラフだったら，消費者はどのような選好</a:t>
            </a:r>
            <a:r>
              <a:rPr lang="en-US" altLang="ja-JP" sz="2800"/>
              <a:t>(preference)</a:t>
            </a:r>
            <a:r>
              <a:rPr lang="ja-JP" altLang="en-US" sz="2800"/>
              <a:t>を持っているのだろうか</a:t>
            </a:r>
          </a:p>
        </p:txBody>
      </p:sp>
      <p:sp>
        <p:nvSpPr>
          <p:cNvPr id="36868" name="Line 4"/>
          <p:cNvSpPr>
            <a:spLocks noChangeAspect="1" noChangeShapeType="1"/>
          </p:cNvSpPr>
          <p:nvPr/>
        </p:nvSpPr>
        <p:spPr bwMode="auto">
          <a:xfrm>
            <a:off x="1522413" y="4059238"/>
            <a:ext cx="1720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869" name="Line 5"/>
          <p:cNvSpPr>
            <a:spLocks noChangeAspect="1" noChangeShapeType="1"/>
          </p:cNvSpPr>
          <p:nvPr/>
        </p:nvSpPr>
        <p:spPr bwMode="auto">
          <a:xfrm flipV="1">
            <a:off x="1522413" y="2276475"/>
            <a:ext cx="0" cy="1782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870" name="Text Box 6"/>
          <p:cNvSpPr txBox="1">
            <a:spLocks noChangeAspect="1" noChangeArrowheads="1"/>
          </p:cNvSpPr>
          <p:nvPr/>
        </p:nvSpPr>
        <p:spPr bwMode="auto">
          <a:xfrm>
            <a:off x="3287713" y="3997325"/>
            <a:ext cx="220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</a:rPr>
              <a:t>x</a:t>
            </a:r>
          </a:p>
        </p:txBody>
      </p:sp>
      <p:sp>
        <p:nvSpPr>
          <p:cNvPr id="36902" name="Line 38"/>
          <p:cNvSpPr>
            <a:spLocks noChangeAspect="1" noChangeShapeType="1"/>
          </p:cNvSpPr>
          <p:nvPr/>
        </p:nvSpPr>
        <p:spPr bwMode="auto">
          <a:xfrm>
            <a:off x="1695450" y="2579688"/>
            <a:ext cx="1254125" cy="1254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903" name="Text Box 39"/>
          <p:cNvSpPr txBox="1">
            <a:spLocks noChangeAspect="1" noChangeArrowheads="1"/>
          </p:cNvSpPr>
          <p:nvPr/>
        </p:nvSpPr>
        <p:spPr bwMode="auto">
          <a:xfrm>
            <a:off x="1116013" y="2060575"/>
            <a:ext cx="220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</a:rPr>
              <a:t>y</a:t>
            </a:r>
          </a:p>
        </p:txBody>
      </p:sp>
      <p:sp>
        <p:nvSpPr>
          <p:cNvPr id="36886" name="Line 22"/>
          <p:cNvSpPr>
            <a:spLocks noChangeAspect="1" noChangeShapeType="1"/>
          </p:cNvSpPr>
          <p:nvPr/>
        </p:nvSpPr>
        <p:spPr bwMode="auto">
          <a:xfrm>
            <a:off x="5219700" y="4059238"/>
            <a:ext cx="17192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887" name="Line 23"/>
          <p:cNvSpPr>
            <a:spLocks noChangeAspect="1" noChangeShapeType="1"/>
          </p:cNvSpPr>
          <p:nvPr/>
        </p:nvSpPr>
        <p:spPr bwMode="auto">
          <a:xfrm flipV="1">
            <a:off x="5219700" y="2279650"/>
            <a:ext cx="0" cy="1779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888" name="Text Box 24"/>
          <p:cNvSpPr txBox="1">
            <a:spLocks noChangeAspect="1" noChangeArrowheads="1"/>
          </p:cNvSpPr>
          <p:nvPr/>
        </p:nvSpPr>
        <p:spPr bwMode="auto">
          <a:xfrm>
            <a:off x="7000875" y="3933825"/>
            <a:ext cx="307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</a:rPr>
              <a:t>x</a:t>
            </a:r>
          </a:p>
        </p:txBody>
      </p:sp>
      <p:sp>
        <p:nvSpPr>
          <p:cNvPr id="36904" name="Text Box 40"/>
          <p:cNvSpPr txBox="1">
            <a:spLocks noChangeAspect="1" noChangeArrowheads="1"/>
          </p:cNvSpPr>
          <p:nvPr/>
        </p:nvSpPr>
        <p:spPr bwMode="auto">
          <a:xfrm>
            <a:off x="4859338" y="2060575"/>
            <a:ext cx="288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</a:rPr>
              <a:t>y</a:t>
            </a:r>
          </a:p>
        </p:txBody>
      </p:sp>
      <p:sp>
        <p:nvSpPr>
          <p:cNvPr id="36905" name="Arc 41"/>
          <p:cNvSpPr>
            <a:spLocks noChangeAspect="1"/>
          </p:cNvSpPr>
          <p:nvPr/>
        </p:nvSpPr>
        <p:spPr bwMode="auto">
          <a:xfrm>
            <a:off x="5438775" y="2624138"/>
            <a:ext cx="1292225" cy="120808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6911" name="Text Box 47"/>
          <p:cNvSpPr txBox="1">
            <a:spLocks noChangeAspect="1" noChangeArrowheads="1"/>
          </p:cNvSpPr>
          <p:nvPr/>
        </p:nvSpPr>
        <p:spPr bwMode="auto">
          <a:xfrm>
            <a:off x="3360738" y="6157913"/>
            <a:ext cx="220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</a:rPr>
              <a:t>x</a:t>
            </a:r>
          </a:p>
        </p:txBody>
      </p:sp>
      <p:sp>
        <p:nvSpPr>
          <p:cNvPr id="36913" name="Text Box 49"/>
          <p:cNvSpPr txBox="1">
            <a:spLocks noChangeAspect="1" noChangeArrowheads="1"/>
          </p:cNvSpPr>
          <p:nvPr/>
        </p:nvSpPr>
        <p:spPr bwMode="auto">
          <a:xfrm>
            <a:off x="1187450" y="4149725"/>
            <a:ext cx="220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</a:rPr>
              <a:t>y</a:t>
            </a:r>
          </a:p>
        </p:txBody>
      </p:sp>
      <p:sp>
        <p:nvSpPr>
          <p:cNvPr id="36909" name="Line 45"/>
          <p:cNvSpPr>
            <a:spLocks noChangeAspect="1" noChangeShapeType="1"/>
          </p:cNvSpPr>
          <p:nvPr/>
        </p:nvSpPr>
        <p:spPr bwMode="auto">
          <a:xfrm>
            <a:off x="1595438" y="6219825"/>
            <a:ext cx="1720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910" name="Line 46"/>
          <p:cNvSpPr>
            <a:spLocks noChangeAspect="1" noChangeShapeType="1"/>
          </p:cNvSpPr>
          <p:nvPr/>
        </p:nvSpPr>
        <p:spPr bwMode="auto">
          <a:xfrm flipV="1">
            <a:off x="1595438" y="4437063"/>
            <a:ext cx="0" cy="1782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914" name="Arc 50"/>
          <p:cNvSpPr>
            <a:spLocks/>
          </p:cNvSpPr>
          <p:nvPr/>
        </p:nvSpPr>
        <p:spPr bwMode="auto">
          <a:xfrm flipV="1">
            <a:off x="1835150" y="4724400"/>
            <a:ext cx="1296988" cy="10795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6917" name="Line 53"/>
          <p:cNvSpPr>
            <a:spLocks noChangeAspect="1" noChangeShapeType="1"/>
          </p:cNvSpPr>
          <p:nvPr/>
        </p:nvSpPr>
        <p:spPr bwMode="auto">
          <a:xfrm>
            <a:off x="5292725" y="6148388"/>
            <a:ext cx="1720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918" name="Line 54"/>
          <p:cNvSpPr>
            <a:spLocks noChangeAspect="1" noChangeShapeType="1"/>
          </p:cNvSpPr>
          <p:nvPr/>
        </p:nvSpPr>
        <p:spPr bwMode="auto">
          <a:xfrm flipV="1">
            <a:off x="5292725" y="4365625"/>
            <a:ext cx="0" cy="1782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920" name="Text Box 56"/>
          <p:cNvSpPr txBox="1">
            <a:spLocks noChangeAspect="1" noChangeArrowheads="1"/>
          </p:cNvSpPr>
          <p:nvPr/>
        </p:nvSpPr>
        <p:spPr bwMode="auto">
          <a:xfrm>
            <a:off x="7092950" y="6021388"/>
            <a:ext cx="220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</a:rPr>
              <a:t>x</a:t>
            </a:r>
          </a:p>
        </p:txBody>
      </p:sp>
      <p:sp>
        <p:nvSpPr>
          <p:cNvPr id="36921" name="Text Box 57"/>
          <p:cNvSpPr txBox="1">
            <a:spLocks noChangeAspect="1" noChangeArrowheads="1"/>
          </p:cNvSpPr>
          <p:nvPr/>
        </p:nvSpPr>
        <p:spPr bwMode="auto">
          <a:xfrm>
            <a:off x="4859338" y="4221163"/>
            <a:ext cx="220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</a:rPr>
              <a:t>y</a:t>
            </a:r>
          </a:p>
        </p:txBody>
      </p:sp>
      <p:sp>
        <p:nvSpPr>
          <p:cNvPr id="36922" name="Line 58"/>
          <p:cNvSpPr>
            <a:spLocks noChangeShapeType="1"/>
          </p:cNvSpPr>
          <p:nvPr/>
        </p:nvSpPr>
        <p:spPr bwMode="auto">
          <a:xfrm flipV="1">
            <a:off x="6156325" y="4437063"/>
            <a:ext cx="0" cy="1728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923" name="Line 59"/>
          <p:cNvSpPr>
            <a:spLocks noChangeAspect="1" noChangeShapeType="1"/>
          </p:cNvSpPr>
          <p:nvPr/>
        </p:nvSpPr>
        <p:spPr bwMode="auto">
          <a:xfrm>
            <a:off x="2051050" y="2349500"/>
            <a:ext cx="1254125" cy="12541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924" name="Arc 60"/>
          <p:cNvSpPr>
            <a:spLocks noChangeAspect="1"/>
          </p:cNvSpPr>
          <p:nvPr/>
        </p:nvSpPr>
        <p:spPr bwMode="auto">
          <a:xfrm>
            <a:off x="5795963" y="2349500"/>
            <a:ext cx="1292225" cy="120808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6925" name="Arc 61"/>
          <p:cNvSpPr>
            <a:spLocks/>
          </p:cNvSpPr>
          <p:nvPr/>
        </p:nvSpPr>
        <p:spPr bwMode="auto">
          <a:xfrm flipV="1">
            <a:off x="1692275" y="4365625"/>
            <a:ext cx="1296988" cy="10795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6926" name="Line 62"/>
          <p:cNvSpPr>
            <a:spLocks noChangeShapeType="1"/>
          </p:cNvSpPr>
          <p:nvPr/>
        </p:nvSpPr>
        <p:spPr bwMode="auto">
          <a:xfrm flipV="1">
            <a:off x="6516688" y="4437063"/>
            <a:ext cx="0" cy="172878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000"/>
              <a:t>限界代替率逓減と限界効用の関係</a:t>
            </a: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827088" y="4292600"/>
            <a:ext cx="76327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ja-JP" altLang="en-US"/>
              <a:t>上の効用関数の無差別曲線を描け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ja-JP" altLang="en-US" i="1">
                <a:latin typeface="Times New Roman" pitchFamily="18" charset="0"/>
              </a:rPr>
              <a:t> </a:t>
            </a:r>
            <a:r>
              <a:rPr lang="en-US" altLang="ja-JP" i="1">
                <a:latin typeface="Times New Roman" pitchFamily="18" charset="0"/>
              </a:rPr>
              <a:t>y </a:t>
            </a:r>
            <a:r>
              <a:rPr lang="ja-JP" altLang="en-US"/>
              <a:t>を固定しておいて </a:t>
            </a:r>
            <a:r>
              <a:rPr lang="en-US" altLang="ja-JP" i="1">
                <a:latin typeface="Times New Roman" pitchFamily="18" charset="0"/>
              </a:rPr>
              <a:t>x </a:t>
            </a:r>
            <a:r>
              <a:rPr lang="ja-JP" altLang="en-US"/>
              <a:t>だけ増加させた場合の </a:t>
            </a:r>
            <a:r>
              <a:rPr lang="en-US" altLang="ja-JP" i="1">
                <a:latin typeface="Times New Roman" pitchFamily="18" charset="0"/>
              </a:rPr>
              <a:t>x </a:t>
            </a:r>
            <a:r>
              <a:rPr lang="ja-JP" altLang="en-US"/>
              <a:t>と </a:t>
            </a:r>
            <a:r>
              <a:rPr lang="en-US" altLang="ja-JP" i="1">
                <a:latin typeface="Times New Roman" pitchFamily="18" charset="0"/>
              </a:rPr>
              <a:t>U </a:t>
            </a:r>
            <a:r>
              <a:rPr lang="ja-JP" altLang="en-US"/>
              <a:t>の関係をグラフで表せ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ja-JP" altLang="en-US"/>
              <a:t>それぞれの関数で，限界効用は逓減するか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2339752" y="1838746"/>
                <a:ext cx="4549263" cy="1770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3600" b="0" dirty="0">
                    <a:latin typeface="Times New Roman" pitchFamily="18" charset="0"/>
                    <a:cs typeface="Times New Roman" pitchFamily="18" charset="0"/>
                  </a:rPr>
                  <a:t>(1)  </a:t>
                </a:r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latin typeface="Cambria Math"/>
                      </a:rPr>
                      <m:t>𝑈</m:t>
                    </m:r>
                    <m:d>
                      <m:dPr>
                        <m:ctrlP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600" b="0" i="1" smtClean="0">
                            <a:latin typeface="Cambria Math"/>
                          </a:rPr>
                          <m:t>𝑥</m:t>
                        </m:r>
                        <m:r>
                          <a:rPr kumimoji="1" lang="en-US" altLang="ja-JP" sz="3600" b="0" i="1" smtClean="0">
                            <a:latin typeface="Cambria Math"/>
                          </a:rPr>
                          <m:t>,</m:t>
                        </m:r>
                        <m:r>
                          <a:rPr kumimoji="1" lang="en-US" altLang="ja-JP" sz="3600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kumimoji="1" lang="en-US" altLang="ja-JP" sz="3600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ja-JP" sz="3600" b="0" i="1" smtClean="0">
                            <a:latin typeface="Cambria Math"/>
                          </a:rPr>
                          <m:t>𝑥</m:t>
                        </m:r>
                        <m:r>
                          <a:rPr kumimoji="1" lang="en-US" altLang="ja-JP" sz="3600" b="0" i="1" smtClean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kumimoji="1" lang="en-US" altLang="ja-JP" sz="36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rad>
                  </m:oMath>
                </a14:m>
                <a:endParaRPr kumimoji="1" lang="en-US" altLang="ja-JP" sz="3600" dirty="0"/>
              </a:p>
              <a:p>
                <a:r>
                  <a:rPr lang="en-US" altLang="ja-JP" sz="3600" dirty="0">
                    <a:latin typeface="Times New Roman" pitchFamily="18" charset="0"/>
                    <a:cs typeface="Times New Roman" pitchFamily="18" charset="0"/>
                  </a:rPr>
                  <a:t>(2)  </a:t>
                </a:r>
                <a14:m>
                  <m:oMath xmlns:m="http://schemas.openxmlformats.org/officeDocument/2006/math">
                    <m:r>
                      <a:rPr lang="en-US" altLang="ja-JP" sz="3600" i="1">
                        <a:latin typeface="Cambria Math"/>
                      </a:rPr>
                      <m:t>𝑈</m:t>
                    </m:r>
                    <m:d>
                      <m:dPr>
                        <m:ctrlPr>
                          <a:rPr lang="en-US" altLang="ja-JP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600" i="1">
                            <a:latin typeface="Cambria Math"/>
                          </a:rPr>
                          <m:t>𝑥</m:t>
                        </m:r>
                        <m:r>
                          <a:rPr lang="en-US" altLang="ja-JP" sz="3600" i="1">
                            <a:latin typeface="Cambria Math"/>
                          </a:rPr>
                          <m:t>,</m:t>
                        </m:r>
                        <m:r>
                          <a:rPr lang="en-US" altLang="ja-JP" sz="3600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ja-JP" sz="3600" i="1">
                        <a:latin typeface="Cambria Math"/>
                      </a:rPr>
                      <m:t>=</m:t>
                    </m:r>
                    <m:r>
                      <a:rPr lang="en-US" altLang="ja-JP" sz="3600" b="0" i="1" smtClean="0">
                        <a:latin typeface="Cambria Math"/>
                      </a:rPr>
                      <m:t>𝑥</m:t>
                    </m:r>
                    <m:r>
                      <a:rPr lang="en-US" altLang="ja-JP" sz="3600" b="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ja-JP" sz="3600" b="0" i="1" smtClean="0">
                        <a:latin typeface="Cambria Math"/>
                        <a:ea typeface="Cambria Math"/>
                      </a:rPr>
                      <m:t>𝑦</m:t>
                    </m:r>
                  </m:oMath>
                </a14:m>
                <a:endParaRPr kumimoji="1" lang="en-US" altLang="ja-JP" sz="3600" dirty="0"/>
              </a:p>
              <a:p>
                <a:r>
                  <a:rPr lang="en-US" altLang="ja-JP" sz="3600" dirty="0">
                    <a:latin typeface="Times New Roman" pitchFamily="18" charset="0"/>
                    <a:cs typeface="Times New Roman" pitchFamily="18" charset="0"/>
                  </a:rPr>
                  <a:t>(3)  </a:t>
                </a:r>
                <a14:m>
                  <m:oMath xmlns:m="http://schemas.openxmlformats.org/officeDocument/2006/math">
                    <m:r>
                      <a:rPr lang="en-US" altLang="ja-JP" sz="3600" i="1">
                        <a:latin typeface="Cambria Math"/>
                      </a:rPr>
                      <m:t>𝑈</m:t>
                    </m:r>
                    <m:d>
                      <m:dPr>
                        <m:ctrlPr>
                          <a:rPr lang="en-US" altLang="ja-JP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600" i="1">
                            <a:latin typeface="Cambria Math"/>
                          </a:rPr>
                          <m:t>𝑥</m:t>
                        </m:r>
                        <m:r>
                          <a:rPr lang="en-US" altLang="ja-JP" sz="3600" i="1">
                            <a:latin typeface="Cambria Math"/>
                          </a:rPr>
                          <m:t>,</m:t>
                        </m:r>
                        <m:r>
                          <a:rPr lang="en-US" altLang="ja-JP" sz="3600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ja-JP" sz="36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ja-JP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ja-JP" sz="36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ja-JP" sz="3600" i="1" smtClean="0"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en-US" altLang="ja-JP" sz="36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ja-JP" sz="36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p>
                        <m:r>
                          <a:rPr lang="en-US" altLang="ja-JP" sz="36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1838746"/>
                <a:ext cx="4549263" cy="1770613"/>
              </a:xfrm>
              <a:prstGeom prst="rect">
                <a:avLst/>
              </a:prstGeom>
              <a:blipFill rotWithShape="1">
                <a:blip r:embed="rId2"/>
                <a:stretch>
                  <a:fillRect l="-4155" t="-5517" b="-120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効用関数 </a:t>
            </a:r>
            <a:r>
              <a:rPr lang="en-US" altLang="ja-JP" dirty="0"/>
              <a:t>utility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395536" y="1700808"/>
                <a:ext cx="8424936" cy="4699992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ja-JP" altLang="en-US" sz="2800" dirty="0"/>
                  <a:t>効用</a:t>
                </a:r>
                <a:r>
                  <a:rPr lang="en-US" altLang="ja-JP" sz="2800" dirty="0"/>
                  <a:t>(utility)</a:t>
                </a:r>
              </a:p>
              <a:p>
                <a:pPr marL="457200" lvl="1" indent="0">
                  <a:buNone/>
                </a:pPr>
                <a:r>
                  <a:rPr lang="ja-JP" altLang="en-US" sz="2400" dirty="0"/>
                  <a:t>財</a:t>
                </a:r>
                <a:r>
                  <a:rPr lang="en-US" altLang="ja-JP" sz="2400" dirty="0"/>
                  <a:t>(goods)</a:t>
                </a:r>
                <a:r>
                  <a:rPr lang="ja-JP" altLang="en-US" sz="2400" dirty="0"/>
                  <a:t>の消費から消費者が得る満足感</a:t>
                </a:r>
                <a:endParaRPr lang="en-US" altLang="ja-JP" sz="2400" dirty="0"/>
              </a:p>
              <a:p>
                <a:pPr marL="457200" lvl="1" indent="0">
                  <a:buNone/>
                </a:pPr>
                <a:endParaRPr lang="ja-JP" altLang="en-US" sz="2400" dirty="0"/>
              </a:p>
              <a:p>
                <a:pPr marL="0" indent="0">
                  <a:buNone/>
                </a:pPr>
                <a:r>
                  <a:rPr lang="ja-JP" altLang="en-US" sz="2800" dirty="0"/>
                  <a:t>効用関数 　財の消費量</a:t>
                </a:r>
                <a:r>
                  <a:rPr lang="en-US" altLang="ja-JP" sz="2800" dirty="0"/>
                  <a:t>(</a:t>
                </a:r>
                <a:r>
                  <a:rPr lang="en-US" altLang="ja-JP" sz="2800" i="1" dirty="0">
                    <a:latin typeface="Times New Roman" pitchFamily="18" charset="0"/>
                  </a:rPr>
                  <a:t>x</a:t>
                </a:r>
                <a:r>
                  <a:rPr lang="en-US" altLang="ja-JP" sz="2800" dirty="0"/>
                  <a:t>)</a:t>
                </a:r>
                <a:r>
                  <a:rPr lang="ja-JP" altLang="en-US" sz="2800" dirty="0"/>
                  <a:t>と効用</a:t>
                </a:r>
                <a:r>
                  <a:rPr lang="en-US" altLang="ja-JP" sz="2800" dirty="0"/>
                  <a:t>(</a:t>
                </a:r>
                <a:r>
                  <a:rPr lang="en-US" altLang="ja-JP" sz="2800" i="1" dirty="0">
                    <a:latin typeface="Times New Roman" pitchFamily="18" charset="0"/>
                  </a:rPr>
                  <a:t>U</a:t>
                </a:r>
                <a:r>
                  <a:rPr lang="en-US" altLang="ja-JP" sz="2800" dirty="0"/>
                  <a:t>)</a:t>
                </a:r>
                <a:r>
                  <a:rPr lang="ja-JP" altLang="en-US" sz="2800" dirty="0"/>
                  <a:t>の対応関係</a:t>
                </a:r>
                <a:endParaRPr lang="en-US" altLang="ja-JP" sz="2800" dirty="0"/>
              </a:p>
              <a:p>
                <a:pPr marL="0" indent="0">
                  <a:buNone/>
                </a:pPr>
                <a:endParaRPr lang="en-US" altLang="ja-JP" sz="2800" dirty="0"/>
              </a:p>
              <a:p>
                <a:pPr marL="0" indent="0">
                  <a:buNone/>
                </a:pPr>
                <a:r>
                  <a:rPr lang="ja-JP" altLang="en-US" sz="2800" dirty="0"/>
                  <a:t>		</a:t>
                </a:r>
                <a:r>
                  <a:rPr lang="en-US" altLang="ja-JP" sz="2800" i="1" dirty="0">
                    <a:latin typeface="Times New Roman" pitchFamily="18" charset="0"/>
                  </a:rPr>
                  <a:t>	U</a:t>
                </a:r>
                <a:r>
                  <a:rPr lang="en-US" altLang="ja-JP" sz="2800" dirty="0">
                    <a:latin typeface="Times New Roman" pitchFamily="18" charset="0"/>
                  </a:rPr>
                  <a:t>=</a:t>
                </a:r>
                <a:r>
                  <a:rPr lang="en-US" altLang="ja-JP" sz="2800" i="1" dirty="0">
                    <a:latin typeface="Times New Roman" pitchFamily="18" charset="0"/>
                  </a:rPr>
                  <a:t>U</a:t>
                </a:r>
                <a:r>
                  <a:rPr lang="en-US" altLang="ja-JP" sz="2800" dirty="0">
                    <a:latin typeface="Times New Roman" pitchFamily="18" charset="0"/>
                  </a:rPr>
                  <a:t>(</a:t>
                </a:r>
                <a:r>
                  <a:rPr lang="en-US" altLang="ja-JP" sz="2800" i="1" dirty="0">
                    <a:latin typeface="Times New Roman" pitchFamily="18" charset="0"/>
                  </a:rPr>
                  <a:t>x</a:t>
                </a:r>
                <a:r>
                  <a:rPr lang="en-US" altLang="ja-JP" sz="2800" dirty="0">
                    <a:latin typeface="Times New Roman" pitchFamily="18" charset="0"/>
                  </a:rPr>
                  <a:t>)</a:t>
                </a:r>
              </a:p>
              <a:p>
                <a:endParaRPr lang="en-US" altLang="ja-JP" sz="2800" dirty="0">
                  <a:latin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ja-JP" altLang="en-US" sz="2800" dirty="0"/>
                  <a:t>限界効用</a:t>
                </a:r>
                <a:r>
                  <a:rPr lang="en-US" altLang="ja-JP" sz="2800" dirty="0"/>
                  <a:t>(marginal utility)</a:t>
                </a:r>
              </a:p>
              <a:p>
                <a:pPr lvl="1"/>
                <a:r>
                  <a:rPr lang="ja-JP" altLang="en-US" sz="2400" dirty="0"/>
                  <a:t>財を</a:t>
                </a:r>
                <a:r>
                  <a:rPr lang="en-US" altLang="ja-JP" sz="2400" dirty="0"/>
                  <a:t>1</a:t>
                </a:r>
                <a:r>
                  <a:rPr lang="ja-JP" altLang="en-US" sz="2400" dirty="0"/>
                  <a:t>単位追加的に消費した場合の効用の増分</a:t>
                </a:r>
                <a:endParaRPr lang="en-US" altLang="ja-JP" sz="2400" dirty="0"/>
              </a:p>
              <a:p>
                <a:pPr marL="457200" lvl="1" indent="0">
                  <a:buNone/>
                </a:pPr>
                <a:endParaRPr lang="en-US" altLang="ja-JP" sz="24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000" i="1" dirty="0">
                          <a:latin typeface="Cambria Math"/>
                        </a:rPr>
                        <m:t>𝑀𝑈</m:t>
                      </m:r>
                      <m:d>
                        <m:dPr>
                          <m:ctrlPr>
                            <a:rPr lang="en-US" altLang="ja-JP" sz="3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000" b="0" i="1" dirty="0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ja-JP" sz="3000" b="0" i="1" dirty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sz="3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000" b="0" i="1" dirty="0" smtClean="0">
                              <a:latin typeface="Cambria Math"/>
                            </a:rPr>
                            <m:t>𝑈</m:t>
                          </m:r>
                          <m:d>
                            <m:dPr>
                              <m:ctrlPr>
                                <a:rPr lang="en-US" altLang="ja-JP" sz="3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000" b="0" i="1" dirty="0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ja-JP" sz="3000" b="0" i="1" dirty="0" smtClean="0">
                                  <a:latin typeface="Cambria Math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l-GR" altLang="ja-JP" sz="3000" b="0" i="1" dirty="0" smtClean="0">
                                  <a:latin typeface="Cambria Math"/>
                                  <a:ea typeface="Cambria Math"/>
                                </a:rPr>
                                <m:t>Δ</m:t>
                              </m:r>
                              <m:r>
                                <a:rPr lang="en-US" altLang="ja-JP" sz="3000" b="0" i="1" dirty="0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ja-JP" sz="3000" b="0" i="1" dirty="0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ja-JP" sz="3000" b="0" i="1" dirty="0" smtClean="0">
                              <a:latin typeface="Cambria Math"/>
                            </a:rPr>
                            <m:t>𝑈</m:t>
                          </m:r>
                          <m:d>
                            <m:dPr>
                              <m:ctrlPr>
                                <a:rPr lang="en-US" altLang="ja-JP" sz="3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000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l-GR" altLang="ja-JP" sz="3000" b="0" i="1" dirty="0" smtClean="0"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lang="en-US" altLang="ja-JP" sz="3000" b="0" i="1" dirty="0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den>
                      </m:f>
                      <m:r>
                        <a:rPr lang="en-US" altLang="ja-JP" sz="3000" b="0" i="1" dirty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sz="3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altLang="ja-JP" sz="3000" b="0" i="1" dirty="0" smtClean="0"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lang="en-US" altLang="ja-JP" sz="3000" b="0" i="1" dirty="0" smtClean="0">
                              <a:latin typeface="Cambria Math"/>
                              <a:ea typeface="Cambria Math"/>
                            </a:rPr>
                            <m:t>𝑈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altLang="ja-JP" sz="3000" b="0" i="1" dirty="0" smtClean="0"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lang="en-US" altLang="ja-JP" sz="3000" b="0" i="1" dirty="0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ja-JP" altLang="en-US" sz="3000" i="1" dirty="0"/>
              </a:p>
            </p:txBody>
          </p:sp>
        </mc:Choice>
        <mc:Fallback xmlns="">
          <p:sp>
            <p:nvSpPr>
              <p:cNvPr id="51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395536" y="1700808"/>
                <a:ext cx="8424936" cy="4699992"/>
              </a:xfrm>
              <a:blipFill>
                <a:blip r:embed="rId2"/>
                <a:stretch>
                  <a:fillRect l="-1302" t="-32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予算制約 </a:t>
            </a:r>
            <a:r>
              <a:rPr lang="en-US" altLang="ja-JP"/>
              <a:t>budget constraint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8002588" cy="2560638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ja-JP" sz="2800" i="1" dirty="0">
                <a:latin typeface="Times New Roman" pitchFamily="18" charset="0"/>
              </a:rPr>
              <a:t>p</a:t>
            </a:r>
            <a:r>
              <a:rPr lang="en-US" altLang="ja-JP" sz="2800" dirty="0"/>
              <a:t> :  </a:t>
            </a:r>
            <a:r>
              <a:rPr lang="ja-JP" altLang="en-US" sz="2800" dirty="0"/>
              <a:t>財 </a:t>
            </a:r>
            <a:r>
              <a:rPr lang="en-US" altLang="ja-JP" sz="2800" i="1" dirty="0">
                <a:latin typeface="Times New Roman" pitchFamily="18" charset="0"/>
              </a:rPr>
              <a:t>x </a:t>
            </a:r>
            <a:r>
              <a:rPr lang="ja-JP" altLang="en-US" sz="2800" dirty="0"/>
              <a:t>の価格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ja-JP" sz="2800" i="1" dirty="0">
                <a:latin typeface="Times New Roman" pitchFamily="18" charset="0"/>
              </a:rPr>
              <a:t>q</a:t>
            </a:r>
            <a:r>
              <a:rPr lang="en-US" altLang="ja-JP" sz="2800" dirty="0"/>
              <a:t> :  </a:t>
            </a:r>
            <a:r>
              <a:rPr lang="ja-JP" altLang="en-US" sz="2800" dirty="0"/>
              <a:t>財 </a:t>
            </a:r>
            <a:r>
              <a:rPr lang="en-US" altLang="ja-JP" sz="2800" i="1" dirty="0">
                <a:latin typeface="Times New Roman" pitchFamily="18" charset="0"/>
              </a:rPr>
              <a:t>y </a:t>
            </a:r>
            <a:r>
              <a:rPr lang="ja-JP" altLang="en-US" sz="2800" dirty="0"/>
              <a:t>の価格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ja-JP" sz="2800" i="1" dirty="0">
                <a:latin typeface="Times New Roman" pitchFamily="18" charset="0"/>
              </a:rPr>
              <a:t>I  </a:t>
            </a:r>
            <a:r>
              <a:rPr lang="en-US" altLang="ja-JP" sz="2800" dirty="0"/>
              <a:t>: </a:t>
            </a:r>
            <a:r>
              <a:rPr lang="ja-JP" altLang="en-US" sz="2800" dirty="0"/>
              <a:t>所得  </a:t>
            </a:r>
            <a:r>
              <a:rPr lang="en-US" altLang="ja-JP" sz="2800" dirty="0"/>
              <a:t>(Income)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ja-JP" sz="28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ja-JP" sz="2800" i="1" dirty="0">
                <a:latin typeface="Times New Roman" pitchFamily="18" charset="0"/>
              </a:rPr>
              <a:t>p</a:t>
            </a:r>
            <a:r>
              <a:rPr lang="en-US" altLang="ja-JP" sz="2800" dirty="0">
                <a:latin typeface="Times New Roman" pitchFamily="18" charset="0"/>
              </a:rPr>
              <a:t>,</a:t>
            </a:r>
            <a:r>
              <a:rPr lang="ja-JP" altLang="en-US" sz="2800" dirty="0">
                <a:latin typeface="Times New Roman" pitchFamily="18" charset="0"/>
              </a:rPr>
              <a:t> </a:t>
            </a:r>
            <a:r>
              <a:rPr lang="en-US" altLang="ja-JP" sz="2800" i="1" dirty="0">
                <a:latin typeface="Times New Roman" pitchFamily="18" charset="0"/>
              </a:rPr>
              <a:t>q</a:t>
            </a:r>
            <a:r>
              <a:rPr lang="en-US" altLang="ja-JP" sz="2800" dirty="0">
                <a:latin typeface="Times New Roman" pitchFamily="18" charset="0"/>
              </a:rPr>
              <a:t>, </a:t>
            </a:r>
            <a:r>
              <a:rPr lang="en-US" altLang="ja-JP" sz="2800" i="1" dirty="0">
                <a:latin typeface="Times New Roman" pitchFamily="18" charset="0"/>
              </a:rPr>
              <a:t>I</a:t>
            </a:r>
            <a:r>
              <a:rPr lang="en-US" altLang="ja-JP" sz="2800" dirty="0"/>
              <a:t> </a:t>
            </a:r>
            <a:r>
              <a:rPr lang="ja-JP" altLang="en-US" sz="2800" dirty="0"/>
              <a:t>は与えられている（消費者にとっては外生的）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ja-JP" sz="2800" i="1" dirty="0">
                <a:latin typeface="Times New Roman" pitchFamily="18" charset="0"/>
              </a:rPr>
              <a:t>x</a:t>
            </a:r>
            <a:r>
              <a:rPr lang="en-US" altLang="ja-JP" sz="2800" dirty="0">
                <a:latin typeface="Times New Roman" pitchFamily="18" charset="0"/>
              </a:rPr>
              <a:t>, </a:t>
            </a:r>
            <a:r>
              <a:rPr lang="en-US" altLang="ja-JP" sz="2800" i="1" dirty="0">
                <a:latin typeface="Times New Roman" pitchFamily="18" charset="0"/>
              </a:rPr>
              <a:t>y</a:t>
            </a:r>
            <a:r>
              <a:rPr lang="en-US" altLang="ja-JP" sz="2800" dirty="0"/>
              <a:t> :  </a:t>
            </a:r>
            <a:r>
              <a:rPr lang="ja-JP" altLang="en-US" sz="2800" dirty="0"/>
              <a:t>それぞれの財の購入量（内生的）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ja-JP" altLang="en-US" sz="2800" dirty="0"/>
              <a:t>予算制約式は次の式で与えられる。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3010297" y="5517232"/>
                <a:ext cx="296318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/>
                        </a:rPr>
                        <m:t>𝑝𝑥</m:t>
                      </m:r>
                      <m:r>
                        <a:rPr kumimoji="1" lang="en-US" altLang="ja-JP" sz="4000" b="0" i="1" smtClean="0">
                          <a:latin typeface="Cambria Math"/>
                        </a:rPr>
                        <m:t>+</m:t>
                      </m:r>
                      <m:r>
                        <a:rPr kumimoji="1" lang="en-US" altLang="ja-JP" sz="4000" b="0" i="1" smtClean="0">
                          <a:latin typeface="Cambria Math"/>
                        </a:rPr>
                        <m:t>𝑞𝑦</m:t>
                      </m:r>
                      <m:r>
                        <a:rPr kumimoji="1" lang="en-US" altLang="ja-JP" sz="4000" b="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kumimoji="1" lang="en-US" altLang="ja-JP" sz="4000" b="0" i="1" smtClean="0">
                          <a:latin typeface="Cambria Math"/>
                          <a:ea typeface="Cambria Math"/>
                        </a:rPr>
                        <m:t>𝐼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297" y="5517232"/>
                <a:ext cx="2963183" cy="7078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予算線　</a:t>
            </a:r>
            <a:r>
              <a:rPr lang="en-US" altLang="ja-JP"/>
              <a:t>budget line</a:t>
            </a:r>
          </a:p>
        </p:txBody>
      </p:sp>
      <p:sp>
        <p:nvSpPr>
          <p:cNvPr id="40967" name="Line 7"/>
          <p:cNvSpPr>
            <a:spLocks noChangeShapeType="1"/>
          </p:cNvSpPr>
          <p:nvPr/>
        </p:nvSpPr>
        <p:spPr bwMode="auto">
          <a:xfrm flipV="1">
            <a:off x="2124075" y="1773238"/>
            <a:ext cx="0" cy="3743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0968" name="Line 8"/>
          <p:cNvSpPr>
            <a:spLocks noChangeShapeType="1"/>
          </p:cNvSpPr>
          <p:nvPr/>
        </p:nvSpPr>
        <p:spPr bwMode="auto">
          <a:xfrm>
            <a:off x="2124075" y="5516563"/>
            <a:ext cx="4392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0969" name="Line 9"/>
          <p:cNvSpPr>
            <a:spLocks noChangeShapeType="1"/>
          </p:cNvSpPr>
          <p:nvPr/>
        </p:nvSpPr>
        <p:spPr bwMode="auto">
          <a:xfrm>
            <a:off x="2124075" y="2276475"/>
            <a:ext cx="3455988" cy="324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6659563" y="5229225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</a:rPr>
              <a:t>x</a:t>
            </a:r>
          </a:p>
        </p:txBody>
      </p:sp>
      <p:sp>
        <p:nvSpPr>
          <p:cNvPr id="40971" name="Text Box 11"/>
          <p:cNvSpPr txBox="1">
            <a:spLocks noChangeArrowheads="1"/>
          </p:cNvSpPr>
          <p:nvPr/>
        </p:nvSpPr>
        <p:spPr bwMode="auto">
          <a:xfrm>
            <a:off x="1763713" y="1412875"/>
            <a:ext cx="287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</a:rPr>
              <a:t>y</a:t>
            </a:r>
          </a:p>
        </p:txBody>
      </p:sp>
      <p:sp>
        <p:nvSpPr>
          <p:cNvPr id="40972" name="Line 12"/>
          <p:cNvSpPr>
            <a:spLocks noChangeShapeType="1"/>
          </p:cNvSpPr>
          <p:nvPr/>
        </p:nvSpPr>
        <p:spPr bwMode="auto">
          <a:xfrm flipH="1">
            <a:off x="3492500" y="2492375"/>
            <a:ext cx="1008063" cy="1004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auto">
          <a:xfrm>
            <a:off x="4500563" y="1989138"/>
            <a:ext cx="2447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 dirty="0" err="1">
                <a:latin typeface="Times New Roman" pitchFamily="18" charset="0"/>
              </a:rPr>
              <a:t>px</a:t>
            </a:r>
            <a:r>
              <a:rPr lang="en-US" altLang="ja-JP" dirty="0" err="1">
                <a:latin typeface="Times New Roman" pitchFamily="18" charset="0"/>
              </a:rPr>
              <a:t>+</a:t>
            </a:r>
            <a:r>
              <a:rPr lang="en-US" altLang="ja-JP" i="1" dirty="0" err="1">
                <a:latin typeface="Times New Roman" pitchFamily="18" charset="0"/>
              </a:rPr>
              <a:t>qy</a:t>
            </a:r>
            <a:r>
              <a:rPr lang="en-US" altLang="ja-JP" dirty="0">
                <a:latin typeface="Times New Roman" pitchFamily="18" charset="0"/>
              </a:rPr>
              <a:t>=</a:t>
            </a:r>
            <a:r>
              <a:rPr lang="en-US" altLang="ja-JP" i="1" dirty="0">
                <a:latin typeface="Times New Roman" pitchFamily="18" charset="0"/>
              </a:rPr>
              <a:t>I</a:t>
            </a:r>
            <a:r>
              <a:rPr lang="ja-JP" altLang="en-US" i="1" dirty="0">
                <a:latin typeface="Times New Roman" pitchFamily="18" charset="0"/>
              </a:rPr>
              <a:t>　</a:t>
            </a:r>
            <a:r>
              <a:rPr lang="ja-JP" altLang="en-US" dirty="0"/>
              <a:t>予算線</a:t>
            </a:r>
          </a:p>
        </p:txBody>
      </p:sp>
      <p:sp>
        <p:nvSpPr>
          <p:cNvPr id="40974" name="Text Box 14"/>
          <p:cNvSpPr txBox="1">
            <a:spLocks noChangeArrowheads="1"/>
          </p:cNvSpPr>
          <p:nvPr/>
        </p:nvSpPr>
        <p:spPr bwMode="auto">
          <a:xfrm>
            <a:off x="5219700" y="5661025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</a:rPr>
              <a:t>I</a:t>
            </a:r>
            <a:r>
              <a:rPr lang="en-US" altLang="ja-JP">
                <a:latin typeface="Times New Roman" pitchFamily="18" charset="0"/>
              </a:rPr>
              <a:t>/</a:t>
            </a:r>
            <a:r>
              <a:rPr lang="en-US" altLang="ja-JP" i="1">
                <a:latin typeface="Times New Roman" pitchFamily="18" charset="0"/>
              </a:rPr>
              <a:t>p</a:t>
            </a:r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5219700" y="5661025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</a:rPr>
              <a:t>I</a:t>
            </a:r>
            <a:r>
              <a:rPr lang="en-US" altLang="ja-JP">
                <a:latin typeface="Times New Roman" pitchFamily="18" charset="0"/>
              </a:rPr>
              <a:t>/</a:t>
            </a:r>
            <a:r>
              <a:rPr lang="en-US" altLang="ja-JP" i="1">
                <a:latin typeface="Times New Roman" pitchFamily="18" charset="0"/>
              </a:rPr>
              <a:t>p</a:t>
            </a:r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auto">
          <a:xfrm>
            <a:off x="1331913" y="2060575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</a:rPr>
              <a:t>I</a:t>
            </a:r>
            <a:r>
              <a:rPr lang="en-US" altLang="ja-JP">
                <a:latin typeface="Times New Roman" pitchFamily="18" charset="0"/>
              </a:rPr>
              <a:t>/</a:t>
            </a:r>
            <a:r>
              <a:rPr lang="en-US" altLang="ja-JP" i="1">
                <a:latin typeface="Times New Roman" pitchFamily="18" charset="0"/>
              </a:rPr>
              <a:t>q</a:t>
            </a:r>
          </a:p>
        </p:txBody>
      </p:sp>
      <p:sp>
        <p:nvSpPr>
          <p:cNvPr id="40977" name="Arc 17"/>
          <p:cNvSpPr>
            <a:spLocks/>
          </p:cNvSpPr>
          <p:nvPr/>
        </p:nvSpPr>
        <p:spPr bwMode="auto">
          <a:xfrm flipH="1">
            <a:off x="4859338" y="5157788"/>
            <a:ext cx="288925" cy="358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0978" name="Line 18"/>
          <p:cNvSpPr>
            <a:spLocks noChangeShapeType="1"/>
          </p:cNvSpPr>
          <p:nvPr/>
        </p:nvSpPr>
        <p:spPr bwMode="auto">
          <a:xfrm flipH="1">
            <a:off x="5003800" y="4724400"/>
            <a:ext cx="1223963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0979" name="Text Box 19"/>
          <p:cNvSpPr txBox="1">
            <a:spLocks noChangeArrowheads="1"/>
          </p:cNvSpPr>
          <p:nvPr/>
        </p:nvSpPr>
        <p:spPr bwMode="auto">
          <a:xfrm>
            <a:off x="6227763" y="4221163"/>
            <a:ext cx="2089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</a:rPr>
              <a:t>p</a:t>
            </a:r>
            <a:r>
              <a:rPr lang="en-US" altLang="ja-JP">
                <a:latin typeface="Times New Roman" pitchFamily="18" charset="0"/>
              </a:rPr>
              <a:t>/</a:t>
            </a:r>
            <a:r>
              <a:rPr lang="en-US" altLang="ja-JP" i="1">
                <a:latin typeface="Times New Roman" pitchFamily="18" charset="0"/>
              </a:rPr>
              <a:t>q</a:t>
            </a:r>
            <a:r>
              <a:rPr lang="en-US" altLang="ja-JP">
                <a:latin typeface="Times New Roman" pitchFamily="18" charset="0"/>
              </a:rPr>
              <a:t>: </a:t>
            </a:r>
            <a:r>
              <a:rPr lang="ja-JP" altLang="en-US">
                <a:latin typeface="Times New Roman" pitchFamily="18" charset="0"/>
              </a:rPr>
              <a:t>相対価格</a:t>
            </a:r>
            <a:endParaRPr lang="ja-JP" altLang="en-US" i="1">
              <a:latin typeface="Times New Roman" pitchFamily="18" charset="0"/>
            </a:endParaRPr>
          </a:p>
        </p:txBody>
      </p:sp>
      <p:sp>
        <p:nvSpPr>
          <p:cNvPr id="40980" name="AutoShape 20"/>
          <p:cNvSpPr>
            <a:spLocks noChangeArrowheads="1"/>
          </p:cNvSpPr>
          <p:nvPr/>
        </p:nvSpPr>
        <p:spPr bwMode="auto">
          <a:xfrm>
            <a:off x="2124075" y="2276475"/>
            <a:ext cx="3455988" cy="3240088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0981" name="Line 21"/>
          <p:cNvSpPr>
            <a:spLocks noChangeShapeType="1"/>
          </p:cNvSpPr>
          <p:nvPr/>
        </p:nvSpPr>
        <p:spPr bwMode="auto">
          <a:xfrm flipH="1">
            <a:off x="3203575" y="3644900"/>
            <a:ext cx="1439863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0982" name="Text Box 22"/>
          <p:cNvSpPr txBox="1">
            <a:spLocks noChangeArrowheads="1"/>
          </p:cNvSpPr>
          <p:nvPr/>
        </p:nvSpPr>
        <p:spPr bwMode="auto">
          <a:xfrm>
            <a:off x="4716463" y="3429000"/>
            <a:ext cx="2305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/>
              <a:t>購入可能領域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Q.</a:t>
            </a:r>
            <a:r>
              <a:rPr lang="ja-JP" altLang="en-US"/>
              <a:t>予算線の変化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44675"/>
            <a:ext cx="8229600" cy="4176713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ja-JP" altLang="en-US"/>
              <a:t>次のような変化が生じた場合，予算線はどう変化するか</a:t>
            </a:r>
          </a:p>
          <a:p>
            <a:pPr marL="0" indent="0">
              <a:lnSpc>
                <a:spcPct val="90000"/>
              </a:lnSpc>
            </a:pPr>
            <a:endParaRPr lang="ja-JP" altLang="en-US"/>
          </a:p>
          <a:p>
            <a:pPr marL="0" indent="0">
              <a:lnSpc>
                <a:spcPct val="90000"/>
              </a:lnSpc>
            </a:pPr>
            <a:r>
              <a:rPr lang="ja-JP" altLang="en-US"/>
              <a:t>家計の所得が変化した場合</a:t>
            </a:r>
          </a:p>
          <a:p>
            <a:pPr marL="0" indent="0">
              <a:lnSpc>
                <a:spcPct val="90000"/>
              </a:lnSpc>
            </a:pPr>
            <a:r>
              <a:rPr lang="en-US" altLang="ja-JP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ja-JP" altLang="en-US"/>
              <a:t>が値上がりした場合</a:t>
            </a:r>
          </a:p>
          <a:p>
            <a:pPr marL="0" indent="0">
              <a:lnSpc>
                <a:spcPct val="90000"/>
              </a:lnSpc>
            </a:pPr>
            <a:r>
              <a:rPr lang="en-US" altLang="ja-JP" i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ja-JP" altLang="en-US"/>
              <a:t>が値上がりした場合</a:t>
            </a:r>
          </a:p>
          <a:p>
            <a:pPr marL="0" indent="0">
              <a:lnSpc>
                <a:spcPct val="90000"/>
              </a:lnSpc>
            </a:pPr>
            <a:r>
              <a:rPr lang="ja-JP" altLang="en-US"/>
              <a:t>インフレのため，</a:t>
            </a:r>
            <a:r>
              <a:rPr lang="en-US" altLang="ja-JP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ja-JP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ja-JP" i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ja-JP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ja-JP" i="1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ja-JP" altLang="en-US"/>
              <a:t>が同一の比率で上昇した</a:t>
            </a:r>
          </a:p>
          <a:p>
            <a:pPr marL="0" indent="0">
              <a:lnSpc>
                <a:spcPct val="90000"/>
              </a:lnSpc>
            </a:pPr>
            <a:endParaRPr lang="en-US" altLang="ja-JP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効用最大化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2005013"/>
            <a:ext cx="8064500" cy="14224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ja-JP" altLang="en-US" sz="2800" dirty="0"/>
              <a:t>消費者の行動は次のように定式化される</a:t>
            </a:r>
          </a:p>
          <a:p>
            <a:pPr>
              <a:lnSpc>
                <a:spcPct val="90000"/>
              </a:lnSpc>
            </a:pPr>
            <a:r>
              <a:rPr lang="ja-JP" altLang="en-US" sz="2800" dirty="0"/>
              <a:t>予算制約 </a:t>
            </a:r>
            <a:r>
              <a:rPr lang="en-US" altLang="ja-JP" sz="2800" i="1" dirty="0" err="1">
                <a:latin typeface="Times New Roman" pitchFamily="18" charset="0"/>
              </a:rPr>
              <a:t>px</a:t>
            </a:r>
            <a:r>
              <a:rPr lang="en-US" altLang="ja-JP" sz="2800" dirty="0" err="1">
                <a:latin typeface="Times New Roman" pitchFamily="18" charset="0"/>
              </a:rPr>
              <a:t>+</a:t>
            </a:r>
            <a:r>
              <a:rPr lang="en-US" altLang="ja-JP" sz="2800" i="1" dirty="0" err="1">
                <a:latin typeface="Times New Roman" pitchFamily="18" charset="0"/>
              </a:rPr>
              <a:t>qy</a:t>
            </a:r>
            <a:r>
              <a:rPr lang="en-US" altLang="ja-JP" sz="2800" dirty="0">
                <a:latin typeface="Times New Roman" pitchFamily="18" charset="0"/>
              </a:rPr>
              <a:t>=</a:t>
            </a:r>
            <a:r>
              <a:rPr lang="en-US" altLang="ja-JP" sz="2800" i="1" dirty="0">
                <a:latin typeface="Times New Roman" pitchFamily="18" charset="0"/>
              </a:rPr>
              <a:t>I</a:t>
            </a:r>
            <a:r>
              <a:rPr lang="en-US" altLang="ja-JP" sz="2800" dirty="0"/>
              <a:t> </a:t>
            </a:r>
            <a:r>
              <a:rPr lang="ja-JP" altLang="en-US" sz="2800" dirty="0"/>
              <a:t>のもとで効用 </a:t>
            </a:r>
            <a:r>
              <a:rPr lang="en-US" altLang="ja-JP" sz="2800" i="1" dirty="0">
                <a:latin typeface="Times New Roman" pitchFamily="18" charset="0"/>
              </a:rPr>
              <a:t>U</a:t>
            </a:r>
            <a:r>
              <a:rPr lang="en-US" altLang="ja-JP" sz="2800" dirty="0">
                <a:latin typeface="Times New Roman" pitchFamily="18" charset="0"/>
              </a:rPr>
              <a:t>(</a:t>
            </a:r>
            <a:r>
              <a:rPr lang="en-US" altLang="ja-JP" sz="2800" i="1" dirty="0">
                <a:latin typeface="Times New Roman" pitchFamily="18" charset="0"/>
              </a:rPr>
              <a:t>x</a:t>
            </a:r>
            <a:r>
              <a:rPr lang="en-US" altLang="ja-JP" sz="2800" dirty="0">
                <a:latin typeface="Times New Roman" pitchFamily="18" charset="0"/>
              </a:rPr>
              <a:t>, </a:t>
            </a:r>
            <a:r>
              <a:rPr lang="en-US" altLang="ja-JP" sz="2800" i="1" dirty="0">
                <a:latin typeface="Times New Roman" pitchFamily="18" charset="0"/>
              </a:rPr>
              <a:t>y</a:t>
            </a:r>
            <a:r>
              <a:rPr lang="en-US" altLang="ja-JP" sz="2800" dirty="0">
                <a:latin typeface="Times New Roman" pitchFamily="18" charset="0"/>
              </a:rPr>
              <a:t>)</a:t>
            </a:r>
            <a:r>
              <a:rPr lang="en-US" altLang="ja-JP" sz="2800" dirty="0"/>
              <a:t> </a:t>
            </a:r>
            <a:r>
              <a:rPr lang="ja-JP" altLang="en-US" sz="2800" dirty="0"/>
              <a:t>を最大にするように </a:t>
            </a:r>
            <a:r>
              <a:rPr lang="en-US" altLang="ja-JP" sz="2800" dirty="0">
                <a:latin typeface="Times New Roman" pitchFamily="18" charset="0"/>
              </a:rPr>
              <a:t>(</a:t>
            </a:r>
            <a:r>
              <a:rPr lang="en-US" altLang="ja-JP" sz="2800" i="1" dirty="0">
                <a:latin typeface="Times New Roman" pitchFamily="18" charset="0"/>
              </a:rPr>
              <a:t>x</a:t>
            </a:r>
            <a:r>
              <a:rPr lang="en-US" altLang="ja-JP" sz="2800" dirty="0">
                <a:latin typeface="Times New Roman" pitchFamily="18" charset="0"/>
              </a:rPr>
              <a:t>, </a:t>
            </a:r>
            <a:r>
              <a:rPr lang="en-US" altLang="ja-JP" sz="2800" i="1" dirty="0">
                <a:latin typeface="Times New Roman" pitchFamily="18" charset="0"/>
              </a:rPr>
              <a:t>y</a:t>
            </a:r>
            <a:r>
              <a:rPr lang="en-US" altLang="ja-JP" sz="2800" dirty="0">
                <a:latin typeface="Times New Roman" pitchFamily="18" charset="0"/>
              </a:rPr>
              <a:t>) </a:t>
            </a:r>
            <a:r>
              <a:rPr lang="ja-JP" altLang="en-US" sz="2800" dirty="0"/>
              <a:t>を選択する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1475656" y="4115543"/>
                <a:ext cx="5316391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4000" b="0" i="0" smtClean="0">
                              <a:latin typeface="Cambria Math"/>
                            </a:rPr>
                            <m:t>max</m:t>
                          </m:r>
                        </m:fName>
                        <m:e>
                          <m:r>
                            <a:rPr kumimoji="1" lang="en-US" altLang="ja-JP" sz="4000" b="0" i="1" smtClean="0">
                              <a:latin typeface="Cambria Math"/>
                            </a:rPr>
                            <m:t>    </m:t>
                          </m:r>
                          <m:r>
                            <a:rPr kumimoji="1" lang="en-US" altLang="ja-JP" sz="4000" b="0" i="1" smtClean="0">
                              <a:latin typeface="Cambria Math"/>
                            </a:rPr>
                            <m:t>𝑈</m:t>
                          </m:r>
                          <m:d>
                            <m:dPr>
                              <m:ctrlP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40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kumimoji="1" lang="en-US" altLang="ja-JP" sz="40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kumimoji="1" lang="en-US" altLang="ja-JP" sz="4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ja-JP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4000" b="0" i="0" smtClean="0">
                          <a:latin typeface="Cambria Math"/>
                        </a:rPr>
                        <m:t>subject</m:t>
                      </m:r>
                      <m:r>
                        <a:rPr kumimoji="1" lang="en-US" altLang="ja-JP" sz="40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ja-JP" sz="4000" b="0" i="0" smtClean="0">
                          <a:latin typeface="Cambria Math"/>
                        </a:rPr>
                        <m:t>to</m:t>
                      </m:r>
                      <m:r>
                        <a:rPr kumimoji="1" lang="en-US" altLang="ja-JP" sz="4000" b="0" i="0" smtClean="0">
                          <a:latin typeface="Cambria Math"/>
                        </a:rPr>
                        <m:t>  </m:t>
                      </m:r>
                      <m:r>
                        <a:rPr kumimoji="1" lang="en-US" altLang="ja-JP" sz="4000" b="0" i="1" smtClean="0">
                          <a:latin typeface="Cambria Math"/>
                        </a:rPr>
                        <m:t>𝑝𝑥</m:t>
                      </m:r>
                      <m:r>
                        <a:rPr kumimoji="1" lang="en-US" altLang="ja-JP" sz="4000" b="0" i="1" smtClean="0">
                          <a:latin typeface="Cambria Math"/>
                        </a:rPr>
                        <m:t>+</m:t>
                      </m:r>
                      <m:r>
                        <a:rPr kumimoji="1" lang="en-US" altLang="ja-JP" sz="4000" b="0" i="1" smtClean="0">
                          <a:latin typeface="Cambria Math"/>
                        </a:rPr>
                        <m:t>𝑞𝑦</m:t>
                      </m:r>
                      <m:r>
                        <a:rPr kumimoji="1" lang="en-US" altLang="ja-JP" sz="4000" b="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kumimoji="1" lang="en-US" altLang="ja-JP" sz="4000" b="0" i="1" smtClean="0">
                          <a:latin typeface="Cambria Math"/>
                          <a:ea typeface="Cambria Math"/>
                        </a:rPr>
                        <m:t>𝐼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4115543"/>
                <a:ext cx="5316391" cy="132343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6233" y="281286"/>
            <a:ext cx="8229600" cy="1143000"/>
          </a:xfrm>
        </p:spPr>
        <p:txBody>
          <a:bodyPr/>
          <a:lstStyle/>
          <a:p>
            <a:r>
              <a:rPr lang="ja-JP" altLang="en-US"/>
              <a:t>効用最大化</a:t>
            </a:r>
            <a:r>
              <a:rPr lang="en-US" altLang="ja-JP"/>
              <a:t>(2)</a:t>
            </a:r>
          </a:p>
        </p:txBody>
      </p:sp>
      <p:sp>
        <p:nvSpPr>
          <p:cNvPr id="46083" name="Line 3"/>
          <p:cNvSpPr>
            <a:spLocks noChangeShapeType="1"/>
          </p:cNvSpPr>
          <p:nvPr/>
        </p:nvSpPr>
        <p:spPr bwMode="auto">
          <a:xfrm>
            <a:off x="1403350" y="5876925"/>
            <a:ext cx="43926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084" name="Line 4"/>
          <p:cNvSpPr>
            <a:spLocks noChangeShapeType="1"/>
          </p:cNvSpPr>
          <p:nvPr/>
        </p:nvSpPr>
        <p:spPr bwMode="auto">
          <a:xfrm flipV="1">
            <a:off x="1403350" y="1771650"/>
            <a:ext cx="0" cy="4105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6011863" y="5734050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</a:rPr>
              <a:t>x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900113" y="1628775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</a:rPr>
              <a:t>y</a:t>
            </a:r>
          </a:p>
        </p:txBody>
      </p:sp>
      <p:sp>
        <p:nvSpPr>
          <p:cNvPr id="46088" name="Arc 8"/>
          <p:cNvSpPr>
            <a:spLocks/>
          </p:cNvSpPr>
          <p:nvPr/>
        </p:nvSpPr>
        <p:spPr bwMode="auto">
          <a:xfrm rot="-10800000">
            <a:off x="1692275" y="2205038"/>
            <a:ext cx="3240088" cy="345598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6103" name="Line 23"/>
          <p:cNvSpPr>
            <a:spLocks noChangeShapeType="1"/>
          </p:cNvSpPr>
          <p:nvPr/>
        </p:nvSpPr>
        <p:spPr bwMode="auto">
          <a:xfrm>
            <a:off x="1403350" y="2276475"/>
            <a:ext cx="3024188" cy="36004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104" name="Arc 24"/>
          <p:cNvSpPr>
            <a:spLocks/>
          </p:cNvSpPr>
          <p:nvPr/>
        </p:nvSpPr>
        <p:spPr bwMode="auto">
          <a:xfrm rot="-10800000">
            <a:off x="2051050" y="1773238"/>
            <a:ext cx="3455988" cy="345598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6105" name="Arc 25"/>
          <p:cNvSpPr>
            <a:spLocks/>
          </p:cNvSpPr>
          <p:nvPr/>
        </p:nvSpPr>
        <p:spPr bwMode="auto">
          <a:xfrm rot="-10800000">
            <a:off x="2555875" y="1412875"/>
            <a:ext cx="3455988" cy="345598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lang="ja-JP" altLang="ja-JP" sz="1800">
              <a:solidFill>
                <a:schemeClr val="bg2"/>
              </a:solidFill>
            </a:endParaRPr>
          </a:p>
        </p:txBody>
      </p:sp>
      <p:sp>
        <p:nvSpPr>
          <p:cNvPr id="46107" name="Line 27"/>
          <p:cNvSpPr>
            <a:spLocks noChangeShapeType="1"/>
          </p:cNvSpPr>
          <p:nvPr/>
        </p:nvSpPr>
        <p:spPr bwMode="auto">
          <a:xfrm>
            <a:off x="1403350" y="4076700"/>
            <a:ext cx="1512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108" name="Line 28"/>
          <p:cNvSpPr>
            <a:spLocks noChangeShapeType="1"/>
          </p:cNvSpPr>
          <p:nvPr/>
        </p:nvSpPr>
        <p:spPr bwMode="auto">
          <a:xfrm>
            <a:off x="2916238" y="4076700"/>
            <a:ext cx="0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109" name="Text Box 29"/>
          <p:cNvSpPr txBox="1">
            <a:spLocks noChangeArrowheads="1"/>
          </p:cNvSpPr>
          <p:nvPr/>
        </p:nvSpPr>
        <p:spPr bwMode="auto">
          <a:xfrm>
            <a:off x="4984750" y="5394325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i="1">
                <a:latin typeface="Times New Roman" pitchFamily="18" charset="0"/>
              </a:rPr>
              <a:t>u</a:t>
            </a:r>
            <a:r>
              <a:rPr lang="en-US" altLang="ja-JP" baseline="-25000">
                <a:latin typeface="Times New Roman" pitchFamily="18" charset="0"/>
              </a:rPr>
              <a:t>1</a:t>
            </a:r>
          </a:p>
        </p:txBody>
      </p:sp>
      <p:sp>
        <p:nvSpPr>
          <p:cNvPr id="46110" name="Text Box 30"/>
          <p:cNvSpPr txBox="1">
            <a:spLocks noChangeArrowheads="1"/>
          </p:cNvSpPr>
          <p:nvPr/>
        </p:nvSpPr>
        <p:spPr bwMode="auto">
          <a:xfrm>
            <a:off x="5508625" y="5084763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 i="1">
                <a:latin typeface="Times New Roman" pitchFamily="18" charset="0"/>
              </a:rPr>
              <a:t>u</a:t>
            </a:r>
            <a:r>
              <a:rPr lang="en-US" altLang="ja-JP" baseline="-25000">
                <a:latin typeface="Times New Roman" pitchFamily="18" charset="0"/>
              </a:rPr>
              <a:t>2</a:t>
            </a:r>
          </a:p>
        </p:txBody>
      </p:sp>
      <p:sp>
        <p:nvSpPr>
          <p:cNvPr id="46111" name="Text Box 31"/>
          <p:cNvSpPr txBox="1">
            <a:spLocks noChangeArrowheads="1"/>
          </p:cNvSpPr>
          <p:nvPr/>
        </p:nvSpPr>
        <p:spPr bwMode="auto">
          <a:xfrm>
            <a:off x="6084888" y="4581525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 i="1">
                <a:latin typeface="Times New Roman" pitchFamily="18" charset="0"/>
              </a:rPr>
              <a:t>u</a:t>
            </a:r>
            <a:r>
              <a:rPr lang="en-US" altLang="ja-JP" baseline="-25000">
                <a:latin typeface="Times New Roman" pitchFamily="18" charset="0"/>
              </a:rPr>
              <a:t>3</a:t>
            </a:r>
          </a:p>
        </p:txBody>
      </p:sp>
      <p:sp>
        <p:nvSpPr>
          <p:cNvPr id="46112" name="Text Box 32"/>
          <p:cNvSpPr txBox="1">
            <a:spLocks noChangeArrowheads="1"/>
          </p:cNvSpPr>
          <p:nvPr/>
        </p:nvSpPr>
        <p:spPr bwMode="auto">
          <a:xfrm>
            <a:off x="2771775" y="5876925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</a:rPr>
              <a:t>x*</a:t>
            </a:r>
          </a:p>
        </p:txBody>
      </p:sp>
      <p:sp>
        <p:nvSpPr>
          <p:cNvPr id="46113" name="Text Box 33"/>
          <p:cNvSpPr txBox="1">
            <a:spLocks noChangeArrowheads="1"/>
          </p:cNvSpPr>
          <p:nvPr/>
        </p:nvSpPr>
        <p:spPr bwMode="auto">
          <a:xfrm>
            <a:off x="827088" y="3789363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</a:rPr>
              <a:t>y*</a:t>
            </a:r>
          </a:p>
        </p:txBody>
      </p:sp>
      <p:sp>
        <p:nvSpPr>
          <p:cNvPr id="46114" name="Text Box 34"/>
          <p:cNvSpPr txBox="1">
            <a:spLocks noChangeArrowheads="1"/>
          </p:cNvSpPr>
          <p:nvPr/>
        </p:nvSpPr>
        <p:spPr bwMode="auto">
          <a:xfrm>
            <a:off x="2916238" y="3644900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</a:rPr>
              <a:t>E</a:t>
            </a:r>
          </a:p>
        </p:txBody>
      </p:sp>
      <p:sp>
        <p:nvSpPr>
          <p:cNvPr id="46115" name="Text Box 35"/>
          <p:cNvSpPr txBox="1">
            <a:spLocks noChangeArrowheads="1"/>
          </p:cNvSpPr>
          <p:nvPr/>
        </p:nvSpPr>
        <p:spPr bwMode="auto">
          <a:xfrm>
            <a:off x="1403350" y="2636838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</a:rPr>
              <a:t>A</a:t>
            </a:r>
          </a:p>
        </p:txBody>
      </p:sp>
      <p:sp>
        <p:nvSpPr>
          <p:cNvPr id="46118" name="Text Box 38"/>
          <p:cNvSpPr txBox="1">
            <a:spLocks noChangeArrowheads="1"/>
          </p:cNvSpPr>
          <p:nvPr/>
        </p:nvSpPr>
        <p:spPr bwMode="auto">
          <a:xfrm>
            <a:off x="3779838" y="5445125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</a:rPr>
              <a:t>B</a:t>
            </a:r>
          </a:p>
        </p:txBody>
      </p:sp>
      <p:sp>
        <p:nvSpPr>
          <p:cNvPr id="46119" name="Text Box 39"/>
          <p:cNvSpPr txBox="1">
            <a:spLocks noChangeArrowheads="1"/>
          </p:cNvSpPr>
          <p:nvPr/>
        </p:nvSpPr>
        <p:spPr bwMode="auto">
          <a:xfrm>
            <a:off x="5003800" y="2492375"/>
            <a:ext cx="3889375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 sz="2000" dirty="0"/>
              <a:t>無差別曲線と予算線がちょうど接する点で効用が最大になる</a:t>
            </a:r>
          </a:p>
          <a:p>
            <a:pPr>
              <a:spcBef>
                <a:spcPct val="50000"/>
              </a:spcBef>
            </a:pPr>
            <a:r>
              <a:rPr lang="ja-JP" altLang="en-US" sz="2000" dirty="0"/>
              <a:t>限界代替率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ja-JP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MRS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ja-JP" altLang="en-US" sz="2000" dirty="0"/>
              <a:t>と予算線の傾き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(=</a:t>
            </a:r>
            <a:r>
              <a:rPr lang="en-US" altLang="ja-JP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と</a:t>
            </a:r>
            <a:r>
              <a:rPr lang="en-US" altLang="ja-JP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の相対価格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ja-JP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ja-JP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ja-JP" altLang="en-US" sz="2000" dirty="0"/>
              <a:t>が一致する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4571033" y="1424286"/>
                <a:ext cx="324043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latin typeface="Cambria Math"/>
                            </a:rPr>
                            <m:t>max</m:t>
                          </m:r>
                        </m:fName>
                        <m:e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    </m:t>
                          </m:r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𝑈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kumimoji="1" lang="en-US" altLang="ja-JP" sz="28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kumimoji="1" lang="en-US" altLang="ja-JP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/>
                        </a:rPr>
                        <m:t>s</m:t>
                      </m:r>
                      <m:r>
                        <a:rPr kumimoji="1" lang="en-US" altLang="ja-JP" sz="2800" b="0" i="0" smtClean="0">
                          <a:latin typeface="Cambria Math"/>
                        </a:rPr>
                        <m:t>.</m:t>
                      </m:r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/>
                        </a:rPr>
                        <m:t>t</m:t>
                      </m:r>
                      <m:r>
                        <a:rPr kumimoji="1" lang="en-US" altLang="ja-JP" sz="2800" b="0" i="0" smtClean="0">
                          <a:latin typeface="Cambria Math"/>
                        </a:rPr>
                        <m:t>.  </m:t>
                      </m:r>
                      <m:r>
                        <a:rPr kumimoji="1" lang="en-US" altLang="ja-JP" sz="2800" b="0" i="1" smtClean="0">
                          <a:latin typeface="Cambria Math"/>
                        </a:rPr>
                        <m:t>𝑝𝑥</m:t>
                      </m:r>
                      <m:r>
                        <a:rPr kumimoji="1" lang="en-US" altLang="ja-JP" sz="2800" b="0" i="1" smtClean="0">
                          <a:latin typeface="Cambria Math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/>
                        </a:rPr>
                        <m:t>𝑞𝑦</m:t>
                      </m:r>
                      <m:r>
                        <a:rPr kumimoji="1" lang="en-US" altLang="ja-JP" sz="2800" b="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kumimoji="1" lang="en-US" altLang="ja-JP" sz="2800" b="0" i="1" smtClean="0">
                          <a:latin typeface="Cambria Math"/>
                          <a:ea typeface="Cambria Math"/>
                        </a:rPr>
                        <m:t>𝐼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033" y="1424286"/>
                <a:ext cx="3240434" cy="95410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効用最大化の（必要）条件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134" name="Rectangle 6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67544" y="1700808"/>
                <a:ext cx="8147248" cy="2952328"/>
              </a:xfrm>
            </p:spPr>
            <p:txBody>
              <a:bodyPr>
                <a:normAutofit fontScale="70000" lnSpcReduction="20000"/>
              </a:bodyPr>
              <a:lstStyle/>
              <a:p>
                <a:pPr marL="182563" indent="-182563">
                  <a:lnSpc>
                    <a:spcPct val="90000"/>
                  </a:lnSpc>
                </a:pPr>
                <a:r>
                  <a:rPr lang="ja-JP" altLang="en-US" sz="2800" dirty="0"/>
                  <a:t>無差別曲線と予算線が接する</a:t>
                </a:r>
                <a:endParaRPr lang="en-US" altLang="ja-JP" sz="2800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ja-JP" altLang="en-US" sz="2800" dirty="0"/>
                  <a:t>→二つの線の傾きが同じということ</a:t>
                </a:r>
                <a:endParaRPr lang="en-US" altLang="ja-JP" sz="2800" dirty="0"/>
              </a:p>
              <a:p>
                <a:pPr marL="182563" indent="-182563">
                  <a:lnSpc>
                    <a:spcPct val="90000"/>
                  </a:lnSpc>
                </a:pPr>
                <a:r>
                  <a:rPr lang="ja-JP" altLang="en-US" sz="2800" dirty="0"/>
                  <a:t>無差別曲線の接線の傾きと予算線の傾きが一致</a:t>
                </a:r>
                <a:endParaRPr lang="en-US" altLang="ja-JP" sz="2800" dirty="0"/>
              </a:p>
              <a:p>
                <a:pPr marL="182563" indent="-182563">
                  <a:lnSpc>
                    <a:spcPct val="90000"/>
                  </a:lnSpc>
                </a:pPr>
                <a:r>
                  <a:rPr lang="ja-JP" altLang="en-US" sz="2800" dirty="0">
                    <a:sym typeface="Wingdings" pitchFamily="2" charset="2"/>
                  </a:rPr>
                  <a:t>限界代替率と相対価格の一致→限界効用の比と財の相対価格が一致</a:t>
                </a:r>
                <a:endParaRPr lang="en-US" altLang="ja-JP" sz="2800" dirty="0">
                  <a:sym typeface="Wingdings" pitchFamily="2" charset="2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altLang="ja-JP" sz="2800" dirty="0">
                  <a:sym typeface="Wingdings" pitchFamily="2" charset="2"/>
                </a:endParaRPr>
              </a:p>
              <a:p>
                <a:pPr marL="582613" lvl="1" indent="-182563">
                  <a:lnSpc>
                    <a:spcPct val="90000"/>
                  </a:lnSpc>
                </a:pPr>
                <a:r>
                  <a:rPr lang="ja-JP" altLang="en-US" sz="2400" dirty="0">
                    <a:sym typeface="Wingdings" pitchFamily="2" charset="2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3200" i="1" dirty="0">
                        <a:latin typeface="Cambria Math"/>
                        <a:sym typeface="Wingdings" pitchFamily="2" charset="2"/>
                      </a:rPr>
                      <m:t>𝑀𝑅𝑆</m:t>
                    </m:r>
                    <m:r>
                      <a:rPr lang="en-US" altLang="ja-JP" sz="3200" b="0" i="0" dirty="0" smtClean="0">
                        <a:latin typeface="Cambria Math"/>
                        <a:sym typeface="Wingdings" pitchFamily="2" charset="2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ja-JP" sz="3200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altLang="ja-JP" sz="3200" b="0" i="1" dirty="0" smtClean="0">
                            <a:latin typeface="Cambria Math"/>
                            <a:sym typeface="Wingdings" pitchFamily="2" charset="2"/>
                          </a:rPr>
                          <m:t>𝑝</m:t>
                        </m:r>
                      </m:num>
                      <m:den>
                        <m:r>
                          <a:rPr lang="en-US" altLang="ja-JP" sz="3200" b="0" i="1" dirty="0" smtClean="0">
                            <a:latin typeface="Cambria Math"/>
                            <a:sym typeface="Wingdings" pitchFamily="2" charset="2"/>
                          </a:rPr>
                          <m:t>𝑞</m:t>
                        </m:r>
                      </m:den>
                    </m:f>
                  </m:oMath>
                </a14:m>
                <a:endParaRPr lang="en-US" altLang="ja-JP" sz="3200" dirty="0">
                  <a:sym typeface="Wingdings" pitchFamily="2" charset="2"/>
                </a:endParaRPr>
              </a:p>
              <a:p>
                <a:pPr marL="182563" indent="-182563">
                  <a:lnSpc>
                    <a:spcPct val="90000"/>
                  </a:lnSpc>
                </a:pPr>
                <a:r>
                  <a:rPr lang="ja-JP" altLang="en-US" sz="2800" dirty="0">
                    <a:latin typeface="Times New Roman" pitchFamily="18" charset="0"/>
                  </a:rPr>
                  <a:t>１円あたりの限界効用の均等　</a:t>
                </a:r>
                <a:endParaRPr lang="en-US" altLang="ja-JP" sz="2800" dirty="0">
                  <a:latin typeface="Times New Roman" pitchFamily="18" charset="0"/>
                </a:endParaRPr>
              </a:p>
              <a:p>
                <a:pPr marL="582613" lvl="1" indent="-182563">
                  <a:lnSpc>
                    <a:spcPct val="90000"/>
                  </a:lnSpc>
                </a:pPr>
                <a:r>
                  <a:rPr lang="en-US" altLang="ja-JP" sz="2400" i="1" dirty="0">
                    <a:latin typeface="Times New Roman" pitchFamily="18" charset="0"/>
                  </a:rPr>
                  <a:t>MRS</a:t>
                </a:r>
                <a:r>
                  <a:rPr lang="en-US" altLang="ja-JP" sz="2400" dirty="0">
                    <a:latin typeface="Times New Roman" pitchFamily="18" charset="0"/>
                  </a:rPr>
                  <a:t>=</a:t>
                </a:r>
                <a:r>
                  <a:rPr lang="en-US" altLang="ja-JP" sz="2400" i="1" dirty="0" err="1">
                    <a:latin typeface="Times New Roman" pitchFamily="18" charset="0"/>
                  </a:rPr>
                  <a:t>MU</a:t>
                </a:r>
                <a:r>
                  <a:rPr lang="en-US" altLang="ja-JP" sz="2400" i="1" baseline="-25000" dirty="0" err="1">
                    <a:latin typeface="Times New Roman" pitchFamily="18" charset="0"/>
                  </a:rPr>
                  <a:t>x</a:t>
                </a:r>
                <a:r>
                  <a:rPr lang="en-US" altLang="ja-JP" sz="2400" dirty="0">
                    <a:latin typeface="Times New Roman" pitchFamily="18" charset="0"/>
                  </a:rPr>
                  <a:t>/</a:t>
                </a:r>
                <a:r>
                  <a:rPr lang="en-US" altLang="ja-JP" sz="2400" i="1" dirty="0" err="1">
                    <a:latin typeface="Times New Roman" pitchFamily="18" charset="0"/>
                  </a:rPr>
                  <a:t>MU</a:t>
                </a:r>
                <a:r>
                  <a:rPr lang="en-US" altLang="ja-JP" sz="2400" i="1" baseline="-25000" dirty="0" err="1">
                    <a:latin typeface="Times New Roman" pitchFamily="18" charset="0"/>
                  </a:rPr>
                  <a:t>y</a:t>
                </a:r>
                <a:r>
                  <a:rPr lang="ja-JP" altLang="en-US" sz="2400" dirty="0"/>
                  <a:t>であることを用いると　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3200" i="1">
                            <a:latin typeface="Cambria Math"/>
                          </a:rPr>
                          <m:t>𝑀</m:t>
                        </m:r>
                        <m:sSub>
                          <m:sSubPr>
                            <m:ctrlPr>
                              <a:rPr lang="en-US" altLang="ja-JP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200" i="1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ja-JP" sz="3200" i="1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altLang="ja-JP" sz="3200" i="1">
                            <a:latin typeface="Cambria Math"/>
                          </a:rPr>
                          <m:t>𝑝</m:t>
                        </m:r>
                      </m:den>
                    </m:f>
                    <m:r>
                      <a:rPr lang="en-US" altLang="ja-JP" sz="32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3200" i="1">
                            <a:latin typeface="Cambria Math"/>
                          </a:rPr>
                          <m:t>𝑀</m:t>
                        </m:r>
                        <m:sSub>
                          <m:sSubPr>
                            <m:ctrlPr>
                              <a:rPr lang="en-US" altLang="ja-JP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200" i="1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ja-JP" sz="3200" i="1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>
                          <a:rPr lang="en-US" altLang="ja-JP" sz="3200" i="1">
                            <a:latin typeface="Cambria Math"/>
                          </a:rPr>
                          <m:t>𝑞</m:t>
                        </m:r>
                      </m:den>
                    </m:f>
                  </m:oMath>
                </a14:m>
                <a:endParaRPr lang="ja-JP" altLang="en-US" sz="3200" dirty="0"/>
              </a:p>
              <a:p>
                <a:pPr marL="400050" lvl="1" indent="0">
                  <a:lnSpc>
                    <a:spcPct val="90000"/>
                  </a:lnSpc>
                  <a:buNone/>
                </a:pPr>
                <a:endParaRPr lang="en-US" altLang="ja-JP" sz="2400" dirty="0"/>
              </a:p>
              <a:p>
                <a:pPr marL="182563" indent="-182563">
                  <a:lnSpc>
                    <a:spcPct val="90000"/>
                  </a:lnSpc>
                </a:pPr>
                <a:endParaRPr lang="en-US" altLang="ja-JP" sz="28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48134" name="Rectang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67544" y="1700808"/>
                <a:ext cx="8147248" cy="2952328"/>
              </a:xfrm>
              <a:blipFill>
                <a:blip r:embed="rId2"/>
                <a:stretch>
                  <a:fillRect l="-779" t="-4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1115616" y="4846829"/>
            <a:ext cx="763265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ja-JP" sz="1800" i="1" dirty="0">
                <a:latin typeface="Times New Roman" pitchFamily="18" charset="0"/>
              </a:rPr>
              <a:t>y</a:t>
            </a:r>
            <a:r>
              <a:rPr lang="ja-JP" altLang="en-US" sz="1800" dirty="0"/>
              <a:t>の消費を</a:t>
            </a:r>
            <a:r>
              <a:rPr lang="en-US" altLang="ja-JP" sz="1800" dirty="0"/>
              <a:t>1</a:t>
            </a:r>
            <a:r>
              <a:rPr lang="ja-JP" altLang="en-US" sz="1800" dirty="0"/>
              <a:t>円減少</a:t>
            </a:r>
            <a:r>
              <a:rPr lang="ja-JP" altLang="en-US" sz="1800" dirty="0">
                <a:sym typeface="Wingdings" pitchFamily="2" charset="2"/>
              </a:rPr>
              <a:t> </a:t>
            </a:r>
            <a:r>
              <a:rPr lang="en-US" altLang="ja-JP" sz="1800" i="1" dirty="0">
                <a:latin typeface="Times New Roman" pitchFamily="18" charset="0"/>
                <a:sym typeface="Wingdings" pitchFamily="2" charset="2"/>
              </a:rPr>
              <a:t>y</a:t>
            </a:r>
            <a:r>
              <a:rPr lang="ja-JP" altLang="en-US" sz="1800" dirty="0">
                <a:sym typeface="Wingdings" pitchFamily="2" charset="2"/>
              </a:rPr>
              <a:t>の購入</a:t>
            </a:r>
            <a:r>
              <a:rPr lang="en-US" altLang="ja-JP" sz="1800" dirty="0">
                <a:latin typeface="Times New Roman" pitchFamily="18" charset="0"/>
                <a:sym typeface="Wingdings" pitchFamily="2" charset="2"/>
              </a:rPr>
              <a:t>(1/</a:t>
            </a:r>
            <a:r>
              <a:rPr lang="en-US" altLang="ja-JP" sz="1800" i="1" dirty="0">
                <a:latin typeface="Times New Roman" pitchFamily="18" charset="0"/>
                <a:sym typeface="Wingdings" pitchFamily="2" charset="2"/>
              </a:rPr>
              <a:t>q</a:t>
            </a:r>
            <a:r>
              <a:rPr lang="en-US" altLang="ja-JP" sz="1800" dirty="0">
                <a:latin typeface="Times New Roman" pitchFamily="18" charset="0"/>
                <a:sym typeface="Wingdings" pitchFamily="2" charset="2"/>
              </a:rPr>
              <a:t>)</a:t>
            </a:r>
            <a:r>
              <a:rPr lang="ja-JP" altLang="en-US" sz="1800" dirty="0">
                <a:latin typeface="Times New Roman" pitchFamily="18" charset="0"/>
                <a:sym typeface="Wingdings" pitchFamily="2" charset="2"/>
              </a:rPr>
              <a:t>単位減少</a:t>
            </a:r>
            <a:r>
              <a:rPr lang="en-US" altLang="ja-JP" sz="1800" dirty="0">
                <a:latin typeface="Times New Roman" pitchFamily="18" charset="0"/>
                <a:sym typeface="Wingdings" pitchFamily="2" charset="2"/>
              </a:rPr>
              <a:t>(1/</a:t>
            </a:r>
            <a:r>
              <a:rPr lang="en-US" altLang="ja-JP" sz="1800" i="1" dirty="0">
                <a:latin typeface="Times New Roman" pitchFamily="18" charset="0"/>
                <a:sym typeface="Wingdings" pitchFamily="2" charset="2"/>
              </a:rPr>
              <a:t>q</a:t>
            </a:r>
            <a:r>
              <a:rPr lang="en-US" altLang="ja-JP" sz="1800" dirty="0">
                <a:latin typeface="Times New Roman" pitchFamily="18" charset="0"/>
                <a:sym typeface="Wingdings" pitchFamily="2" charset="2"/>
              </a:rPr>
              <a:t>)</a:t>
            </a:r>
            <a:r>
              <a:rPr lang="en-US" altLang="ja-JP" sz="1800" i="1" dirty="0" err="1">
                <a:latin typeface="Times New Roman" pitchFamily="18" charset="0"/>
                <a:sym typeface="Wingdings" pitchFamily="2" charset="2"/>
              </a:rPr>
              <a:t>MUy</a:t>
            </a:r>
            <a:r>
              <a:rPr lang="ja-JP" altLang="en-US" sz="1800" dirty="0">
                <a:latin typeface="Times New Roman" pitchFamily="18" charset="0"/>
                <a:sym typeface="Wingdings" pitchFamily="2" charset="2"/>
              </a:rPr>
              <a:t>　効用低下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ja-JP" sz="1800" i="1" dirty="0">
                <a:latin typeface="Times New Roman" pitchFamily="18" charset="0"/>
                <a:sym typeface="Wingdings" pitchFamily="2" charset="2"/>
              </a:rPr>
              <a:t>x</a:t>
            </a:r>
            <a:r>
              <a:rPr lang="ja-JP" altLang="en-US" sz="1800" dirty="0">
                <a:latin typeface="Times New Roman" pitchFamily="18" charset="0"/>
                <a:sym typeface="Wingdings" pitchFamily="2" charset="2"/>
              </a:rPr>
              <a:t>の消費を</a:t>
            </a:r>
            <a:r>
              <a:rPr lang="en-US" altLang="ja-JP" sz="1800" dirty="0">
                <a:latin typeface="Times New Roman" pitchFamily="18" charset="0"/>
                <a:sym typeface="Wingdings" pitchFamily="2" charset="2"/>
              </a:rPr>
              <a:t>1</a:t>
            </a:r>
            <a:r>
              <a:rPr lang="ja-JP" altLang="en-US" sz="1800" dirty="0">
                <a:latin typeface="Times New Roman" pitchFamily="18" charset="0"/>
                <a:sym typeface="Wingdings" pitchFamily="2" charset="2"/>
              </a:rPr>
              <a:t>円増加 </a:t>
            </a:r>
            <a:r>
              <a:rPr lang="en-US" altLang="ja-JP" sz="1800" i="1" dirty="0">
                <a:latin typeface="Times New Roman" pitchFamily="18" charset="0"/>
                <a:sym typeface="Wingdings" pitchFamily="2" charset="2"/>
              </a:rPr>
              <a:t>x</a:t>
            </a:r>
            <a:r>
              <a:rPr lang="ja-JP" altLang="en-US" sz="1800" dirty="0">
                <a:latin typeface="Times New Roman" pitchFamily="18" charset="0"/>
                <a:sym typeface="Wingdings" pitchFamily="2" charset="2"/>
              </a:rPr>
              <a:t>の購入</a:t>
            </a:r>
            <a:r>
              <a:rPr lang="en-US" altLang="ja-JP" sz="1800" dirty="0">
                <a:latin typeface="Times New Roman" pitchFamily="18" charset="0"/>
                <a:sym typeface="Wingdings" pitchFamily="2" charset="2"/>
              </a:rPr>
              <a:t>(1/</a:t>
            </a:r>
            <a:r>
              <a:rPr lang="en-US" altLang="ja-JP" sz="1800" i="1" dirty="0">
                <a:latin typeface="Times New Roman" pitchFamily="18" charset="0"/>
                <a:sym typeface="Wingdings" pitchFamily="2" charset="2"/>
              </a:rPr>
              <a:t>p</a:t>
            </a:r>
            <a:r>
              <a:rPr lang="en-US" altLang="ja-JP" sz="1800" dirty="0">
                <a:latin typeface="Times New Roman" pitchFamily="18" charset="0"/>
                <a:sym typeface="Wingdings" pitchFamily="2" charset="2"/>
              </a:rPr>
              <a:t>)</a:t>
            </a:r>
            <a:r>
              <a:rPr lang="ja-JP" altLang="en-US" sz="1800" dirty="0">
                <a:latin typeface="Times New Roman" pitchFamily="18" charset="0"/>
                <a:sym typeface="Wingdings" pitchFamily="2" charset="2"/>
              </a:rPr>
              <a:t>単位増加</a:t>
            </a:r>
            <a:r>
              <a:rPr lang="en-US" altLang="ja-JP" sz="1800" dirty="0">
                <a:latin typeface="Times New Roman" pitchFamily="18" charset="0"/>
                <a:sym typeface="Wingdings" pitchFamily="2" charset="2"/>
              </a:rPr>
              <a:t>(1/</a:t>
            </a:r>
            <a:r>
              <a:rPr lang="en-US" altLang="ja-JP" sz="1800" i="1" dirty="0">
                <a:latin typeface="Times New Roman" pitchFamily="18" charset="0"/>
                <a:sym typeface="Wingdings" pitchFamily="2" charset="2"/>
              </a:rPr>
              <a:t>p</a:t>
            </a:r>
            <a:r>
              <a:rPr lang="en-US" altLang="ja-JP" sz="1800" dirty="0">
                <a:latin typeface="Times New Roman" pitchFamily="18" charset="0"/>
                <a:sym typeface="Wingdings" pitchFamily="2" charset="2"/>
              </a:rPr>
              <a:t>)</a:t>
            </a:r>
            <a:r>
              <a:rPr lang="en-US" altLang="ja-JP" sz="1800" i="1" dirty="0" err="1">
                <a:latin typeface="Times New Roman" pitchFamily="18" charset="0"/>
                <a:sym typeface="Wingdings" pitchFamily="2" charset="2"/>
              </a:rPr>
              <a:t>MUx</a:t>
            </a:r>
            <a:r>
              <a:rPr lang="ja-JP" altLang="en-US" sz="1800" dirty="0">
                <a:latin typeface="Times New Roman" pitchFamily="18" charset="0"/>
                <a:sym typeface="Wingdings" pitchFamily="2" charset="2"/>
              </a:rPr>
              <a:t>　効用増加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ja-JP" altLang="en-US" sz="1800" dirty="0">
                <a:latin typeface="Times New Roman" pitchFamily="18" charset="0"/>
                <a:sym typeface="Wingdings" pitchFamily="2" charset="2"/>
              </a:rPr>
              <a:t>効用が最大化されるためにはこれらが釣り合わなければならない（そうでなければ，効用を増加させる余地が残っている） </a:t>
            </a:r>
            <a:endParaRPr lang="ja-JP" altLang="en-US" sz="180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Question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ja-JP" sz="2800" i="1" dirty="0" err="1">
                <a:latin typeface="Times New Roman" pitchFamily="18" charset="0"/>
                <a:cs typeface="Times New Roman" pitchFamily="18" charset="0"/>
              </a:rPr>
              <a:t>MU</a:t>
            </a:r>
            <a:r>
              <a:rPr lang="en-US" altLang="ja-JP" sz="2800" i="1" baseline="-250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ja-JP" sz="2800" i="1" dirty="0" err="1">
                <a:latin typeface="Times New Roman" pitchFamily="18" charset="0"/>
                <a:cs typeface="Times New Roman" pitchFamily="18" charset="0"/>
              </a:rPr>
              <a:t>MU</a:t>
            </a:r>
            <a:r>
              <a:rPr lang="en-US" altLang="ja-JP" sz="2800" i="1" baseline="-25000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ja-JP" altLang="en-US" sz="2800" dirty="0">
                <a:latin typeface="Times New Roman" pitchFamily="18" charset="0"/>
                <a:cs typeface="Times New Roman" pitchFamily="18" charset="0"/>
              </a:rPr>
              <a:t>が成立しているとしよう。この場合，予算制約を守りながら効用を上げることができる。どのようにすればよいか。</a:t>
            </a:r>
            <a:endParaRPr lang="en-US" altLang="ja-JP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ja-JP" altLang="en-US" sz="2800" dirty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2800" i="1" dirty="0" err="1">
                <a:latin typeface="Times New Roman" pitchFamily="18" charset="0"/>
                <a:cs typeface="Times New Roman" pitchFamily="18" charset="0"/>
              </a:rPr>
              <a:t>MU</a:t>
            </a:r>
            <a:r>
              <a:rPr lang="en-US" altLang="ja-JP" sz="2800" i="1" baseline="-250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ja-JP" altLang="en-US" sz="2800" i="1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1/p</a:t>
            </a:r>
            <a:r>
              <a:rPr lang="ja-JP" altLang="en-US" sz="2800" i="1" dirty="0">
                <a:latin typeface="Times New Roman" pitchFamily="18" charset="0"/>
                <a:cs typeface="Times New Roman" pitchFamily="18" charset="0"/>
              </a:rPr>
              <a:t>→１円で買える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ja-JP" altLang="en-US" sz="2800" i="1" dirty="0">
                <a:latin typeface="Times New Roman" pitchFamily="18" charset="0"/>
                <a:cs typeface="Times New Roman" pitchFamily="18" charset="0"/>
              </a:rPr>
              <a:t>の量</a:t>
            </a:r>
            <a:endParaRPr lang="en-US" altLang="ja-JP" sz="2800" i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ja-JP" altLang="en-US" sz="2800" dirty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ja-JP" altLang="en-US" sz="2800" dirty="0">
                <a:latin typeface="Times New Roman" pitchFamily="18" charset="0"/>
                <a:cs typeface="Times New Roman" pitchFamily="18" charset="0"/>
              </a:rPr>
              <a:t>を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ja-JP" altLang="en-US" sz="2800" dirty="0">
                <a:latin typeface="Times New Roman" pitchFamily="18" charset="0"/>
                <a:cs typeface="Times New Roman" pitchFamily="18" charset="0"/>
              </a:rPr>
              <a:t>増やすと、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1/p</a:t>
            </a:r>
            <a:r>
              <a:rPr lang="ja-JP" altLang="en-US" sz="2800" dirty="0">
                <a:latin typeface="Times New Roman" pitchFamily="18" charset="0"/>
                <a:cs typeface="Times New Roman" pitchFamily="18" charset="0"/>
              </a:rPr>
              <a:t>円増える</a:t>
            </a:r>
            <a:endParaRPr lang="en-US" altLang="ja-JP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ja-JP" altLang="en-US" sz="2800" dirty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1/q</a:t>
            </a:r>
            <a:r>
              <a:rPr lang="ja-JP" altLang="en-US" sz="2800" dirty="0">
                <a:latin typeface="Times New Roman" pitchFamily="18" charset="0"/>
                <a:cs typeface="Times New Roman" pitchFamily="18" charset="0"/>
              </a:rPr>
              <a:t>単位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ja-JP" altLang="en-US" sz="2800" dirty="0">
                <a:latin typeface="Times New Roman" pitchFamily="18" charset="0"/>
                <a:cs typeface="Times New Roman" pitchFamily="18" charset="0"/>
              </a:rPr>
              <a:t>が減る</a:t>
            </a:r>
            <a:endParaRPr lang="en-US" altLang="ja-JP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ja-JP" altLang="en-US" sz="2800" dirty="0">
                <a:latin typeface="Times New Roman" pitchFamily="18" charset="0"/>
                <a:cs typeface="Times New Roman" pitchFamily="18" charset="0"/>
              </a:rPr>
              <a:t>→不等式は効用が上がる余地があったことを意味する</a:t>
            </a:r>
          </a:p>
          <a:p>
            <a:r>
              <a:rPr lang="en-US" altLang="ja-JP" sz="2800" i="1" dirty="0" err="1">
                <a:latin typeface="Times New Roman" pitchFamily="18" charset="0"/>
                <a:cs typeface="Times New Roman" pitchFamily="18" charset="0"/>
              </a:rPr>
              <a:t>MU</a:t>
            </a:r>
            <a:r>
              <a:rPr lang="en-US" altLang="ja-JP" sz="2800" i="1" baseline="-250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/p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 &gt; </a:t>
            </a:r>
            <a:r>
              <a:rPr lang="en-US" altLang="ja-JP" sz="2800" i="1" dirty="0" err="1">
                <a:latin typeface="Times New Roman" pitchFamily="18" charset="0"/>
                <a:cs typeface="Times New Roman" pitchFamily="18" charset="0"/>
              </a:rPr>
              <a:t>MU</a:t>
            </a:r>
            <a:r>
              <a:rPr lang="en-US" altLang="ja-JP" sz="2800" i="1" baseline="-25000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/q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ja-JP" altLang="en-US" sz="2800" dirty="0">
                <a:latin typeface="Times New Roman" pitchFamily="18" charset="0"/>
                <a:cs typeface="Times New Roman" pitchFamily="18" charset="0"/>
              </a:rPr>
              <a:t>が成立している場合，予算線と無差別曲線はどのような状況にあるか。</a:t>
            </a:r>
          </a:p>
          <a:p>
            <a:r>
              <a:rPr lang="en-US" altLang="ja-JP" sz="2800" i="1" dirty="0" err="1">
                <a:latin typeface="Times New Roman" pitchFamily="18" charset="0"/>
                <a:cs typeface="Times New Roman" pitchFamily="18" charset="0"/>
              </a:rPr>
              <a:t>MU</a:t>
            </a:r>
            <a:r>
              <a:rPr lang="en-US" altLang="ja-JP" sz="2800" i="1" baseline="-250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en-US" altLang="ja-JP" sz="2800" i="1" dirty="0" err="1">
                <a:latin typeface="Times New Roman" pitchFamily="18" charset="0"/>
                <a:cs typeface="Times New Roman" pitchFamily="18" charset="0"/>
              </a:rPr>
              <a:t>MU</a:t>
            </a:r>
            <a:r>
              <a:rPr lang="en-US" altLang="ja-JP" sz="2800" i="1" baseline="-25000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q </a:t>
            </a:r>
            <a:r>
              <a:rPr lang="ja-JP" altLang="en-US" sz="2800" dirty="0">
                <a:latin typeface="Times New Roman" pitchFamily="18" charset="0"/>
                <a:cs typeface="Times New Roman" pitchFamily="18" charset="0"/>
              </a:rPr>
              <a:t>の場合について同様に考えよ。</a:t>
            </a:r>
          </a:p>
          <a:p>
            <a:r>
              <a:rPr lang="ja-JP" altLang="en-US" sz="2800" dirty="0">
                <a:latin typeface="Times New Roman" pitchFamily="18" charset="0"/>
                <a:cs typeface="Times New Roman" pitchFamily="18" charset="0"/>
              </a:rPr>
              <a:t>グラフからどのように</a:t>
            </a:r>
            <a:r>
              <a:rPr lang="ja-JP" altLang="en-US" sz="2800" dirty="0"/>
              <a:t>すれば，効用が上がるかを考えよ</a:t>
            </a:r>
            <a:endParaRPr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→</a:t>
            </a:r>
            <a:r>
              <a:rPr lang="en-US" altLang="ja-JP" sz="2800" dirty="0"/>
              <a:t>1</a:t>
            </a:r>
            <a:r>
              <a:rPr lang="ja-JP" altLang="en-US" sz="2800" dirty="0"/>
              <a:t>円で</a:t>
            </a:r>
            <a:r>
              <a:rPr lang="en-US" altLang="ja-JP" sz="2800" dirty="0"/>
              <a:t>x</a:t>
            </a:r>
            <a:r>
              <a:rPr lang="ja-JP" altLang="en-US" sz="2800" dirty="0"/>
              <a:t>はどのくらい減らさなければいけないか</a:t>
            </a:r>
            <a:endParaRPr lang="en-US" altLang="ja-JP" sz="2800" dirty="0"/>
          </a:p>
          <a:p>
            <a:pPr marL="0" indent="0">
              <a:buNone/>
            </a:pPr>
            <a:r>
              <a:rPr lang="en-US" altLang="ja-JP" sz="2800" dirty="0"/>
              <a:t>	</a:t>
            </a:r>
            <a:r>
              <a:rPr lang="ja-JP" altLang="en-US" sz="2800" dirty="0"/>
              <a:t>→効用が上がる余地がある</a:t>
            </a:r>
            <a:endParaRPr lang="en-US" altLang="ja-JP" sz="2800" dirty="0"/>
          </a:p>
          <a:p>
            <a:pPr marL="0" indent="0">
              <a:buNone/>
            </a:pPr>
            <a:r>
              <a:rPr lang="en-US" altLang="ja-JP" sz="2800" dirty="0"/>
              <a:t>		</a:t>
            </a:r>
            <a:r>
              <a:rPr lang="ja-JP" altLang="en-US" sz="2800" dirty="0"/>
              <a:t>１円あたりを比べる→効用最大化点、均等化されてないといけない</a:t>
            </a:r>
            <a:endParaRPr lang="en-US" altLang="ja-JP" sz="2800" dirty="0"/>
          </a:p>
          <a:p>
            <a:pPr marL="0" indent="0">
              <a:buNone/>
            </a:pPr>
            <a:r>
              <a:rPr lang="en-US" altLang="ja-JP" sz="2800" dirty="0"/>
              <a:t>		</a:t>
            </a:r>
            <a:endParaRPr lang="ja-JP" altLang="en-US" sz="2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MRS&gt;p/q</a:t>
            </a:r>
            <a:r>
              <a:rPr kumimoji="1" lang="ja-JP" altLang="en-US" dirty="0"/>
              <a:t>の場合</a:t>
            </a: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1403350" y="5876925"/>
            <a:ext cx="43926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V="1">
            <a:off x="1403350" y="1771650"/>
            <a:ext cx="0" cy="4105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437188" y="5876925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 dirty="0">
                <a:latin typeface="Times New Roman" pitchFamily="18" charset="0"/>
              </a:rPr>
              <a:t>x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023988" y="1628775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 dirty="0">
                <a:latin typeface="Times New Roman" pitchFamily="18" charset="0"/>
              </a:rPr>
              <a:t>y</a:t>
            </a:r>
          </a:p>
        </p:txBody>
      </p:sp>
      <p:sp>
        <p:nvSpPr>
          <p:cNvPr id="8" name="Arc 8"/>
          <p:cNvSpPr>
            <a:spLocks/>
          </p:cNvSpPr>
          <p:nvPr/>
        </p:nvSpPr>
        <p:spPr bwMode="auto">
          <a:xfrm rot="-10800000">
            <a:off x="1692275" y="2205038"/>
            <a:ext cx="3240088" cy="345598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Line 23"/>
          <p:cNvSpPr>
            <a:spLocks noChangeShapeType="1"/>
          </p:cNvSpPr>
          <p:nvPr/>
        </p:nvSpPr>
        <p:spPr bwMode="auto">
          <a:xfrm>
            <a:off x="1403350" y="2276475"/>
            <a:ext cx="3024188" cy="36004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" name="Text Box 29"/>
          <p:cNvSpPr txBox="1">
            <a:spLocks noChangeArrowheads="1"/>
          </p:cNvSpPr>
          <p:nvPr/>
        </p:nvSpPr>
        <p:spPr bwMode="auto">
          <a:xfrm>
            <a:off x="4984750" y="5394325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i="1">
                <a:latin typeface="Times New Roman" pitchFamily="18" charset="0"/>
              </a:rPr>
              <a:t>u</a:t>
            </a:r>
            <a:r>
              <a:rPr lang="en-US" altLang="ja-JP" baseline="-25000">
                <a:latin typeface="Times New Roman" pitchFamily="18" charset="0"/>
              </a:rPr>
              <a:t>1</a:t>
            </a:r>
          </a:p>
        </p:txBody>
      </p:sp>
      <p:sp>
        <p:nvSpPr>
          <p:cNvPr id="18" name="Text Box 34"/>
          <p:cNvSpPr txBox="1">
            <a:spLocks noChangeArrowheads="1"/>
          </p:cNvSpPr>
          <p:nvPr/>
        </p:nvSpPr>
        <p:spPr bwMode="auto">
          <a:xfrm>
            <a:off x="2916238" y="3644900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 dirty="0">
                <a:latin typeface="Times New Roman" pitchFamily="18" charset="0"/>
              </a:rPr>
              <a:t>E</a:t>
            </a:r>
          </a:p>
        </p:txBody>
      </p:sp>
      <p:sp>
        <p:nvSpPr>
          <p:cNvPr id="19" name="Text Box 35"/>
          <p:cNvSpPr txBox="1">
            <a:spLocks noChangeArrowheads="1"/>
          </p:cNvSpPr>
          <p:nvPr/>
        </p:nvSpPr>
        <p:spPr bwMode="auto">
          <a:xfrm>
            <a:off x="1269889" y="2349476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 dirty="0">
                <a:latin typeface="Times New Roman" pitchFamily="18" charset="0"/>
              </a:rPr>
              <a:t>A</a:t>
            </a:r>
          </a:p>
        </p:txBody>
      </p:sp>
      <p:sp>
        <p:nvSpPr>
          <p:cNvPr id="20" name="Text Box 38"/>
          <p:cNvSpPr txBox="1">
            <a:spLocks noChangeArrowheads="1"/>
          </p:cNvSpPr>
          <p:nvPr/>
        </p:nvSpPr>
        <p:spPr bwMode="auto">
          <a:xfrm>
            <a:off x="2051844" y="2222499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 dirty="0">
                <a:latin typeface="Times New Roman" pitchFamily="18" charset="0"/>
              </a:rPr>
              <a:t>B</a:t>
            </a:r>
          </a:p>
        </p:txBody>
      </p:sp>
      <p:cxnSp>
        <p:nvCxnSpPr>
          <p:cNvPr id="28" name="直線コネクタ 27"/>
          <p:cNvCxnSpPr/>
          <p:nvPr/>
        </p:nvCxnSpPr>
        <p:spPr>
          <a:xfrm>
            <a:off x="1703276" y="2652713"/>
            <a:ext cx="5046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>
            <a:off x="2207878" y="2652713"/>
            <a:ext cx="0" cy="5602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円/楕円 20"/>
          <p:cNvSpPr>
            <a:spLocks noChangeAspect="1"/>
          </p:cNvSpPr>
          <p:nvPr/>
        </p:nvSpPr>
        <p:spPr>
          <a:xfrm>
            <a:off x="1617529" y="2578076"/>
            <a:ext cx="128632" cy="1286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/>
          <p:cNvCxnSpPr/>
          <p:nvPr/>
        </p:nvCxnSpPr>
        <p:spPr>
          <a:xfrm>
            <a:off x="2232942" y="2652713"/>
            <a:ext cx="0" cy="14239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円/楕円 32"/>
          <p:cNvSpPr>
            <a:spLocks noChangeAspect="1"/>
          </p:cNvSpPr>
          <p:nvPr/>
        </p:nvSpPr>
        <p:spPr>
          <a:xfrm>
            <a:off x="2122131" y="2595538"/>
            <a:ext cx="128632" cy="1286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>
            <a:spLocks noChangeAspect="1"/>
          </p:cNvSpPr>
          <p:nvPr/>
        </p:nvSpPr>
        <p:spPr>
          <a:xfrm>
            <a:off x="2143562" y="3184360"/>
            <a:ext cx="128632" cy="1286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>
            <a:spLocks noChangeAspect="1"/>
          </p:cNvSpPr>
          <p:nvPr/>
        </p:nvSpPr>
        <p:spPr>
          <a:xfrm>
            <a:off x="2165908" y="4051181"/>
            <a:ext cx="128632" cy="1286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Text Box 38"/>
          <p:cNvSpPr txBox="1">
            <a:spLocks noChangeArrowheads="1"/>
          </p:cNvSpPr>
          <p:nvPr/>
        </p:nvSpPr>
        <p:spPr bwMode="auto">
          <a:xfrm>
            <a:off x="2311646" y="2936018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 dirty="0">
                <a:latin typeface="Times New Roman" pitchFamily="18" charset="0"/>
              </a:rPr>
              <a:t>C</a:t>
            </a: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auto">
          <a:xfrm>
            <a:off x="1907605" y="4188482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 dirty="0">
                <a:latin typeface="Times New Roman" pitchFamily="18" charset="0"/>
              </a:rPr>
              <a:t>D</a:t>
            </a:r>
          </a:p>
        </p:txBody>
      </p:sp>
      <p:sp>
        <p:nvSpPr>
          <p:cNvPr id="38" name="Text Box 34"/>
          <p:cNvSpPr txBox="1">
            <a:spLocks noChangeArrowheads="1"/>
          </p:cNvSpPr>
          <p:nvPr/>
        </p:nvSpPr>
        <p:spPr bwMode="auto">
          <a:xfrm>
            <a:off x="4140200" y="5062538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 dirty="0">
                <a:latin typeface="Times New Roman" pitchFamily="18" charset="0"/>
              </a:rPr>
              <a:t>F</a:t>
            </a:r>
          </a:p>
        </p:txBody>
      </p:sp>
      <p:sp>
        <p:nvSpPr>
          <p:cNvPr id="40" name="円/楕円 39"/>
          <p:cNvSpPr>
            <a:spLocks noChangeAspect="1"/>
          </p:cNvSpPr>
          <p:nvPr/>
        </p:nvSpPr>
        <p:spPr>
          <a:xfrm>
            <a:off x="2851922" y="4017963"/>
            <a:ext cx="128632" cy="1286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>
            <a:spLocks noChangeAspect="1"/>
          </p:cNvSpPr>
          <p:nvPr/>
        </p:nvSpPr>
        <p:spPr>
          <a:xfrm>
            <a:off x="4075884" y="5455422"/>
            <a:ext cx="128632" cy="1286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634680" y="1771650"/>
            <a:ext cx="52928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点</a:t>
            </a:r>
            <a:r>
              <a:rPr lang="en-US" altLang="ja-JP" dirty="0"/>
              <a:t>A</a:t>
            </a:r>
            <a:r>
              <a:rPr lang="ja-JP" altLang="en-US" dirty="0"/>
              <a:t>　</a:t>
            </a:r>
            <a:r>
              <a:rPr lang="en-US" altLang="ja-JP" dirty="0"/>
              <a:t>MRS&gt;p/q</a:t>
            </a:r>
          </a:p>
          <a:p>
            <a:r>
              <a:rPr lang="ja-JP" altLang="en-US" dirty="0"/>
              <a:t>（点</a:t>
            </a:r>
            <a:r>
              <a:rPr lang="en-US" altLang="ja-JP" dirty="0"/>
              <a:t>E</a:t>
            </a:r>
            <a:r>
              <a:rPr lang="ja-JP" altLang="en-US" dirty="0"/>
              <a:t>が効用最大化点）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AB</a:t>
            </a:r>
            <a:r>
              <a:rPr kumimoji="1" lang="ja-JP" altLang="en-US" dirty="0"/>
              <a:t>の長さを</a:t>
            </a:r>
            <a:r>
              <a:rPr kumimoji="1" lang="en-US" altLang="ja-JP" dirty="0"/>
              <a:t>1</a:t>
            </a:r>
            <a:r>
              <a:rPr kumimoji="1" lang="ja-JP" altLang="en-US" dirty="0"/>
              <a:t>とすると</a:t>
            </a:r>
            <a:endParaRPr kumimoji="1"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BC=p/q</a:t>
            </a:r>
            <a:r>
              <a:rPr lang="ja-JP" altLang="en-US" dirty="0"/>
              <a:t>　：　</a:t>
            </a:r>
            <a:r>
              <a:rPr lang="en-US" altLang="ja-JP" dirty="0"/>
              <a:t>x</a:t>
            </a:r>
            <a:r>
              <a:rPr lang="ja-JP" altLang="en-US" dirty="0"/>
              <a:t>を</a:t>
            </a:r>
            <a:r>
              <a:rPr lang="en-US" altLang="ja-JP" dirty="0"/>
              <a:t>1</a:t>
            </a:r>
            <a:r>
              <a:rPr lang="ja-JP" altLang="en-US" dirty="0"/>
              <a:t>単位増やすためには，（予算の制約から）</a:t>
            </a:r>
            <a:r>
              <a:rPr lang="en-US" altLang="ja-JP" dirty="0"/>
              <a:t>y</a:t>
            </a:r>
            <a:r>
              <a:rPr lang="ja-JP" altLang="en-US" dirty="0"/>
              <a:t>を何単位犠牲にせざるを得ないか</a:t>
            </a:r>
            <a:endParaRPr lang="en-US" altLang="ja-JP" dirty="0"/>
          </a:p>
          <a:p>
            <a:r>
              <a:rPr kumimoji="1" lang="en-US" altLang="ja-JP" dirty="0"/>
              <a:t>  BD= MRS</a:t>
            </a:r>
            <a:r>
              <a:rPr lang="ja-JP" altLang="en-US" dirty="0"/>
              <a:t> ：</a:t>
            </a:r>
            <a:r>
              <a:rPr lang="en-US" altLang="ja-JP" dirty="0"/>
              <a:t> x</a:t>
            </a:r>
            <a:r>
              <a:rPr lang="ja-JP" altLang="en-US" dirty="0"/>
              <a:t>を</a:t>
            </a:r>
            <a:r>
              <a:rPr lang="en-US" altLang="ja-JP" dirty="0"/>
              <a:t>1</a:t>
            </a:r>
            <a:r>
              <a:rPr lang="ja-JP" altLang="en-US" dirty="0"/>
              <a:t>単位増やすとき，この量だけの</a:t>
            </a:r>
            <a:r>
              <a:rPr lang="en-US" altLang="ja-JP" dirty="0"/>
              <a:t>y</a:t>
            </a:r>
            <a:r>
              <a:rPr lang="ja-JP" altLang="en-US" dirty="0"/>
              <a:t>を減らしても効用は不変 </a:t>
            </a:r>
            <a:endParaRPr kumimoji="1" lang="en-US" altLang="ja-JP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89321" y="1183283"/>
            <a:ext cx="640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点</a:t>
            </a:r>
            <a:r>
              <a:rPr lang="en-US" altLang="ja-JP" dirty="0"/>
              <a:t>A</a:t>
            </a:r>
            <a:r>
              <a:rPr lang="ja-JP" altLang="en-US" dirty="0"/>
              <a:t>で効用が最大化されていないのは何故か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81798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コーナー解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80" y="2492896"/>
            <a:ext cx="4686300" cy="358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5292080" y="2924944"/>
            <a:ext cx="324036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点</a:t>
            </a:r>
            <a:r>
              <a:rPr lang="en-US" altLang="ja-JP" dirty="0"/>
              <a:t>C</a:t>
            </a:r>
            <a:r>
              <a:rPr lang="ja-JP" altLang="en-US" dirty="0"/>
              <a:t>では </a:t>
            </a:r>
            <a:r>
              <a:rPr lang="en-US" altLang="ja-JP" dirty="0"/>
              <a:t>MRS&gt;p/q</a:t>
            </a:r>
          </a:p>
          <a:p>
            <a:pPr marL="342900" indent="-342900">
              <a:buFont typeface="Wingdings"/>
              <a:buChar char="à"/>
            </a:pPr>
            <a:r>
              <a:rPr lang="ja-JP" altLang="en-US" dirty="0" err="1">
                <a:sym typeface="Wingdings" pitchFamily="2" charset="2"/>
              </a:rPr>
              <a:t>ｘ</a:t>
            </a:r>
            <a:r>
              <a:rPr lang="ja-JP" altLang="en-US" dirty="0">
                <a:sym typeface="Wingdings" pitchFamily="2" charset="2"/>
              </a:rPr>
              <a:t>の増加，ｙの減少が効用を増加させる</a:t>
            </a:r>
            <a:endParaRPr lang="en-US" altLang="ja-JP" dirty="0">
              <a:sym typeface="Wingdings" pitchFamily="2" charset="2"/>
            </a:endParaRPr>
          </a:p>
          <a:p>
            <a:pPr marL="342900" indent="-342900">
              <a:buFont typeface="Wingdings"/>
              <a:buChar char="à"/>
            </a:pPr>
            <a:r>
              <a:rPr lang="ja-JP" altLang="en-US" dirty="0">
                <a:sym typeface="Wingdings" pitchFamily="2" charset="2"/>
              </a:rPr>
              <a:t>しかし，点</a:t>
            </a:r>
            <a:r>
              <a:rPr lang="en-US" altLang="ja-JP" dirty="0">
                <a:sym typeface="Wingdings" pitchFamily="2" charset="2"/>
              </a:rPr>
              <a:t>A</a:t>
            </a:r>
            <a:r>
              <a:rPr lang="ja-JP" altLang="en-US" dirty="0" err="1">
                <a:sym typeface="Wingdings" pitchFamily="2" charset="2"/>
              </a:rPr>
              <a:t>に到</a:t>
            </a:r>
            <a:r>
              <a:rPr lang="ja-JP" altLang="en-US" dirty="0">
                <a:sym typeface="Wingdings" pitchFamily="2" charset="2"/>
              </a:rPr>
              <a:t>達しても </a:t>
            </a:r>
            <a:r>
              <a:rPr lang="en-US" altLang="ja-JP" dirty="0">
                <a:sym typeface="Wingdings" pitchFamily="2" charset="2"/>
              </a:rPr>
              <a:t>MRS&gt;p/q</a:t>
            </a:r>
          </a:p>
          <a:p>
            <a:pPr marL="342900" indent="-342900">
              <a:buFont typeface="Wingdings"/>
              <a:buChar char="à"/>
            </a:pPr>
            <a:r>
              <a:rPr lang="ja-JP" altLang="en-US" dirty="0">
                <a:sym typeface="Wingdings" pitchFamily="2" charset="2"/>
              </a:rPr>
              <a:t>効用最大化点は点</a:t>
            </a:r>
            <a:r>
              <a:rPr lang="en-US" altLang="ja-JP" dirty="0">
                <a:sym typeface="Wingdings" pitchFamily="2" charset="2"/>
              </a:rPr>
              <a:t>A</a:t>
            </a:r>
          </a:p>
          <a:p>
            <a:pPr marL="342900" indent="-342900">
              <a:buFont typeface="Wingdings"/>
              <a:buChar char="à"/>
            </a:pPr>
            <a:r>
              <a:rPr lang="en-US" altLang="ja-JP" dirty="0">
                <a:sym typeface="Wingdings" pitchFamily="2" charset="2"/>
              </a:rPr>
              <a:t>y=0</a:t>
            </a:r>
            <a:r>
              <a:rPr lang="ja-JP" altLang="en-US" dirty="0">
                <a:sym typeface="Wingdings" pitchFamily="2" charset="2"/>
              </a:rPr>
              <a:t>で効用最大化</a:t>
            </a:r>
            <a:endParaRPr lang="en-US" altLang="ja-JP" dirty="0">
              <a:sym typeface="Wingdings" pitchFamily="2" charset="2"/>
            </a:endParaRPr>
          </a:p>
          <a:p>
            <a:r>
              <a:rPr lang="ja-JP" altLang="en-US" dirty="0">
                <a:sym typeface="Wingdings" pitchFamily="2" charset="2"/>
              </a:rPr>
              <a:t>●無差別曲線が接する点→内点解→コーナー解端点解</a:t>
            </a:r>
            <a:endParaRPr lang="en-US" altLang="ja-JP" dirty="0">
              <a:sym typeface="Wingdings" pitchFamily="2" charset="2"/>
            </a:endParaRPr>
          </a:p>
          <a:p>
            <a:r>
              <a:rPr lang="ja-JP" altLang="en-US" dirty="0">
                <a:sym typeface="Wingdings" pitchFamily="2" charset="2"/>
              </a:rPr>
              <a:t>→労働供給の時に役立つっぽい</a:t>
            </a:r>
            <a:endParaRPr lang="en-US" altLang="ja-JP" dirty="0">
              <a:sym typeface="Wingdings" pitchFamily="2" charset="2"/>
            </a:endParaRPr>
          </a:p>
          <a:p>
            <a:r>
              <a:rPr lang="ja-JP" altLang="en-US" dirty="0">
                <a:sym typeface="Wingdings" pitchFamily="2" charset="2"/>
              </a:rPr>
              <a:t>。</a:t>
            </a:r>
            <a:endParaRPr lang="en-US" altLang="ja-JP" dirty="0">
              <a:sym typeface="Wingdings" pitchFamily="2" charset="2"/>
            </a:endParaRPr>
          </a:p>
          <a:p>
            <a:pPr marL="342900" indent="-342900">
              <a:buFont typeface="Wingdings"/>
              <a:buChar char="à"/>
            </a:pPr>
            <a:endParaRPr lang="en-US" altLang="ja-JP" dirty="0">
              <a:sym typeface="Wingdings" pitchFamily="2" charset="2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15616" y="1484784"/>
            <a:ext cx="72728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効用最大化点は，予算線と無差別曲線の接点でない場合もある。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67379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財モデルの解釈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kumimoji="1" lang="en-US" altLang="ja-JP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1"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財 </a:t>
                </a:r>
                <a:r>
                  <a:rPr kumimoji="1"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kumimoji="1"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ある特定の財</a:t>
                </a:r>
                <a:endParaRPr kumimoji="1"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ja-JP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財 </a:t>
                </a:r>
                <a:r>
                  <a:rPr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その他の全ての財</a:t>
                </a:r>
                <a:endParaRPr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効用最大化の条件　</a:t>
                </a:r>
                <a:r>
                  <a:rPr lang="en-US" altLang="ja-JP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MRS</a:t>
                </a:r>
                <a:r>
                  <a:rPr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ja-JP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en-US" altLang="ja-JP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または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𝑀</m:t>
                        </m:r>
                        <m:sSub>
                          <m:sSubPr>
                            <m:ctrlP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𝑀</m:t>
                        </m:r>
                        <m:sSub>
                          <m:sSubPr>
                            <m:ctrlPr>
                              <a:rPr lang="en-US" altLang="ja-JP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den>
                    </m:f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𝑝</m:t>
                        </m:r>
                      </m:num>
                      <m:den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𝑞</m:t>
                        </m:r>
                      </m:den>
                    </m:f>
                  </m:oMath>
                </a14:m>
                <a:r>
                  <a:rPr lang="en-US" altLang="ja-JP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ja-JP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altLang="ja-JP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は</a:t>
                </a:r>
                <a:r>
                  <a:rPr lang="en-US" altLang="ja-JP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財以外の財への支出合計。</a:t>
                </a:r>
                <a:endParaRPr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ja-JP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ja-JP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とすると　</a:t>
                </a:r>
                <a:r>
                  <a:rPr lang="en-US" altLang="ja-JP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の</a:t>
                </a:r>
                <a:r>
                  <a:rPr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単位は</a:t>
                </a:r>
                <a:r>
                  <a:rPr lang="en-US" altLang="ja-JP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ja-JP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円で買える財の量</a:t>
                </a:r>
                <a:endParaRPr lang="en-US" altLang="ja-JP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の量→金銭に換算した量</a:t>
                </a:r>
                <a:endParaRPr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ja-JP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MUy</a:t>
                </a:r>
                <a:r>
                  <a:rPr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は所得の限界効用</a:t>
                </a:r>
                <a:endParaRPr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効用最大化の条件は，所得の限界効用で評価した</a:t>
                </a:r>
                <a:r>
                  <a:rPr lang="en-US" altLang="ja-JP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の限界効用と</a:t>
                </a:r>
                <a:r>
                  <a:rPr lang="en-US" altLang="ja-JP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の価格が一致する</a:t>
                </a:r>
                <a:endParaRPr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限界便益（限界効用の金銭換算額）と価格が一致</a:t>
                </a:r>
                <a:endParaRPr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kumimoji="1" lang="en-US" altLang="ja-JP" dirty="0"/>
                  <a:t> </a:t>
                </a:r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346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効用関数の性質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ja-JP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ja-JP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ja-JP" altLang="en-US" dirty="0"/>
              <a:t>は </a:t>
            </a:r>
            <a:r>
              <a:rPr lang="en-US" altLang="ja-JP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ja-JP" altLang="en-US" dirty="0"/>
              <a:t>の増加関数</a:t>
            </a:r>
          </a:p>
          <a:p>
            <a:pPr lvl="1"/>
            <a:r>
              <a:rPr lang="ja-JP" altLang="en-US" dirty="0"/>
              <a:t>たくさん消費すればそれだけ満足が高まる</a:t>
            </a:r>
          </a:p>
          <a:p>
            <a:pPr lvl="1"/>
            <a:r>
              <a:rPr lang="ja-JP" altLang="en-US" dirty="0"/>
              <a:t>消費の飽和点は存在しない</a:t>
            </a:r>
          </a:p>
          <a:p>
            <a:r>
              <a:rPr lang="ja-JP" altLang="en-US" dirty="0"/>
              <a:t>限界効用 </a:t>
            </a:r>
            <a:r>
              <a:rPr lang="en-US" altLang="ja-JP" i="1" dirty="0">
                <a:latin typeface="Times New Roman" pitchFamily="18" charset="0"/>
                <a:cs typeface="Times New Roman" pitchFamily="18" charset="0"/>
              </a:rPr>
              <a:t>MU</a:t>
            </a:r>
            <a:r>
              <a:rPr lang="en-US" altLang="ja-JP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ja-JP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ja-JP" altLang="en-US" dirty="0">
                <a:latin typeface="Times New Roman" pitchFamily="18" charset="0"/>
                <a:cs typeface="Times New Roman" pitchFamily="18" charset="0"/>
              </a:rPr>
              <a:t>は </a:t>
            </a:r>
            <a:r>
              <a:rPr lang="en-US" altLang="ja-JP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ja-JP" altLang="en-US" dirty="0"/>
              <a:t>の減少関数</a:t>
            </a:r>
          </a:p>
          <a:p>
            <a:pPr lvl="1"/>
            <a:r>
              <a:rPr lang="ja-JP" altLang="en-US" dirty="0"/>
              <a:t>限界効用逓減の法則</a:t>
            </a:r>
            <a:r>
              <a:rPr lang="en-US" altLang="ja-JP" dirty="0"/>
              <a:t>(the law of diminishing marginal utility)</a:t>
            </a:r>
          </a:p>
          <a:p>
            <a:pPr lvl="1"/>
            <a:r>
              <a:rPr lang="ja-JP" altLang="en-US" dirty="0"/>
              <a:t>財の消費が増えるにつれて，追加的</a:t>
            </a:r>
            <a:r>
              <a:rPr lang="en-US" altLang="ja-JP" dirty="0"/>
              <a:t>1</a:t>
            </a:r>
            <a:r>
              <a:rPr lang="ja-JP" altLang="en-US" dirty="0"/>
              <a:t>単位の消費のもたらす満足感は減少していく</a:t>
            </a:r>
          </a:p>
          <a:p>
            <a:endParaRPr lang="en-US" altLang="ja-JP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ja-JP" altLang="en-US" dirty="0"/>
              <a:t>財モデル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kumimoji="1" lang="en-US" altLang="ja-JP" b="0" i="1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kumimoji="1" lang="ja-JP" altLang="en-US" b="0" i="0" dirty="0">
                    <a:latin typeface="Times New Roman" pitchFamily="18" charset="0"/>
                    <a:cs typeface="Times New Roman" pitchFamily="18" charset="0"/>
                  </a:rPr>
                  <a:t>種類の財を </a:t>
                </a:r>
                <a:r>
                  <a:rPr kumimoji="1" lang="en-US" altLang="ja-JP" b="0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kumimoji="1" lang="en-US" altLang="ja-JP" b="0" i="0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kumimoji="1" lang="en-US" altLang="ja-JP" b="0" i="0" dirty="0"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kumimoji="1" lang="en-US" altLang="ja-JP" b="0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kumimoji="1" lang="en-US" altLang="ja-JP" b="0" i="0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kumimoji="1" lang="en-US" altLang="ja-JP" b="0" i="0" dirty="0">
                    <a:latin typeface="Times New Roman" pitchFamily="18" charset="0"/>
                    <a:cs typeface="Times New Roman" pitchFamily="18" charset="0"/>
                  </a:rPr>
                  <a:t>, …, </a:t>
                </a:r>
                <a:r>
                  <a:rPr kumimoji="1" lang="en-US" altLang="ja-JP" b="0" i="1" dirty="0" err="1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kumimoji="1" lang="en-US" altLang="ja-JP" b="0" i="1" baseline="-25000" dirty="0" err="1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ja-JP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ja-JP" altLang="en-US" dirty="0">
                    <a:latin typeface="Times New Roman" pitchFamily="18" charset="0"/>
                    <a:cs typeface="Times New Roman" pitchFamily="18" charset="0"/>
                  </a:rPr>
                  <a:t>価格を </a:t>
                </a:r>
                <a:r>
                  <a:rPr lang="en-US" altLang="ja-JP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altLang="ja-JP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ja-JP" dirty="0"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en-US" altLang="ja-JP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altLang="ja-JP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altLang="ja-JP" dirty="0">
                    <a:latin typeface="Times New Roman" pitchFamily="18" charset="0"/>
                    <a:cs typeface="Times New Roman" pitchFamily="18" charset="0"/>
                  </a:rPr>
                  <a:t>,…,</a:t>
                </a:r>
                <a:r>
                  <a:rPr lang="en-US" altLang="ja-JP" i="1" dirty="0" err="1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altLang="ja-JP" i="1" baseline="-25000" dirty="0" err="1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ja-JP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ja-JP" altLang="en-US" dirty="0">
                    <a:latin typeface="Times New Roman" pitchFamily="18" charset="0"/>
                    <a:cs typeface="Times New Roman" pitchFamily="18" charset="0"/>
                  </a:rPr>
                  <a:t>で表せば，</a:t>
                </a:r>
                <a:endParaRPr kumimoji="1" lang="en-US" altLang="ja-JP" b="0" i="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/>
                        </a:rPr>
                        <m:t>Max</m:t>
                      </m:r>
                      <m:r>
                        <a:rPr kumimoji="1" lang="en-US" altLang="ja-JP" b="0" i="0" smtClean="0">
                          <a:latin typeface="Cambria Math"/>
                        </a:rPr>
                        <m:t>  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𝑈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/>
                              <a:ea typeface="Cambria Math"/>
                            </a:rPr>
                            <m:t>⋯,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/>
                        </a:rPr>
                        <m:t>s</m:t>
                      </m:r>
                      <m:r>
                        <a:rPr kumimoji="1" lang="en-US" altLang="ja-JP" b="0" i="0" smtClean="0">
                          <a:latin typeface="Cambria Math"/>
                        </a:rPr>
                        <m:t>.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/>
                        </a:rPr>
                        <m:t>t</m:t>
                      </m:r>
                      <m:r>
                        <a:rPr kumimoji="1" lang="en-US" altLang="ja-JP" b="0" i="0" smtClean="0">
                          <a:latin typeface="Cambria Math"/>
                        </a:rPr>
                        <m:t>.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      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ja-JP" b="0" i="0" smtClean="0">
                          <a:latin typeface="Cambria Math"/>
                        </a:rPr>
                        <m:t>+</m:t>
                      </m:r>
                      <m:r>
                        <a:rPr lang="en-US" altLang="ja-JP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ja-JP" b="0" i="1" smtClean="0">
                          <a:latin typeface="Cambria Math"/>
                        </a:rPr>
                        <m:t>=</m:t>
                      </m:r>
                      <m:r>
                        <a:rPr lang="en-US" altLang="ja-JP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効用最大化の（必要）条件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　</a:t>
                </a:r>
                <a:r>
                  <a:rPr lang="ja-JP" altLang="en-US" dirty="0">
                    <a:latin typeface="Times New Roman" pitchFamily="18" charset="0"/>
                    <a:cs typeface="Times New Roman" pitchFamily="18" charset="0"/>
                  </a:rPr>
                  <a:t>任意の</a:t>
                </a:r>
                <a:r>
                  <a:rPr lang="en-US" altLang="ja-JP" i="1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altLang="ja-JP" dirty="0" err="1"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en-US" altLang="ja-JP" i="1" dirty="0" err="1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altLang="ja-JP" dirty="0">
                    <a:latin typeface="Times New Roman" pitchFamily="18" charset="0"/>
                    <a:cs typeface="Times New Roman" pitchFamily="18" charset="0"/>
                  </a:rPr>
                  <a:t> (= 1,2,…,</a:t>
                </a:r>
                <a:r>
                  <a:rPr lang="en-US" altLang="ja-JP" i="1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ja-JP" dirty="0"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ja-JP" altLang="en-US" dirty="0">
                    <a:latin typeface="Times New Roman" pitchFamily="18" charset="0"/>
                    <a:cs typeface="Times New Roman" pitchFamily="18" charset="0"/>
                  </a:rPr>
                  <a:t>について</a:t>
                </a:r>
                <a:r>
                  <a:rPr lang="en-US" altLang="ja-JP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>
                          <a:latin typeface="Cambria Math"/>
                        </a:rPr>
                        <m:t>𝑀𝑅</m:t>
                      </m:r>
                      <m:sSub>
                        <m:sSubPr>
                          <m:ctrlP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dirty="0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/>
                            </a:rPr>
                            <m:t>𝑖</m:t>
                          </m:r>
                          <m:r>
                            <a:rPr kumimoji="1" lang="en-US" altLang="ja-JP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b="0" i="1" dirty="0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kumimoji="1" lang="en-US" altLang="ja-JP" b="0" i="1" dirty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dirty="0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dirty="0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b="0" i="1" dirty="0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ja-JP" i="1" dirty="0"/>
              </a:p>
              <a:p>
                <a:pPr marL="0" indent="0">
                  <a:buNone/>
                </a:pPr>
                <a:r>
                  <a:rPr lang="ja-JP" altLang="en-US" dirty="0"/>
                  <a:t>ただし</a:t>
                </a:r>
                <a:r>
                  <a:rPr lang="ja-JP" altLang="en-US" i="1" dirty="0"/>
                  <a:t>，</a:t>
                </a:r>
                <a:r>
                  <a:rPr lang="en-US" altLang="ja-JP" i="1" dirty="0" err="1">
                    <a:latin typeface="Times New Roman" pitchFamily="18" charset="0"/>
                    <a:cs typeface="Times New Roman" pitchFamily="18" charset="0"/>
                  </a:rPr>
                  <a:t>MRS</a:t>
                </a:r>
                <a:r>
                  <a:rPr lang="en-US" altLang="ja-JP" i="1" baseline="-25000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altLang="ja-JP" baseline="-25000" dirty="0" err="1"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en-US" altLang="ja-JP" i="1" baseline="-25000" dirty="0" err="1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ja-JP" altLang="en-US" dirty="0">
                    <a:latin typeface="Times New Roman" pitchFamily="18" charset="0"/>
                    <a:cs typeface="Times New Roman" pitchFamily="18" charset="0"/>
                  </a:rPr>
                  <a:t>は</a:t>
                </a:r>
                <a:r>
                  <a:rPr lang="en-US" altLang="ja-JP" i="1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ja-JP" altLang="en-US" dirty="0">
                    <a:latin typeface="Times New Roman" pitchFamily="18" charset="0"/>
                    <a:cs typeface="Times New Roman" pitchFamily="18" charset="0"/>
                  </a:rPr>
                  <a:t>財と</a:t>
                </a:r>
                <a:r>
                  <a:rPr lang="en-US" altLang="ja-JP" i="1" dirty="0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ja-JP" altLang="en-US" dirty="0">
                    <a:latin typeface="Times New Roman" pitchFamily="18" charset="0"/>
                    <a:cs typeface="Times New Roman" pitchFamily="18" charset="0"/>
                  </a:rPr>
                  <a:t>財の</a:t>
                </a:r>
                <a:r>
                  <a:rPr lang="ja-JP" altLang="en-US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限界代替率</a:t>
                </a:r>
                <a:endParaRPr lang="en-US" altLang="ja-JP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ja-JP" altLang="en-US" dirty="0">
                    <a:latin typeface="Times New Roman" pitchFamily="18" charset="0"/>
                    <a:cs typeface="Times New Roman" pitchFamily="18" charset="0"/>
                  </a:rPr>
                  <a:t>　　</a:t>
                </a:r>
                <a:r>
                  <a:rPr lang="en-US" altLang="ja-JP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ja-JP" i="1" baseline="-25000" dirty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ja-JP" altLang="en-US" dirty="0">
                    <a:latin typeface="Times New Roman" pitchFamily="18" charset="0"/>
                    <a:cs typeface="Times New Roman" pitchFamily="18" charset="0"/>
                  </a:rPr>
                  <a:t>を追加的に</a:t>
                </a:r>
                <a:r>
                  <a:rPr lang="en-US" altLang="ja-JP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ja-JP" altLang="en-US" dirty="0">
                    <a:latin typeface="Times New Roman" pitchFamily="18" charset="0"/>
                    <a:cs typeface="Times New Roman" pitchFamily="18" charset="0"/>
                  </a:rPr>
                  <a:t>単位増やす場合，何単位の</a:t>
                </a:r>
                <a:r>
                  <a:rPr lang="en-US" altLang="ja-JP" i="1" dirty="0" err="1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ja-JP" i="1" baseline="-25000" dirty="0" err="1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ja-JP" altLang="en-US" dirty="0">
                    <a:latin typeface="Times New Roman" pitchFamily="18" charset="0"/>
                    <a:cs typeface="Times New Roman" pitchFamily="18" charset="0"/>
                  </a:rPr>
                  <a:t>を犠牲にしても効用は一定にとどまるかを表す</a:t>
                </a:r>
                <a:endParaRPr kumimoji="1" lang="ja-JP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3" t="-3361" r="-617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9135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効用関数　</a:t>
            </a:r>
            <a:r>
              <a:rPr lang="en-US" altLang="ja-JP"/>
              <a:t>1</a:t>
            </a:r>
            <a:r>
              <a:rPr lang="ja-JP" altLang="en-US"/>
              <a:t>財のケース</a:t>
            </a:r>
          </a:p>
        </p:txBody>
      </p:sp>
      <p:sp>
        <p:nvSpPr>
          <p:cNvPr id="17411" name="Line 3"/>
          <p:cNvSpPr>
            <a:spLocks noChangeShapeType="1"/>
          </p:cNvSpPr>
          <p:nvPr/>
        </p:nvSpPr>
        <p:spPr bwMode="auto">
          <a:xfrm>
            <a:off x="1331913" y="6092825"/>
            <a:ext cx="6264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412" name="Line 4"/>
          <p:cNvSpPr>
            <a:spLocks noChangeShapeType="1"/>
          </p:cNvSpPr>
          <p:nvPr/>
        </p:nvSpPr>
        <p:spPr bwMode="auto">
          <a:xfrm flipV="1">
            <a:off x="1331913" y="1484313"/>
            <a:ext cx="0" cy="4608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413" name="Arc 5"/>
          <p:cNvSpPr>
            <a:spLocks/>
          </p:cNvSpPr>
          <p:nvPr/>
        </p:nvSpPr>
        <p:spPr bwMode="auto">
          <a:xfrm rot="10800000" flipV="1">
            <a:off x="1547813" y="2290443"/>
            <a:ext cx="4824412" cy="3802381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 flipV="1">
            <a:off x="2195513" y="2924175"/>
            <a:ext cx="1584325" cy="129698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2916238" y="4149725"/>
            <a:ext cx="55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sz="2800">
                <a:latin typeface="Symbol" pitchFamily="18" charset="2"/>
              </a:rPr>
              <a:t>D</a:t>
            </a:r>
            <a:r>
              <a:rPr lang="en-US" altLang="ja-JP" sz="2800" i="1">
                <a:latin typeface="Times New Roman" pitchFamily="18" charset="0"/>
              </a:rPr>
              <a:t>x</a:t>
            </a: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3708400" y="3284538"/>
            <a:ext cx="792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800">
                <a:latin typeface="Symbol" pitchFamily="18" charset="2"/>
              </a:rPr>
              <a:t>D</a:t>
            </a:r>
            <a:r>
              <a:rPr lang="en-US" altLang="ja-JP" sz="2800" i="1">
                <a:latin typeface="Times New Roman" pitchFamily="18" charset="0"/>
              </a:rPr>
              <a:t>U</a:t>
            </a:r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7651750" y="5937251"/>
            <a:ext cx="319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 i="1" dirty="0">
                <a:latin typeface="Times New Roman" pitchFamily="18" charset="0"/>
              </a:rPr>
              <a:t>x</a:t>
            </a:r>
            <a:endParaRPr lang="en-US" altLang="ja-JP" dirty="0">
              <a:latin typeface="Times New Roman" pitchFamily="18" charset="0"/>
            </a:endParaRPr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6516688" y="2060575"/>
            <a:ext cx="1135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i="1">
                <a:latin typeface="Times New Roman" pitchFamily="18" charset="0"/>
              </a:rPr>
              <a:t>U</a:t>
            </a:r>
            <a:r>
              <a:rPr lang="en-US" altLang="ja-JP">
                <a:latin typeface="Times New Roman" pitchFamily="18" charset="0"/>
              </a:rPr>
              <a:t>=</a:t>
            </a:r>
            <a:r>
              <a:rPr lang="en-US" altLang="ja-JP" i="1">
                <a:latin typeface="Times New Roman" pitchFamily="18" charset="0"/>
              </a:rPr>
              <a:t>U</a:t>
            </a:r>
            <a:r>
              <a:rPr lang="en-US" altLang="ja-JP">
                <a:latin typeface="Times New Roman" pitchFamily="18" charset="0"/>
              </a:rPr>
              <a:t>(</a:t>
            </a:r>
            <a:r>
              <a:rPr lang="en-US" altLang="ja-JP" i="1">
                <a:latin typeface="Times New Roman" pitchFamily="18" charset="0"/>
              </a:rPr>
              <a:t>x</a:t>
            </a:r>
            <a:r>
              <a:rPr lang="en-US" altLang="ja-JP">
                <a:latin typeface="Times New Roman" pitchFamily="18" charset="0"/>
              </a:rPr>
              <a:t>)</a:t>
            </a:r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927101" y="1292817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i="1" dirty="0">
                <a:latin typeface="Times New Roman" pitchFamily="18" charset="0"/>
              </a:rPr>
              <a:t>U</a:t>
            </a:r>
            <a:endParaRPr lang="en-US" altLang="ja-JP" dirty="0">
              <a:latin typeface="Times New Roman" pitchFamily="18" charset="0"/>
            </a:endParaRPr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 flipV="1">
            <a:off x="2987675" y="2636838"/>
            <a:ext cx="379413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2987675" y="2060575"/>
            <a:ext cx="1254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 sz="2800" i="1">
                <a:latin typeface="Times New Roman" pitchFamily="18" charset="0"/>
              </a:rPr>
              <a:t>MU</a:t>
            </a:r>
            <a:r>
              <a:rPr lang="en-US" altLang="ja-JP" sz="2800">
                <a:latin typeface="Times New Roman" pitchFamily="18" charset="0"/>
              </a:rPr>
              <a:t>(</a:t>
            </a:r>
            <a:r>
              <a:rPr lang="en-US" altLang="ja-JP" sz="2800" i="1">
                <a:latin typeface="Times New Roman" pitchFamily="18" charset="0"/>
              </a:rPr>
              <a:t>x</a:t>
            </a:r>
            <a:r>
              <a:rPr lang="en-US" altLang="ja-JP" sz="2800" baseline="-25000">
                <a:latin typeface="Times New Roman" pitchFamily="18" charset="0"/>
              </a:rPr>
              <a:t>o</a:t>
            </a:r>
            <a:r>
              <a:rPr lang="en-US" altLang="ja-JP" sz="2800">
                <a:latin typeface="Times New Roman" pitchFamily="18" charset="0"/>
              </a:rPr>
              <a:t>)</a:t>
            </a:r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>
            <a:off x="2195513" y="4221163"/>
            <a:ext cx="0" cy="1871662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1979613" y="6092825"/>
            <a:ext cx="40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i="1" dirty="0">
                <a:latin typeface="Times New Roman" pitchFamily="18" charset="0"/>
              </a:rPr>
              <a:t>x</a:t>
            </a:r>
            <a:r>
              <a:rPr lang="en-US" altLang="ja-JP" sz="2000" baseline="-25000" dirty="0">
                <a:latin typeface="Times New Roman" pitchFamily="18" charset="0"/>
              </a:rPr>
              <a:t>0</a:t>
            </a:r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2195513" y="4221163"/>
            <a:ext cx="15843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 flipV="1">
            <a:off x="3779838" y="2924175"/>
            <a:ext cx="0" cy="1296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427" name="Arc 19"/>
          <p:cNvSpPr>
            <a:spLocks/>
          </p:cNvSpPr>
          <p:nvPr/>
        </p:nvSpPr>
        <p:spPr bwMode="auto">
          <a:xfrm>
            <a:off x="2700338" y="3789363"/>
            <a:ext cx="288925" cy="4540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2688"/>
              <a:gd name="T2" fmla="*/ 21573 w 21600"/>
              <a:gd name="T3" fmla="*/ 22688 h 22688"/>
              <a:gd name="T4" fmla="*/ 0 w 21600"/>
              <a:gd name="T5" fmla="*/ 21600 h 22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2688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1962"/>
                  <a:pt x="21590" y="22325"/>
                  <a:pt x="21572" y="22687"/>
                </a:cubicBezTo>
              </a:path>
              <a:path w="21600" h="22688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1962"/>
                  <a:pt x="21590" y="22325"/>
                  <a:pt x="21572" y="22687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7434" name="Line 26"/>
          <p:cNvSpPr>
            <a:spLocks noChangeShapeType="1"/>
          </p:cNvSpPr>
          <p:nvPr/>
        </p:nvSpPr>
        <p:spPr bwMode="auto">
          <a:xfrm>
            <a:off x="3779838" y="2924175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435" name="Line 27"/>
          <p:cNvSpPr>
            <a:spLocks noChangeShapeType="1"/>
          </p:cNvSpPr>
          <p:nvPr/>
        </p:nvSpPr>
        <p:spPr bwMode="auto">
          <a:xfrm flipV="1">
            <a:off x="5364163" y="2349500"/>
            <a:ext cx="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436" name="Arc 28"/>
          <p:cNvSpPr>
            <a:spLocks/>
          </p:cNvSpPr>
          <p:nvPr/>
        </p:nvSpPr>
        <p:spPr bwMode="auto">
          <a:xfrm>
            <a:off x="4356100" y="2698750"/>
            <a:ext cx="287338" cy="225425"/>
          </a:xfrm>
          <a:custGeom>
            <a:avLst/>
            <a:gdLst>
              <a:gd name="G0" fmla="+- 0 0 0"/>
              <a:gd name="G1" fmla="+- 18294 0 0"/>
              <a:gd name="G2" fmla="+- 21600 0 0"/>
              <a:gd name="T0" fmla="*/ 11485 w 21600"/>
              <a:gd name="T1" fmla="*/ 0 h 21478"/>
              <a:gd name="T2" fmla="*/ 21364 w 21600"/>
              <a:gd name="T3" fmla="*/ 21478 h 21478"/>
              <a:gd name="T4" fmla="*/ 0 w 21600"/>
              <a:gd name="T5" fmla="*/ 18294 h 21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478" fill="none" extrusionOk="0">
                <a:moveTo>
                  <a:pt x="11484" y="0"/>
                </a:moveTo>
                <a:cubicBezTo>
                  <a:pt x="17779" y="3951"/>
                  <a:pt x="21600" y="10861"/>
                  <a:pt x="21600" y="18294"/>
                </a:cubicBezTo>
                <a:cubicBezTo>
                  <a:pt x="21600" y="19359"/>
                  <a:pt x="21521" y="20423"/>
                  <a:pt x="21364" y="21478"/>
                </a:cubicBezTo>
              </a:path>
              <a:path w="21600" h="21478" stroke="0" extrusionOk="0">
                <a:moveTo>
                  <a:pt x="11484" y="0"/>
                </a:moveTo>
                <a:cubicBezTo>
                  <a:pt x="17779" y="3951"/>
                  <a:pt x="21600" y="10861"/>
                  <a:pt x="21600" y="18294"/>
                </a:cubicBezTo>
                <a:cubicBezTo>
                  <a:pt x="21600" y="19359"/>
                  <a:pt x="21521" y="20423"/>
                  <a:pt x="21364" y="21478"/>
                </a:cubicBezTo>
                <a:lnTo>
                  <a:pt x="0" y="1829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7437" name="Line 29"/>
          <p:cNvSpPr>
            <a:spLocks noChangeShapeType="1"/>
          </p:cNvSpPr>
          <p:nvPr/>
        </p:nvSpPr>
        <p:spPr bwMode="auto">
          <a:xfrm flipV="1">
            <a:off x="3779838" y="2420938"/>
            <a:ext cx="1584325" cy="503237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439" name="Line 31"/>
          <p:cNvSpPr>
            <a:spLocks noChangeShapeType="1"/>
          </p:cNvSpPr>
          <p:nvPr/>
        </p:nvSpPr>
        <p:spPr bwMode="auto">
          <a:xfrm flipH="1">
            <a:off x="4643438" y="1916113"/>
            <a:ext cx="360362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440" name="Text Box 32"/>
          <p:cNvSpPr txBox="1">
            <a:spLocks noChangeArrowheads="1"/>
          </p:cNvSpPr>
          <p:nvPr/>
        </p:nvSpPr>
        <p:spPr bwMode="auto">
          <a:xfrm>
            <a:off x="4932363" y="1412875"/>
            <a:ext cx="1254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 sz="2800" i="1">
                <a:latin typeface="Times New Roman" pitchFamily="18" charset="0"/>
              </a:rPr>
              <a:t>MU</a:t>
            </a:r>
            <a:r>
              <a:rPr lang="en-US" altLang="ja-JP" sz="2800">
                <a:latin typeface="Times New Roman" pitchFamily="18" charset="0"/>
              </a:rPr>
              <a:t>(</a:t>
            </a:r>
            <a:r>
              <a:rPr lang="en-US" altLang="ja-JP" sz="2800" i="1">
                <a:latin typeface="Times New Roman" pitchFamily="18" charset="0"/>
              </a:rPr>
              <a:t>x</a:t>
            </a:r>
            <a:r>
              <a:rPr lang="en-US" altLang="ja-JP" sz="1800" baseline="-25000">
                <a:latin typeface="Times New Roman" pitchFamily="18" charset="0"/>
              </a:rPr>
              <a:t>1</a:t>
            </a:r>
            <a:r>
              <a:rPr lang="en-US" altLang="ja-JP" sz="2800">
                <a:latin typeface="Times New Roman" pitchFamily="18" charset="0"/>
              </a:rPr>
              <a:t>)</a:t>
            </a:r>
          </a:p>
        </p:txBody>
      </p:sp>
      <p:sp>
        <p:nvSpPr>
          <p:cNvPr id="17441" name="Line 33"/>
          <p:cNvSpPr>
            <a:spLocks noChangeShapeType="1"/>
          </p:cNvSpPr>
          <p:nvPr/>
        </p:nvSpPr>
        <p:spPr bwMode="auto">
          <a:xfrm>
            <a:off x="3779838" y="2924175"/>
            <a:ext cx="0" cy="316865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442" name="Text Box 34"/>
          <p:cNvSpPr txBox="1">
            <a:spLocks noChangeArrowheads="1"/>
          </p:cNvSpPr>
          <p:nvPr/>
        </p:nvSpPr>
        <p:spPr bwMode="auto">
          <a:xfrm>
            <a:off x="3563938" y="6092825"/>
            <a:ext cx="40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i="1">
                <a:latin typeface="Times New Roman" pitchFamily="18" charset="0"/>
              </a:rPr>
              <a:t>x</a:t>
            </a:r>
            <a:r>
              <a:rPr lang="en-US" altLang="ja-JP" sz="200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17443" name="Text Box 35"/>
          <p:cNvSpPr txBox="1">
            <a:spLocks noChangeArrowheads="1"/>
          </p:cNvSpPr>
          <p:nvPr/>
        </p:nvSpPr>
        <p:spPr bwMode="auto">
          <a:xfrm>
            <a:off x="4643438" y="3607009"/>
            <a:ext cx="4249737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 dirty="0">
                <a:latin typeface="Times New Roman" pitchFamily="18" charset="0"/>
              </a:rPr>
              <a:t>U</a:t>
            </a:r>
            <a:r>
              <a:rPr lang="en-US" altLang="ja-JP" dirty="0">
                <a:latin typeface="Times New Roman" pitchFamily="18" charset="0"/>
              </a:rPr>
              <a:t>(</a:t>
            </a:r>
            <a:r>
              <a:rPr lang="en-US" altLang="ja-JP" i="1" dirty="0">
                <a:latin typeface="Times New Roman" pitchFamily="18" charset="0"/>
              </a:rPr>
              <a:t>x</a:t>
            </a:r>
            <a:r>
              <a:rPr lang="en-US" altLang="ja-JP" dirty="0">
                <a:latin typeface="Times New Roman" pitchFamily="18" charset="0"/>
              </a:rPr>
              <a:t>)</a:t>
            </a:r>
            <a:r>
              <a:rPr lang="en-US" altLang="ja-JP" dirty="0"/>
              <a:t> </a:t>
            </a:r>
            <a:r>
              <a:rPr lang="ja-JP" altLang="en-US" dirty="0"/>
              <a:t>は</a:t>
            </a:r>
            <a:r>
              <a:rPr lang="en-US" altLang="ja-JP" i="1" dirty="0">
                <a:latin typeface="Times New Roman" pitchFamily="18" charset="0"/>
              </a:rPr>
              <a:t>x </a:t>
            </a:r>
            <a:r>
              <a:rPr lang="ja-JP" altLang="en-US" dirty="0"/>
              <a:t>の増加関数</a:t>
            </a:r>
          </a:p>
          <a:p>
            <a:pPr>
              <a:spcBef>
                <a:spcPct val="50000"/>
              </a:spcBef>
            </a:pPr>
            <a:r>
              <a:rPr lang="en-US" altLang="ja-JP" dirty="0"/>
              <a:t>	</a:t>
            </a:r>
            <a:r>
              <a:rPr lang="ja-JP" altLang="en-US" dirty="0"/>
              <a:t>限界効用 </a:t>
            </a:r>
            <a:r>
              <a:rPr lang="en-US" altLang="ja-JP" i="1" dirty="0">
                <a:latin typeface="Times New Roman" pitchFamily="18" charset="0"/>
              </a:rPr>
              <a:t>MU</a:t>
            </a:r>
            <a:r>
              <a:rPr lang="en-US" altLang="ja-JP" dirty="0">
                <a:latin typeface="Times New Roman" pitchFamily="18" charset="0"/>
              </a:rPr>
              <a:t>(x)&gt;0</a:t>
            </a:r>
          </a:p>
          <a:p>
            <a:pPr>
              <a:spcBef>
                <a:spcPct val="50000"/>
              </a:spcBef>
            </a:pPr>
            <a:r>
              <a:rPr lang="ja-JP" altLang="en-US" dirty="0"/>
              <a:t>限界効用は逓減する</a:t>
            </a:r>
          </a:p>
          <a:p>
            <a:pPr>
              <a:spcBef>
                <a:spcPct val="50000"/>
              </a:spcBef>
            </a:pPr>
            <a:r>
              <a:rPr lang="en-US" altLang="ja-JP" i="1" dirty="0">
                <a:latin typeface="Times New Roman" pitchFamily="18" charset="0"/>
              </a:rPr>
              <a:t>	MU</a:t>
            </a:r>
            <a:r>
              <a:rPr lang="en-US" altLang="ja-JP" dirty="0">
                <a:latin typeface="Times New Roman" pitchFamily="18" charset="0"/>
              </a:rPr>
              <a:t>(</a:t>
            </a:r>
            <a:r>
              <a:rPr lang="en-US" altLang="ja-JP" i="1" dirty="0">
                <a:latin typeface="Times New Roman" pitchFamily="18" charset="0"/>
              </a:rPr>
              <a:t>x</a:t>
            </a:r>
            <a:r>
              <a:rPr lang="en-US" altLang="ja-JP" dirty="0">
                <a:latin typeface="Times New Roman" pitchFamily="18" charset="0"/>
              </a:rPr>
              <a:t>)</a:t>
            </a:r>
            <a:r>
              <a:rPr lang="en-US" altLang="ja-JP" dirty="0"/>
              <a:t> </a:t>
            </a:r>
            <a:r>
              <a:rPr lang="ja-JP" altLang="en-US" dirty="0"/>
              <a:t>は </a:t>
            </a:r>
            <a:r>
              <a:rPr lang="en-US" altLang="ja-JP" i="1" dirty="0">
                <a:latin typeface="Times New Roman" pitchFamily="18" charset="0"/>
              </a:rPr>
              <a:t>x</a:t>
            </a:r>
            <a:r>
              <a:rPr lang="en-US" altLang="ja-JP" dirty="0"/>
              <a:t> </a:t>
            </a:r>
            <a:r>
              <a:rPr lang="ja-JP" altLang="en-US" dirty="0"/>
              <a:t>の減少関数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55675"/>
          </a:xfrm>
        </p:spPr>
        <p:txBody>
          <a:bodyPr/>
          <a:lstStyle/>
          <a:p>
            <a:r>
              <a:rPr lang="ja-JP" altLang="en-US"/>
              <a:t>限界効用</a:t>
            </a:r>
            <a:r>
              <a:rPr lang="en-US" altLang="ja-JP"/>
              <a:t>(marginal utility)</a:t>
            </a:r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>
            <a:off x="1331913" y="6381750"/>
            <a:ext cx="7056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 flipV="1">
            <a:off x="1331913" y="1484313"/>
            <a:ext cx="0" cy="4897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26" name="Arc 10"/>
          <p:cNvSpPr>
            <a:spLocks/>
          </p:cNvSpPr>
          <p:nvPr/>
        </p:nvSpPr>
        <p:spPr bwMode="auto">
          <a:xfrm rot="10800000" flipV="1">
            <a:off x="1547812" y="2289175"/>
            <a:ext cx="4824412" cy="38893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>
            <a:off x="2195513" y="4221163"/>
            <a:ext cx="2376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28" name="Line 12"/>
          <p:cNvSpPr>
            <a:spLocks noChangeShapeType="1"/>
          </p:cNvSpPr>
          <p:nvPr/>
        </p:nvSpPr>
        <p:spPr bwMode="auto">
          <a:xfrm flipV="1">
            <a:off x="4572000" y="2565400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29" name="Line 13"/>
          <p:cNvSpPr>
            <a:spLocks noChangeShapeType="1"/>
          </p:cNvSpPr>
          <p:nvPr/>
        </p:nvSpPr>
        <p:spPr bwMode="auto">
          <a:xfrm flipV="1">
            <a:off x="2195513" y="2565400"/>
            <a:ext cx="2376487" cy="1655763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3255963" y="4184650"/>
            <a:ext cx="55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sz="2800">
                <a:latin typeface="Symbol" pitchFamily="18" charset="2"/>
              </a:rPr>
              <a:t>D</a:t>
            </a:r>
            <a:r>
              <a:rPr lang="en-US" altLang="ja-JP" sz="2800" i="1">
                <a:latin typeface="Times New Roman" pitchFamily="18" charset="0"/>
              </a:rPr>
              <a:t>x</a:t>
            </a: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4643438" y="2781300"/>
            <a:ext cx="7191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800">
                <a:latin typeface="Symbol" pitchFamily="18" charset="2"/>
              </a:rPr>
              <a:t>D</a:t>
            </a:r>
            <a:r>
              <a:rPr lang="en-US" altLang="ja-JP" sz="2800" i="1">
                <a:latin typeface="Times New Roman" pitchFamily="18" charset="0"/>
              </a:rPr>
              <a:t>U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8027988" y="5805488"/>
            <a:ext cx="319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i="1">
                <a:latin typeface="Times New Roman" pitchFamily="18" charset="0"/>
              </a:rPr>
              <a:t>x</a:t>
            </a:r>
            <a:endParaRPr lang="en-US" altLang="ja-JP">
              <a:latin typeface="Times New Roman" pitchFamily="18" charset="0"/>
            </a:endParaRPr>
          </a:p>
        </p:txBody>
      </p:sp>
      <p:sp>
        <p:nvSpPr>
          <p:cNvPr id="9234" name="Text Box 18"/>
          <p:cNvSpPr txBox="1">
            <a:spLocks noChangeArrowheads="1"/>
          </p:cNvSpPr>
          <p:nvPr/>
        </p:nvSpPr>
        <p:spPr bwMode="auto">
          <a:xfrm>
            <a:off x="6516688" y="2060575"/>
            <a:ext cx="1135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i="1">
                <a:latin typeface="Times New Roman" pitchFamily="18" charset="0"/>
              </a:rPr>
              <a:t>U</a:t>
            </a:r>
            <a:r>
              <a:rPr lang="en-US" altLang="ja-JP">
                <a:latin typeface="Times New Roman" pitchFamily="18" charset="0"/>
              </a:rPr>
              <a:t>=</a:t>
            </a:r>
            <a:r>
              <a:rPr lang="en-US" altLang="ja-JP" i="1">
                <a:latin typeface="Times New Roman" pitchFamily="18" charset="0"/>
              </a:rPr>
              <a:t>U</a:t>
            </a:r>
            <a:r>
              <a:rPr lang="en-US" altLang="ja-JP">
                <a:latin typeface="Times New Roman" pitchFamily="18" charset="0"/>
              </a:rPr>
              <a:t>(</a:t>
            </a:r>
            <a:r>
              <a:rPr lang="en-US" altLang="ja-JP" i="1">
                <a:latin typeface="Times New Roman" pitchFamily="18" charset="0"/>
              </a:rPr>
              <a:t>x</a:t>
            </a:r>
            <a:r>
              <a:rPr lang="en-US" altLang="ja-JP">
                <a:latin typeface="Times New Roman" pitchFamily="18" charset="0"/>
              </a:rPr>
              <a:t>)</a:t>
            </a:r>
          </a:p>
        </p:txBody>
      </p:sp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684213" y="1268413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i="1">
                <a:latin typeface="Times New Roman" pitchFamily="18" charset="0"/>
              </a:rPr>
              <a:t>U</a:t>
            </a:r>
            <a:endParaRPr lang="en-US" altLang="ja-JP">
              <a:latin typeface="Times New Roman" pitchFamily="18" charset="0"/>
            </a:endParaRPr>
          </a:p>
        </p:txBody>
      </p:sp>
      <p:sp>
        <p:nvSpPr>
          <p:cNvPr id="9238" name="Line 22"/>
          <p:cNvSpPr>
            <a:spLocks noChangeShapeType="1"/>
          </p:cNvSpPr>
          <p:nvPr/>
        </p:nvSpPr>
        <p:spPr bwMode="auto">
          <a:xfrm flipV="1">
            <a:off x="3708400" y="3573463"/>
            <a:ext cx="15113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5292725" y="3284538"/>
            <a:ext cx="1254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 sz="2800" i="1">
                <a:latin typeface="Times New Roman" pitchFamily="18" charset="0"/>
              </a:rPr>
              <a:t>MU</a:t>
            </a:r>
            <a:r>
              <a:rPr lang="en-US" altLang="ja-JP" sz="2800">
                <a:latin typeface="Times New Roman" pitchFamily="18" charset="0"/>
              </a:rPr>
              <a:t>(</a:t>
            </a:r>
            <a:r>
              <a:rPr lang="en-US" altLang="ja-JP" sz="2800" i="1">
                <a:latin typeface="Times New Roman" pitchFamily="18" charset="0"/>
              </a:rPr>
              <a:t>x</a:t>
            </a:r>
            <a:r>
              <a:rPr lang="en-US" altLang="ja-JP" sz="2800" baseline="-25000">
                <a:latin typeface="Times New Roman" pitchFamily="18" charset="0"/>
              </a:rPr>
              <a:t>o</a:t>
            </a:r>
            <a:r>
              <a:rPr lang="en-US" altLang="ja-JP" sz="2800">
                <a:latin typeface="Times New Roman" pitchFamily="18" charset="0"/>
              </a:rPr>
              <a:t>)</a:t>
            </a:r>
          </a:p>
        </p:txBody>
      </p:sp>
      <p:sp>
        <p:nvSpPr>
          <p:cNvPr id="9240" name="Line 24"/>
          <p:cNvSpPr>
            <a:spLocks noChangeShapeType="1"/>
          </p:cNvSpPr>
          <p:nvPr/>
        </p:nvSpPr>
        <p:spPr bwMode="auto">
          <a:xfrm>
            <a:off x="2195513" y="4221163"/>
            <a:ext cx="0" cy="2160587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41" name="Text Box 25"/>
          <p:cNvSpPr txBox="1">
            <a:spLocks noChangeArrowheads="1"/>
          </p:cNvSpPr>
          <p:nvPr/>
        </p:nvSpPr>
        <p:spPr bwMode="auto">
          <a:xfrm>
            <a:off x="2339975" y="5876925"/>
            <a:ext cx="40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i="1">
                <a:latin typeface="Times New Roman" pitchFamily="18" charset="0"/>
              </a:rPr>
              <a:t>x</a:t>
            </a:r>
            <a:r>
              <a:rPr lang="en-US" altLang="ja-JP" sz="2000" baseline="-25000">
                <a:latin typeface="Times New Roman" pitchFamily="18" charset="0"/>
              </a:rPr>
              <a:t>0</a:t>
            </a:r>
          </a:p>
        </p:txBody>
      </p:sp>
      <p:sp>
        <p:nvSpPr>
          <p:cNvPr id="9242" name="Line 26"/>
          <p:cNvSpPr>
            <a:spLocks noChangeShapeType="1"/>
          </p:cNvSpPr>
          <p:nvPr/>
        </p:nvSpPr>
        <p:spPr bwMode="auto">
          <a:xfrm flipV="1">
            <a:off x="1368426" y="1962149"/>
            <a:ext cx="2571398" cy="3230561"/>
          </a:xfrm>
          <a:prstGeom prst="line">
            <a:avLst/>
          </a:prstGeom>
          <a:noFill/>
          <a:ln w="34925">
            <a:solidFill>
              <a:schemeClr val="tx1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43" name="Arc 27"/>
          <p:cNvSpPr>
            <a:spLocks/>
          </p:cNvSpPr>
          <p:nvPr/>
        </p:nvSpPr>
        <p:spPr bwMode="auto">
          <a:xfrm>
            <a:off x="3132138" y="3575050"/>
            <a:ext cx="503237" cy="7175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525"/>
              <a:gd name="T1" fmla="*/ 0 h 21600"/>
              <a:gd name="T2" fmla="*/ 21525 w 21525"/>
              <a:gd name="T3" fmla="*/ 19798 h 21600"/>
              <a:gd name="T4" fmla="*/ 0 w 2152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25" h="21600" fill="none" extrusionOk="0">
                <a:moveTo>
                  <a:pt x="-1" y="0"/>
                </a:moveTo>
                <a:cubicBezTo>
                  <a:pt x="11230" y="0"/>
                  <a:pt x="20587" y="8606"/>
                  <a:pt x="21524" y="19798"/>
                </a:cubicBezTo>
              </a:path>
              <a:path w="21525" h="21600" stroke="0" extrusionOk="0">
                <a:moveTo>
                  <a:pt x="-1" y="0"/>
                </a:moveTo>
                <a:cubicBezTo>
                  <a:pt x="11230" y="0"/>
                  <a:pt x="20587" y="8606"/>
                  <a:pt x="21524" y="19798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245" name="Arc 29"/>
          <p:cNvSpPr>
            <a:spLocks/>
          </p:cNvSpPr>
          <p:nvPr/>
        </p:nvSpPr>
        <p:spPr bwMode="auto">
          <a:xfrm>
            <a:off x="2700338" y="3644900"/>
            <a:ext cx="431800" cy="57626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247" name="Line 31"/>
          <p:cNvSpPr>
            <a:spLocks noChangeShapeType="1"/>
          </p:cNvSpPr>
          <p:nvPr/>
        </p:nvSpPr>
        <p:spPr bwMode="auto">
          <a:xfrm flipH="1" flipV="1">
            <a:off x="3132138" y="3933825"/>
            <a:ext cx="25908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5743133" y="3933825"/>
            <a:ext cx="316954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ja-JP" dirty="0" err="1">
                <a:latin typeface="Symbol" pitchFamily="18" charset="2"/>
              </a:rPr>
              <a:t>D</a:t>
            </a:r>
            <a:r>
              <a:rPr lang="en-US" altLang="ja-JP" i="1" dirty="0" err="1">
                <a:latin typeface="Times New Roman" pitchFamily="18" charset="0"/>
              </a:rPr>
              <a:t>x</a:t>
            </a:r>
            <a:r>
              <a:rPr lang="ja-JP" altLang="en-US" dirty="0">
                <a:latin typeface="Times New Roman" pitchFamily="18" charset="0"/>
              </a:rPr>
              <a:t>を</a:t>
            </a:r>
            <a:r>
              <a:rPr lang="en-US" altLang="ja-JP" dirty="0">
                <a:latin typeface="Times New Roman" pitchFamily="18" charset="0"/>
              </a:rPr>
              <a:t>0</a:t>
            </a:r>
            <a:r>
              <a:rPr lang="ja-JP" altLang="en-US" dirty="0">
                <a:latin typeface="Times New Roman" pitchFamily="18" charset="0"/>
              </a:rPr>
              <a:t>に近づけると</a:t>
            </a:r>
          </a:p>
          <a:p>
            <a:r>
              <a:rPr lang="ja-JP" altLang="en-US" dirty="0">
                <a:latin typeface="Times New Roman" pitchFamily="18" charset="0"/>
              </a:rPr>
              <a:t>傾きは</a:t>
            </a:r>
            <a:r>
              <a:rPr lang="en-US" altLang="ja-JP" i="1" dirty="0">
                <a:latin typeface="Times New Roman" pitchFamily="18" charset="0"/>
              </a:rPr>
              <a:t>U’</a:t>
            </a:r>
            <a:r>
              <a:rPr lang="en-US" altLang="ja-JP" dirty="0">
                <a:latin typeface="Times New Roman" pitchFamily="18" charset="0"/>
              </a:rPr>
              <a:t>(</a:t>
            </a:r>
            <a:r>
              <a:rPr lang="en-US" altLang="ja-JP" i="1" dirty="0">
                <a:latin typeface="Times New Roman" pitchFamily="18" charset="0"/>
              </a:rPr>
              <a:t>x</a:t>
            </a:r>
            <a:r>
              <a:rPr lang="en-US" altLang="ja-JP" baseline="-25000" dirty="0">
                <a:latin typeface="Times New Roman" pitchFamily="18" charset="0"/>
              </a:rPr>
              <a:t>0</a:t>
            </a:r>
            <a:r>
              <a:rPr lang="en-US" altLang="ja-JP" dirty="0">
                <a:latin typeface="Times New Roman" pitchFamily="18" charset="0"/>
              </a:rPr>
              <a:t>)</a:t>
            </a:r>
            <a:r>
              <a:rPr lang="ja-JP" altLang="en-US" dirty="0">
                <a:latin typeface="Times New Roman" pitchFamily="18" charset="0"/>
              </a:rPr>
              <a:t>に近づく</a:t>
            </a:r>
          </a:p>
        </p:txBody>
      </p:sp>
      <p:sp>
        <p:nvSpPr>
          <p:cNvPr id="9249" name="Text Box 33"/>
          <p:cNvSpPr txBox="1">
            <a:spLocks noChangeArrowheads="1"/>
          </p:cNvSpPr>
          <p:nvPr/>
        </p:nvSpPr>
        <p:spPr bwMode="auto">
          <a:xfrm>
            <a:off x="2700338" y="1458913"/>
            <a:ext cx="424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 dirty="0">
                <a:latin typeface="Times New Roman" pitchFamily="18" charset="0"/>
              </a:rPr>
              <a:t>x</a:t>
            </a:r>
            <a:r>
              <a:rPr lang="en-US" altLang="ja-JP" dirty="0">
                <a:latin typeface="Times New Roman" pitchFamily="18" charset="0"/>
              </a:rPr>
              <a:t>=</a:t>
            </a:r>
            <a:r>
              <a:rPr lang="en-US" altLang="ja-JP" i="1" dirty="0">
                <a:latin typeface="Times New Roman" pitchFamily="18" charset="0"/>
              </a:rPr>
              <a:t>x</a:t>
            </a:r>
            <a:r>
              <a:rPr lang="en-US" altLang="ja-JP" baseline="-25000" dirty="0">
                <a:latin typeface="Times New Roman" pitchFamily="18" charset="0"/>
              </a:rPr>
              <a:t>0</a:t>
            </a:r>
            <a:r>
              <a:rPr lang="ja-JP" altLang="en-US" dirty="0"/>
              <a:t>における</a:t>
            </a:r>
            <a:r>
              <a:rPr lang="en-US" altLang="ja-JP" i="1" dirty="0">
                <a:latin typeface="Times New Roman" pitchFamily="18" charset="0"/>
              </a:rPr>
              <a:t>U</a:t>
            </a:r>
            <a:r>
              <a:rPr lang="en-US" altLang="ja-JP" dirty="0">
                <a:latin typeface="Times New Roman" pitchFamily="18" charset="0"/>
              </a:rPr>
              <a:t>=</a:t>
            </a:r>
            <a:r>
              <a:rPr lang="en-US" altLang="ja-JP" i="1" dirty="0">
                <a:latin typeface="Times New Roman" pitchFamily="18" charset="0"/>
              </a:rPr>
              <a:t>U</a:t>
            </a:r>
            <a:r>
              <a:rPr lang="en-US" altLang="ja-JP" dirty="0">
                <a:latin typeface="Times New Roman" pitchFamily="18" charset="0"/>
              </a:rPr>
              <a:t>(</a:t>
            </a:r>
            <a:r>
              <a:rPr lang="en-US" altLang="ja-JP" i="1" dirty="0">
                <a:latin typeface="Times New Roman" pitchFamily="18" charset="0"/>
              </a:rPr>
              <a:t>x</a:t>
            </a:r>
            <a:r>
              <a:rPr lang="en-US" altLang="ja-JP" dirty="0">
                <a:latin typeface="Times New Roman" pitchFamily="18" charset="0"/>
              </a:rPr>
              <a:t>)</a:t>
            </a:r>
            <a:r>
              <a:rPr lang="ja-JP" altLang="en-US" dirty="0"/>
              <a:t>の接線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960018" y="4885957"/>
            <a:ext cx="4968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kumimoji="1"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0</a:t>
            </a:r>
            <a:r>
              <a:rPr kumimoji="1" lang="ja-JP" altLang="en-US" dirty="0">
                <a:sym typeface="Wingdings" panose="05000000000000000000" pitchFamily="2" charset="2"/>
              </a:rPr>
              <a:t>の極限で限界効用を定義すると数学的取扱いが簡単になる（微分）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8229600" cy="504825"/>
          </a:xfrm>
        </p:spPr>
        <p:txBody>
          <a:bodyPr>
            <a:normAutofit fontScale="90000"/>
          </a:bodyPr>
          <a:lstStyle/>
          <a:p>
            <a:r>
              <a:rPr lang="en-US" altLang="ja-JP" sz="4000"/>
              <a:t>Q. </a:t>
            </a:r>
            <a:r>
              <a:rPr lang="ja-JP" altLang="en-US" sz="4000"/>
              <a:t>次の曲線は効用関数として適当か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4916488" y="6361113"/>
            <a:ext cx="188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 i="1">
                <a:latin typeface="Times New Roman" pitchFamily="18" charset="0"/>
              </a:rPr>
              <a:t>x</a:t>
            </a:r>
            <a:endParaRPr lang="en-US" altLang="ja-JP">
              <a:latin typeface="Times New Roman" pitchFamily="18" charset="0"/>
            </a:endParaRPr>
          </a:p>
        </p:txBody>
      </p:sp>
      <p:sp>
        <p:nvSpPr>
          <p:cNvPr id="19459" name="Line 3"/>
          <p:cNvSpPr>
            <a:spLocks noChangeShapeType="1"/>
          </p:cNvSpPr>
          <p:nvPr/>
        </p:nvSpPr>
        <p:spPr bwMode="auto">
          <a:xfrm>
            <a:off x="819150" y="3508375"/>
            <a:ext cx="2673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 flipV="1">
            <a:off x="819150" y="1643063"/>
            <a:ext cx="0" cy="1865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323850" y="1484313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 i="1">
                <a:latin typeface="Times New Roman" pitchFamily="18" charset="0"/>
              </a:rPr>
              <a:t>U</a:t>
            </a:r>
            <a:endParaRPr lang="en-US" altLang="ja-JP">
              <a:latin typeface="Times New Roman" pitchFamily="18" charset="0"/>
            </a:endParaRPr>
          </a:p>
        </p:txBody>
      </p:sp>
      <p:sp>
        <p:nvSpPr>
          <p:cNvPr id="19482" name="Text Box 26"/>
          <p:cNvSpPr txBox="1">
            <a:spLocks noChangeArrowheads="1"/>
          </p:cNvSpPr>
          <p:nvPr/>
        </p:nvSpPr>
        <p:spPr bwMode="auto">
          <a:xfrm>
            <a:off x="3563938" y="3316288"/>
            <a:ext cx="319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i="1">
                <a:latin typeface="Times New Roman" pitchFamily="18" charset="0"/>
              </a:rPr>
              <a:t>x</a:t>
            </a:r>
            <a:endParaRPr lang="en-US" altLang="ja-JP" sz="2000" baseline="-25000">
              <a:latin typeface="Times New Roman" pitchFamily="18" charset="0"/>
            </a:endParaRPr>
          </a:p>
        </p:txBody>
      </p:sp>
      <p:sp>
        <p:nvSpPr>
          <p:cNvPr id="19487" name="Line 31"/>
          <p:cNvSpPr>
            <a:spLocks noChangeShapeType="1"/>
          </p:cNvSpPr>
          <p:nvPr/>
        </p:nvSpPr>
        <p:spPr bwMode="auto">
          <a:xfrm flipV="1">
            <a:off x="1187450" y="1978025"/>
            <a:ext cx="2016125" cy="1338263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502" name="Line 46"/>
          <p:cNvSpPr>
            <a:spLocks noChangeShapeType="1"/>
          </p:cNvSpPr>
          <p:nvPr/>
        </p:nvSpPr>
        <p:spPr bwMode="auto">
          <a:xfrm>
            <a:off x="4851400" y="3508375"/>
            <a:ext cx="2673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503" name="Line 47"/>
          <p:cNvSpPr>
            <a:spLocks noChangeShapeType="1"/>
          </p:cNvSpPr>
          <p:nvPr/>
        </p:nvSpPr>
        <p:spPr bwMode="auto">
          <a:xfrm flipV="1">
            <a:off x="4851400" y="1643063"/>
            <a:ext cx="0" cy="1865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504" name="Text Box 48"/>
          <p:cNvSpPr txBox="1">
            <a:spLocks noChangeArrowheads="1"/>
          </p:cNvSpPr>
          <p:nvPr/>
        </p:nvSpPr>
        <p:spPr bwMode="auto">
          <a:xfrm>
            <a:off x="4356100" y="1484313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 i="1">
                <a:latin typeface="Times New Roman" pitchFamily="18" charset="0"/>
              </a:rPr>
              <a:t>U</a:t>
            </a:r>
            <a:endParaRPr lang="en-US" altLang="ja-JP">
              <a:latin typeface="Times New Roman" pitchFamily="18" charset="0"/>
            </a:endParaRPr>
          </a:p>
        </p:txBody>
      </p:sp>
      <p:sp>
        <p:nvSpPr>
          <p:cNvPr id="19505" name="Text Box 49"/>
          <p:cNvSpPr txBox="1">
            <a:spLocks noChangeArrowheads="1"/>
          </p:cNvSpPr>
          <p:nvPr/>
        </p:nvSpPr>
        <p:spPr bwMode="auto">
          <a:xfrm>
            <a:off x="7596188" y="3316288"/>
            <a:ext cx="319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i="1">
                <a:latin typeface="Times New Roman" pitchFamily="18" charset="0"/>
              </a:rPr>
              <a:t>x</a:t>
            </a:r>
            <a:endParaRPr lang="en-US" altLang="ja-JP" sz="2000" baseline="-25000">
              <a:latin typeface="Times New Roman" pitchFamily="18" charset="0"/>
            </a:endParaRPr>
          </a:p>
        </p:txBody>
      </p:sp>
      <p:sp>
        <p:nvSpPr>
          <p:cNvPr id="19508" name="Line 52"/>
          <p:cNvSpPr>
            <a:spLocks noChangeShapeType="1"/>
          </p:cNvSpPr>
          <p:nvPr/>
        </p:nvSpPr>
        <p:spPr bwMode="auto">
          <a:xfrm>
            <a:off x="819150" y="6029325"/>
            <a:ext cx="2673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509" name="Line 53"/>
          <p:cNvSpPr>
            <a:spLocks noChangeShapeType="1"/>
          </p:cNvSpPr>
          <p:nvPr/>
        </p:nvSpPr>
        <p:spPr bwMode="auto">
          <a:xfrm flipV="1">
            <a:off x="819150" y="4164013"/>
            <a:ext cx="0" cy="1865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510" name="Text Box 54"/>
          <p:cNvSpPr txBox="1">
            <a:spLocks noChangeArrowheads="1"/>
          </p:cNvSpPr>
          <p:nvPr/>
        </p:nvSpPr>
        <p:spPr bwMode="auto">
          <a:xfrm>
            <a:off x="323850" y="4005263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 i="1">
                <a:latin typeface="Times New Roman" pitchFamily="18" charset="0"/>
              </a:rPr>
              <a:t>U</a:t>
            </a:r>
            <a:endParaRPr lang="en-US" altLang="ja-JP">
              <a:latin typeface="Times New Roman" pitchFamily="18" charset="0"/>
            </a:endParaRPr>
          </a:p>
        </p:txBody>
      </p:sp>
      <p:sp>
        <p:nvSpPr>
          <p:cNvPr id="19511" name="Text Box 55"/>
          <p:cNvSpPr txBox="1">
            <a:spLocks noChangeArrowheads="1"/>
          </p:cNvSpPr>
          <p:nvPr/>
        </p:nvSpPr>
        <p:spPr bwMode="auto">
          <a:xfrm>
            <a:off x="3563938" y="5837238"/>
            <a:ext cx="319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i="1">
                <a:latin typeface="Times New Roman" pitchFamily="18" charset="0"/>
              </a:rPr>
              <a:t>x</a:t>
            </a:r>
            <a:endParaRPr lang="en-US" altLang="ja-JP" sz="2000" baseline="-25000">
              <a:latin typeface="Times New Roman" pitchFamily="18" charset="0"/>
            </a:endParaRPr>
          </a:p>
        </p:txBody>
      </p:sp>
      <p:sp>
        <p:nvSpPr>
          <p:cNvPr id="19514" name="Line 58"/>
          <p:cNvSpPr>
            <a:spLocks noChangeShapeType="1"/>
          </p:cNvSpPr>
          <p:nvPr/>
        </p:nvSpPr>
        <p:spPr bwMode="auto">
          <a:xfrm>
            <a:off x="4922838" y="6029325"/>
            <a:ext cx="2673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515" name="Line 59"/>
          <p:cNvSpPr>
            <a:spLocks noChangeShapeType="1"/>
          </p:cNvSpPr>
          <p:nvPr/>
        </p:nvSpPr>
        <p:spPr bwMode="auto">
          <a:xfrm flipV="1">
            <a:off x="4922838" y="4164013"/>
            <a:ext cx="0" cy="1865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516" name="Text Box 60"/>
          <p:cNvSpPr txBox="1">
            <a:spLocks noChangeArrowheads="1"/>
          </p:cNvSpPr>
          <p:nvPr/>
        </p:nvSpPr>
        <p:spPr bwMode="auto">
          <a:xfrm>
            <a:off x="4427538" y="4005263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 i="1">
                <a:latin typeface="Times New Roman" pitchFamily="18" charset="0"/>
              </a:rPr>
              <a:t>U</a:t>
            </a:r>
            <a:endParaRPr lang="en-US" altLang="ja-JP">
              <a:latin typeface="Times New Roman" pitchFamily="18" charset="0"/>
            </a:endParaRPr>
          </a:p>
        </p:txBody>
      </p:sp>
      <p:sp>
        <p:nvSpPr>
          <p:cNvPr id="19517" name="Text Box 61"/>
          <p:cNvSpPr txBox="1">
            <a:spLocks noChangeArrowheads="1"/>
          </p:cNvSpPr>
          <p:nvPr/>
        </p:nvSpPr>
        <p:spPr bwMode="auto">
          <a:xfrm>
            <a:off x="7667625" y="5837238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i="1">
                <a:latin typeface="Times New Roman" pitchFamily="18" charset="0"/>
              </a:rPr>
              <a:t>x</a:t>
            </a:r>
            <a:endParaRPr lang="en-US" altLang="ja-JP" sz="2000" baseline="-25000">
              <a:latin typeface="Times New Roman" pitchFamily="18" charset="0"/>
            </a:endParaRPr>
          </a:p>
        </p:txBody>
      </p:sp>
      <p:sp>
        <p:nvSpPr>
          <p:cNvPr id="19520" name="Line 64"/>
          <p:cNvSpPr>
            <a:spLocks noChangeShapeType="1"/>
          </p:cNvSpPr>
          <p:nvPr/>
        </p:nvSpPr>
        <p:spPr bwMode="auto">
          <a:xfrm>
            <a:off x="1042988" y="5157788"/>
            <a:ext cx="230505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522" name="Arc 66"/>
          <p:cNvSpPr>
            <a:spLocks/>
          </p:cNvSpPr>
          <p:nvPr/>
        </p:nvSpPr>
        <p:spPr bwMode="auto">
          <a:xfrm flipV="1">
            <a:off x="5292725" y="1773238"/>
            <a:ext cx="2016125" cy="129698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9523" name="Arc 67"/>
          <p:cNvSpPr>
            <a:spLocks/>
          </p:cNvSpPr>
          <p:nvPr/>
        </p:nvSpPr>
        <p:spPr bwMode="auto">
          <a:xfrm rot="10800000" flipV="1">
            <a:off x="5292725" y="4508500"/>
            <a:ext cx="1150938" cy="11525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9524" name="Arc 68"/>
          <p:cNvSpPr>
            <a:spLocks/>
          </p:cNvSpPr>
          <p:nvPr/>
        </p:nvSpPr>
        <p:spPr bwMode="auto">
          <a:xfrm rot="10800000" flipH="1" flipV="1">
            <a:off x="6443663" y="4508500"/>
            <a:ext cx="1079500" cy="64928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効用関数　</a:t>
            </a:r>
            <a:r>
              <a:rPr lang="en-US" altLang="ja-JP"/>
              <a:t>2</a:t>
            </a:r>
            <a:r>
              <a:rPr lang="ja-JP" altLang="en-US"/>
              <a:t>財のケース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ja-JP" sz="2800" i="1">
                <a:latin typeface="Times New Roman" pitchFamily="18" charset="0"/>
              </a:rPr>
              <a:t>U</a:t>
            </a:r>
            <a:r>
              <a:rPr lang="en-US" altLang="ja-JP" sz="2800">
                <a:latin typeface="Times New Roman" pitchFamily="18" charset="0"/>
              </a:rPr>
              <a:t>=</a:t>
            </a:r>
            <a:r>
              <a:rPr lang="en-US" altLang="ja-JP" sz="2800" i="1">
                <a:latin typeface="Times New Roman" pitchFamily="18" charset="0"/>
              </a:rPr>
              <a:t>U</a:t>
            </a:r>
            <a:r>
              <a:rPr lang="en-US" altLang="ja-JP" sz="2800">
                <a:latin typeface="Times New Roman" pitchFamily="18" charset="0"/>
              </a:rPr>
              <a:t>(</a:t>
            </a:r>
            <a:r>
              <a:rPr lang="en-US" altLang="ja-JP" sz="2800" i="1">
                <a:latin typeface="Times New Roman" pitchFamily="18" charset="0"/>
              </a:rPr>
              <a:t>x</a:t>
            </a:r>
            <a:r>
              <a:rPr lang="en-US" altLang="ja-JP" sz="2800">
                <a:latin typeface="Times New Roman" pitchFamily="18" charset="0"/>
              </a:rPr>
              <a:t>,</a:t>
            </a:r>
            <a:r>
              <a:rPr lang="en-US" altLang="ja-JP" sz="2800" i="1">
                <a:latin typeface="Times New Roman" pitchFamily="18" charset="0"/>
              </a:rPr>
              <a:t>y</a:t>
            </a:r>
            <a:r>
              <a:rPr lang="en-US" altLang="ja-JP" sz="2800">
                <a:latin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800" i="1">
                <a:latin typeface="Times New Roman" pitchFamily="18" charset="0"/>
              </a:rPr>
              <a:t>		x </a:t>
            </a:r>
            <a:r>
              <a:rPr lang="en-US" altLang="ja-JP" sz="2800"/>
              <a:t>:</a:t>
            </a:r>
            <a:r>
              <a:rPr lang="ja-JP" altLang="en-US" sz="2800"/>
              <a:t>　財 </a:t>
            </a:r>
            <a:r>
              <a:rPr lang="en-US" altLang="ja-JP" sz="2800" i="1">
                <a:latin typeface="Times New Roman" pitchFamily="18" charset="0"/>
              </a:rPr>
              <a:t>x </a:t>
            </a:r>
            <a:r>
              <a:rPr lang="ja-JP" altLang="en-US" sz="2800"/>
              <a:t>の消費量		</a:t>
            </a:r>
            <a:r>
              <a:rPr lang="en-US" altLang="ja-JP" sz="2800" i="1">
                <a:latin typeface="Times New Roman" pitchFamily="18" charset="0"/>
              </a:rPr>
              <a:t>y </a:t>
            </a:r>
            <a:r>
              <a:rPr lang="en-US" altLang="ja-JP" sz="2800"/>
              <a:t>:</a:t>
            </a:r>
            <a:r>
              <a:rPr lang="ja-JP" altLang="en-US" sz="2800"/>
              <a:t>　財 </a:t>
            </a:r>
            <a:r>
              <a:rPr lang="en-US" altLang="ja-JP" sz="2800" i="1">
                <a:latin typeface="Times New Roman" pitchFamily="18" charset="0"/>
              </a:rPr>
              <a:t>y </a:t>
            </a:r>
            <a:r>
              <a:rPr lang="ja-JP" altLang="en-US" sz="2800"/>
              <a:t>の消費量</a:t>
            </a:r>
          </a:p>
          <a:p>
            <a:pPr>
              <a:lnSpc>
                <a:spcPct val="90000"/>
              </a:lnSpc>
            </a:pPr>
            <a:r>
              <a:rPr lang="ja-JP" altLang="en-US" sz="2800"/>
              <a:t>効用関数の性質</a:t>
            </a:r>
          </a:p>
          <a:p>
            <a:pPr lvl="1">
              <a:lnSpc>
                <a:spcPct val="90000"/>
              </a:lnSpc>
            </a:pPr>
            <a:r>
              <a:rPr lang="en-US" altLang="ja-JP" sz="2400" i="1">
                <a:latin typeface="Times New Roman" pitchFamily="18" charset="0"/>
              </a:rPr>
              <a:t>y </a:t>
            </a:r>
            <a:r>
              <a:rPr lang="ja-JP" altLang="en-US" sz="2400"/>
              <a:t>を一定にして，</a:t>
            </a:r>
            <a:r>
              <a:rPr lang="en-US" altLang="ja-JP" sz="2400" i="1">
                <a:latin typeface="Times New Roman" pitchFamily="18" charset="0"/>
              </a:rPr>
              <a:t>x </a:t>
            </a:r>
            <a:r>
              <a:rPr lang="ja-JP" altLang="en-US" sz="2400"/>
              <a:t>を増加させれば，</a:t>
            </a:r>
            <a:r>
              <a:rPr lang="en-US" altLang="ja-JP" sz="2400" i="1">
                <a:latin typeface="Times New Roman" pitchFamily="18" charset="0"/>
              </a:rPr>
              <a:t>U </a:t>
            </a:r>
            <a:r>
              <a:rPr lang="ja-JP" altLang="en-US" sz="2400"/>
              <a:t>は増加する</a:t>
            </a:r>
            <a:r>
              <a:rPr lang="ja-JP" altLang="en-US" sz="2400">
                <a:sym typeface="Wingdings" pitchFamily="2" charset="2"/>
              </a:rPr>
              <a:t></a:t>
            </a:r>
            <a:r>
              <a:rPr lang="ja-JP" altLang="en-US" sz="2400"/>
              <a:t>効用の増分</a:t>
            </a:r>
            <a:r>
              <a:rPr lang="en-US" altLang="ja-JP" sz="2400">
                <a:latin typeface="Symbol" pitchFamily="18" charset="2"/>
              </a:rPr>
              <a:t>D</a:t>
            </a:r>
            <a:r>
              <a:rPr lang="en-US" altLang="ja-JP" sz="2400" i="1">
                <a:latin typeface="Times New Roman" pitchFamily="18" charset="0"/>
              </a:rPr>
              <a:t>U</a:t>
            </a:r>
            <a:r>
              <a:rPr lang="ja-JP" altLang="en-US" sz="2400"/>
              <a:t>はプラス</a:t>
            </a:r>
          </a:p>
          <a:p>
            <a:pPr lvl="1">
              <a:lnSpc>
                <a:spcPct val="90000"/>
              </a:lnSpc>
            </a:pPr>
            <a:r>
              <a:rPr lang="en-US" altLang="ja-JP" sz="2400" i="1">
                <a:latin typeface="Times New Roman" pitchFamily="18" charset="0"/>
              </a:rPr>
              <a:t>y </a:t>
            </a:r>
            <a:r>
              <a:rPr lang="ja-JP" altLang="en-US" sz="2400"/>
              <a:t>を一定にして，</a:t>
            </a:r>
            <a:r>
              <a:rPr lang="en-US" altLang="ja-JP" sz="2400" i="1">
                <a:latin typeface="Times New Roman" pitchFamily="18" charset="0"/>
              </a:rPr>
              <a:t>x </a:t>
            </a:r>
            <a:r>
              <a:rPr lang="ja-JP" altLang="en-US" sz="2400"/>
              <a:t>を増加させていくとき，</a:t>
            </a:r>
            <a:r>
              <a:rPr lang="en-US" altLang="ja-JP" sz="2400">
                <a:latin typeface="Symbol" pitchFamily="18" charset="2"/>
              </a:rPr>
              <a:t>D</a:t>
            </a:r>
            <a:r>
              <a:rPr lang="en-US" altLang="ja-JP" sz="2400" i="1">
                <a:latin typeface="Times New Roman" pitchFamily="18" charset="0"/>
              </a:rPr>
              <a:t>U</a:t>
            </a:r>
            <a:r>
              <a:rPr lang="ja-JP" altLang="en-US" sz="2400">
                <a:latin typeface="Times New Roman" pitchFamily="18" charset="0"/>
              </a:rPr>
              <a:t>の大きさは </a:t>
            </a:r>
            <a:r>
              <a:rPr lang="en-US" altLang="ja-JP" sz="2400" i="1">
                <a:latin typeface="Times New Roman" pitchFamily="18" charset="0"/>
              </a:rPr>
              <a:t>x</a:t>
            </a:r>
            <a:r>
              <a:rPr lang="ja-JP" altLang="en-US" sz="2400"/>
              <a:t>の増加につれて減少する</a:t>
            </a:r>
          </a:p>
          <a:p>
            <a:pPr>
              <a:lnSpc>
                <a:spcPct val="90000"/>
              </a:lnSpc>
            </a:pPr>
            <a:r>
              <a:rPr lang="ja-JP" altLang="en-US" sz="2800"/>
              <a:t>限界効用の正確な定義</a:t>
            </a:r>
          </a:p>
          <a:p>
            <a:pPr>
              <a:lnSpc>
                <a:spcPct val="90000"/>
              </a:lnSpc>
            </a:pPr>
            <a:r>
              <a:rPr lang="ja-JP" altLang="en-US" sz="2800"/>
              <a:t>効用をグラフでどう表現するか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171575"/>
          </a:xfrm>
        </p:spPr>
        <p:txBody>
          <a:bodyPr/>
          <a:lstStyle/>
          <a:p>
            <a:r>
              <a:rPr lang="ja-JP" altLang="en-US"/>
              <a:t>限界効用　</a:t>
            </a:r>
            <a:r>
              <a:rPr lang="en-US" altLang="ja-JP"/>
              <a:t>2</a:t>
            </a:r>
            <a:r>
              <a:rPr lang="ja-JP" altLang="en-US"/>
              <a:t>財のケース</a:t>
            </a: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468313" y="1844675"/>
            <a:ext cx="2303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</a:rPr>
              <a:t>x</a:t>
            </a:r>
            <a:r>
              <a:rPr lang="en-US" altLang="ja-JP"/>
              <a:t> </a:t>
            </a:r>
            <a:r>
              <a:rPr lang="ja-JP" altLang="en-US"/>
              <a:t>の限界効用</a:t>
            </a:r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468313" y="3500438"/>
            <a:ext cx="2303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</a:rPr>
              <a:t>y</a:t>
            </a:r>
            <a:r>
              <a:rPr lang="en-US" altLang="ja-JP"/>
              <a:t> </a:t>
            </a:r>
            <a:r>
              <a:rPr lang="ja-JP" altLang="en-US"/>
              <a:t>の限界効用</a:t>
            </a: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539750" y="5300663"/>
            <a:ext cx="8135938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</a:rPr>
              <a:t>MUx</a:t>
            </a:r>
            <a:r>
              <a:rPr lang="en-US" altLang="ja-JP">
                <a:latin typeface="Times New Roman" pitchFamily="18" charset="0"/>
              </a:rPr>
              <a:t>&gt;0, </a:t>
            </a:r>
            <a:r>
              <a:rPr lang="en-US" altLang="ja-JP" i="1">
                <a:latin typeface="Times New Roman" pitchFamily="18" charset="0"/>
              </a:rPr>
              <a:t>MUy</a:t>
            </a:r>
            <a:r>
              <a:rPr lang="en-US" altLang="ja-JP">
                <a:latin typeface="Times New Roman" pitchFamily="18" charset="0"/>
              </a:rPr>
              <a:t>&gt;0</a:t>
            </a:r>
          </a:p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  <a:r>
              <a:rPr lang="ja-JP" altLang="en-US" sz="2000"/>
              <a:t>財のケースでは，</a:t>
            </a:r>
            <a:r>
              <a:rPr lang="en-US" altLang="ja-JP" sz="2000"/>
              <a:t>x</a:t>
            </a:r>
            <a:r>
              <a:rPr lang="ja-JP" altLang="en-US" sz="2000"/>
              <a:t>の限界効用（</a:t>
            </a:r>
            <a:r>
              <a:rPr lang="en-US" altLang="ja-JP" sz="2000"/>
              <a:t>y</a:t>
            </a:r>
            <a:r>
              <a:rPr lang="ja-JP" altLang="en-US" sz="2000"/>
              <a:t>の限界効用）は</a:t>
            </a:r>
            <a:r>
              <a:rPr lang="en-US" altLang="ja-JP" sz="2000"/>
              <a:t>x</a:t>
            </a:r>
            <a:r>
              <a:rPr lang="ja-JP" altLang="en-US" sz="2000"/>
              <a:t>の増加ともに減少しなくてもよい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1115616" y="2301875"/>
                <a:ext cx="6755246" cy="928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𝑀𝑈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𝑈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28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kumimoji="1" lang="el-GR" altLang="ja-JP" sz="2800" b="0" i="1" smtClean="0">
                                  <a:latin typeface="Cambria Math"/>
                                  <a:ea typeface="Cambria Math"/>
                                </a:rPr>
                                <m:t>Δ</m:t>
                              </m:r>
                              <m:r>
                                <a:rPr kumimoji="1" lang="en-US" altLang="ja-JP" sz="28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kumimoji="1" lang="en-US" altLang="ja-JP" sz="2800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−</m:t>
                          </m:r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𝑈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28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kumimoji="1" lang="el-GR" altLang="ja-JP" sz="2800" b="0" i="1" smtClean="0"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kumimoji="1" lang="en-US" altLang="ja-JP" sz="28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2301875"/>
                <a:ext cx="6755246" cy="92845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1115616" y="3993006"/>
                <a:ext cx="6680162" cy="10021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𝑀𝑈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𝑈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2800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2800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l-GR" altLang="ja-JP" sz="2800" i="1">
                                  <a:latin typeface="Cambria Math"/>
                                  <a:ea typeface="Cambria Math"/>
                                </a:rPr>
                                <m:t>Δ</m:t>
                              </m:r>
                              <m:r>
                                <a:rPr lang="en-US" altLang="ja-JP" sz="2800" b="0" i="1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</m:d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−</m:t>
                          </m:r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𝑈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28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kumimoji="1" lang="el-GR" altLang="ja-JP" sz="2800" b="0" i="1" smtClean="0"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kumimoji="1" lang="en-US" altLang="ja-JP" sz="28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993006"/>
                <a:ext cx="6680162" cy="100213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9" name="Picture 11" descr="uti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580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395288" y="404813"/>
            <a:ext cx="37449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 dirty="0"/>
              <a:t>効用関数　</a:t>
            </a:r>
            <a:r>
              <a:rPr lang="en-US" altLang="ja-JP" i="1" dirty="0">
                <a:latin typeface="Times New Roman" pitchFamily="18" charset="0"/>
              </a:rPr>
              <a:t>U</a:t>
            </a:r>
            <a:r>
              <a:rPr lang="en-US" altLang="ja-JP" dirty="0">
                <a:latin typeface="Times New Roman" pitchFamily="18" charset="0"/>
              </a:rPr>
              <a:t>(</a:t>
            </a:r>
            <a:r>
              <a:rPr lang="en-US" altLang="ja-JP" i="1" dirty="0" err="1">
                <a:latin typeface="Times New Roman" pitchFamily="18" charset="0"/>
              </a:rPr>
              <a:t>x</a:t>
            </a:r>
            <a:r>
              <a:rPr lang="en-US" altLang="ja-JP" dirty="0" err="1">
                <a:latin typeface="Times New Roman" pitchFamily="18" charset="0"/>
              </a:rPr>
              <a:t>,</a:t>
            </a:r>
            <a:r>
              <a:rPr lang="en-US" altLang="ja-JP" i="1" dirty="0" err="1">
                <a:latin typeface="Times New Roman" pitchFamily="18" charset="0"/>
              </a:rPr>
              <a:t>y</a:t>
            </a:r>
            <a:r>
              <a:rPr lang="en-US" altLang="ja-JP" dirty="0">
                <a:latin typeface="Times New Roman" pitchFamily="18" charset="0"/>
              </a:rPr>
              <a:t>)=log(</a:t>
            </a:r>
            <a:r>
              <a:rPr lang="en-US" altLang="ja-JP" i="1" dirty="0">
                <a:latin typeface="Times New Roman" pitchFamily="18" charset="0"/>
              </a:rPr>
              <a:t>x</a:t>
            </a:r>
            <a:r>
              <a:rPr lang="en-US" altLang="ja-JP" dirty="0">
                <a:latin typeface="Times New Roman" pitchFamily="18" charset="0"/>
              </a:rPr>
              <a:t>)+log(</a:t>
            </a:r>
            <a:r>
              <a:rPr lang="en-US" altLang="ja-JP" i="1" dirty="0">
                <a:latin typeface="Times New Roman" pitchFamily="18" charset="0"/>
              </a:rPr>
              <a:t>y</a:t>
            </a:r>
            <a:r>
              <a:rPr lang="en-US" altLang="ja-JP" dirty="0">
                <a:latin typeface="Times New Roman" pitchFamily="18" charset="0"/>
              </a:rPr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891</TotalTime>
  <Words>1377</Words>
  <Application>Microsoft Macintosh PowerPoint</Application>
  <PresentationFormat>On-screen Show (4:3)</PresentationFormat>
  <Paragraphs>281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ＭＳ Ｐゴシック</vt:lpstr>
      <vt:lpstr>Arial</vt:lpstr>
      <vt:lpstr>Calibri</vt:lpstr>
      <vt:lpstr>Cambria Math</vt:lpstr>
      <vt:lpstr>Symbol</vt:lpstr>
      <vt:lpstr>Times New Roman</vt:lpstr>
      <vt:lpstr>Wingdings</vt:lpstr>
      <vt:lpstr>Office ​​テーマ</vt:lpstr>
      <vt:lpstr>消費者行動の理論(1)</vt:lpstr>
      <vt:lpstr>効用関数 utility function</vt:lpstr>
      <vt:lpstr>効用関数の性質</vt:lpstr>
      <vt:lpstr>効用関数　1財のケース</vt:lpstr>
      <vt:lpstr>限界効用(marginal utility)</vt:lpstr>
      <vt:lpstr>Q. 次の曲線は効用関数として適当か</vt:lpstr>
      <vt:lpstr>効用関数　2財のケース</vt:lpstr>
      <vt:lpstr>限界効用　2財のケース</vt:lpstr>
      <vt:lpstr>PowerPoint Presentation</vt:lpstr>
      <vt:lpstr>無差別曲線(indifference curve)</vt:lpstr>
      <vt:lpstr>無差別曲線(indifference curve)</vt:lpstr>
      <vt:lpstr>無差別曲線の性質(1)</vt:lpstr>
      <vt:lpstr>無差別曲線の性質(2)</vt:lpstr>
      <vt:lpstr>無差別曲線の性質(3)</vt:lpstr>
      <vt:lpstr>限界代替率  marginal rate of substitution</vt:lpstr>
      <vt:lpstr>限界代替率(2)</vt:lpstr>
      <vt:lpstr>限界代替率(3)</vt:lpstr>
      <vt:lpstr>Q.無差別曲線が次のようなグラフだったら，消費者はどのような選好(preference)を持っているのだろうか</vt:lpstr>
      <vt:lpstr>限界代替率逓減と限界効用の関係</vt:lpstr>
      <vt:lpstr>予算制約 budget constraint</vt:lpstr>
      <vt:lpstr>予算線　budget line</vt:lpstr>
      <vt:lpstr>Q.予算線の変化</vt:lpstr>
      <vt:lpstr>効用最大化</vt:lpstr>
      <vt:lpstr>効用最大化(2)</vt:lpstr>
      <vt:lpstr>効用最大化の（必要）条件</vt:lpstr>
      <vt:lpstr>Question</vt:lpstr>
      <vt:lpstr>MRS&gt;p/qの場合</vt:lpstr>
      <vt:lpstr>コーナー解</vt:lpstr>
      <vt:lpstr>2財モデルの解釈</vt:lpstr>
      <vt:lpstr>n財モデル</vt:lpstr>
    </vt:vector>
  </TitlesOfParts>
  <Company>Keio Univ.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消費者行動の理論(1)</dc:title>
  <dc:creator>Yoshibumi Aso</dc:creator>
  <cp:lastModifiedBy>星野 寛人</cp:lastModifiedBy>
  <cp:revision>48</cp:revision>
  <cp:lastPrinted>2014-03-11T06:21:42Z</cp:lastPrinted>
  <dcterms:created xsi:type="dcterms:W3CDTF">2005-04-24T00:36:16Z</dcterms:created>
  <dcterms:modified xsi:type="dcterms:W3CDTF">2018-06-04T05:08:11Z</dcterms:modified>
</cp:coreProperties>
</file>