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66" r:id="rId2"/>
    <p:sldId id="257" r:id="rId3"/>
    <p:sldId id="258" r:id="rId4"/>
    <p:sldId id="268" r:id="rId5"/>
    <p:sldId id="282" r:id="rId6"/>
    <p:sldId id="269" r:id="rId7"/>
    <p:sldId id="259" r:id="rId8"/>
    <p:sldId id="260" r:id="rId9"/>
    <p:sldId id="290" r:id="rId10"/>
    <p:sldId id="283" r:id="rId11"/>
    <p:sldId id="272" r:id="rId12"/>
    <p:sldId id="271" r:id="rId13"/>
    <p:sldId id="270" r:id="rId14"/>
    <p:sldId id="284" r:id="rId15"/>
    <p:sldId id="273" r:id="rId16"/>
    <p:sldId id="262" r:id="rId17"/>
    <p:sldId id="285" r:id="rId18"/>
    <p:sldId id="263" r:id="rId19"/>
    <p:sldId id="264" r:id="rId20"/>
    <p:sldId id="286" r:id="rId21"/>
    <p:sldId id="265" r:id="rId22"/>
    <p:sldId id="289" r:id="rId23"/>
    <p:sldId id="274" r:id="rId24"/>
    <p:sldId id="287" r:id="rId25"/>
    <p:sldId id="288" r:id="rId26"/>
    <p:sldId id="275" r:id="rId27"/>
    <p:sldId id="279" r:id="rId28"/>
    <p:sldId id="276" r:id="rId29"/>
    <p:sldId id="281" r:id="rId30"/>
    <p:sldId id="277" r:id="rId31"/>
    <p:sldId id="278" r:id="rId3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5" autoAdjust="0"/>
    <p:restoredTop sz="94676"/>
  </p:normalViewPr>
  <p:slideViewPr>
    <p:cSldViewPr>
      <p:cViewPr varScale="1">
        <p:scale>
          <a:sx n="106" d="100"/>
          <a:sy n="106" d="100"/>
        </p:scale>
        <p:origin x="66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0E3AD08D-D449-41EF-B7F4-1DE9B143E80A}" type="datetimeFigureOut">
              <a:rPr kumimoji="1" lang="ja-JP" altLang="en-US" smtClean="0"/>
              <a:t>2018/6/4</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4F69A3F7-5DEC-47C9-9DF5-04F227AD4CEA}" type="slidenum">
              <a:rPr kumimoji="1" lang="ja-JP" altLang="en-US" smtClean="0"/>
              <a:t>‹#›</a:t>
            </a:fld>
            <a:endParaRPr kumimoji="1" lang="ja-JP" altLang="en-US"/>
          </a:p>
        </p:txBody>
      </p:sp>
    </p:spTree>
    <p:extLst>
      <p:ext uri="{BB962C8B-B14F-4D97-AF65-F5344CB8AC3E}">
        <p14:creationId xmlns:p14="http://schemas.microsoft.com/office/powerpoint/2010/main" val="1299825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031B4503-3874-471F-9615-7EDFB2B688F7}" type="datetimeFigureOut">
              <a:rPr kumimoji="1" lang="ja-JP" altLang="en-US" smtClean="0"/>
              <a:t>2018/6/4</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9AFF374F-9916-4769-BF13-8FA9E2F7448B}" type="slidenum">
              <a:rPr kumimoji="1" lang="ja-JP" altLang="en-US" smtClean="0"/>
              <a:t>‹#›</a:t>
            </a:fld>
            <a:endParaRPr kumimoji="1" lang="ja-JP" altLang="en-US"/>
          </a:p>
        </p:txBody>
      </p:sp>
    </p:spTree>
    <p:extLst>
      <p:ext uri="{BB962C8B-B14F-4D97-AF65-F5344CB8AC3E}">
        <p14:creationId xmlns:p14="http://schemas.microsoft.com/office/powerpoint/2010/main" val="20707160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FF374F-9916-4769-BF13-8FA9E2F7448B}" type="slidenum">
              <a:rPr kumimoji="1" lang="ja-JP" altLang="en-US" smtClean="0"/>
              <a:t>29</a:t>
            </a:fld>
            <a:endParaRPr kumimoji="1" lang="ja-JP" altLang="en-US"/>
          </a:p>
        </p:txBody>
      </p:sp>
    </p:spTree>
    <p:extLst>
      <p:ext uri="{BB962C8B-B14F-4D97-AF65-F5344CB8AC3E}">
        <p14:creationId xmlns:p14="http://schemas.microsoft.com/office/powerpoint/2010/main" val="255818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46370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98263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196338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457200" y="1981200"/>
            <a:ext cx="8229600" cy="18669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57200" y="4000500"/>
            <a:ext cx="8229600" cy="18669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ー 4"/>
          <p:cNvSpPr>
            <a:spLocks noGrp="1"/>
          </p:cNvSpPr>
          <p:nvPr>
            <p:ph type="ftr" sz="quarter" idx="10"/>
          </p:nvPr>
        </p:nvSpPr>
        <p:spPr>
          <a:xfrm>
            <a:off x="3124200" y="6248400"/>
            <a:ext cx="2895600" cy="457200"/>
          </a:xfrm>
        </p:spPr>
        <p:txBody>
          <a:bodyPr/>
          <a:lstStyle>
            <a:lvl1pPr>
              <a:defRPr/>
            </a:lvl1pPr>
          </a:lstStyle>
          <a:p>
            <a:endParaRPr lang="en-US" altLang="ja-JP"/>
          </a:p>
        </p:txBody>
      </p:sp>
      <p:sp>
        <p:nvSpPr>
          <p:cNvPr id="6" name="スライド番号プレースホルダー 5"/>
          <p:cNvSpPr>
            <a:spLocks noGrp="1"/>
          </p:cNvSpPr>
          <p:nvPr>
            <p:ph type="sldNum" sz="quarter" idx="11"/>
          </p:nvPr>
        </p:nvSpPr>
        <p:spPr>
          <a:xfrm>
            <a:off x="6553200" y="6248400"/>
            <a:ext cx="2133600" cy="457200"/>
          </a:xfrm>
        </p:spPr>
        <p:txBody>
          <a:bodyPr/>
          <a:lstStyle>
            <a:lvl1pPr>
              <a:defRPr/>
            </a:lvl1pPr>
          </a:lstStyle>
          <a:p>
            <a:fld id="{282C5D27-9D0F-4BCF-AC38-99F7EC4006A3}" type="slidenum">
              <a:rPr lang="en-US" altLang="ja-JP"/>
              <a:pPr/>
              <a:t>‹#›</a:t>
            </a:fld>
            <a:endParaRPr lang="en-US" altLang="ja-JP"/>
          </a:p>
        </p:txBody>
      </p:sp>
      <p:sp>
        <p:nvSpPr>
          <p:cNvPr id="7" name="日付プレースホルダー 6"/>
          <p:cNvSpPr>
            <a:spLocks noGrp="1"/>
          </p:cNvSpPr>
          <p:nvPr>
            <p:ph type="dt" sz="half" idx="12"/>
          </p:nvPr>
        </p:nvSpPr>
        <p:spPr>
          <a:xfrm>
            <a:off x="457200" y="6245225"/>
            <a:ext cx="2133600" cy="476250"/>
          </a:xfrm>
        </p:spPr>
        <p:txBody>
          <a:bodyPr/>
          <a:lstStyle>
            <a:lvl1pPr>
              <a:defRPr/>
            </a:lvl1pPr>
          </a:lstStyle>
          <a:p>
            <a:endParaRPr lang="en-US" altLang="ja-JP"/>
          </a:p>
        </p:txBody>
      </p:sp>
    </p:spTree>
    <p:extLst>
      <p:ext uri="{BB962C8B-B14F-4D97-AF65-F5344CB8AC3E}">
        <p14:creationId xmlns:p14="http://schemas.microsoft.com/office/powerpoint/2010/main" val="166965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07204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408613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367018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77041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132608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85841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329000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26516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E6A87-2064-49A1-98DD-A5C948793290}" type="datetimeFigureOut">
              <a:rPr kumimoji="1" lang="ja-JP" altLang="en-US" smtClean="0"/>
              <a:t>2018/6/4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62739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消費者行動の理論 </a:t>
            </a:r>
            <a:r>
              <a:rPr lang="en-US" altLang="ja-JP" dirty="0"/>
              <a:t>(3)</a:t>
            </a:r>
            <a:br>
              <a:rPr lang="en-US" altLang="ja-JP" dirty="0"/>
            </a:br>
            <a:r>
              <a:rPr lang="ja-JP" altLang="en-US" sz="3600" dirty="0"/>
              <a:t>貯蓄・労働供給の決定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貯蓄の決定理論</a:t>
            </a:r>
            <a:endParaRPr kumimoji="1" lang="en-US" altLang="ja-JP" dirty="0"/>
          </a:p>
          <a:p>
            <a:pPr lvl="1"/>
            <a:r>
              <a:rPr lang="en-US" altLang="ja-JP" dirty="0"/>
              <a:t>2</a:t>
            </a:r>
            <a:r>
              <a:rPr lang="ja-JP" altLang="en-US" dirty="0"/>
              <a:t>期間モデル</a:t>
            </a:r>
            <a:endParaRPr lang="en-US" altLang="ja-JP" dirty="0"/>
          </a:p>
          <a:p>
            <a:pPr lvl="1"/>
            <a:r>
              <a:rPr kumimoji="1" lang="ja-JP" altLang="en-US" dirty="0"/>
              <a:t>割引価値，生涯の予算制約</a:t>
            </a:r>
            <a:endParaRPr kumimoji="1" lang="en-US" altLang="ja-JP" dirty="0"/>
          </a:p>
          <a:p>
            <a:pPr lvl="1"/>
            <a:r>
              <a:rPr lang="ja-JP" altLang="en-US" dirty="0"/>
              <a:t>貯蓄の決定</a:t>
            </a:r>
            <a:endParaRPr lang="en-US" altLang="ja-JP" dirty="0"/>
          </a:p>
          <a:p>
            <a:pPr lvl="1"/>
            <a:r>
              <a:rPr kumimoji="1" lang="ja-JP" altLang="en-US" dirty="0"/>
              <a:t>利子率の変化</a:t>
            </a:r>
            <a:endParaRPr kumimoji="1" lang="en-US" altLang="ja-JP" dirty="0"/>
          </a:p>
          <a:p>
            <a:r>
              <a:rPr lang="ja-JP" altLang="en-US" dirty="0"/>
              <a:t>労働供給の決定理論</a:t>
            </a:r>
            <a:endParaRPr lang="en-US" altLang="ja-JP" dirty="0"/>
          </a:p>
          <a:p>
            <a:pPr lvl="1"/>
            <a:r>
              <a:rPr lang="ja-JP" altLang="en-US" dirty="0"/>
              <a:t>基本モデル</a:t>
            </a:r>
            <a:endParaRPr lang="en-US" altLang="ja-JP" dirty="0"/>
          </a:p>
          <a:p>
            <a:pPr lvl="1"/>
            <a:r>
              <a:rPr lang="ja-JP" altLang="en-US" dirty="0"/>
              <a:t>後方屈曲的労働供給曲線</a:t>
            </a:r>
            <a:endParaRPr lang="en-US" altLang="ja-JP" dirty="0"/>
          </a:p>
          <a:p>
            <a:pPr lvl="1"/>
            <a:r>
              <a:rPr lang="ja-JP" altLang="en-US" dirty="0"/>
              <a:t>コーナー解</a:t>
            </a:r>
            <a:endParaRPr lang="en-US" altLang="ja-JP" dirty="0"/>
          </a:p>
          <a:p>
            <a:pPr lvl="1"/>
            <a:r>
              <a:rPr lang="ja-JP" altLang="en-US" dirty="0"/>
              <a:t>所得再分配政策</a:t>
            </a:r>
            <a:endParaRPr lang="en-US" altLang="ja-JP" dirty="0"/>
          </a:p>
          <a:p>
            <a:pPr lvl="1"/>
            <a:endParaRPr lang="en-US" altLang="ja-JP" dirty="0"/>
          </a:p>
        </p:txBody>
      </p:sp>
    </p:spTree>
    <p:extLst>
      <p:ext uri="{BB962C8B-B14F-4D97-AF65-F5344CB8AC3E}">
        <p14:creationId xmlns:p14="http://schemas.microsoft.com/office/powerpoint/2010/main" val="265181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BEE7-0C6B-F04A-B384-E6CDE0E5B7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5E0845-83E8-144B-9338-0654D3EAADEA}"/>
              </a:ext>
            </a:extLst>
          </p:cNvPr>
          <p:cNvSpPr>
            <a:spLocks noGrp="1"/>
          </p:cNvSpPr>
          <p:nvPr>
            <p:ph idx="1"/>
          </p:nvPr>
        </p:nvSpPr>
        <p:spPr/>
        <p:txBody>
          <a:bodyPr>
            <a:normAutofit/>
          </a:bodyPr>
          <a:lstStyle/>
          <a:p>
            <a:pPr marL="0" indent="0">
              <a:buNone/>
            </a:pPr>
            <a:r>
              <a:rPr lang="ja-JP" altLang="en-US" sz="2000" dirty="0"/>
              <a:t>予算制約式から見てみる</a:t>
            </a:r>
            <a:endParaRPr lang="en-US" altLang="ja-JP" sz="2000" dirty="0"/>
          </a:p>
          <a:p>
            <a:pPr marL="0" indent="0">
              <a:buNone/>
            </a:pPr>
            <a:r>
              <a:rPr lang="en-US" sz="2000" dirty="0"/>
              <a:t>C1 + C2/1 +r = W1 + W2/ 1 + r</a:t>
            </a:r>
          </a:p>
          <a:p>
            <a:pPr marL="0" indent="0">
              <a:buNone/>
            </a:pPr>
            <a:r>
              <a:rPr lang="ja-JP" altLang="en-US" sz="2000" dirty="0"/>
              <a:t>→</a:t>
            </a:r>
            <a:r>
              <a:rPr lang="en-US" altLang="ja-JP" sz="2000" dirty="0"/>
              <a:t>(C1 – W1) + (C2 – W2)/ 1 + r = 0</a:t>
            </a:r>
          </a:p>
          <a:p>
            <a:pPr marL="0" indent="0">
              <a:buNone/>
            </a:pPr>
            <a:r>
              <a:rPr lang="en-US" sz="2000" dirty="0"/>
              <a:t>a(x – x0) + y(y – y0) = 0 </a:t>
            </a:r>
            <a:r>
              <a:rPr lang="ja-JP" altLang="en-US" sz="2000" dirty="0"/>
              <a:t>→この時に式の交点は</a:t>
            </a:r>
            <a:r>
              <a:rPr lang="en-US" altLang="ja-JP" sz="2000" dirty="0"/>
              <a:t>(xo, </a:t>
            </a:r>
            <a:r>
              <a:rPr lang="en-US" altLang="ja-JP" sz="2000" dirty="0" err="1"/>
              <a:t>yo</a:t>
            </a:r>
            <a:r>
              <a:rPr lang="en-US" altLang="ja-JP" sz="2000" dirty="0"/>
              <a:t>)</a:t>
            </a:r>
            <a:r>
              <a:rPr lang="ja-JP" altLang="en-US" sz="2000" dirty="0"/>
              <a:t>になる</a:t>
            </a:r>
            <a:endParaRPr lang="en-US" altLang="ja-JP" sz="2000" dirty="0"/>
          </a:p>
          <a:p>
            <a:pPr marL="0" indent="0">
              <a:buNone/>
            </a:pPr>
            <a:endParaRPr lang="en-US" sz="2000" dirty="0"/>
          </a:p>
          <a:p>
            <a:pPr marL="0" indent="0">
              <a:buNone/>
            </a:pPr>
            <a:r>
              <a:rPr lang="ja-JP" altLang="en-US" sz="2000" dirty="0"/>
              <a:t>→消費を平準化している</a:t>
            </a:r>
            <a:endParaRPr lang="en-US" sz="2000" dirty="0"/>
          </a:p>
        </p:txBody>
      </p:sp>
    </p:spTree>
    <p:extLst>
      <p:ext uri="{BB962C8B-B14F-4D97-AF65-F5344CB8AC3E}">
        <p14:creationId xmlns:p14="http://schemas.microsoft.com/office/powerpoint/2010/main" val="140879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ja-JP" altLang="en-US"/>
              <a:t>貯蓄の決定：応用</a:t>
            </a:r>
          </a:p>
        </p:txBody>
      </p:sp>
      <p:sp>
        <p:nvSpPr>
          <p:cNvPr id="30723" name="Rectangle 3"/>
          <p:cNvSpPr>
            <a:spLocks noGrp="1" noChangeArrowheads="1"/>
          </p:cNvSpPr>
          <p:nvPr>
            <p:ph idx="1"/>
          </p:nvPr>
        </p:nvSpPr>
        <p:spPr/>
        <p:txBody>
          <a:bodyPr/>
          <a:lstStyle/>
          <a:p>
            <a:r>
              <a:rPr lang="ja-JP" altLang="en-US" sz="2800"/>
              <a:t>利子率が上昇すると予算線はどう変化するか。</a:t>
            </a:r>
          </a:p>
          <a:p>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=0</a:t>
            </a:r>
            <a:r>
              <a:rPr lang="ja-JP" altLang="en-US" sz="2800"/>
              <a:t>とする。利子率の上昇は貯蓄を増やすだろうか</a:t>
            </a:r>
            <a:r>
              <a:rPr lang="en-US" altLang="ja-JP" sz="2800"/>
              <a:t>?</a:t>
            </a:r>
          </a:p>
          <a:p>
            <a:r>
              <a:rPr lang="en-US" altLang="ja-JP" sz="2800" i="1">
                <a:latin typeface="Times New Roman" pitchFamily="18" charset="0"/>
              </a:rPr>
              <a:t>W</a:t>
            </a:r>
            <a:r>
              <a:rPr lang="en-US" altLang="ja-JP" sz="2800" baseline="-25000">
                <a:latin typeface="Times New Roman" pitchFamily="18" charset="0"/>
              </a:rPr>
              <a:t>1</a:t>
            </a:r>
            <a:r>
              <a:rPr lang="en-US" altLang="ja-JP" sz="2800">
                <a:latin typeface="Times New Roman" pitchFamily="18" charset="0"/>
              </a:rPr>
              <a:t>&gt;0,</a:t>
            </a:r>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&gt;0</a:t>
            </a:r>
            <a:r>
              <a:rPr lang="ja-JP" altLang="en-US" sz="2800"/>
              <a:t>の場合，利子率の上昇は最適な消費・貯蓄はどう変化させるだろうか。</a:t>
            </a:r>
          </a:p>
          <a:p>
            <a:r>
              <a:rPr lang="en-US" altLang="ja-JP" sz="2800" i="1">
                <a:latin typeface="Times New Roman" pitchFamily="18" charset="0"/>
              </a:rPr>
              <a:t>W</a:t>
            </a:r>
            <a:r>
              <a:rPr lang="en-US" altLang="ja-JP" sz="2800" baseline="-25000">
                <a:latin typeface="Times New Roman" pitchFamily="18" charset="0"/>
              </a:rPr>
              <a:t>1</a:t>
            </a:r>
            <a:r>
              <a:rPr lang="en-US" altLang="ja-JP" sz="2800">
                <a:latin typeface="Times New Roman" pitchFamily="18" charset="0"/>
              </a:rPr>
              <a:t>+</a:t>
            </a:r>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/(1+</a:t>
            </a:r>
            <a:r>
              <a:rPr lang="en-US" altLang="ja-JP" sz="2800" i="1">
                <a:latin typeface="Times New Roman" pitchFamily="18" charset="0"/>
              </a:rPr>
              <a:t>r</a:t>
            </a:r>
            <a:r>
              <a:rPr lang="en-US" altLang="ja-JP" sz="2800">
                <a:latin typeface="Times New Roman" pitchFamily="18" charset="0"/>
              </a:rPr>
              <a:t>)</a:t>
            </a:r>
            <a:r>
              <a:rPr lang="ja-JP" altLang="en-US" sz="2800"/>
              <a:t>は同一の</a:t>
            </a:r>
            <a:r>
              <a:rPr lang="en-US" altLang="ja-JP" sz="2800"/>
              <a:t>2</a:t>
            </a:r>
            <a:r>
              <a:rPr lang="ja-JP" altLang="en-US" sz="2800"/>
              <a:t>人の個人がいる。個人</a:t>
            </a:r>
            <a:r>
              <a:rPr lang="en-US" altLang="ja-JP" sz="2800">
                <a:latin typeface="Times New Roman" pitchFamily="18" charset="0"/>
              </a:rPr>
              <a:t>A</a:t>
            </a:r>
            <a:r>
              <a:rPr lang="ja-JP" altLang="en-US" sz="2800">
                <a:latin typeface="Times New Roman" pitchFamily="18" charset="0"/>
              </a:rPr>
              <a:t>は</a:t>
            </a:r>
            <a:r>
              <a:rPr lang="en-US" altLang="ja-JP" sz="2800" i="1">
                <a:latin typeface="Times New Roman" pitchFamily="18" charset="0"/>
              </a:rPr>
              <a:t>W</a:t>
            </a:r>
            <a:r>
              <a:rPr lang="en-US" altLang="ja-JP" sz="2800" baseline="-25000">
                <a:latin typeface="Times New Roman" pitchFamily="18" charset="0"/>
              </a:rPr>
              <a:t>1</a:t>
            </a:r>
            <a:r>
              <a:rPr lang="ja-JP" altLang="en-US" sz="2800">
                <a:latin typeface="Times New Roman" pitchFamily="18" charset="0"/>
              </a:rPr>
              <a:t>が多く，個人</a:t>
            </a:r>
            <a:r>
              <a:rPr lang="en-US" altLang="ja-JP" sz="2800">
                <a:latin typeface="Times New Roman" pitchFamily="18" charset="0"/>
              </a:rPr>
              <a:t>B</a:t>
            </a:r>
            <a:r>
              <a:rPr lang="ja-JP" altLang="en-US" sz="2800">
                <a:latin typeface="Times New Roman" pitchFamily="18" charset="0"/>
              </a:rPr>
              <a:t>は</a:t>
            </a:r>
            <a:r>
              <a:rPr lang="en-US" altLang="ja-JP" sz="2800" i="1">
                <a:latin typeface="Times New Roman" pitchFamily="18" charset="0"/>
              </a:rPr>
              <a:t>W</a:t>
            </a:r>
            <a:r>
              <a:rPr lang="en-US" altLang="ja-JP" sz="2800" baseline="-25000">
                <a:latin typeface="Times New Roman" pitchFamily="18" charset="0"/>
              </a:rPr>
              <a:t>2</a:t>
            </a:r>
            <a:r>
              <a:rPr lang="ja-JP" altLang="en-US" sz="2800">
                <a:latin typeface="Times New Roman" pitchFamily="18" charset="0"/>
              </a:rPr>
              <a:t>が多い。</a:t>
            </a:r>
            <a:r>
              <a:rPr lang="en-US" altLang="ja-JP" sz="2800">
                <a:latin typeface="Times New Roman" pitchFamily="18" charset="0"/>
              </a:rPr>
              <a:t>2</a:t>
            </a:r>
            <a:r>
              <a:rPr lang="ja-JP" altLang="en-US" sz="2800">
                <a:latin typeface="Times New Roman" pitchFamily="18" charset="0"/>
              </a:rPr>
              <a:t>人の効用関数は等しいものとする。</a:t>
            </a:r>
            <a:r>
              <a:rPr lang="en-US" altLang="ja-JP" sz="2800">
                <a:latin typeface="Times New Roman" pitchFamily="18" charset="0"/>
              </a:rPr>
              <a:t>A</a:t>
            </a:r>
            <a:r>
              <a:rPr lang="ja-JP" altLang="en-US" sz="2800">
                <a:latin typeface="Times New Roman" pitchFamily="18" charset="0"/>
              </a:rPr>
              <a:t>と</a:t>
            </a:r>
            <a:r>
              <a:rPr lang="en-US" altLang="ja-JP" sz="2800">
                <a:latin typeface="Times New Roman" pitchFamily="18" charset="0"/>
              </a:rPr>
              <a:t>B</a:t>
            </a:r>
            <a:r>
              <a:rPr lang="ja-JP" altLang="en-US" sz="2800">
                <a:latin typeface="Times New Roman" pitchFamily="18" charset="0"/>
              </a:rPr>
              <a:t>のどちらが第</a:t>
            </a:r>
            <a:r>
              <a:rPr lang="en-US" altLang="ja-JP" sz="2800">
                <a:latin typeface="Times New Roman" pitchFamily="18" charset="0"/>
              </a:rPr>
              <a:t>1</a:t>
            </a:r>
            <a:r>
              <a:rPr lang="ja-JP" altLang="en-US" sz="2800">
                <a:latin typeface="Times New Roman" pitchFamily="18" charset="0"/>
              </a:rPr>
              <a:t>期に多く貯蓄</a:t>
            </a:r>
            <a:r>
              <a:rPr lang="ja-JP" altLang="en-US" sz="2800"/>
              <a:t>するだろうか</a:t>
            </a:r>
            <a:r>
              <a:rPr lang="en-US" altLang="ja-JP" sz="2800"/>
              <a:t>?</a:t>
            </a:r>
          </a:p>
        </p:txBody>
      </p:sp>
    </p:spTree>
    <p:extLst>
      <p:ext uri="{BB962C8B-B14F-4D97-AF65-F5344CB8AC3E}">
        <p14:creationId xmlns:p14="http://schemas.microsoft.com/office/powerpoint/2010/main" val="104493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5399466" y="2924944"/>
            <a:ext cx="997108" cy="210822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flipH="1" flipV="1">
            <a:off x="1666736" y="1628800"/>
            <a:ext cx="1609120" cy="336459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578" name="Rectangle 2"/>
          <p:cNvSpPr>
            <a:spLocks noGrp="1" noChangeArrowheads="1"/>
          </p:cNvSpPr>
          <p:nvPr>
            <p:ph type="title"/>
          </p:nvPr>
        </p:nvSpPr>
        <p:spPr/>
        <p:txBody>
          <a:bodyPr/>
          <a:lstStyle/>
          <a:p>
            <a:r>
              <a:rPr lang="ja-JP" altLang="en-US" dirty="0"/>
              <a:t>利子率変化の効果</a:t>
            </a:r>
          </a:p>
        </p:txBody>
      </p:sp>
      <p:sp>
        <p:nvSpPr>
          <p:cNvPr id="24579" name="Line 3"/>
          <p:cNvSpPr>
            <a:spLocks noChangeShapeType="1"/>
          </p:cNvSpPr>
          <p:nvPr/>
        </p:nvSpPr>
        <p:spPr bwMode="auto">
          <a:xfrm flipV="1">
            <a:off x="1651718" y="1268760"/>
            <a:ext cx="0" cy="3764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651718" y="5033164"/>
            <a:ext cx="2672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651718" y="3661566"/>
            <a:ext cx="1970968" cy="13715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4010138" y="5033163"/>
            <a:ext cx="5618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p>
        </p:txBody>
      </p:sp>
      <p:sp>
        <p:nvSpPr>
          <p:cNvPr id="24583" name="Text Box 7"/>
          <p:cNvSpPr txBox="1">
            <a:spLocks noChangeArrowheads="1"/>
          </p:cNvSpPr>
          <p:nvPr/>
        </p:nvSpPr>
        <p:spPr bwMode="auto">
          <a:xfrm>
            <a:off x="1115615" y="1275963"/>
            <a:ext cx="6356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2</a:t>
            </a:r>
          </a:p>
        </p:txBody>
      </p:sp>
      <p:sp>
        <p:nvSpPr>
          <p:cNvPr id="24599" name="Oval 23"/>
          <p:cNvSpPr>
            <a:spLocks noChangeArrowheads="1"/>
          </p:cNvSpPr>
          <p:nvPr/>
        </p:nvSpPr>
        <p:spPr bwMode="auto">
          <a:xfrm>
            <a:off x="3075610" y="4627406"/>
            <a:ext cx="86912" cy="95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7" name="Text Box 31"/>
          <p:cNvSpPr txBox="1">
            <a:spLocks noChangeArrowheads="1"/>
          </p:cNvSpPr>
          <p:nvPr/>
        </p:nvSpPr>
        <p:spPr bwMode="auto">
          <a:xfrm>
            <a:off x="3206958" y="4275050"/>
            <a:ext cx="4157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A</a:t>
            </a:r>
          </a:p>
        </p:txBody>
      </p:sp>
      <p:sp>
        <p:nvSpPr>
          <p:cNvPr id="31" name="Line 3"/>
          <p:cNvSpPr>
            <a:spLocks noChangeShapeType="1"/>
          </p:cNvSpPr>
          <p:nvPr/>
        </p:nvSpPr>
        <p:spPr bwMode="auto">
          <a:xfrm flipV="1">
            <a:off x="5395345" y="2289970"/>
            <a:ext cx="0" cy="2743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Line 4"/>
          <p:cNvSpPr>
            <a:spLocks noChangeShapeType="1"/>
          </p:cNvSpPr>
          <p:nvPr/>
        </p:nvSpPr>
        <p:spPr bwMode="auto">
          <a:xfrm>
            <a:off x="5294299" y="5033164"/>
            <a:ext cx="2672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Line 5"/>
          <p:cNvSpPr>
            <a:spLocks noChangeShapeType="1"/>
          </p:cNvSpPr>
          <p:nvPr/>
        </p:nvSpPr>
        <p:spPr bwMode="auto">
          <a:xfrm>
            <a:off x="5399466" y="3582489"/>
            <a:ext cx="2245414" cy="14506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4" name="Text Box 6"/>
          <p:cNvSpPr txBox="1">
            <a:spLocks noChangeArrowheads="1"/>
          </p:cNvSpPr>
          <p:nvPr/>
        </p:nvSpPr>
        <p:spPr bwMode="auto">
          <a:xfrm>
            <a:off x="7760312" y="5033164"/>
            <a:ext cx="412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rPr>
              <a:t>C</a:t>
            </a:r>
            <a:r>
              <a:rPr lang="en-US" altLang="ja-JP" baseline="-25000" dirty="0">
                <a:latin typeface="Times New Roman" pitchFamily="18" charset="0"/>
              </a:rPr>
              <a:t>1</a:t>
            </a:r>
          </a:p>
        </p:txBody>
      </p:sp>
      <p:sp>
        <p:nvSpPr>
          <p:cNvPr id="35" name="Text Box 7"/>
          <p:cNvSpPr txBox="1">
            <a:spLocks noChangeArrowheads="1"/>
          </p:cNvSpPr>
          <p:nvPr/>
        </p:nvSpPr>
        <p:spPr bwMode="auto">
          <a:xfrm>
            <a:off x="4918072" y="2289970"/>
            <a:ext cx="481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rPr>
              <a:t>C</a:t>
            </a:r>
            <a:r>
              <a:rPr lang="en-US" altLang="ja-JP" baseline="-25000" dirty="0">
                <a:latin typeface="Times New Roman" pitchFamily="18" charset="0"/>
              </a:rPr>
              <a:t>2</a:t>
            </a:r>
          </a:p>
        </p:txBody>
      </p:sp>
      <p:sp>
        <p:nvSpPr>
          <p:cNvPr id="38" name="Oval 23"/>
          <p:cNvSpPr>
            <a:spLocks noChangeArrowheads="1"/>
          </p:cNvSpPr>
          <p:nvPr/>
        </p:nvSpPr>
        <p:spPr bwMode="auto">
          <a:xfrm>
            <a:off x="5796136" y="3789040"/>
            <a:ext cx="86912" cy="95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0" name="Text Box 31"/>
          <p:cNvSpPr txBox="1">
            <a:spLocks noChangeArrowheads="1"/>
          </p:cNvSpPr>
          <p:nvPr/>
        </p:nvSpPr>
        <p:spPr bwMode="auto">
          <a:xfrm>
            <a:off x="5883048" y="3436684"/>
            <a:ext cx="3600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A</a:t>
            </a:r>
          </a:p>
        </p:txBody>
      </p:sp>
      <p:cxnSp>
        <p:nvCxnSpPr>
          <p:cNvPr id="11" name="直線矢印コネクタ 10"/>
          <p:cNvCxnSpPr/>
          <p:nvPr/>
        </p:nvCxnSpPr>
        <p:spPr>
          <a:xfrm flipV="1">
            <a:off x="1907704" y="3150962"/>
            <a:ext cx="288032" cy="28572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a:off x="6394343" y="4451109"/>
            <a:ext cx="235984" cy="24764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99592" y="5402496"/>
            <a:ext cx="7560840" cy="2031325"/>
          </a:xfrm>
          <a:prstGeom prst="rect">
            <a:avLst/>
          </a:prstGeom>
          <a:noFill/>
        </p:spPr>
        <p:txBody>
          <a:bodyPr wrap="square" rtlCol="0">
            <a:spAutoFit/>
          </a:bodyPr>
          <a:lstStyle/>
          <a:p>
            <a:r>
              <a:rPr kumimoji="1" lang="ja-JP" altLang="en-US" dirty="0"/>
              <a:t>利子率の上昇</a:t>
            </a:r>
            <a:endParaRPr kumimoji="1" lang="en-US" altLang="ja-JP" dirty="0"/>
          </a:p>
          <a:p>
            <a:r>
              <a:rPr lang="ja-JP" altLang="en-US" dirty="0"/>
              <a:t>所得の経路を表す</a:t>
            </a:r>
            <a:r>
              <a:rPr lang="en-US" altLang="ja-JP" dirty="0"/>
              <a:t>A</a:t>
            </a:r>
            <a:r>
              <a:rPr lang="ja-JP" altLang="en-US" dirty="0"/>
              <a:t>点がどこにあるかで，利子率上昇の所得効果は大きく異なる（購買可能領域）</a:t>
            </a:r>
            <a:endParaRPr lang="en-US" altLang="ja-JP" dirty="0"/>
          </a:p>
          <a:p>
            <a:r>
              <a:rPr kumimoji="1" lang="ja-JP" altLang="en-US" dirty="0"/>
              <a:t>→</a:t>
            </a:r>
            <a:r>
              <a:rPr kumimoji="1" lang="en-US" altLang="ja-JP" dirty="0"/>
              <a:t>W1</a:t>
            </a:r>
            <a:r>
              <a:rPr kumimoji="1" lang="ja-JP" altLang="en-US" dirty="0"/>
              <a:t>、</a:t>
            </a:r>
            <a:r>
              <a:rPr kumimoji="1" lang="en-US" altLang="ja-JP" dirty="0"/>
              <a:t>W2</a:t>
            </a:r>
            <a:r>
              <a:rPr kumimoji="1" lang="ja-JP" altLang="en-US" dirty="0"/>
              <a:t>の経路が異なってくる　</a:t>
            </a:r>
            <a:endParaRPr lang="en-US" altLang="ja-JP" dirty="0"/>
          </a:p>
          <a:p>
            <a:r>
              <a:rPr kumimoji="1" lang="ja-JP" altLang="en-US" dirty="0"/>
              <a:t>→左→領域が広がる→若い時に多くの消費が大きくなり、</a:t>
            </a:r>
            <a:r>
              <a:rPr kumimoji="1" lang="en-US" altLang="ja-JP" dirty="0"/>
              <a:t>rich</a:t>
            </a:r>
            <a:r>
              <a:rPr kumimoji="1" lang="ja-JP" altLang="en-US" dirty="0"/>
              <a:t>になる</a:t>
            </a:r>
            <a:endParaRPr kumimoji="1" lang="en-US" altLang="ja-JP" dirty="0"/>
          </a:p>
          <a:p>
            <a:r>
              <a:rPr kumimoji="1" lang="ja-JP" altLang="en-US" dirty="0"/>
              <a:t>→右→年取ってから、若い時より、年取った時の方が所得が大きくなる、退職金など</a:t>
            </a:r>
            <a:endParaRPr kumimoji="1" lang="en-US" altLang="ja-JP" dirty="0"/>
          </a:p>
        </p:txBody>
      </p:sp>
    </p:spTree>
    <p:extLst>
      <p:ext uri="{BB962C8B-B14F-4D97-AF65-F5344CB8AC3E}">
        <p14:creationId xmlns:p14="http://schemas.microsoft.com/office/powerpoint/2010/main" val="19037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ja-JP" altLang="en-US" dirty="0"/>
              <a:t>利子率変化の効果</a:t>
            </a:r>
            <a:br>
              <a:rPr lang="en-US" altLang="ja-JP" dirty="0"/>
            </a:br>
            <a:r>
              <a:rPr lang="en-US" altLang="ja-JP" sz="3100" i="1" dirty="0">
                <a:latin typeface="Times New Roman" pitchFamily="18" charset="0"/>
                <a:cs typeface="Times New Roman" pitchFamily="18" charset="0"/>
              </a:rPr>
              <a:t>W</a:t>
            </a:r>
            <a:r>
              <a:rPr lang="en-US" altLang="ja-JP" sz="3100" baseline="-25000" dirty="0">
                <a:latin typeface="Times New Roman" pitchFamily="18" charset="0"/>
                <a:cs typeface="Times New Roman" pitchFamily="18" charset="0"/>
              </a:rPr>
              <a:t>2</a:t>
            </a:r>
            <a:r>
              <a:rPr lang="en-US" altLang="ja-JP" sz="3100" dirty="0">
                <a:latin typeface="Times New Roman" pitchFamily="18" charset="0"/>
                <a:cs typeface="Times New Roman" pitchFamily="18" charset="0"/>
              </a:rPr>
              <a:t>=0</a:t>
            </a:r>
            <a:r>
              <a:rPr lang="ja-JP" altLang="en-US" sz="3100" dirty="0">
                <a:latin typeface="Times New Roman" pitchFamily="18" charset="0"/>
                <a:cs typeface="Times New Roman" pitchFamily="18" charset="0"/>
              </a:rPr>
              <a:t>のケース</a:t>
            </a:r>
            <a:br>
              <a:rPr lang="en-US" altLang="ja-JP" sz="3100" dirty="0">
                <a:latin typeface="Times New Roman" pitchFamily="18" charset="0"/>
                <a:cs typeface="Times New Roman" pitchFamily="18" charset="0"/>
              </a:rPr>
            </a:br>
            <a:r>
              <a:rPr lang="ja-JP" altLang="en-US" sz="3100" dirty="0">
                <a:latin typeface="Times New Roman" pitchFamily="18" charset="0"/>
                <a:cs typeface="Times New Roman" pitchFamily="18" charset="0"/>
              </a:rPr>
              <a:t>効用を一定にするように所得を保障してあげている</a:t>
            </a:r>
            <a:endParaRPr lang="ja-JP" altLang="en-US" dirty="0">
              <a:latin typeface="Times New Roman" pitchFamily="18" charset="0"/>
              <a:cs typeface="Times New Roman" pitchFamily="18" charset="0"/>
            </a:endParaRPr>
          </a:p>
        </p:txBody>
      </p:sp>
      <p:sp>
        <p:nvSpPr>
          <p:cNvPr id="2" name="テキスト ボックス 1"/>
          <p:cNvSpPr txBox="1"/>
          <p:nvPr/>
        </p:nvSpPr>
        <p:spPr>
          <a:xfrm>
            <a:off x="744203" y="5856738"/>
            <a:ext cx="1800547" cy="369332"/>
          </a:xfrm>
          <a:prstGeom prst="rect">
            <a:avLst/>
          </a:prstGeom>
          <a:noFill/>
        </p:spPr>
        <p:txBody>
          <a:bodyPr wrap="square" rtlCol="0">
            <a:spAutoFit/>
          </a:bodyPr>
          <a:lstStyle/>
          <a:p>
            <a:r>
              <a:rPr kumimoji="1" lang="ja-JP" altLang="en-US" dirty="0"/>
              <a:t>当初の予算線</a:t>
            </a:r>
          </a:p>
        </p:txBody>
      </p:sp>
      <p:sp>
        <p:nvSpPr>
          <p:cNvPr id="4" name="テキスト ボックス 3"/>
          <p:cNvSpPr txBox="1"/>
          <p:nvPr/>
        </p:nvSpPr>
        <p:spPr>
          <a:xfrm>
            <a:off x="2797371" y="2172970"/>
            <a:ext cx="2384409" cy="369332"/>
          </a:xfrm>
          <a:prstGeom prst="rect">
            <a:avLst/>
          </a:prstGeom>
          <a:noFill/>
        </p:spPr>
        <p:txBody>
          <a:bodyPr wrap="square" rtlCol="0">
            <a:spAutoFit/>
          </a:bodyPr>
          <a:lstStyle/>
          <a:p>
            <a:r>
              <a:rPr kumimoji="1" lang="ja-JP" altLang="en-US" dirty="0"/>
              <a:t>所得補償後の予算線</a:t>
            </a: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77327" y="3738406"/>
            <a:ext cx="3240088" cy="1817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5181780" y="5668866"/>
            <a:ext cx="504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p>
        </p:txBody>
      </p:sp>
      <p:sp>
        <p:nvSpPr>
          <p:cNvPr id="24583" name="Text Box 7"/>
          <p:cNvSpPr txBox="1">
            <a:spLocks noChangeArrowheads="1"/>
          </p:cNvSpPr>
          <p:nvPr/>
        </p:nvSpPr>
        <p:spPr bwMode="auto">
          <a:xfrm>
            <a:off x="596147" y="1491937"/>
            <a:ext cx="50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2</a:t>
            </a:r>
          </a:p>
        </p:txBody>
      </p:sp>
      <p:sp>
        <p:nvSpPr>
          <p:cNvPr id="24584" name="Line 8"/>
          <p:cNvSpPr>
            <a:spLocks noChangeShapeType="1"/>
          </p:cNvSpPr>
          <p:nvPr/>
        </p:nvSpPr>
        <p:spPr bwMode="auto">
          <a:xfrm flipH="1">
            <a:off x="1933770" y="1892047"/>
            <a:ext cx="972343" cy="422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2966878" y="1612713"/>
            <a:ext cx="316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latin typeface="Times New Roman" pitchFamily="18" charset="0"/>
              </a:rPr>
              <a:t>利子率上昇後の予算線</a:t>
            </a:r>
            <a:endParaRPr lang="en-US" altLang="ja-JP" dirty="0"/>
          </a:p>
        </p:txBody>
      </p:sp>
      <p:sp>
        <p:nvSpPr>
          <p:cNvPr id="24591" name="Arc 15"/>
          <p:cNvSpPr>
            <a:spLocks/>
          </p:cNvSpPr>
          <p:nvPr/>
        </p:nvSpPr>
        <p:spPr bwMode="auto">
          <a:xfrm rot="10800000">
            <a:off x="1392432" y="181276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2941192" y="42831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24593" name="Oval 17"/>
          <p:cNvSpPr>
            <a:spLocks noChangeArrowheads="1"/>
          </p:cNvSpPr>
          <p:nvPr/>
        </p:nvSpPr>
        <p:spPr bwMode="auto">
          <a:xfrm>
            <a:off x="2906114" y="4689512"/>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4606" name="Line 30"/>
          <p:cNvSpPr>
            <a:spLocks noChangeShapeType="1"/>
          </p:cNvSpPr>
          <p:nvPr/>
        </p:nvSpPr>
        <p:spPr bwMode="auto">
          <a:xfrm flipH="1" flipV="1">
            <a:off x="1465057" y="3974124"/>
            <a:ext cx="179418" cy="1882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1392432" y="2348879"/>
            <a:ext cx="1404939" cy="6876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p:cNvSpPr>
            <a:spLocks noChangeShapeType="1"/>
          </p:cNvSpPr>
          <p:nvPr/>
        </p:nvSpPr>
        <p:spPr bwMode="auto">
          <a:xfrm>
            <a:off x="1321789" y="1565179"/>
            <a:ext cx="3095626" cy="3990915"/>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190272" y="2727138"/>
            <a:ext cx="2196306" cy="2828956"/>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2256827" y="156517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Oval 17"/>
          <p:cNvSpPr>
            <a:spLocks noChangeArrowheads="1"/>
          </p:cNvSpPr>
          <p:nvPr/>
        </p:nvSpPr>
        <p:spPr bwMode="auto">
          <a:xfrm>
            <a:off x="2977551" y="3666968"/>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4" name="Oval 17"/>
          <p:cNvSpPr>
            <a:spLocks noChangeArrowheads="1"/>
          </p:cNvSpPr>
          <p:nvPr/>
        </p:nvSpPr>
        <p:spPr bwMode="auto">
          <a:xfrm>
            <a:off x="2185389" y="4046765"/>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5" name="Text Box 19"/>
          <p:cNvSpPr txBox="1">
            <a:spLocks noChangeArrowheads="1"/>
          </p:cNvSpPr>
          <p:nvPr/>
        </p:nvSpPr>
        <p:spPr bwMode="auto">
          <a:xfrm>
            <a:off x="3061955" y="329317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F</a:t>
            </a:r>
          </a:p>
        </p:txBody>
      </p:sp>
      <p:sp>
        <p:nvSpPr>
          <p:cNvPr id="36" name="Text Box 19"/>
          <p:cNvSpPr txBox="1">
            <a:spLocks noChangeArrowheads="1"/>
          </p:cNvSpPr>
          <p:nvPr/>
        </p:nvSpPr>
        <p:spPr bwMode="auto">
          <a:xfrm>
            <a:off x="2288425" y="3562761"/>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G</a:t>
            </a:r>
          </a:p>
        </p:txBody>
      </p:sp>
      <p:sp>
        <p:nvSpPr>
          <p:cNvPr id="3" name="テキスト ボックス 2"/>
          <p:cNvSpPr txBox="1"/>
          <p:nvPr/>
        </p:nvSpPr>
        <p:spPr>
          <a:xfrm>
            <a:off x="4848421" y="5100890"/>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0</a:t>
            </a:r>
            <a:endParaRPr kumimoji="1" lang="ja-JP" altLang="en-US" baseline="-25000" dirty="0">
              <a:latin typeface="Times New Roman" pitchFamily="18" charset="0"/>
              <a:cs typeface="Times New Roman" pitchFamily="18" charset="0"/>
            </a:endParaRPr>
          </a:p>
        </p:txBody>
      </p:sp>
      <p:sp>
        <p:nvSpPr>
          <p:cNvPr id="39" name="テキスト ボックス 38"/>
          <p:cNvSpPr txBox="1"/>
          <p:nvPr/>
        </p:nvSpPr>
        <p:spPr>
          <a:xfrm>
            <a:off x="5658930" y="4895692"/>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1</a:t>
            </a:r>
            <a:endParaRPr kumimoji="1" lang="ja-JP" altLang="en-US" baseline="-25000" dirty="0">
              <a:latin typeface="Times New Roman" pitchFamily="18" charset="0"/>
              <a:cs typeface="Times New Roman" pitchFamily="18" charset="0"/>
            </a:endParaRPr>
          </a:p>
        </p:txBody>
      </p:sp>
      <p:cxnSp>
        <p:nvCxnSpPr>
          <p:cNvPr id="6" name="直線矢印コネクタ 5"/>
          <p:cNvCxnSpPr/>
          <p:nvPr/>
        </p:nvCxnSpPr>
        <p:spPr>
          <a:xfrm flipH="1" flipV="1">
            <a:off x="2432887" y="4189640"/>
            <a:ext cx="436715" cy="29194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2469399" y="3845552"/>
            <a:ext cx="436715" cy="231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397021" y="1948298"/>
            <a:ext cx="3567467" cy="4678204"/>
          </a:xfrm>
          <a:prstGeom prst="rect">
            <a:avLst/>
          </a:prstGeom>
          <a:noFill/>
        </p:spPr>
        <p:txBody>
          <a:bodyPr wrap="square" rtlCol="0">
            <a:spAutoFit/>
          </a:bodyPr>
          <a:lstStyle/>
          <a:p>
            <a:r>
              <a:rPr kumimoji="1" lang="en-US" altLang="ja-JP" sz="2000" dirty="0"/>
              <a:t>E</a:t>
            </a:r>
            <a:r>
              <a:rPr kumimoji="1" lang="en-US" altLang="ja-JP" sz="2000" dirty="0">
                <a:sym typeface="Wingdings" pitchFamily="2" charset="2"/>
              </a:rPr>
              <a:t>G</a:t>
            </a:r>
            <a:r>
              <a:rPr kumimoji="1" lang="ja-JP" altLang="en-US" sz="2000" dirty="0">
                <a:sym typeface="Wingdings" pitchFamily="2" charset="2"/>
              </a:rPr>
              <a:t>　代替効果</a:t>
            </a:r>
            <a:endParaRPr kumimoji="1" lang="en-US" altLang="ja-JP" sz="2000" dirty="0">
              <a:sym typeface="Wingdings" pitchFamily="2" charset="2"/>
            </a:endParaRPr>
          </a:p>
          <a:p>
            <a:r>
              <a:rPr lang="ja-JP" altLang="en-US" sz="2000" dirty="0">
                <a:sym typeface="Wingdings" pitchFamily="2" charset="2"/>
              </a:rPr>
              <a:t>　</a:t>
            </a:r>
            <a:r>
              <a:rPr lang="en-US" altLang="ja-JP" sz="2000" dirty="0">
                <a:sym typeface="Wingdings" pitchFamily="2" charset="2"/>
              </a:rPr>
              <a:t>C1</a:t>
            </a:r>
            <a:r>
              <a:rPr lang="ja-JP" altLang="en-US" sz="2000" dirty="0">
                <a:sym typeface="Wingdings" pitchFamily="2" charset="2"/>
              </a:rPr>
              <a:t>から</a:t>
            </a:r>
            <a:r>
              <a:rPr lang="en-US" altLang="ja-JP" sz="2000" dirty="0">
                <a:sym typeface="Wingdings" pitchFamily="2" charset="2"/>
              </a:rPr>
              <a:t>C2</a:t>
            </a:r>
            <a:r>
              <a:rPr lang="ja-JP" altLang="en-US" sz="2000" dirty="0" err="1">
                <a:sym typeface="Wingdings" pitchFamily="2" charset="2"/>
              </a:rPr>
              <a:t>への</a:t>
            </a:r>
            <a:r>
              <a:rPr lang="ja-JP" altLang="en-US" sz="2000" dirty="0">
                <a:sym typeface="Wingdings" pitchFamily="2" charset="2"/>
              </a:rPr>
              <a:t>代替</a:t>
            </a:r>
            <a:endParaRPr lang="en-US" altLang="ja-JP" sz="2000" dirty="0">
              <a:sym typeface="Wingdings" pitchFamily="2" charset="2"/>
            </a:endParaRPr>
          </a:p>
          <a:p>
            <a:endParaRPr kumimoji="1" lang="en-US" altLang="ja-JP" sz="2000" dirty="0">
              <a:sym typeface="Wingdings" pitchFamily="2" charset="2"/>
            </a:endParaRPr>
          </a:p>
          <a:p>
            <a:r>
              <a:rPr kumimoji="1" lang="en-US" altLang="ja-JP" sz="2000" dirty="0"/>
              <a:t>G</a:t>
            </a:r>
            <a:r>
              <a:rPr kumimoji="1" lang="en-US" altLang="ja-JP" sz="2000" dirty="0">
                <a:sym typeface="Wingdings" pitchFamily="2" charset="2"/>
              </a:rPr>
              <a:t>F </a:t>
            </a:r>
            <a:r>
              <a:rPr kumimoji="1" lang="ja-JP" altLang="en-US" sz="2000" dirty="0">
                <a:sym typeface="Wingdings" pitchFamily="2" charset="2"/>
              </a:rPr>
              <a:t>　所得効果</a:t>
            </a:r>
            <a:endParaRPr kumimoji="1" lang="en-US" altLang="ja-JP" sz="2000" dirty="0">
              <a:sym typeface="Wingdings" pitchFamily="2" charset="2"/>
            </a:endParaRPr>
          </a:p>
          <a:p>
            <a:r>
              <a:rPr lang="ja-JP" altLang="en-US" sz="2000" dirty="0">
                <a:sym typeface="Wingdings" pitchFamily="2" charset="2"/>
              </a:rPr>
              <a:t>　</a:t>
            </a:r>
            <a:r>
              <a:rPr lang="en-US" altLang="ja-JP" sz="2000" dirty="0">
                <a:sym typeface="Wingdings" pitchFamily="2" charset="2"/>
              </a:rPr>
              <a:t>C1</a:t>
            </a:r>
            <a:r>
              <a:rPr lang="ja-JP" altLang="en-US" sz="2000" dirty="0" err="1">
                <a:sym typeface="Wingdings" pitchFamily="2" charset="2"/>
              </a:rPr>
              <a:t>，</a:t>
            </a:r>
            <a:r>
              <a:rPr lang="en-US" altLang="ja-JP" sz="2000" dirty="0">
                <a:sym typeface="Wingdings" pitchFamily="2" charset="2"/>
              </a:rPr>
              <a:t>C2</a:t>
            </a:r>
            <a:r>
              <a:rPr lang="ja-JP" altLang="en-US" sz="2000" dirty="0">
                <a:sym typeface="Wingdings" pitchFamily="2" charset="2"/>
              </a:rPr>
              <a:t>ともに増加</a:t>
            </a:r>
            <a:endParaRPr lang="en-US" altLang="ja-JP" sz="2000" dirty="0">
              <a:sym typeface="Wingdings" pitchFamily="2" charset="2"/>
            </a:endParaRPr>
          </a:p>
          <a:p>
            <a:r>
              <a:rPr lang="ja-JP" altLang="en-US" sz="2000" dirty="0">
                <a:sym typeface="Wingdings" pitchFamily="2" charset="2"/>
              </a:rPr>
              <a:t>→利子率の上昇</a:t>
            </a:r>
            <a:endParaRPr lang="en-US" altLang="ja-JP" sz="2000" dirty="0">
              <a:sym typeface="Wingdings" pitchFamily="2" charset="2"/>
            </a:endParaRPr>
          </a:p>
          <a:p>
            <a:r>
              <a:rPr lang="ja-JP" altLang="en-US" sz="2000" dirty="0">
                <a:sym typeface="Wingdings" pitchFamily="2" charset="2"/>
              </a:rPr>
              <a:t>→代替効果に分解</a:t>
            </a:r>
            <a:endParaRPr lang="en-US" altLang="ja-JP" sz="2000" dirty="0">
              <a:sym typeface="Wingdings" pitchFamily="2" charset="2"/>
            </a:endParaRPr>
          </a:p>
          <a:p>
            <a:endParaRPr lang="en-US" altLang="ja-JP" sz="2000" dirty="0">
              <a:sym typeface="Wingdings" pitchFamily="2" charset="2"/>
            </a:endParaRPr>
          </a:p>
          <a:p>
            <a:r>
              <a:rPr lang="en-US" altLang="ja-JP" sz="2000" dirty="0">
                <a:sym typeface="Wingdings" pitchFamily="2" charset="2"/>
              </a:rPr>
              <a:t>E</a:t>
            </a:r>
            <a:r>
              <a:rPr lang="ja-JP" altLang="en-US" sz="2000" dirty="0">
                <a:sym typeface="Wingdings" pitchFamily="2" charset="2"/>
              </a:rPr>
              <a:t>点と</a:t>
            </a:r>
            <a:r>
              <a:rPr lang="en-US" altLang="ja-JP" sz="2000" dirty="0">
                <a:sym typeface="Wingdings" pitchFamily="2" charset="2"/>
              </a:rPr>
              <a:t>F</a:t>
            </a:r>
            <a:r>
              <a:rPr lang="ja-JP" altLang="en-US" sz="2000" dirty="0">
                <a:sym typeface="Wingdings" pitchFamily="2" charset="2"/>
              </a:rPr>
              <a:t>点</a:t>
            </a:r>
            <a:endParaRPr lang="en-US" altLang="ja-JP" sz="2000" dirty="0">
              <a:sym typeface="Wingdings" pitchFamily="2" charset="2"/>
            </a:endParaRPr>
          </a:p>
          <a:p>
            <a:r>
              <a:rPr lang="ja-JP" altLang="en-US" sz="2000" dirty="0">
                <a:sym typeface="Wingdings" pitchFamily="2" charset="2"/>
              </a:rPr>
              <a:t>→ほぼ垂直方向の移動</a:t>
            </a:r>
            <a:endParaRPr lang="en-US" altLang="ja-JP" sz="2000" dirty="0">
              <a:sym typeface="Wingdings" pitchFamily="2" charset="2"/>
            </a:endParaRPr>
          </a:p>
          <a:p>
            <a:endParaRPr lang="en-US" altLang="ja-JP" sz="2000" dirty="0">
              <a:sym typeface="Wingdings" pitchFamily="2" charset="2"/>
            </a:endParaRPr>
          </a:p>
          <a:p>
            <a:r>
              <a:rPr lang="ja-JP" altLang="en-US" sz="2000" dirty="0">
                <a:sym typeface="Wingdings" pitchFamily="2" charset="2"/>
              </a:rPr>
              <a:t>貯蓄に与える影響ははっきりしない（所得効果と代替効果が相殺しあったため）　</a:t>
            </a:r>
            <a:endParaRPr lang="en-US" altLang="ja-JP" sz="2000" dirty="0">
              <a:sym typeface="Wingdings" pitchFamily="2" charset="2"/>
            </a:endParaRPr>
          </a:p>
          <a:p>
            <a:endParaRPr kumimoji="1" lang="ja-JP" altLang="en-US" dirty="0"/>
          </a:p>
        </p:txBody>
      </p:sp>
    </p:spTree>
    <p:extLst>
      <p:ext uri="{BB962C8B-B14F-4D97-AF65-F5344CB8AC3E}">
        <p14:creationId xmlns:p14="http://schemas.microsoft.com/office/powerpoint/2010/main" val="19037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138E-67F1-8F46-A010-CAE772DB2D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DFC021-E545-534E-807D-3772532940E4}"/>
              </a:ext>
            </a:extLst>
          </p:cNvPr>
          <p:cNvSpPr>
            <a:spLocks noGrp="1"/>
          </p:cNvSpPr>
          <p:nvPr>
            <p:ph idx="1"/>
          </p:nvPr>
        </p:nvSpPr>
        <p:spPr/>
        <p:txBody>
          <a:bodyPr>
            <a:normAutofit/>
          </a:bodyPr>
          <a:lstStyle/>
          <a:p>
            <a:pPr marL="0" indent="0">
              <a:buNone/>
            </a:pPr>
            <a:r>
              <a:rPr lang="ja-JP" altLang="en-US" sz="1400" dirty="0"/>
              <a:t>利子率が上昇→財の消費が安くなる</a:t>
            </a:r>
            <a:endParaRPr lang="en-US" altLang="ja-JP" sz="1400" dirty="0"/>
          </a:p>
          <a:p>
            <a:pPr marL="0" indent="0">
              <a:buNone/>
            </a:pPr>
            <a:r>
              <a:rPr lang="en-US" altLang="ja-JP" sz="1400" dirty="0"/>
              <a:t>	</a:t>
            </a:r>
            <a:r>
              <a:rPr lang="ja-JP" altLang="en-US" sz="1400" dirty="0"/>
              <a:t>→そして代替効果で</a:t>
            </a:r>
            <a:r>
              <a:rPr lang="en-US" altLang="ja-JP" sz="1400" dirty="0"/>
              <a:t>C1</a:t>
            </a:r>
            <a:r>
              <a:rPr lang="ja-JP" altLang="en-US" sz="1400" dirty="0"/>
              <a:t>が割高に、</a:t>
            </a:r>
            <a:endParaRPr lang="en-US" altLang="ja-JP" sz="1400" dirty="0"/>
          </a:p>
          <a:p>
            <a:pPr marL="0" indent="0">
              <a:buNone/>
            </a:pPr>
            <a:r>
              <a:rPr lang="en-US" altLang="ja-JP" sz="1400" dirty="0"/>
              <a:t>		</a:t>
            </a:r>
            <a:r>
              <a:rPr lang="ja-JP" altLang="en-US" sz="1400" dirty="0"/>
              <a:t>→所得効果で</a:t>
            </a:r>
            <a:r>
              <a:rPr lang="en-US" altLang="ja-JP" sz="1400" dirty="0"/>
              <a:t>C</a:t>
            </a:r>
            <a:r>
              <a:rPr lang="ja-JP" altLang="en-US" sz="1400" dirty="0"/>
              <a:t>１を増やしていく</a:t>
            </a:r>
            <a:endParaRPr lang="en-US" altLang="ja-JP" sz="1400" dirty="0"/>
          </a:p>
          <a:p>
            <a:pPr marL="0" indent="0">
              <a:buNone/>
            </a:pPr>
            <a:endParaRPr lang="en-US" altLang="ja-JP" sz="1400" dirty="0"/>
          </a:p>
          <a:p>
            <a:pPr marL="0" indent="0">
              <a:buNone/>
            </a:pPr>
            <a:r>
              <a:rPr lang="en-US" altLang="ja-JP" sz="1400" dirty="0"/>
              <a:t>W2 = 0 </a:t>
            </a:r>
            <a:r>
              <a:rPr lang="ja-JP" altLang="en-US" sz="1400" dirty="0"/>
              <a:t>のケース</a:t>
            </a:r>
            <a:endParaRPr lang="en-US" altLang="ja-JP" sz="1400" dirty="0"/>
          </a:p>
          <a:p>
            <a:pPr marL="0" indent="0">
              <a:buNone/>
            </a:pPr>
            <a:r>
              <a:rPr lang="en-US" altLang="ja-JP" sz="1400" dirty="0"/>
              <a:t>r </a:t>
            </a:r>
            <a:r>
              <a:rPr lang="ja-JP" altLang="en-US" sz="1400" dirty="0"/>
              <a:t>↑→利子率の上昇は</a:t>
            </a:r>
            <a:r>
              <a:rPr lang="en-US" altLang="ja-JP" sz="1400" dirty="0"/>
              <a:t>1 / 1 + r</a:t>
            </a:r>
            <a:r>
              <a:rPr lang="ja-JP" altLang="en-US" sz="1400" dirty="0"/>
              <a:t>　↓、</a:t>
            </a:r>
            <a:r>
              <a:rPr lang="en-US" altLang="ja-JP" sz="1400" dirty="0"/>
              <a:t>C2</a:t>
            </a:r>
            <a:r>
              <a:rPr lang="ja-JP" altLang="en-US" sz="1400" dirty="0"/>
              <a:t>の価格</a:t>
            </a:r>
            <a:endParaRPr lang="en-US" altLang="ja-JP" sz="1400" dirty="0"/>
          </a:p>
          <a:p>
            <a:pPr marL="0" indent="0">
              <a:buNone/>
            </a:pPr>
            <a:r>
              <a:rPr lang="en-US" altLang="ja-JP" sz="1400" dirty="0"/>
              <a:t>		</a:t>
            </a:r>
            <a:r>
              <a:rPr lang="ja-JP" altLang="en-US" sz="1400" dirty="0"/>
              <a:t>代替</a:t>
            </a:r>
            <a:r>
              <a:rPr lang="en-US" altLang="ja-JP" sz="1400" dirty="0"/>
              <a:t>	</a:t>
            </a:r>
            <a:r>
              <a:rPr lang="ja-JP" altLang="en-US" sz="1400" dirty="0"/>
              <a:t>所得</a:t>
            </a:r>
            <a:r>
              <a:rPr lang="en-US" altLang="ja-JP" sz="1400" dirty="0"/>
              <a:t>	</a:t>
            </a:r>
            <a:r>
              <a:rPr lang="ja-JP" altLang="en-US" sz="1400" dirty="0"/>
              <a:t>総合</a:t>
            </a:r>
            <a:endParaRPr lang="en-US" altLang="ja-JP" sz="1400" dirty="0"/>
          </a:p>
          <a:p>
            <a:pPr marL="0" indent="0">
              <a:buNone/>
            </a:pPr>
            <a:r>
              <a:rPr lang="en-US" altLang="ja-JP" sz="1400" dirty="0"/>
              <a:t>		E</a:t>
            </a:r>
            <a:r>
              <a:rPr lang="ja-JP" altLang="en-US" sz="1400" dirty="0"/>
              <a:t>→</a:t>
            </a:r>
            <a:r>
              <a:rPr lang="en-US" altLang="ja-JP" sz="1400" dirty="0"/>
              <a:t>G	G</a:t>
            </a:r>
            <a:r>
              <a:rPr lang="ja-JP" altLang="en-US" sz="1400" dirty="0"/>
              <a:t>→</a:t>
            </a:r>
            <a:r>
              <a:rPr lang="en-US" altLang="ja-JP" sz="1400" dirty="0"/>
              <a:t>F	E</a:t>
            </a:r>
            <a:r>
              <a:rPr lang="ja-JP" altLang="en-US" sz="1400" dirty="0"/>
              <a:t>→</a:t>
            </a:r>
            <a:r>
              <a:rPr lang="en-US" altLang="ja-JP" sz="1400" dirty="0"/>
              <a:t>F</a:t>
            </a:r>
          </a:p>
          <a:p>
            <a:pPr marL="0" indent="0">
              <a:buNone/>
            </a:pPr>
            <a:r>
              <a:rPr lang="en-US" altLang="ja-JP" sz="1400" dirty="0"/>
              <a:t> 	C1	-	+	?</a:t>
            </a:r>
          </a:p>
          <a:p>
            <a:pPr marL="0" indent="0">
              <a:buNone/>
            </a:pPr>
            <a:r>
              <a:rPr lang="en-US" altLang="ja-JP" sz="1400" dirty="0"/>
              <a:t>	C2	+	+	+</a:t>
            </a:r>
          </a:p>
          <a:p>
            <a:pPr marL="0" indent="0">
              <a:buNone/>
            </a:pPr>
            <a:r>
              <a:rPr lang="en-US" altLang="ja-JP" sz="1400" dirty="0"/>
              <a:t>	S	+	-	?</a:t>
            </a:r>
          </a:p>
          <a:p>
            <a:pPr marL="0" indent="0">
              <a:buNone/>
            </a:pPr>
            <a:r>
              <a:rPr lang="en-US" altLang="ja-JP" sz="1400" dirty="0"/>
              <a:t>			</a:t>
            </a:r>
          </a:p>
        </p:txBody>
      </p:sp>
    </p:spTree>
    <p:extLst>
      <p:ext uri="{BB962C8B-B14F-4D97-AF65-F5344CB8AC3E}">
        <p14:creationId xmlns:p14="http://schemas.microsoft.com/office/powerpoint/2010/main" val="303635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消費・貯蓄の理論</a:t>
            </a:r>
          </a:p>
        </p:txBody>
      </p:sp>
      <p:sp>
        <p:nvSpPr>
          <p:cNvPr id="3" name="コンテンツ プレースホルダー 2"/>
          <p:cNvSpPr>
            <a:spLocks noGrp="1"/>
          </p:cNvSpPr>
          <p:nvPr>
            <p:ph idx="1"/>
          </p:nvPr>
        </p:nvSpPr>
        <p:spPr/>
        <p:txBody>
          <a:bodyPr/>
          <a:lstStyle/>
          <a:p>
            <a:r>
              <a:rPr kumimoji="1" lang="ja-JP" altLang="en-US" dirty="0"/>
              <a:t>恒常所得仮説</a:t>
            </a:r>
            <a:endParaRPr kumimoji="1" lang="en-US" altLang="ja-JP" dirty="0"/>
          </a:p>
          <a:p>
            <a:r>
              <a:rPr lang="ja-JP" altLang="en-US" dirty="0"/>
              <a:t>ライフサイクル仮説</a:t>
            </a:r>
            <a:endParaRPr lang="en-US" altLang="ja-JP" dirty="0"/>
          </a:p>
          <a:p>
            <a:r>
              <a:rPr kumimoji="1" lang="ja-JP" altLang="en-US" dirty="0"/>
              <a:t>遺産動機（利他主義的遺産動機）</a:t>
            </a:r>
            <a:endParaRPr kumimoji="1" lang="en-US" altLang="ja-JP" dirty="0"/>
          </a:p>
          <a:p>
            <a:r>
              <a:rPr lang="ja-JP" altLang="en-US" dirty="0"/>
              <a:t>予備的動機の貯蓄</a:t>
            </a:r>
            <a:endParaRPr lang="en-US" altLang="ja-JP" dirty="0"/>
          </a:p>
          <a:p>
            <a:pPr lvl="1"/>
            <a:r>
              <a:rPr kumimoji="1" lang="ja-JP" altLang="en-US" dirty="0"/>
              <a:t>所得等の不確実性</a:t>
            </a:r>
            <a:r>
              <a:rPr kumimoji="1" lang="en-US" altLang="ja-JP" dirty="0">
                <a:sym typeface="Wingdings" pitchFamily="2" charset="2"/>
              </a:rPr>
              <a:t> </a:t>
            </a:r>
            <a:r>
              <a:rPr kumimoji="1" lang="ja-JP" altLang="en-US" dirty="0">
                <a:sym typeface="Wingdings" pitchFamily="2" charset="2"/>
              </a:rPr>
              <a:t>予備的動機の貯蓄</a:t>
            </a:r>
            <a:endParaRPr kumimoji="1" lang="en-US" altLang="ja-JP" dirty="0">
              <a:sym typeface="Wingdings" pitchFamily="2" charset="2"/>
            </a:endParaRPr>
          </a:p>
          <a:p>
            <a:pPr lvl="1"/>
            <a:endParaRPr kumimoji="1" lang="ja-JP" altLang="en-US" dirty="0"/>
          </a:p>
        </p:txBody>
      </p:sp>
    </p:spTree>
    <p:extLst>
      <p:ext uri="{BB962C8B-B14F-4D97-AF65-F5344CB8AC3E}">
        <p14:creationId xmlns:p14="http://schemas.microsoft.com/office/powerpoint/2010/main" val="166794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ja-JP" altLang="en-US" dirty="0"/>
              <a:t>労働供給の決定</a:t>
            </a:r>
            <a:br>
              <a:rPr lang="en-US" altLang="ja-JP" dirty="0"/>
            </a:br>
            <a:r>
              <a:rPr lang="ja-JP" altLang="en-US" dirty="0"/>
              <a:t>→効用最大化するように労働時間を決定する</a:t>
            </a:r>
            <a:br>
              <a:rPr lang="en-US" altLang="ja-JP" dirty="0"/>
            </a:br>
            <a:endParaRPr lang="ja-JP" altLang="en-US" dirty="0"/>
          </a:p>
        </p:txBody>
      </p:sp>
      <p:sp>
        <p:nvSpPr>
          <p:cNvPr id="21507" name="Rectangle 3"/>
          <p:cNvSpPr>
            <a:spLocks noGrp="1" noChangeArrowheads="1"/>
          </p:cNvSpPr>
          <p:nvPr>
            <p:ph idx="1"/>
          </p:nvPr>
        </p:nvSpPr>
        <p:spPr/>
        <p:txBody>
          <a:bodyPr>
            <a:normAutofit fontScale="92500" lnSpcReduction="10000"/>
          </a:bodyPr>
          <a:lstStyle/>
          <a:p>
            <a:pPr>
              <a:lnSpc>
                <a:spcPct val="80000"/>
              </a:lnSpc>
            </a:pPr>
            <a:r>
              <a:rPr lang="en-US" altLang="ja-JP" sz="2800" dirty="0"/>
              <a:t>1</a:t>
            </a:r>
            <a:r>
              <a:rPr lang="ja-JP" altLang="en-US" sz="2800" dirty="0"/>
              <a:t>期間のモデルで考える</a:t>
            </a:r>
          </a:p>
          <a:p>
            <a:pPr>
              <a:lnSpc>
                <a:spcPct val="80000"/>
              </a:lnSpc>
            </a:pPr>
            <a:r>
              <a:rPr lang="ja-JP" altLang="en-US" sz="2800" dirty="0"/>
              <a:t>労働</a:t>
            </a:r>
            <a:r>
              <a:rPr lang="ja-JP" altLang="en-US" sz="2800" dirty="0">
                <a:sym typeface="Wingdings" pitchFamily="2" charset="2"/>
              </a:rPr>
              <a:t>自由時間（余暇：</a:t>
            </a:r>
            <a:r>
              <a:rPr lang="en-US" altLang="ja-JP" sz="2800" dirty="0">
                <a:sym typeface="Wingdings" pitchFamily="2" charset="2"/>
              </a:rPr>
              <a:t>leisure</a:t>
            </a:r>
            <a:r>
              <a:rPr lang="ja-JP" altLang="en-US" sz="2800" dirty="0">
                <a:sym typeface="Wingdings" pitchFamily="2" charset="2"/>
              </a:rPr>
              <a:t>）の減少</a:t>
            </a:r>
          </a:p>
          <a:p>
            <a:pPr>
              <a:lnSpc>
                <a:spcPct val="80000"/>
              </a:lnSpc>
            </a:pPr>
            <a:r>
              <a:rPr lang="ja-JP" altLang="en-US" sz="2800" dirty="0"/>
              <a:t>労働</a:t>
            </a:r>
            <a:r>
              <a:rPr lang="ja-JP" altLang="en-US" sz="2800" dirty="0">
                <a:sym typeface="Wingdings" pitchFamily="2" charset="2"/>
              </a:rPr>
              <a:t>金銭的な所得の獲得消費支出</a:t>
            </a:r>
          </a:p>
          <a:p>
            <a:pPr>
              <a:lnSpc>
                <a:spcPct val="80000"/>
              </a:lnSpc>
            </a:pPr>
            <a:endParaRPr lang="ja-JP" altLang="en-US" sz="2800" dirty="0">
              <a:sym typeface="Wingdings" pitchFamily="2" charset="2"/>
            </a:endParaRP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U</a:t>
            </a:r>
            <a:r>
              <a:rPr lang="en-US" altLang="ja-JP" sz="2800" dirty="0">
                <a:latin typeface="Times New Roman" pitchFamily="18" charset="0"/>
                <a:sym typeface="Wingdings" pitchFamily="2" charset="2"/>
              </a:rPr>
              <a:t>(</a:t>
            </a:r>
            <a:r>
              <a:rPr lang="en-US" altLang="ja-JP" sz="2800" i="1" dirty="0">
                <a:latin typeface="Times New Roman" pitchFamily="18" charset="0"/>
                <a:sym typeface="Wingdings" pitchFamily="2" charset="2"/>
              </a:rPr>
              <a:t>C</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l </a:t>
            </a:r>
            <a:r>
              <a:rPr lang="en-US" altLang="ja-JP" sz="2800" dirty="0">
                <a:latin typeface="Times New Roman" pitchFamily="18" charset="0"/>
                <a:sym typeface="Wingdings" pitchFamily="2" charset="2"/>
              </a:rPr>
              <a:t>)		</a:t>
            </a:r>
            <a:r>
              <a:rPr lang="ja-JP" altLang="en-US" sz="2800" dirty="0">
                <a:latin typeface="Times New Roman" pitchFamily="18" charset="0"/>
                <a:sym typeface="Wingdings" pitchFamily="2" charset="2"/>
              </a:rPr>
              <a:t>効用関数</a:t>
            </a: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p C </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w h		</a:t>
            </a:r>
            <a:r>
              <a:rPr lang="ja-JP" altLang="en-US" sz="2800" dirty="0">
                <a:latin typeface="Times New Roman" pitchFamily="18" charset="0"/>
                <a:sym typeface="Wingdings" pitchFamily="2" charset="2"/>
              </a:rPr>
              <a:t>（狭義の）予算制約</a:t>
            </a:r>
            <a:endParaRPr lang="ja-JP" altLang="en-US" sz="2800" i="1" dirty="0">
              <a:latin typeface="Times New Roman" pitchFamily="18" charset="0"/>
              <a:sym typeface="Wingdings" pitchFamily="2" charset="2"/>
            </a:endParaRP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h  </a:t>
            </a:r>
            <a:r>
              <a:rPr lang="en-US" altLang="ja-JP" sz="2800" dirty="0">
                <a:latin typeface="Times New Roman" pitchFamily="18" charset="0"/>
                <a:sym typeface="Wingdings" pitchFamily="2" charset="2"/>
              </a:rPr>
              <a:t>+</a:t>
            </a:r>
            <a:r>
              <a:rPr lang="en-US" altLang="ja-JP" sz="2800" i="1" dirty="0">
                <a:latin typeface="Times New Roman" pitchFamily="18" charset="0"/>
                <a:sym typeface="Wingdings" pitchFamily="2" charset="2"/>
              </a:rPr>
              <a:t>l </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T		</a:t>
            </a:r>
            <a:r>
              <a:rPr lang="ja-JP" altLang="en-US" sz="2800" dirty="0">
                <a:latin typeface="Times New Roman" pitchFamily="18" charset="0"/>
                <a:sym typeface="Wingdings" pitchFamily="2" charset="2"/>
              </a:rPr>
              <a:t>時間の制約</a:t>
            </a:r>
            <a:endParaRPr lang="en-US" altLang="ja-JP" sz="2800" dirty="0">
              <a:latin typeface="Times New Roman" pitchFamily="18" charset="0"/>
              <a:sym typeface="Wingdings" pitchFamily="2" charset="2"/>
            </a:endParaRPr>
          </a:p>
          <a:p>
            <a:pPr>
              <a:lnSpc>
                <a:spcPct val="80000"/>
              </a:lnSpc>
              <a:buFont typeface="Wingdings" pitchFamily="2" charset="2"/>
              <a:buNone/>
            </a:pPr>
            <a:r>
              <a:rPr lang="ja-JP" altLang="en-US" sz="2800" dirty="0">
                <a:latin typeface="Times New Roman" pitchFamily="18" charset="0"/>
                <a:sym typeface="Wingdings" pitchFamily="2" charset="2"/>
              </a:rPr>
              <a:t>→時間は</a:t>
            </a:r>
            <a:r>
              <a:rPr lang="en-US" altLang="ja-JP" sz="2800" dirty="0">
                <a:latin typeface="Times New Roman" pitchFamily="18" charset="0"/>
                <a:sym typeface="Wingdings" pitchFamily="2" charset="2"/>
              </a:rPr>
              <a:t>T  </a:t>
            </a:r>
            <a:r>
              <a:rPr lang="ja-JP" altLang="en-US" sz="2800" dirty="0">
                <a:latin typeface="Times New Roman" pitchFamily="18" charset="0"/>
                <a:sym typeface="Wingdings" pitchFamily="2" charset="2"/>
              </a:rPr>
              <a:t>で表される、</a:t>
            </a:r>
            <a:r>
              <a:rPr lang="en-US" altLang="ja-JP" sz="2800" dirty="0">
                <a:latin typeface="Times New Roman" pitchFamily="18" charset="0"/>
                <a:sym typeface="Wingdings" pitchFamily="2" charset="2"/>
              </a:rPr>
              <a:t>16</a:t>
            </a:r>
            <a:r>
              <a:rPr lang="ja-JP" altLang="en-US" sz="2800" dirty="0">
                <a:latin typeface="Times New Roman" pitchFamily="18" charset="0"/>
                <a:sym typeface="Wingdings" pitchFamily="2" charset="2"/>
              </a:rPr>
              <a:t>時間ぐらいが利用可能</a:t>
            </a:r>
            <a:endParaRPr lang="en-US" altLang="ja-JP" sz="2800" dirty="0">
              <a:latin typeface="Times New Roman" pitchFamily="18" charset="0"/>
              <a:sym typeface="Wingdings" pitchFamily="2" charset="2"/>
            </a:endParaRPr>
          </a:p>
          <a:p>
            <a:pPr>
              <a:lnSpc>
                <a:spcPct val="80000"/>
              </a:lnSpc>
              <a:buFont typeface="Wingdings" pitchFamily="2" charset="2"/>
              <a:buNone/>
            </a:pPr>
            <a:r>
              <a:rPr lang="en-US" altLang="ja-JP" sz="2800" dirty="0">
                <a:latin typeface="Times New Roman" pitchFamily="18" charset="0"/>
                <a:sym typeface="Wingdings" pitchFamily="2" charset="2"/>
              </a:rPr>
              <a:t>	</a:t>
            </a:r>
            <a:r>
              <a:rPr lang="ja-JP" altLang="en-US" sz="2800" dirty="0">
                <a:latin typeface="Times New Roman" pitchFamily="18" charset="0"/>
                <a:sym typeface="Wingdings" pitchFamily="2" charset="2"/>
              </a:rPr>
              <a:t>→</a:t>
            </a:r>
            <a:r>
              <a:rPr lang="en-US" altLang="ja-JP" sz="2800" dirty="0">
                <a:latin typeface="Times New Roman" pitchFamily="18" charset="0"/>
                <a:sym typeface="Wingdings" pitchFamily="2" charset="2"/>
              </a:rPr>
              <a:t>l</a:t>
            </a:r>
            <a:r>
              <a:rPr lang="ja-JP" altLang="en-US" sz="2800" dirty="0">
                <a:latin typeface="Times New Roman" pitchFamily="18" charset="0"/>
                <a:sym typeface="Wingdings" pitchFamily="2" charset="2"/>
              </a:rPr>
              <a:t>の決定は、労働時間の決定でもある</a:t>
            </a:r>
          </a:p>
          <a:p>
            <a:pPr>
              <a:lnSpc>
                <a:spcPct val="80000"/>
              </a:lnSpc>
              <a:buFont typeface="Wingdings" pitchFamily="2" charset="2"/>
              <a:buNone/>
            </a:pPr>
            <a:endParaRPr lang="ja-JP" altLang="en-US" sz="2800" dirty="0">
              <a:latin typeface="Times New Roman" pitchFamily="18" charset="0"/>
              <a:sym typeface="Wingdings" pitchFamily="2" charset="2"/>
            </a:endParaRPr>
          </a:p>
          <a:p>
            <a:pPr>
              <a:lnSpc>
                <a:spcPct val="80000"/>
              </a:lnSpc>
              <a:buFont typeface="Wingdings" pitchFamily="2" charset="2"/>
              <a:buNone/>
            </a:pPr>
            <a:r>
              <a:rPr lang="en-US" altLang="ja-JP" sz="2800" i="1" dirty="0">
                <a:latin typeface="Times New Roman" pitchFamily="18" charset="0"/>
                <a:sym typeface="Wingdings" pitchFamily="2" charset="2"/>
              </a:rPr>
              <a:t>p</a:t>
            </a:r>
            <a:r>
              <a:rPr lang="en-US" altLang="ja-JP" sz="2800" dirty="0">
                <a:latin typeface="Times New Roman" pitchFamily="18" charset="0"/>
                <a:sym typeface="Wingdings" pitchFamily="2" charset="2"/>
              </a:rPr>
              <a:t>:</a:t>
            </a:r>
            <a:r>
              <a:rPr lang="ja-JP" altLang="en-US" sz="2800" dirty="0">
                <a:latin typeface="Times New Roman" pitchFamily="18" charset="0"/>
                <a:sym typeface="Wingdings" pitchFamily="2" charset="2"/>
              </a:rPr>
              <a:t>消費財の価格　</a:t>
            </a:r>
            <a:r>
              <a:rPr lang="en-US" altLang="ja-JP" sz="2800" i="1" dirty="0">
                <a:latin typeface="Times New Roman" pitchFamily="18" charset="0"/>
                <a:sym typeface="Wingdings" pitchFamily="2" charset="2"/>
              </a:rPr>
              <a:t>C</a:t>
            </a:r>
            <a:r>
              <a:rPr lang="ja-JP" altLang="en-US" sz="2800" dirty="0">
                <a:latin typeface="Times New Roman" pitchFamily="18" charset="0"/>
                <a:sym typeface="Wingdings" pitchFamily="2" charset="2"/>
              </a:rPr>
              <a:t>：消費　</a:t>
            </a:r>
            <a:r>
              <a:rPr lang="en-US" altLang="ja-JP" sz="2800" i="1" dirty="0">
                <a:latin typeface="Times New Roman" pitchFamily="18" charset="0"/>
                <a:sym typeface="Wingdings" pitchFamily="2" charset="2"/>
              </a:rPr>
              <a:t>w</a:t>
            </a:r>
            <a:r>
              <a:rPr lang="en-US" altLang="ja-JP" sz="2800" dirty="0">
                <a:latin typeface="Times New Roman" pitchFamily="18" charset="0"/>
                <a:sym typeface="Wingdings" pitchFamily="2" charset="2"/>
              </a:rPr>
              <a:t>:</a:t>
            </a:r>
            <a:r>
              <a:rPr lang="ja-JP" altLang="en-US" sz="2800" dirty="0">
                <a:latin typeface="Times New Roman" pitchFamily="18" charset="0"/>
                <a:sym typeface="Wingdings" pitchFamily="2" charset="2"/>
              </a:rPr>
              <a:t>賃金率　</a:t>
            </a:r>
            <a:r>
              <a:rPr lang="en-US" altLang="ja-JP" sz="2800" i="1" dirty="0">
                <a:latin typeface="Times New Roman" pitchFamily="18" charset="0"/>
                <a:sym typeface="Wingdings" pitchFamily="2" charset="2"/>
              </a:rPr>
              <a:t>h</a:t>
            </a:r>
            <a:r>
              <a:rPr lang="ja-JP" altLang="en-US" sz="2800" dirty="0">
                <a:latin typeface="Times New Roman" pitchFamily="18" charset="0"/>
                <a:sym typeface="Wingdings" pitchFamily="2" charset="2"/>
              </a:rPr>
              <a:t>：労働時間</a:t>
            </a:r>
            <a:endParaRPr lang="ja-JP" altLang="en-US" sz="2800" i="1" dirty="0">
              <a:latin typeface="Times New Roman" pitchFamily="18" charset="0"/>
              <a:sym typeface="Wingdings" pitchFamily="2" charset="2"/>
            </a:endParaRPr>
          </a:p>
          <a:p>
            <a:pPr>
              <a:lnSpc>
                <a:spcPct val="80000"/>
              </a:lnSpc>
              <a:buFont typeface="Wingdings" pitchFamily="2" charset="2"/>
              <a:buNone/>
            </a:pPr>
            <a:r>
              <a:rPr lang="en-US" altLang="ja-JP" sz="2800" i="1" dirty="0">
                <a:latin typeface="Times New Roman" pitchFamily="18" charset="0"/>
              </a:rPr>
              <a:t>l</a:t>
            </a:r>
            <a:r>
              <a:rPr lang="ja-JP" altLang="en-US" sz="2800" dirty="0">
                <a:latin typeface="Times New Roman" pitchFamily="18" charset="0"/>
              </a:rPr>
              <a:t>：余暇時間　</a:t>
            </a:r>
            <a:r>
              <a:rPr lang="en-US" altLang="ja-JP" sz="2800" i="1" dirty="0">
                <a:latin typeface="Times New Roman" pitchFamily="18" charset="0"/>
              </a:rPr>
              <a:t>T</a:t>
            </a:r>
            <a:r>
              <a:rPr lang="en-US" altLang="ja-JP" sz="2800" dirty="0">
                <a:latin typeface="Times New Roman" pitchFamily="18" charset="0"/>
              </a:rPr>
              <a:t>:</a:t>
            </a:r>
            <a:r>
              <a:rPr lang="ja-JP" altLang="en-US" sz="2800" dirty="0">
                <a:latin typeface="Times New Roman" pitchFamily="18" charset="0"/>
              </a:rPr>
              <a:t>利用可能時間</a:t>
            </a:r>
            <a:endParaRPr lang="ja-JP" altLang="en-US" sz="2800" i="1" dirty="0">
              <a:latin typeface="Times New Roman" pitchFamily="18" charset="0"/>
            </a:endParaRPr>
          </a:p>
        </p:txBody>
      </p:sp>
    </p:spTree>
    <p:extLst>
      <p:ext uri="{BB962C8B-B14F-4D97-AF65-F5344CB8AC3E}">
        <p14:creationId xmlns:p14="http://schemas.microsoft.com/office/powerpoint/2010/main" val="3415868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815B-0496-4247-9DF1-0027D156A4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FAB3AA-7E9F-9243-9CA4-563C009FE88C}"/>
              </a:ext>
            </a:extLst>
          </p:cNvPr>
          <p:cNvSpPr>
            <a:spLocks noGrp="1"/>
          </p:cNvSpPr>
          <p:nvPr>
            <p:ph idx="1"/>
          </p:nvPr>
        </p:nvSpPr>
        <p:spPr/>
        <p:txBody>
          <a:bodyPr>
            <a:normAutofit/>
          </a:bodyPr>
          <a:lstStyle/>
          <a:p>
            <a:r>
              <a:rPr lang="en-US" sz="1100" dirty="0"/>
              <a:t>P</a:t>
            </a:r>
            <a:r>
              <a:rPr lang="ja-JP" altLang="en-US" sz="1100" dirty="0"/>
              <a:t>・</a:t>
            </a:r>
            <a:r>
              <a:rPr lang="en-US" altLang="ja-JP" sz="1100" dirty="0"/>
              <a:t>C = w </a:t>
            </a:r>
            <a:r>
              <a:rPr lang="ja-JP" altLang="en-US" sz="1100" dirty="0"/>
              <a:t>・ </a:t>
            </a:r>
            <a:r>
              <a:rPr lang="en-US" altLang="ja-JP" sz="1100" dirty="0"/>
              <a:t>h …..(1)</a:t>
            </a:r>
          </a:p>
          <a:p>
            <a:r>
              <a:rPr lang="en-US" sz="1100" dirty="0"/>
              <a:t>L + h = T ……(2)</a:t>
            </a:r>
          </a:p>
          <a:p>
            <a:r>
              <a:rPr lang="en-US" sz="1100" dirty="0"/>
              <a:t>H = T – l (2)’</a:t>
            </a:r>
          </a:p>
          <a:p>
            <a:r>
              <a:rPr lang="en-US" sz="1100" dirty="0"/>
              <a:t>(2)’</a:t>
            </a:r>
            <a:r>
              <a:rPr lang="ja-JP" altLang="en-US" sz="1100" dirty="0"/>
              <a:t>を</a:t>
            </a:r>
            <a:r>
              <a:rPr lang="en-US" altLang="ja-JP" sz="1100" dirty="0"/>
              <a:t>(1)</a:t>
            </a:r>
            <a:r>
              <a:rPr lang="ja-JP" altLang="en-US" sz="1100" dirty="0"/>
              <a:t>に代入</a:t>
            </a:r>
            <a:endParaRPr lang="en-US" altLang="ja-JP" sz="1100" dirty="0"/>
          </a:p>
          <a:p>
            <a:r>
              <a:rPr lang="en-US" altLang="ja-JP" sz="1100" dirty="0"/>
              <a:t>P</a:t>
            </a:r>
            <a:r>
              <a:rPr lang="ja-JP" altLang="en-US" sz="1100" dirty="0"/>
              <a:t>・</a:t>
            </a:r>
            <a:r>
              <a:rPr lang="en-US" altLang="ja-JP" sz="1100" dirty="0"/>
              <a:t>C = w</a:t>
            </a:r>
            <a:r>
              <a:rPr lang="ja-JP" altLang="en-US" sz="1100" dirty="0"/>
              <a:t>・</a:t>
            </a:r>
            <a:r>
              <a:rPr lang="en-US" altLang="ja-JP" sz="1100" dirty="0"/>
              <a:t>(T – l)</a:t>
            </a:r>
          </a:p>
          <a:p>
            <a:r>
              <a:rPr lang="en-US" altLang="ja-JP" sz="1100" dirty="0"/>
              <a:t>P </a:t>
            </a:r>
            <a:r>
              <a:rPr lang="ja-JP" altLang="en-US" sz="1100" dirty="0"/>
              <a:t>・ </a:t>
            </a:r>
            <a:r>
              <a:rPr lang="en-US" altLang="ja-JP" sz="1100" dirty="0"/>
              <a:t>C + w</a:t>
            </a:r>
            <a:r>
              <a:rPr lang="ja-JP" altLang="en-US" sz="1100" dirty="0"/>
              <a:t>・</a:t>
            </a:r>
            <a:r>
              <a:rPr lang="en-US" altLang="ja-JP" sz="1100" dirty="0"/>
              <a:t>l = w </a:t>
            </a:r>
            <a:r>
              <a:rPr lang="ja-JP" altLang="en-US" sz="1100" dirty="0"/>
              <a:t>・ </a:t>
            </a:r>
            <a:r>
              <a:rPr lang="en-US" altLang="ja-JP" sz="1100" dirty="0"/>
              <a:t>T</a:t>
            </a:r>
            <a:r>
              <a:rPr lang="ja-JP" altLang="en-US" sz="1100" dirty="0"/>
              <a:t> </a:t>
            </a:r>
            <a:r>
              <a:rPr lang="en-US" altLang="ja-JP" sz="1100" dirty="0"/>
              <a:t>(3)</a:t>
            </a:r>
          </a:p>
        </p:txBody>
      </p:sp>
    </p:spTree>
    <p:extLst>
      <p:ext uri="{BB962C8B-B14F-4D97-AF65-F5344CB8AC3E}">
        <p14:creationId xmlns:p14="http://schemas.microsoft.com/office/powerpoint/2010/main" val="13969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ja-JP" altLang="en-US"/>
              <a:t>労働供給の決定</a:t>
            </a:r>
            <a:r>
              <a:rPr lang="en-US" altLang="ja-JP"/>
              <a:t>(2)</a:t>
            </a:r>
          </a:p>
        </p:txBody>
      </p:sp>
      <p:sp>
        <p:nvSpPr>
          <p:cNvPr id="41987" name="Rectangle 3"/>
          <p:cNvSpPr>
            <a:spLocks noGrp="1" noChangeArrowheads="1"/>
          </p:cNvSpPr>
          <p:nvPr>
            <p:ph idx="1"/>
          </p:nvPr>
        </p:nvSpPr>
        <p:spPr>
          <a:xfrm>
            <a:off x="827088" y="1557338"/>
            <a:ext cx="7570787" cy="5111750"/>
          </a:xfrm>
        </p:spPr>
        <p:txBody>
          <a:bodyPr>
            <a:normAutofit lnSpcReduction="10000"/>
          </a:bodyPr>
          <a:lstStyle/>
          <a:p>
            <a:pPr marL="0" indent="0">
              <a:lnSpc>
                <a:spcPct val="90000"/>
              </a:lnSpc>
              <a:buFont typeface="Wingdings" pitchFamily="2" charset="2"/>
              <a:buNone/>
            </a:pPr>
            <a:r>
              <a:rPr lang="en-US" altLang="ja-JP" sz="2400" i="1" dirty="0">
                <a:latin typeface="Times New Roman" pitchFamily="18" charset="0"/>
                <a:sym typeface="Wingdings" pitchFamily="2" charset="2"/>
              </a:rPr>
              <a:t>			</a:t>
            </a:r>
            <a:r>
              <a:rPr lang="en-US" altLang="ja-JP" sz="2400" i="1" dirty="0" err="1">
                <a:latin typeface="Times New Roman" pitchFamily="18" charset="0"/>
                <a:sym typeface="Wingdings" pitchFamily="2" charset="2"/>
              </a:rPr>
              <a:t>pC</a:t>
            </a:r>
            <a:r>
              <a:rPr lang="en-US" altLang="ja-JP" sz="2400" dirty="0">
                <a:latin typeface="Times New Roman" pitchFamily="18" charset="0"/>
                <a:sym typeface="Wingdings" pitchFamily="2" charset="2"/>
              </a:rPr>
              <a:t>=</a:t>
            </a:r>
            <a:r>
              <a:rPr lang="en-US" altLang="ja-JP" sz="2400" i="1" dirty="0" err="1">
                <a:latin typeface="Times New Roman" pitchFamily="18" charset="0"/>
                <a:sym typeface="Wingdings" pitchFamily="2" charset="2"/>
              </a:rPr>
              <a:t>wh</a:t>
            </a:r>
            <a:r>
              <a:rPr lang="en-US" altLang="ja-JP" sz="2400" i="1" dirty="0">
                <a:latin typeface="Times New Roman" pitchFamily="18" charset="0"/>
                <a:sym typeface="Wingdings" pitchFamily="2" charset="2"/>
              </a:rPr>
              <a:t>				</a:t>
            </a:r>
            <a:r>
              <a:rPr lang="en-US" altLang="ja-JP" sz="2400" dirty="0">
                <a:latin typeface="Times New Roman" pitchFamily="18" charset="0"/>
                <a:sym typeface="Wingdings" pitchFamily="2" charset="2"/>
              </a:rPr>
              <a:t>(1)</a:t>
            </a:r>
          </a:p>
          <a:p>
            <a:pPr marL="0" indent="0">
              <a:lnSpc>
                <a:spcPct val="90000"/>
              </a:lnSpc>
              <a:buFont typeface="Wingdings" pitchFamily="2" charset="2"/>
              <a:buNone/>
            </a:pPr>
            <a:r>
              <a:rPr lang="en-US" altLang="ja-JP" sz="2400" i="1" dirty="0">
                <a:latin typeface="Times New Roman" pitchFamily="18" charset="0"/>
                <a:sym typeface="Wingdings" pitchFamily="2" charset="2"/>
              </a:rPr>
              <a:t>			</a:t>
            </a:r>
            <a:r>
              <a:rPr lang="en-US" altLang="ja-JP" sz="2400" i="1" dirty="0" err="1">
                <a:latin typeface="Times New Roman" pitchFamily="18" charset="0"/>
                <a:sym typeface="Wingdings" pitchFamily="2" charset="2"/>
              </a:rPr>
              <a:t>h</a:t>
            </a:r>
            <a:r>
              <a:rPr lang="en-US" altLang="ja-JP" sz="2400" dirty="0" err="1">
                <a:latin typeface="Times New Roman" pitchFamily="18" charset="0"/>
                <a:sym typeface="Wingdings" pitchFamily="2" charset="2"/>
              </a:rPr>
              <a:t>+</a:t>
            </a:r>
            <a:r>
              <a:rPr lang="en-US" altLang="ja-JP" sz="2400" i="1" dirty="0" err="1">
                <a:latin typeface="Times New Roman" pitchFamily="18" charset="0"/>
                <a:sym typeface="Wingdings" pitchFamily="2" charset="2"/>
              </a:rPr>
              <a:t>l</a:t>
            </a:r>
            <a:r>
              <a:rPr lang="en-US" altLang="ja-JP" sz="2400" dirty="0">
                <a:latin typeface="Times New Roman" pitchFamily="18" charset="0"/>
                <a:sym typeface="Wingdings" pitchFamily="2" charset="2"/>
              </a:rPr>
              <a:t>=</a:t>
            </a:r>
            <a:r>
              <a:rPr lang="en-US" altLang="ja-JP" sz="2400" i="1" dirty="0">
                <a:latin typeface="Times New Roman" pitchFamily="18" charset="0"/>
                <a:sym typeface="Wingdings" pitchFamily="2" charset="2"/>
              </a:rPr>
              <a:t>T</a:t>
            </a:r>
            <a:r>
              <a:rPr lang="en-US" altLang="ja-JP" sz="2400" dirty="0">
                <a:latin typeface="Times New Roman" pitchFamily="18" charset="0"/>
                <a:sym typeface="Wingdings" pitchFamily="2" charset="2"/>
              </a:rPr>
              <a:t>				(2)</a:t>
            </a:r>
            <a:endParaRPr lang="en-US" altLang="ja-JP" sz="2400" i="1" dirty="0">
              <a:latin typeface="Times New Roman" pitchFamily="18" charset="0"/>
              <a:sym typeface="Wingdings" pitchFamily="2" charset="2"/>
            </a:endParaRPr>
          </a:p>
          <a:p>
            <a:pPr marL="0" indent="0">
              <a:lnSpc>
                <a:spcPct val="90000"/>
              </a:lnSpc>
              <a:buFont typeface="Wingdings" pitchFamily="2" charset="2"/>
              <a:buNone/>
            </a:pPr>
            <a:r>
              <a:rPr lang="en-US" altLang="ja-JP" sz="2400" dirty="0"/>
              <a:t>(2)</a:t>
            </a:r>
            <a:r>
              <a:rPr lang="ja-JP" altLang="en-US" sz="2400" dirty="0"/>
              <a:t>より，</a:t>
            </a:r>
            <a:r>
              <a:rPr lang="en-US" altLang="ja-JP" sz="2400" i="1" dirty="0">
                <a:latin typeface="Times New Roman" pitchFamily="18" charset="0"/>
                <a:cs typeface="Times New Roman" pitchFamily="18" charset="0"/>
              </a:rPr>
              <a:t>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T</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l</a:t>
            </a:r>
            <a:r>
              <a:rPr lang="en-US" altLang="ja-JP" sz="2400" dirty="0"/>
              <a:t>. </a:t>
            </a:r>
            <a:r>
              <a:rPr lang="ja-JP" altLang="en-US" sz="2400" dirty="0"/>
              <a:t>これを</a:t>
            </a:r>
            <a:r>
              <a:rPr lang="en-US" altLang="ja-JP" sz="2400" dirty="0"/>
              <a:t>(1)</a:t>
            </a:r>
            <a:r>
              <a:rPr lang="ja-JP" altLang="en-US" sz="2400" dirty="0"/>
              <a:t>に代入すると</a:t>
            </a:r>
          </a:p>
          <a:p>
            <a:pPr marL="0" indent="0">
              <a:lnSpc>
                <a:spcPct val="90000"/>
              </a:lnSpc>
              <a:buFont typeface="Wingdings" pitchFamily="2" charset="2"/>
              <a:buNone/>
            </a:pPr>
            <a:r>
              <a:rPr lang="ja-JP" altLang="en-US" sz="2400" dirty="0"/>
              <a:t>			</a:t>
            </a:r>
            <a:r>
              <a:rPr lang="en-US" altLang="ja-JP" sz="2400" i="1" dirty="0" err="1">
                <a:latin typeface="Times New Roman" pitchFamily="18" charset="0"/>
                <a:cs typeface="Times New Roman" pitchFamily="18" charset="0"/>
              </a:rPr>
              <a:t>pC</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w</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T</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p>
          <a:p>
            <a:pPr marL="0" indent="0">
              <a:lnSpc>
                <a:spcPct val="90000"/>
              </a:lnSpc>
              <a:buFont typeface="Wingdings" pitchFamily="2" charset="2"/>
              <a:buNone/>
            </a:pPr>
            <a:r>
              <a:rPr lang="ja-JP" altLang="en-US" sz="2400" dirty="0"/>
              <a:t>移項すると</a:t>
            </a:r>
          </a:p>
          <a:p>
            <a:pPr marL="0" indent="0">
              <a:lnSpc>
                <a:spcPct val="90000"/>
              </a:lnSpc>
              <a:buFont typeface="Wingdings" pitchFamily="2" charset="2"/>
              <a:buNone/>
            </a:pPr>
            <a:r>
              <a:rPr lang="ja-JP" altLang="en-US"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wl</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wT</a:t>
            </a:r>
            <a:r>
              <a:rPr lang="en-US" altLang="ja-JP" sz="2400" dirty="0"/>
              <a:t>			</a:t>
            </a:r>
            <a:r>
              <a:rPr lang="en-US" altLang="ja-JP" sz="2400" dirty="0">
                <a:latin typeface="Times New Roman" pitchFamily="18" charset="0"/>
                <a:cs typeface="Times New Roman" pitchFamily="18" charset="0"/>
              </a:rPr>
              <a:t>(3)</a:t>
            </a:r>
          </a:p>
          <a:p>
            <a:pPr marL="0" indent="0">
              <a:lnSpc>
                <a:spcPct val="90000"/>
              </a:lnSpc>
              <a:buFont typeface="Wingdings" pitchFamily="2" charset="2"/>
              <a:buNone/>
            </a:pPr>
            <a:endParaRPr lang="en-US" altLang="ja-JP" sz="2400" dirty="0">
              <a:latin typeface="Times New Roman" pitchFamily="18" charset="0"/>
              <a:cs typeface="Times New Roman" pitchFamily="18" charset="0"/>
            </a:endParaRPr>
          </a:p>
          <a:p>
            <a:pPr marL="0" indent="0">
              <a:lnSpc>
                <a:spcPct val="90000"/>
              </a:lnSpc>
              <a:buFont typeface="Wingdings" pitchFamily="2" charset="2"/>
              <a:buNone/>
            </a:pPr>
            <a:r>
              <a:rPr lang="en-US" altLang="ja-JP"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消費財への支出，</a:t>
            </a:r>
            <a:r>
              <a:rPr lang="en-US" altLang="ja-JP" sz="2400" i="1" dirty="0" err="1">
                <a:latin typeface="Times New Roman" pitchFamily="18" charset="0"/>
                <a:cs typeface="Times New Roman" pitchFamily="18" charset="0"/>
              </a:rPr>
              <a:t>wl</a:t>
            </a:r>
            <a:r>
              <a:rPr lang="ja-JP" altLang="en-US" sz="2400" dirty="0">
                <a:latin typeface="Times New Roman" pitchFamily="18" charset="0"/>
                <a:cs typeface="Times New Roman" pitchFamily="18" charset="0"/>
              </a:rPr>
              <a:t>：レジャーへの支出</a:t>
            </a:r>
          </a:p>
          <a:p>
            <a:pPr marL="0" indent="0">
              <a:lnSpc>
                <a:spcPct val="90000"/>
              </a:lnSpc>
              <a:buFont typeface="Wingdings" pitchFamily="2" charset="2"/>
              <a:buNone/>
            </a:pPr>
            <a:r>
              <a:rPr lang="ja-JP" altLang="en-US"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wT</a:t>
            </a:r>
            <a:r>
              <a:rPr lang="ja-JP" altLang="en-US" sz="2400" dirty="0">
                <a:latin typeface="Times New Roman" pitchFamily="18" charset="0"/>
                <a:cs typeface="Times New Roman" pitchFamily="18" charset="0"/>
              </a:rPr>
              <a:t>：潜在的所得	</a:t>
            </a:r>
            <a:endParaRPr lang="en-US" altLang="ja-JP" sz="2400" dirty="0">
              <a:latin typeface="Times New Roman" pitchFamily="18" charset="0"/>
              <a:cs typeface="Times New Roman" pitchFamily="18" charset="0"/>
            </a:endParaRPr>
          </a:p>
          <a:p>
            <a:pPr marL="0" indent="0">
              <a:lnSpc>
                <a:spcPct val="90000"/>
              </a:lnSpc>
              <a:buFont typeface="Wingdings" pitchFamily="2" charset="2"/>
              <a:buNone/>
            </a:pPr>
            <a:r>
              <a:rPr lang="ja-JP" altLang="en-US" sz="2400" dirty="0">
                <a:latin typeface="Times New Roman" pitchFamily="18" charset="0"/>
                <a:cs typeface="Times New Roman" pitchFamily="18" charset="0"/>
              </a:rPr>
              <a:t>→</a:t>
            </a:r>
            <a:r>
              <a:rPr lang="en-US" altLang="ja-JP" sz="2400" dirty="0">
                <a:latin typeface="Times New Roman" pitchFamily="18" charset="0"/>
                <a:cs typeface="Times New Roman" pitchFamily="18" charset="0"/>
              </a:rPr>
              <a:t>(3)</a:t>
            </a:r>
            <a:r>
              <a:rPr lang="ja-JP" altLang="en-US" sz="2400" dirty="0">
                <a:latin typeface="Times New Roman" pitchFamily="18" charset="0"/>
                <a:cs typeface="Times New Roman" pitchFamily="18" charset="0"/>
              </a:rPr>
              <a:t>で所得が実現する	</a:t>
            </a:r>
          </a:p>
          <a:p>
            <a:pPr marL="0" indent="0">
              <a:lnSpc>
                <a:spcPct val="90000"/>
              </a:lnSpc>
              <a:buFont typeface="Wingdings" pitchFamily="2" charset="2"/>
              <a:buNone/>
            </a:pPr>
            <a:r>
              <a:rPr lang="ja-JP" altLang="en-US" sz="2400" dirty="0">
                <a:latin typeface="Times New Roman" pitchFamily="18" charset="0"/>
                <a:cs typeface="Times New Roman" pitchFamily="18" charset="0"/>
              </a:rPr>
              <a:t>結局</a:t>
            </a:r>
          </a:p>
          <a:p>
            <a:pPr marL="0" indent="0">
              <a:lnSpc>
                <a:spcPct val="90000"/>
              </a:lnSpc>
              <a:buFont typeface="Wingdings" pitchFamily="2" charset="2"/>
              <a:buNone/>
            </a:pPr>
            <a:r>
              <a:rPr lang="ja-JP" altLang="en-US" sz="2400" dirty="0">
                <a:latin typeface="Times New Roman" pitchFamily="18" charset="0"/>
                <a:cs typeface="Times New Roman" pitchFamily="18" charset="0"/>
              </a:rPr>
              <a:t>			</a:t>
            </a:r>
            <a:r>
              <a:rPr lang="en-US" altLang="ja-JP" sz="2400" dirty="0">
                <a:latin typeface="Times New Roman" pitchFamily="18" charset="0"/>
                <a:cs typeface="Times New Roman" pitchFamily="18" charset="0"/>
              </a:rPr>
              <a:t>Max  </a:t>
            </a:r>
            <a:r>
              <a:rPr lang="en-US" altLang="ja-JP" sz="2400" i="1" dirty="0">
                <a:latin typeface="Times New Roman" pitchFamily="18" charset="0"/>
                <a:cs typeface="Times New Roman" pitchFamily="18" charset="0"/>
              </a:rPr>
              <a:t>U</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C</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　  </a:t>
            </a:r>
            <a:r>
              <a:rPr lang="en-US" altLang="ja-JP" sz="2400" dirty="0" err="1">
                <a:latin typeface="Times New Roman" pitchFamily="18" charset="0"/>
                <a:cs typeface="Times New Roman" pitchFamily="18" charset="0"/>
              </a:rPr>
              <a:t>s.t.</a:t>
            </a:r>
            <a:r>
              <a:rPr lang="ja-JP" altLang="en-US"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wl</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wT</a:t>
            </a:r>
            <a:endParaRPr lang="en-US" altLang="ja-JP" sz="2400" i="1" dirty="0">
              <a:latin typeface="Times New Roman" pitchFamily="18" charset="0"/>
              <a:cs typeface="Times New Roman" pitchFamily="18" charset="0"/>
            </a:endParaRPr>
          </a:p>
          <a:p>
            <a:pPr marL="0" indent="0">
              <a:lnSpc>
                <a:spcPct val="90000"/>
              </a:lnSpc>
              <a:buFont typeface="Wingdings" pitchFamily="2" charset="2"/>
              <a:buNone/>
            </a:pPr>
            <a:r>
              <a:rPr lang="en-US" altLang="ja-JP" sz="2400" dirty="0">
                <a:latin typeface="Times New Roman" pitchFamily="18" charset="0"/>
                <a:cs typeface="Times New Roman" pitchFamily="18" charset="0"/>
              </a:rPr>
              <a:t>2</a:t>
            </a:r>
            <a:r>
              <a:rPr lang="ja-JP" altLang="en-US" sz="2400" dirty="0">
                <a:latin typeface="Times New Roman" pitchFamily="18" charset="0"/>
                <a:cs typeface="Times New Roman" pitchFamily="18" charset="0"/>
              </a:rPr>
              <a:t>財の選択のモデルに帰着した。</a:t>
            </a:r>
          </a:p>
        </p:txBody>
      </p:sp>
    </p:spTree>
    <p:extLst>
      <p:ext uri="{BB962C8B-B14F-4D97-AF65-F5344CB8AC3E}">
        <p14:creationId xmlns:p14="http://schemas.microsoft.com/office/powerpoint/2010/main" val="116252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ja-JP" altLang="en-US" dirty="0"/>
              <a:t>労働供給の決定</a:t>
            </a:r>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p>
        </p:txBody>
      </p:sp>
      <p:sp>
        <p:nvSpPr>
          <p:cNvPr id="31751" name="Text Box 7"/>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endParaRPr lang="en-US" altLang="ja-JP" sz="2400" baseline="-25000">
              <a:latin typeface="Times New Roman" pitchFamily="18" charset="0"/>
            </a:endParaRPr>
          </a:p>
        </p:txBody>
      </p:sp>
      <p:sp>
        <p:nvSpPr>
          <p:cNvPr id="31752" name="Line 8"/>
          <p:cNvSpPr>
            <a:spLocks noChangeShapeType="1"/>
          </p:cNvSpPr>
          <p:nvPr/>
        </p:nvSpPr>
        <p:spPr bwMode="auto">
          <a:xfrm flipH="1">
            <a:off x="2700338" y="227647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5375" y="1916113"/>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pC</a:t>
            </a:r>
            <a:r>
              <a:rPr lang="en-US" altLang="ja-JP" sz="2400">
                <a:latin typeface="Times New Roman" pitchFamily="18" charset="0"/>
              </a:rPr>
              <a:t>+</a:t>
            </a:r>
            <a:r>
              <a:rPr lang="en-US" altLang="ja-JP" sz="2400" i="1">
                <a:latin typeface="Times New Roman" pitchFamily="18" charset="0"/>
              </a:rPr>
              <a:t>wl</a:t>
            </a:r>
            <a:r>
              <a:rPr lang="en-US" altLang="ja-JP" sz="2400">
                <a:latin typeface="Times New Roman" pitchFamily="18" charset="0"/>
              </a:rPr>
              <a:t>=</a:t>
            </a:r>
            <a:r>
              <a:rPr lang="en-US" altLang="ja-JP" sz="2400" i="1">
                <a:latin typeface="Times New Roman" pitchFamily="18" charset="0"/>
              </a:rPr>
              <a:t>wT</a:t>
            </a:r>
            <a:endParaRPr lang="en-US" altLang="ja-JP" sz="2400" i="1"/>
          </a:p>
        </p:txBody>
      </p:sp>
      <p:sp>
        <p:nvSpPr>
          <p:cNvPr id="31754" name="Arc 10"/>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5" name="Text Box 11"/>
          <p:cNvSpPr txBox="1">
            <a:spLocks noChangeArrowheads="1"/>
          </p:cNvSpPr>
          <p:nvPr/>
        </p:nvSpPr>
        <p:spPr bwMode="auto">
          <a:xfrm>
            <a:off x="4211638" y="494188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rPr>
              <a:t>w</a:t>
            </a:r>
            <a:r>
              <a:rPr lang="en-US" altLang="ja-JP" sz="2000">
                <a:latin typeface="Times New Roman" pitchFamily="18" charset="0"/>
              </a:rPr>
              <a:t>/</a:t>
            </a:r>
            <a:r>
              <a:rPr lang="en-US" altLang="ja-JP" sz="2000" i="1">
                <a:latin typeface="Times New Roman" pitchFamily="18" charset="0"/>
              </a:rPr>
              <a:t>p</a:t>
            </a:r>
            <a:r>
              <a:rPr lang="en-US" altLang="ja-JP" sz="2400">
                <a:latin typeface="Times New Roman" pitchFamily="18" charset="0"/>
              </a:rPr>
              <a:t> </a:t>
            </a:r>
            <a:endParaRPr lang="en-US" altLang="ja-JP" sz="2400" i="1">
              <a:latin typeface="Times New Roman" pitchFamily="18" charset="0"/>
            </a:endParaRPr>
          </a:p>
        </p:txBody>
      </p:sp>
      <p:sp>
        <p:nvSpPr>
          <p:cNvPr id="31756" name="Arc 12"/>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E</a:t>
            </a:r>
          </a:p>
        </p:txBody>
      </p:sp>
      <p:sp>
        <p:nvSpPr>
          <p:cNvPr id="31758" name="Line 14"/>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2" name="Line 18"/>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3" name="Oval 19"/>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64" name="Text Box 20"/>
          <p:cNvSpPr txBox="1">
            <a:spLocks noChangeArrowheads="1"/>
          </p:cNvSpPr>
          <p:nvPr/>
        </p:nvSpPr>
        <p:spPr bwMode="auto">
          <a:xfrm>
            <a:off x="3635375" y="551656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r>
              <a:rPr lang="en-US" altLang="ja-JP" sz="2400" baseline="30000">
                <a:latin typeface="Times New Roman" pitchFamily="18" charset="0"/>
              </a:rPr>
              <a:t>*</a:t>
            </a:r>
          </a:p>
        </p:txBody>
      </p:sp>
      <p:sp>
        <p:nvSpPr>
          <p:cNvPr id="31765" name="Text Box 21"/>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30000">
                <a:latin typeface="Times New Roman" pitchFamily="18" charset="0"/>
              </a:rPr>
              <a:t>*</a:t>
            </a:r>
          </a:p>
        </p:txBody>
      </p:sp>
      <p:sp>
        <p:nvSpPr>
          <p:cNvPr id="31769" name="Text Box 25"/>
          <p:cNvSpPr txBox="1">
            <a:spLocks noChangeArrowheads="1"/>
          </p:cNvSpPr>
          <p:nvPr/>
        </p:nvSpPr>
        <p:spPr bwMode="auto">
          <a:xfrm>
            <a:off x="5076825" y="56610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T</a:t>
            </a:r>
            <a:endParaRPr lang="en-US" altLang="ja-JP" sz="2400" baseline="30000">
              <a:latin typeface="Times New Roman" pitchFamily="18" charset="0"/>
            </a:endParaRPr>
          </a:p>
        </p:txBody>
      </p:sp>
      <p:sp>
        <p:nvSpPr>
          <p:cNvPr id="31770" name="Line 26"/>
          <p:cNvSpPr>
            <a:spLocks noChangeShapeType="1"/>
          </p:cNvSpPr>
          <p:nvPr/>
        </p:nvSpPr>
        <p:spPr bwMode="auto">
          <a:xfrm>
            <a:off x="3924300" y="5661025"/>
            <a:ext cx="1514475" cy="0"/>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72" name="Text Box 28"/>
          <p:cNvSpPr txBox="1">
            <a:spLocks noChangeArrowheads="1"/>
          </p:cNvSpPr>
          <p:nvPr/>
        </p:nvSpPr>
        <p:spPr bwMode="auto">
          <a:xfrm>
            <a:off x="4427538" y="57340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h</a:t>
            </a:r>
          </a:p>
        </p:txBody>
      </p:sp>
      <p:sp>
        <p:nvSpPr>
          <p:cNvPr id="31773" name="Text Box 29"/>
          <p:cNvSpPr txBox="1">
            <a:spLocks noChangeArrowheads="1"/>
          </p:cNvSpPr>
          <p:nvPr/>
        </p:nvSpPr>
        <p:spPr bwMode="auto">
          <a:xfrm>
            <a:off x="6351588" y="46736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rPr>
              <a:t>U</a:t>
            </a:r>
            <a:r>
              <a:rPr lang="en-US" altLang="ja-JP" sz="2400">
                <a:latin typeface="Times New Roman" pitchFamily="18" charset="0"/>
              </a:rPr>
              <a:t>(</a:t>
            </a:r>
            <a:r>
              <a:rPr lang="en-US" altLang="ja-JP" sz="2400" i="1">
                <a:latin typeface="Times New Roman" pitchFamily="18" charset="0"/>
              </a:rPr>
              <a:t>C</a:t>
            </a:r>
            <a:r>
              <a:rPr lang="en-US" altLang="ja-JP" sz="2400">
                <a:latin typeface="Times New Roman" pitchFamily="18" charset="0"/>
              </a:rPr>
              <a:t>,</a:t>
            </a:r>
            <a:r>
              <a:rPr lang="en-US" altLang="ja-JP" sz="2400" i="1">
                <a:latin typeface="Times New Roman" pitchFamily="18" charset="0"/>
              </a:rPr>
              <a:t>l</a:t>
            </a:r>
            <a:r>
              <a:rPr lang="en-US" altLang="ja-JP" sz="2400">
                <a:latin typeface="Times New Roman" pitchFamily="18" charset="0"/>
              </a:rPr>
              <a:t>)</a:t>
            </a:r>
          </a:p>
        </p:txBody>
      </p:sp>
    </p:spTree>
    <p:extLst>
      <p:ext uri="{BB962C8B-B14F-4D97-AF65-F5344CB8AC3E}">
        <p14:creationId xmlns:p14="http://schemas.microsoft.com/office/powerpoint/2010/main" val="162029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ja-JP" altLang="en-US" dirty="0"/>
              <a:t>貯蓄の決定</a:t>
            </a:r>
            <a:br>
              <a:rPr lang="en-US" altLang="ja-JP" dirty="0"/>
            </a:br>
            <a:r>
              <a:rPr lang="ja-JP" altLang="en-US" dirty="0"/>
              <a:t>→今のうちに貯蓄をしといて、生活水準を下げないようにする</a:t>
            </a:r>
          </a:p>
        </p:txBody>
      </p:sp>
      <p:sp>
        <p:nvSpPr>
          <p:cNvPr id="20483" name="Rectangle 3"/>
          <p:cNvSpPr>
            <a:spLocks noGrp="1" noChangeArrowheads="1"/>
          </p:cNvSpPr>
          <p:nvPr>
            <p:ph idx="1"/>
          </p:nvPr>
        </p:nvSpPr>
        <p:spPr/>
        <p:txBody>
          <a:bodyPr>
            <a:normAutofit fontScale="92500" lnSpcReduction="10000"/>
          </a:bodyPr>
          <a:lstStyle/>
          <a:p>
            <a:r>
              <a:rPr lang="en-US" altLang="ja-JP" dirty="0"/>
              <a:t>2</a:t>
            </a:r>
            <a:r>
              <a:rPr lang="ja-JP" altLang="en-US" dirty="0"/>
              <a:t>期間モデル</a:t>
            </a:r>
          </a:p>
          <a:p>
            <a:r>
              <a:rPr lang="ja-JP" altLang="en-US" dirty="0"/>
              <a:t>第</a:t>
            </a:r>
            <a:r>
              <a:rPr lang="en-US" altLang="ja-JP" dirty="0"/>
              <a:t>1</a:t>
            </a:r>
            <a:r>
              <a:rPr lang="ja-JP" altLang="en-US" dirty="0"/>
              <a:t>期：労働期間	第</a:t>
            </a:r>
            <a:r>
              <a:rPr lang="en-US" altLang="ja-JP" dirty="0"/>
              <a:t>2</a:t>
            </a:r>
            <a:r>
              <a:rPr lang="ja-JP" altLang="en-US" dirty="0"/>
              <a:t>期：引退後の期間</a:t>
            </a:r>
          </a:p>
          <a:p>
            <a:r>
              <a:rPr lang="ja-JP" altLang="en-US" dirty="0"/>
              <a:t>貯蓄</a:t>
            </a:r>
            <a:r>
              <a:rPr lang="ja-JP" altLang="en-US" dirty="0">
                <a:sym typeface="Wingdings" pitchFamily="2" charset="2"/>
              </a:rPr>
              <a:t>将来の消費のため</a:t>
            </a:r>
          </a:p>
          <a:p>
            <a:r>
              <a:rPr lang="ja-JP" altLang="en-US" dirty="0">
                <a:sym typeface="Wingdings" pitchFamily="2" charset="2"/>
              </a:rPr>
              <a:t>貯蓄自体が効用をもたらすわけではない</a:t>
            </a:r>
          </a:p>
          <a:p>
            <a:r>
              <a:rPr lang="ja-JP" altLang="en-US" dirty="0"/>
              <a:t>効用関数	</a:t>
            </a:r>
            <a:r>
              <a:rPr lang="en-US" altLang="ja-JP" i="1" dirty="0">
                <a:latin typeface="Times New Roman" pitchFamily="18" charset="0"/>
              </a:rPr>
              <a:t>U</a:t>
            </a:r>
            <a:r>
              <a:rPr lang="en-US" altLang="ja-JP" dirty="0">
                <a:latin typeface="Times New Roman" pitchFamily="18" charset="0"/>
              </a:rPr>
              <a:t>(</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a:t>
            </a:r>
          </a:p>
          <a:p>
            <a:pPr marL="0" indent="0">
              <a:buNone/>
            </a:pPr>
            <a:r>
              <a:rPr lang="en-US" altLang="ja-JP" dirty="0" err="1">
                <a:latin typeface="Times New Roman" pitchFamily="18" charset="0"/>
              </a:rPr>
              <a:t>px</a:t>
            </a:r>
            <a:r>
              <a:rPr lang="en-US" altLang="ja-JP" dirty="0">
                <a:latin typeface="Times New Roman" pitchFamily="18" charset="0"/>
              </a:rPr>
              <a:t> + </a:t>
            </a:r>
            <a:r>
              <a:rPr lang="en-US" altLang="ja-JP" dirty="0" err="1">
                <a:latin typeface="Times New Roman" pitchFamily="18" charset="0"/>
              </a:rPr>
              <a:t>qy</a:t>
            </a:r>
            <a:r>
              <a:rPr lang="en-US" altLang="ja-JP" dirty="0">
                <a:latin typeface="Times New Roman" pitchFamily="18" charset="0"/>
              </a:rPr>
              <a:t> = I </a:t>
            </a:r>
            <a:r>
              <a:rPr lang="ja-JP" altLang="en-US" dirty="0">
                <a:latin typeface="Times New Roman" pitchFamily="18" charset="0"/>
              </a:rPr>
              <a:t>、</a:t>
            </a:r>
            <a:r>
              <a:rPr lang="en-US" altLang="ja-JP" dirty="0">
                <a:latin typeface="Times New Roman" pitchFamily="18" charset="0"/>
              </a:rPr>
              <a:t>x </a:t>
            </a:r>
            <a:r>
              <a:rPr lang="ja-JP" altLang="en-US" dirty="0">
                <a:latin typeface="Times New Roman" pitchFamily="18" charset="0"/>
              </a:rPr>
              <a:t>と </a:t>
            </a:r>
            <a:r>
              <a:rPr lang="en-US" altLang="ja-JP" dirty="0">
                <a:latin typeface="Times New Roman" pitchFamily="18" charset="0"/>
              </a:rPr>
              <a:t>y</a:t>
            </a:r>
          </a:p>
          <a:p>
            <a:r>
              <a:rPr lang="ja-JP" altLang="en-US" dirty="0">
                <a:latin typeface="Times New Roman" pitchFamily="18" charset="0"/>
              </a:rPr>
              <a:t>予算制約 </a:t>
            </a:r>
            <a:r>
              <a:rPr lang="en-US" altLang="ja-JP" dirty="0">
                <a:latin typeface="Times New Roman" pitchFamily="18" charset="0"/>
              </a:rPr>
              <a:t>W = </a:t>
            </a:r>
            <a:r>
              <a:rPr lang="ja-JP" altLang="en-US" dirty="0">
                <a:latin typeface="Times New Roman" pitchFamily="18" charset="0"/>
              </a:rPr>
              <a:t>賃金、</a:t>
            </a:r>
            <a:r>
              <a:rPr lang="en-US" altLang="ja-JP" dirty="0">
                <a:latin typeface="Times New Roman" pitchFamily="18" charset="0"/>
              </a:rPr>
              <a:t>C = </a:t>
            </a:r>
            <a:r>
              <a:rPr lang="ja-JP" altLang="en-US" dirty="0">
                <a:latin typeface="Times New Roman" pitchFamily="18" charset="0"/>
              </a:rPr>
              <a:t>費用</a:t>
            </a:r>
          </a:p>
          <a:p>
            <a:pPr lvl="1">
              <a:buFont typeface="Wingdings" pitchFamily="2" charset="2"/>
              <a:buNone/>
            </a:pPr>
            <a:r>
              <a:rPr lang="ja-JP" altLang="en-US"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S</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1</a:t>
            </a:r>
            <a:r>
              <a:rPr lang="ja-JP" altLang="en-US" baseline="-25000" dirty="0">
                <a:latin typeface="Times New Roman" pitchFamily="18" charset="0"/>
              </a:rPr>
              <a:t>　　</a:t>
            </a:r>
            <a:r>
              <a:rPr lang="en-US" altLang="ja-JP" baseline="-25000" dirty="0">
                <a:latin typeface="Times New Roman" pitchFamily="18" charset="0"/>
              </a:rPr>
              <a:t>C</a:t>
            </a:r>
            <a:r>
              <a:rPr lang="ja-JP" altLang="en-US" baseline="-25000" dirty="0">
                <a:latin typeface="Times New Roman" pitchFamily="18" charset="0"/>
              </a:rPr>
              <a:t>１をたくさん消費すると、</a:t>
            </a:r>
            <a:r>
              <a:rPr lang="en-US" altLang="ja-JP" baseline="-25000" dirty="0">
                <a:latin typeface="Times New Roman" pitchFamily="18" charset="0"/>
              </a:rPr>
              <a:t>S</a:t>
            </a:r>
            <a:r>
              <a:rPr lang="ja-JP" altLang="en-US" baseline="-25000" dirty="0">
                <a:latin typeface="Times New Roman" pitchFamily="18" charset="0"/>
              </a:rPr>
              <a:t>が減る、そして、</a:t>
            </a:r>
            <a:r>
              <a:rPr lang="en-US" altLang="ja-JP" baseline="-25000" dirty="0">
                <a:latin typeface="Times New Roman" pitchFamily="18" charset="0"/>
              </a:rPr>
              <a:t>C2</a:t>
            </a:r>
            <a:r>
              <a:rPr lang="ja-JP" altLang="en-US" baseline="-25000" dirty="0">
                <a:latin typeface="Times New Roman" pitchFamily="18" charset="0"/>
              </a:rPr>
              <a:t>が減る</a:t>
            </a:r>
            <a:endParaRPr lang="en-US" altLang="ja-JP" baseline="-25000" dirty="0">
              <a:latin typeface="Times New Roman" pitchFamily="18" charset="0"/>
            </a:endParaRPr>
          </a:p>
          <a:p>
            <a:pPr lvl="1">
              <a:buFont typeface="Wingdings" pitchFamily="2" charset="2"/>
              <a:buNone/>
            </a:pPr>
            <a:r>
              <a:rPr lang="en-US" altLang="ja-JP"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a:t>
            </a:r>
            <a:r>
              <a:rPr lang="en-US" altLang="ja-JP" i="1" dirty="0">
                <a:latin typeface="Times New Roman" pitchFamily="18" charset="0"/>
              </a:rPr>
              <a:t>S</a:t>
            </a:r>
          </a:p>
          <a:p>
            <a:pPr lvl="1"/>
            <a:endParaRPr lang="en-US" altLang="ja-JP" dirty="0">
              <a:latin typeface="Times New Roman" pitchFamily="18" charset="0"/>
            </a:endParaRPr>
          </a:p>
          <a:p>
            <a:endParaRPr lang="en-US" altLang="ja-JP" dirty="0"/>
          </a:p>
        </p:txBody>
      </p:sp>
    </p:spTree>
    <p:extLst>
      <p:ext uri="{BB962C8B-B14F-4D97-AF65-F5344CB8AC3E}">
        <p14:creationId xmlns:p14="http://schemas.microsoft.com/office/powerpoint/2010/main" val="401678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FF93-6434-2E44-BA0D-F934A7A4C5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7F58ED-AD28-394F-818C-F184E935900F}"/>
              </a:ext>
            </a:extLst>
          </p:cNvPr>
          <p:cNvSpPr>
            <a:spLocks noGrp="1"/>
          </p:cNvSpPr>
          <p:nvPr>
            <p:ph idx="1"/>
          </p:nvPr>
        </p:nvSpPr>
        <p:spPr/>
        <p:txBody>
          <a:bodyPr>
            <a:normAutofit/>
          </a:bodyPr>
          <a:lstStyle/>
          <a:p>
            <a:pPr marL="0" indent="0">
              <a:buNone/>
            </a:pPr>
            <a:r>
              <a:rPr lang="en-US" sz="1200" dirty="0"/>
              <a:t> h = T – l</a:t>
            </a:r>
          </a:p>
          <a:p>
            <a:pPr marL="0" indent="0">
              <a:buNone/>
            </a:pPr>
            <a:r>
              <a:rPr lang="ja-JP" altLang="en-US" sz="1200" dirty="0"/>
              <a:t>労働時間は</a:t>
            </a:r>
            <a:r>
              <a:rPr lang="en-US" altLang="ja-JP" sz="1200" dirty="0"/>
              <a:t>x</a:t>
            </a:r>
            <a:r>
              <a:rPr lang="ja-JP" altLang="en-US" sz="1200" dirty="0"/>
              <a:t>切片</a:t>
            </a:r>
            <a:r>
              <a:rPr lang="en-US" altLang="ja-JP" sz="1200" dirty="0"/>
              <a:t>T</a:t>
            </a:r>
            <a:r>
              <a:rPr lang="ja-JP" altLang="en-US" sz="1200" dirty="0"/>
              <a:t>を原点として、</a:t>
            </a:r>
            <a:r>
              <a:rPr lang="en-US" altLang="ja-JP" sz="1200" dirty="0"/>
              <a:t>l</a:t>
            </a:r>
            <a:r>
              <a:rPr lang="ja-JP" altLang="en-US" sz="1200" dirty="0"/>
              <a:t>を引いて</a:t>
            </a:r>
            <a:r>
              <a:rPr lang="en-US" altLang="ja-JP" sz="1200" dirty="0"/>
              <a:t>h</a:t>
            </a:r>
            <a:r>
              <a:rPr lang="ja-JP" altLang="en-US" sz="1200" dirty="0"/>
              <a:t>の長さでてくる</a:t>
            </a:r>
            <a:endParaRPr lang="en-US" altLang="ja-JP" sz="1200" dirty="0"/>
          </a:p>
          <a:p>
            <a:pPr marL="0" indent="0">
              <a:buNone/>
            </a:pPr>
            <a:r>
              <a:rPr lang="ja-JP" altLang="en-US" sz="1200" dirty="0"/>
              <a:t>→予讃線の傾き</a:t>
            </a:r>
            <a:endParaRPr lang="en-US" altLang="ja-JP" sz="1200" dirty="0"/>
          </a:p>
          <a:p>
            <a:pPr marL="0" indent="0">
              <a:buNone/>
            </a:pPr>
            <a:r>
              <a:rPr lang="en-US" altLang="ja-JP" sz="1200" dirty="0"/>
              <a:t>	</a:t>
            </a:r>
            <a:r>
              <a:rPr lang="ja-JP" altLang="en-US" sz="1200" dirty="0"/>
              <a:t>→横軸と縦軸の財の価格</a:t>
            </a:r>
            <a:endParaRPr lang="en-US" altLang="ja-JP" sz="1200" dirty="0"/>
          </a:p>
          <a:p>
            <a:pPr marL="0" indent="0">
              <a:buNone/>
            </a:pPr>
            <a:r>
              <a:rPr lang="en-US" altLang="ja-JP" sz="1200" dirty="0"/>
              <a:t>		</a:t>
            </a:r>
          </a:p>
        </p:txBody>
      </p:sp>
    </p:spTree>
    <p:extLst>
      <p:ext uri="{BB962C8B-B14F-4D97-AF65-F5344CB8AC3E}">
        <p14:creationId xmlns:p14="http://schemas.microsoft.com/office/powerpoint/2010/main" val="377325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ja-JP" altLang="en-US"/>
              <a:t>労働供給の決定：練習問題</a:t>
            </a:r>
          </a:p>
        </p:txBody>
      </p:sp>
      <p:sp>
        <p:nvSpPr>
          <p:cNvPr id="22531" name="Rectangle 3"/>
          <p:cNvSpPr>
            <a:spLocks noGrp="1" noChangeArrowheads="1"/>
          </p:cNvSpPr>
          <p:nvPr>
            <p:ph idx="1"/>
          </p:nvPr>
        </p:nvSpPr>
        <p:spPr/>
        <p:txBody>
          <a:bodyPr>
            <a:normAutofit fontScale="62500" lnSpcReduction="20000"/>
          </a:bodyPr>
          <a:lstStyle/>
          <a:p>
            <a:pPr>
              <a:lnSpc>
                <a:spcPct val="90000"/>
              </a:lnSpc>
            </a:pPr>
            <a:r>
              <a:rPr lang="ja-JP" altLang="en-US" dirty="0"/>
              <a:t>賃金率の変化は労働時間をどう変えるか。</a:t>
            </a:r>
          </a:p>
          <a:p>
            <a:pPr>
              <a:lnSpc>
                <a:spcPct val="90000"/>
              </a:lnSpc>
            </a:pPr>
            <a:r>
              <a:rPr lang="ja-JP" altLang="en-US" dirty="0"/>
              <a:t>比例的な賃金税</a:t>
            </a:r>
            <a:r>
              <a:rPr lang="en-US" altLang="ja-JP" dirty="0"/>
              <a:t>(</a:t>
            </a:r>
            <a:r>
              <a:rPr lang="ja-JP" altLang="en-US" dirty="0"/>
              <a:t>労働所得が一定期間あたりで決まっている</a:t>
            </a:r>
            <a:r>
              <a:rPr lang="en-US" altLang="ja-JP" dirty="0"/>
              <a:t>)</a:t>
            </a:r>
            <a:r>
              <a:rPr lang="ja-JP" altLang="en-US" dirty="0"/>
              <a:t>は予算線をどう変化させるか。また，最適な労働時間はどう変化するか。</a:t>
            </a:r>
            <a:endParaRPr lang="en-US" altLang="ja-JP" dirty="0"/>
          </a:p>
          <a:p>
            <a:pPr marL="0" indent="0">
              <a:lnSpc>
                <a:spcPct val="90000"/>
              </a:lnSpc>
              <a:buNone/>
            </a:pPr>
            <a:r>
              <a:rPr lang="ja-JP" altLang="en-US" dirty="0"/>
              <a:t>→</a:t>
            </a:r>
            <a:r>
              <a:rPr lang="en-US" altLang="ja-JP" dirty="0"/>
              <a:t>W</a:t>
            </a:r>
            <a:r>
              <a:rPr lang="ja-JP" altLang="en-US" dirty="0"/>
              <a:t>を下げる</a:t>
            </a:r>
            <a:endParaRPr lang="en-US" altLang="ja-JP" dirty="0"/>
          </a:p>
          <a:p>
            <a:pPr marL="0" indent="0">
              <a:lnSpc>
                <a:spcPct val="90000"/>
              </a:lnSpc>
              <a:buNone/>
            </a:pPr>
            <a:r>
              <a:rPr lang="en-US" altLang="ja-JP" dirty="0"/>
              <a:t>	</a:t>
            </a:r>
            <a:r>
              <a:rPr lang="ja-JP" altLang="en-US" dirty="0"/>
              <a:t>→予讃線の傾きを緩やかにする</a:t>
            </a:r>
          </a:p>
          <a:p>
            <a:pPr>
              <a:lnSpc>
                <a:spcPct val="90000"/>
              </a:lnSpc>
            </a:pPr>
            <a:r>
              <a:rPr lang="ja-JP" altLang="en-US" dirty="0"/>
              <a:t>消費税</a:t>
            </a:r>
            <a:r>
              <a:rPr lang="en-US" altLang="ja-JP" dirty="0"/>
              <a:t>(p</a:t>
            </a:r>
            <a:r>
              <a:rPr lang="ja-JP" altLang="en-US" dirty="0"/>
              <a:t>を割高にする）の増税は労働時間に影響を与えるだろうか。</a:t>
            </a:r>
            <a:endParaRPr lang="en-US" altLang="ja-JP" dirty="0"/>
          </a:p>
          <a:p>
            <a:pPr marL="0" indent="0">
              <a:lnSpc>
                <a:spcPct val="90000"/>
              </a:lnSpc>
              <a:buNone/>
            </a:pPr>
            <a:r>
              <a:rPr lang="ja-JP" altLang="en-US" dirty="0"/>
              <a:t>→</a:t>
            </a:r>
            <a:r>
              <a:rPr lang="en-US" altLang="ja-JP" dirty="0"/>
              <a:t>p</a:t>
            </a:r>
            <a:r>
              <a:rPr lang="ja-JP" altLang="en-US" dirty="0"/>
              <a:t>が割高になる</a:t>
            </a:r>
            <a:endParaRPr lang="en-US" altLang="ja-JP" dirty="0"/>
          </a:p>
          <a:p>
            <a:pPr marL="0" indent="0">
              <a:lnSpc>
                <a:spcPct val="90000"/>
              </a:lnSpc>
              <a:buNone/>
            </a:pPr>
            <a:r>
              <a:rPr lang="en-US" altLang="ja-JP" dirty="0"/>
              <a:t>	</a:t>
            </a:r>
            <a:r>
              <a:rPr lang="ja-JP" altLang="en-US" dirty="0"/>
              <a:t>→予讃線の傾きを緩やかかにする</a:t>
            </a:r>
          </a:p>
          <a:p>
            <a:pPr>
              <a:lnSpc>
                <a:spcPct val="90000"/>
              </a:lnSpc>
            </a:pPr>
            <a:r>
              <a:rPr lang="ja-JP" altLang="en-US" dirty="0"/>
              <a:t>累進所得税（所得が高くなるほど限界税率が高くなる）の存在が労働時間に与える影響を論じなさい。</a:t>
            </a:r>
            <a:endParaRPr lang="en-US" altLang="ja-JP" dirty="0"/>
          </a:p>
          <a:p>
            <a:pPr marL="0" indent="0">
              <a:lnSpc>
                <a:spcPct val="90000"/>
              </a:lnSpc>
              <a:buNone/>
            </a:pPr>
            <a:r>
              <a:rPr lang="ja-JP" altLang="en-US" dirty="0"/>
              <a:t>→次のページに載っている</a:t>
            </a:r>
          </a:p>
          <a:p>
            <a:pPr>
              <a:lnSpc>
                <a:spcPct val="90000"/>
              </a:lnSpc>
            </a:pPr>
            <a:r>
              <a:rPr lang="ja-JP" altLang="en-US" dirty="0"/>
              <a:t>生活保護給付の効果を論じなさい。</a:t>
            </a:r>
            <a:endParaRPr lang="en-US" altLang="ja-JP" dirty="0"/>
          </a:p>
          <a:p>
            <a:pPr marL="0" indent="0">
              <a:lnSpc>
                <a:spcPct val="90000"/>
              </a:lnSpc>
              <a:buNone/>
            </a:pPr>
            <a:r>
              <a:rPr lang="ja-JP" altLang="en-US" dirty="0"/>
              <a:t>→生活保護→賃金率が低い人がいて、安い職にしかつけない</a:t>
            </a:r>
            <a:endParaRPr lang="en-US" altLang="ja-JP" dirty="0"/>
          </a:p>
          <a:p>
            <a:pPr marL="0" indent="0">
              <a:lnSpc>
                <a:spcPct val="90000"/>
              </a:lnSpc>
              <a:buNone/>
            </a:pPr>
            <a:r>
              <a:rPr lang="en-US" altLang="ja-JP" dirty="0"/>
              <a:t>	</a:t>
            </a:r>
            <a:r>
              <a:rPr lang="ja-JP" altLang="en-US" dirty="0"/>
              <a:t>→最大値は非常に低い効用であることがわかる</a:t>
            </a:r>
            <a:endParaRPr lang="en-US" altLang="ja-JP" dirty="0"/>
          </a:p>
          <a:p>
            <a:pPr marL="0" indent="0">
              <a:lnSpc>
                <a:spcPct val="90000"/>
              </a:lnSpc>
              <a:buNone/>
            </a:pPr>
            <a:r>
              <a:rPr lang="en-US" altLang="ja-JP" dirty="0"/>
              <a:t>		</a:t>
            </a:r>
            <a:r>
              <a:rPr lang="ja-JP" altLang="en-US" dirty="0"/>
              <a:t>→低賃金労働者に影響を与える</a:t>
            </a:r>
            <a:endParaRPr lang="en-US" altLang="ja-JP" dirty="0"/>
          </a:p>
          <a:p>
            <a:pPr marL="0" indent="0">
              <a:lnSpc>
                <a:spcPct val="90000"/>
              </a:lnSpc>
              <a:buNone/>
            </a:pPr>
            <a:endParaRPr lang="ja-JP" altLang="en-US" dirty="0"/>
          </a:p>
          <a:p>
            <a:pPr>
              <a:lnSpc>
                <a:spcPct val="90000"/>
              </a:lnSpc>
            </a:pPr>
            <a:endParaRPr lang="en-US" altLang="ja-JP" dirty="0"/>
          </a:p>
        </p:txBody>
      </p:sp>
    </p:spTree>
    <p:extLst>
      <p:ext uri="{BB962C8B-B14F-4D97-AF65-F5344CB8AC3E}">
        <p14:creationId xmlns:p14="http://schemas.microsoft.com/office/powerpoint/2010/main" val="407937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19DD-9B08-4F40-B5D6-55D6F9FB4A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E4EDE-7390-614F-ADFC-0A0D135B8C13}"/>
              </a:ext>
            </a:extLst>
          </p:cNvPr>
          <p:cNvSpPr>
            <a:spLocks noGrp="1"/>
          </p:cNvSpPr>
          <p:nvPr>
            <p:ph idx="1"/>
          </p:nvPr>
        </p:nvSpPr>
        <p:spPr/>
        <p:txBody>
          <a:bodyPr>
            <a:normAutofit/>
          </a:bodyPr>
          <a:lstStyle/>
          <a:p>
            <a:pPr marL="0" indent="0">
              <a:buNone/>
            </a:pPr>
            <a:r>
              <a:rPr lang="en-US" sz="1600" dirty="0"/>
              <a:t>p</a:t>
            </a:r>
            <a:r>
              <a:rPr lang="ja-JP" altLang="en-US" sz="1600" dirty="0"/>
              <a:t>・</a:t>
            </a:r>
            <a:r>
              <a:rPr lang="en-US" altLang="ja-JP" sz="1600" dirty="0"/>
              <a:t>C</a:t>
            </a:r>
            <a:r>
              <a:rPr lang="ja-JP" altLang="en-US" sz="1600" dirty="0"/>
              <a:t> </a:t>
            </a:r>
            <a:r>
              <a:rPr lang="en-US" altLang="ja-JP" sz="1600" dirty="0"/>
              <a:t>= w(1-t)</a:t>
            </a:r>
            <a:r>
              <a:rPr lang="ja-JP" altLang="en-US" sz="1600" dirty="0"/>
              <a:t>・</a:t>
            </a:r>
            <a:r>
              <a:rPr lang="en-US" altLang="ja-JP" sz="1600" dirty="0"/>
              <a:t>h</a:t>
            </a:r>
          </a:p>
          <a:p>
            <a:pPr marL="0" indent="0">
              <a:buNone/>
            </a:pPr>
            <a:r>
              <a:rPr lang="en-US" sz="1600" dirty="0"/>
              <a:t>P</a:t>
            </a:r>
            <a:r>
              <a:rPr lang="ja-JP" altLang="en-US" sz="1600" dirty="0"/>
              <a:t>・</a:t>
            </a:r>
            <a:r>
              <a:rPr lang="en-US" altLang="ja-JP" sz="1600" dirty="0"/>
              <a:t>C</a:t>
            </a:r>
            <a:r>
              <a:rPr lang="ja-JP" altLang="en-US" sz="1600" dirty="0"/>
              <a:t>　</a:t>
            </a:r>
            <a:r>
              <a:rPr lang="en-US" altLang="ja-JP" sz="1600" dirty="0"/>
              <a:t>+ w(1 –t)l = w(l– t)T</a:t>
            </a:r>
          </a:p>
          <a:p>
            <a:pPr marL="0" indent="0">
              <a:buNone/>
            </a:pPr>
            <a:r>
              <a:rPr lang="en-US" sz="1600" dirty="0"/>
              <a:t>(1 + 0)P</a:t>
            </a:r>
            <a:r>
              <a:rPr lang="ja-JP" altLang="en-US" sz="1600" dirty="0"/>
              <a:t>・</a:t>
            </a:r>
            <a:r>
              <a:rPr lang="en-US" sz="1600" dirty="0"/>
              <a:t>C = w</a:t>
            </a:r>
            <a:r>
              <a:rPr lang="ja-JP" altLang="en-US" sz="1600" dirty="0"/>
              <a:t>・</a:t>
            </a:r>
            <a:r>
              <a:rPr lang="en-US" altLang="ja-JP" sz="1600" dirty="0"/>
              <a:t>h (0</a:t>
            </a:r>
            <a:r>
              <a:rPr lang="ja-JP" altLang="en-US" sz="1600" dirty="0"/>
              <a:t>は累進として課税されたもの</a:t>
            </a:r>
            <a:r>
              <a:rPr lang="en-US" altLang="ja-JP" sz="1600" dirty="0"/>
              <a:t>)</a:t>
            </a:r>
          </a:p>
          <a:p>
            <a:pPr marL="0" indent="0">
              <a:buNone/>
            </a:pPr>
            <a:r>
              <a:rPr lang="en-US" sz="1600" dirty="0"/>
              <a:t>(1 + 0)p</a:t>
            </a:r>
            <a:r>
              <a:rPr lang="ja-JP" altLang="en-US" sz="1600" dirty="0"/>
              <a:t>・</a:t>
            </a:r>
            <a:r>
              <a:rPr lang="en-US" altLang="ja-JP" sz="1600" dirty="0"/>
              <a:t>C + w</a:t>
            </a:r>
            <a:r>
              <a:rPr lang="ja-JP" altLang="en-US" sz="1600" dirty="0"/>
              <a:t>・</a:t>
            </a:r>
            <a:r>
              <a:rPr lang="en-US" altLang="ja-JP" sz="1600" dirty="0"/>
              <a:t>l = w</a:t>
            </a:r>
            <a:r>
              <a:rPr lang="ja-JP" altLang="en-US" sz="1600" dirty="0"/>
              <a:t>・</a:t>
            </a:r>
            <a:r>
              <a:rPr lang="en-US" altLang="ja-JP" sz="1600" dirty="0"/>
              <a:t>T</a:t>
            </a:r>
          </a:p>
          <a:p>
            <a:pPr marL="0" indent="0">
              <a:buNone/>
            </a:pPr>
            <a:r>
              <a:rPr lang="en-US" altLang="ja-JP" sz="1600" dirty="0"/>
              <a:t>P</a:t>
            </a:r>
            <a:r>
              <a:rPr lang="ja-JP" altLang="en-US" sz="1600" dirty="0"/>
              <a:t>・</a:t>
            </a:r>
            <a:r>
              <a:rPr lang="en-US" altLang="ja-JP" sz="1600" dirty="0"/>
              <a:t>C + w/1 + 0 </a:t>
            </a:r>
            <a:r>
              <a:rPr lang="ja-JP" altLang="en-US" sz="1600" dirty="0"/>
              <a:t>・</a:t>
            </a:r>
            <a:r>
              <a:rPr lang="en-US" altLang="ja-JP" sz="1600" dirty="0"/>
              <a:t>l = w/1 +0</a:t>
            </a:r>
            <a:r>
              <a:rPr lang="ja-JP" altLang="en-US" sz="1600" dirty="0"/>
              <a:t>・</a:t>
            </a:r>
            <a:r>
              <a:rPr lang="en-US" altLang="ja-JP" sz="1600" dirty="0"/>
              <a:t>T</a:t>
            </a:r>
          </a:p>
        </p:txBody>
      </p:sp>
    </p:spTree>
    <p:extLst>
      <p:ext uri="{BB962C8B-B14F-4D97-AF65-F5344CB8AC3E}">
        <p14:creationId xmlns:p14="http://schemas.microsoft.com/office/powerpoint/2010/main" val="343224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ja-JP" altLang="en-US" dirty="0"/>
              <a:t>賃金率変化の効果</a:t>
            </a:r>
            <a:endParaRPr lang="ja-JP" altLang="en-US" dirty="0">
              <a:latin typeface="Times New Roman" pitchFamily="18" charset="0"/>
              <a:cs typeface="Times New Roman" pitchFamily="18" charset="0"/>
            </a:endParaRPr>
          </a:p>
        </p:txBody>
      </p:sp>
      <p:sp>
        <p:nvSpPr>
          <p:cNvPr id="2" name="テキスト ボックス 1"/>
          <p:cNvSpPr txBox="1"/>
          <p:nvPr/>
        </p:nvSpPr>
        <p:spPr>
          <a:xfrm>
            <a:off x="744203" y="5856738"/>
            <a:ext cx="1800547" cy="369332"/>
          </a:xfrm>
          <a:prstGeom prst="rect">
            <a:avLst/>
          </a:prstGeom>
          <a:noFill/>
        </p:spPr>
        <p:txBody>
          <a:bodyPr wrap="square" rtlCol="0">
            <a:spAutoFit/>
          </a:bodyPr>
          <a:lstStyle/>
          <a:p>
            <a:r>
              <a:rPr kumimoji="1" lang="ja-JP" altLang="en-US" dirty="0"/>
              <a:t>当初の予算線</a:t>
            </a:r>
          </a:p>
        </p:txBody>
      </p:sp>
      <p:sp>
        <p:nvSpPr>
          <p:cNvPr id="4" name="テキスト ボックス 3"/>
          <p:cNvSpPr txBox="1"/>
          <p:nvPr/>
        </p:nvSpPr>
        <p:spPr>
          <a:xfrm>
            <a:off x="2797371" y="2172970"/>
            <a:ext cx="2384409" cy="369332"/>
          </a:xfrm>
          <a:prstGeom prst="rect">
            <a:avLst/>
          </a:prstGeom>
          <a:noFill/>
        </p:spPr>
        <p:txBody>
          <a:bodyPr wrap="square" rtlCol="0">
            <a:spAutoFit/>
          </a:bodyPr>
          <a:lstStyle/>
          <a:p>
            <a:r>
              <a:rPr kumimoji="1" lang="ja-JP" altLang="en-US" dirty="0"/>
              <a:t>所得補償後の予算線</a:t>
            </a: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77327" y="3738406"/>
            <a:ext cx="3240088" cy="1817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4" name="Line 8"/>
          <p:cNvSpPr>
            <a:spLocks noChangeShapeType="1"/>
          </p:cNvSpPr>
          <p:nvPr/>
        </p:nvSpPr>
        <p:spPr bwMode="auto">
          <a:xfrm flipH="1">
            <a:off x="1933770" y="1892047"/>
            <a:ext cx="972343" cy="422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2966878" y="1612713"/>
            <a:ext cx="316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latin typeface="Times New Roman" pitchFamily="18" charset="0"/>
              </a:rPr>
              <a:t>賃金率上昇後の予算線</a:t>
            </a:r>
            <a:endParaRPr lang="en-US" altLang="ja-JP" dirty="0"/>
          </a:p>
        </p:txBody>
      </p:sp>
      <p:sp>
        <p:nvSpPr>
          <p:cNvPr id="24591" name="Arc 15"/>
          <p:cNvSpPr>
            <a:spLocks/>
          </p:cNvSpPr>
          <p:nvPr/>
        </p:nvSpPr>
        <p:spPr bwMode="auto">
          <a:xfrm rot="10800000">
            <a:off x="1392432" y="181276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2941192" y="42831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24593" name="Oval 17"/>
          <p:cNvSpPr>
            <a:spLocks noChangeArrowheads="1"/>
          </p:cNvSpPr>
          <p:nvPr/>
        </p:nvSpPr>
        <p:spPr bwMode="auto">
          <a:xfrm>
            <a:off x="2906114" y="4689512"/>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4606" name="Line 30"/>
          <p:cNvSpPr>
            <a:spLocks noChangeShapeType="1"/>
          </p:cNvSpPr>
          <p:nvPr/>
        </p:nvSpPr>
        <p:spPr bwMode="auto">
          <a:xfrm flipH="1" flipV="1">
            <a:off x="1465057" y="3974124"/>
            <a:ext cx="179418" cy="1882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1392432" y="2348879"/>
            <a:ext cx="1404939" cy="6876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p:cNvSpPr>
            <a:spLocks noChangeShapeType="1"/>
          </p:cNvSpPr>
          <p:nvPr/>
        </p:nvSpPr>
        <p:spPr bwMode="auto">
          <a:xfrm>
            <a:off x="1321789" y="1565179"/>
            <a:ext cx="3095626" cy="3990915"/>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190272" y="2727138"/>
            <a:ext cx="2196306" cy="2828956"/>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2256827" y="156517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Oval 17"/>
          <p:cNvSpPr>
            <a:spLocks noChangeArrowheads="1"/>
          </p:cNvSpPr>
          <p:nvPr/>
        </p:nvSpPr>
        <p:spPr bwMode="auto">
          <a:xfrm>
            <a:off x="2977551" y="3666968"/>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4" name="Oval 17"/>
          <p:cNvSpPr>
            <a:spLocks noChangeArrowheads="1"/>
          </p:cNvSpPr>
          <p:nvPr/>
        </p:nvSpPr>
        <p:spPr bwMode="auto">
          <a:xfrm>
            <a:off x="2185389" y="4046765"/>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5" name="Text Box 19"/>
          <p:cNvSpPr txBox="1">
            <a:spLocks noChangeArrowheads="1"/>
          </p:cNvSpPr>
          <p:nvPr/>
        </p:nvSpPr>
        <p:spPr bwMode="auto">
          <a:xfrm>
            <a:off x="3061955" y="329317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F</a:t>
            </a:r>
          </a:p>
        </p:txBody>
      </p:sp>
      <p:sp>
        <p:nvSpPr>
          <p:cNvPr id="36" name="Text Box 19"/>
          <p:cNvSpPr txBox="1">
            <a:spLocks noChangeArrowheads="1"/>
          </p:cNvSpPr>
          <p:nvPr/>
        </p:nvSpPr>
        <p:spPr bwMode="auto">
          <a:xfrm>
            <a:off x="2288425" y="3562761"/>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G</a:t>
            </a:r>
          </a:p>
        </p:txBody>
      </p:sp>
      <p:sp>
        <p:nvSpPr>
          <p:cNvPr id="3" name="テキスト ボックス 2"/>
          <p:cNvSpPr txBox="1"/>
          <p:nvPr/>
        </p:nvSpPr>
        <p:spPr>
          <a:xfrm>
            <a:off x="4848421" y="5100890"/>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0</a:t>
            </a:r>
            <a:endParaRPr kumimoji="1" lang="ja-JP" altLang="en-US" baseline="-25000" dirty="0">
              <a:latin typeface="Times New Roman" pitchFamily="18" charset="0"/>
              <a:cs typeface="Times New Roman" pitchFamily="18" charset="0"/>
            </a:endParaRPr>
          </a:p>
        </p:txBody>
      </p:sp>
      <p:sp>
        <p:nvSpPr>
          <p:cNvPr id="39" name="テキスト ボックス 38"/>
          <p:cNvSpPr txBox="1"/>
          <p:nvPr/>
        </p:nvSpPr>
        <p:spPr>
          <a:xfrm>
            <a:off x="5658930" y="4895692"/>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1</a:t>
            </a:r>
            <a:endParaRPr kumimoji="1" lang="ja-JP" altLang="en-US" baseline="-25000" dirty="0">
              <a:latin typeface="Times New Roman" pitchFamily="18" charset="0"/>
              <a:cs typeface="Times New Roman" pitchFamily="18" charset="0"/>
            </a:endParaRPr>
          </a:p>
        </p:txBody>
      </p:sp>
      <p:cxnSp>
        <p:nvCxnSpPr>
          <p:cNvPr id="6" name="直線矢印コネクタ 5"/>
          <p:cNvCxnSpPr/>
          <p:nvPr/>
        </p:nvCxnSpPr>
        <p:spPr>
          <a:xfrm flipH="1" flipV="1">
            <a:off x="2432887" y="4189640"/>
            <a:ext cx="436715" cy="29194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2469399" y="3845552"/>
            <a:ext cx="436715" cy="231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397021" y="1948298"/>
            <a:ext cx="3567467" cy="3754874"/>
          </a:xfrm>
          <a:prstGeom prst="rect">
            <a:avLst/>
          </a:prstGeom>
          <a:noFill/>
        </p:spPr>
        <p:txBody>
          <a:bodyPr wrap="square" rtlCol="0">
            <a:spAutoFit/>
          </a:bodyPr>
          <a:lstStyle/>
          <a:p>
            <a:r>
              <a:rPr kumimoji="1" lang="en-US" altLang="ja-JP" sz="2000" dirty="0">
                <a:latin typeface="Times New Roman" pitchFamily="18" charset="0"/>
                <a:cs typeface="Times New Roman" pitchFamily="18" charset="0"/>
              </a:rPr>
              <a:t>E</a:t>
            </a:r>
            <a:r>
              <a:rPr kumimoji="1" lang="en-US" altLang="ja-JP" sz="2000" dirty="0">
                <a:latin typeface="Times New Roman" pitchFamily="18" charset="0"/>
                <a:cs typeface="Times New Roman" pitchFamily="18" charset="0"/>
                <a:sym typeface="Wingdings" pitchFamily="2" charset="2"/>
              </a:rPr>
              <a:t>G</a:t>
            </a:r>
            <a:r>
              <a:rPr kumimoji="1" lang="ja-JP" altLang="en-US" sz="2000" dirty="0">
                <a:latin typeface="Times New Roman" pitchFamily="18" charset="0"/>
                <a:cs typeface="Times New Roman" pitchFamily="18" charset="0"/>
                <a:sym typeface="Wingdings" pitchFamily="2" charset="2"/>
              </a:rPr>
              <a:t>　代替効果</a:t>
            </a:r>
            <a:endParaRPr kumimoji="1"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　賃金の上昇はレジャーを高価に　</a:t>
            </a:r>
            <a:r>
              <a:rPr lang="en-US" altLang="ja-JP" sz="2000" i="1" dirty="0">
                <a:latin typeface="Times New Roman" pitchFamily="18" charset="0"/>
                <a:cs typeface="Times New Roman" pitchFamily="18" charset="0"/>
                <a:sym typeface="Wingdings" pitchFamily="2" charset="2"/>
              </a:rPr>
              <a:t>l</a:t>
            </a:r>
            <a:r>
              <a:rPr lang="ja-JP" altLang="en-US" sz="2000" dirty="0">
                <a:latin typeface="Times New Roman" pitchFamily="18" charset="0"/>
                <a:cs typeface="Times New Roman" pitchFamily="18" charset="0"/>
                <a:sym typeface="Wingdings" pitchFamily="2" charset="2"/>
              </a:rPr>
              <a:t>から</a:t>
            </a:r>
            <a:r>
              <a:rPr lang="en-US" altLang="ja-JP" sz="2000" i="1" dirty="0">
                <a:latin typeface="Times New Roman" pitchFamily="18" charset="0"/>
                <a:cs typeface="Times New Roman" pitchFamily="18" charset="0"/>
                <a:sym typeface="Wingdings" pitchFamily="2" charset="2"/>
              </a:rPr>
              <a:t>C</a:t>
            </a:r>
            <a:r>
              <a:rPr lang="ja-JP" altLang="en-US" sz="2000" dirty="0">
                <a:latin typeface="Times New Roman" pitchFamily="18" charset="0"/>
                <a:cs typeface="Times New Roman" pitchFamily="18" charset="0"/>
                <a:sym typeface="Wingdings" pitchFamily="2" charset="2"/>
              </a:rPr>
              <a:t>への代替</a:t>
            </a:r>
            <a:endParaRPr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効用が増加した</a:t>
            </a:r>
            <a:endParaRPr lang="en-US" altLang="ja-JP" sz="2000" dirty="0">
              <a:latin typeface="Times New Roman" pitchFamily="18" charset="0"/>
              <a:cs typeface="Times New Roman" pitchFamily="18" charset="0"/>
              <a:sym typeface="Wingdings" pitchFamily="2" charset="2"/>
            </a:endParaRPr>
          </a:p>
          <a:p>
            <a:endParaRPr lang="en-US" altLang="ja-JP" sz="2000" dirty="0">
              <a:latin typeface="Times New Roman" pitchFamily="18" charset="0"/>
              <a:cs typeface="Times New Roman" pitchFamily="18" charset="0"/>
              <a:sym typeface="Wingdings" pitchFamily="2" charset="2"/>
            </a:endParaRPr>
          </a:p>
          <a:p>
            <a:endParaRPr kumimoji="1" lang="en-US" altLang="ja-JP" sz="2000" dirty="0">
              <a:latin typeface="Times New Roman" pitchFamily="18" charset="0"/>
              <a:cs typeface="Times New Roman" pitchFamily="18" charset="0"/>
              <a:sym typeface="Wingdings" pitchFamily="2" charset="2"/>
            </a:endParaRPr>
          </a:p>
          <a:p>
            <a:r>
              <a:rPr kumimoji="1" lang="en-US" altLang="ja-JP" sz="2000" dirty="0">
                <a:latin typeface="Times New Roman" pitchFamily="18" charset="0"/>
                <a:cs typeface="Times New Roman" pitchFamily="18" charset="0"/>
              </a:rPr>
              <a:t>G</a:t>
            </a:r>
            <a:r>
              <a:rPr kumimoji="1" lang="en-US" altLang="ja-JP" sz="2000" dirty="0">
                <a:latin typeface="Times New Roman" pitchFamily="18" charset="0"/>
                <a:cs typeface="Times New Roman" pitchFamily="18" charset="0"/>
                <a:sym typeface="Wingdings" pitchFamily="2" charset="2"/>
              </a:rPr>
              <a:t>F </a:t>
            </a:r>
            <a:r>
              <a:rPr kumimoji="1" lang="ja-JP" altLang="en-US" sz="2000" dirty="0">
                <a:latin typeface="Times New Roman" pitchFamily="18" charset="0"/>
                <a:cs typeface="Times New Roman" pitchFamily="18" charset="0"/>
                <a:sym typeface="Wingdings" pitchFamily="2" charset="2"/>
              </a:rPr>
              <a:t>　所得効果</a:t>
            </a:r>
            <a:endParaRPr kumimoji="1"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　</a:t>
            </a:r>
            <a:r>
              <a:rPr lang="en-US" altLang="ja-JP" sz="2000" i="1" dirty="0">
                <a:latin typeface="Times New Roman" pitchFamily="18" charset="0"/>
                <a:cs typeface="Times New Roman" pitchFamily="18" charset="0"/>
                <a:sym typeface="Wingdings" pitchFamily="2" charset="2"/>
              </a:rPr>
              <a:t>l</a:t>
            </a:r>
            <a:r>
              <a:rPr lang="ja-JP" altLang="en-US" sz="2000" dirty="0" err="1">
                <a:latin typeface="Times New Roman" pitchFamily="18" charset="0"/>
                <a:cs typeface="Times New Roman" pitchFamily="18" charset="0"/>
                <a:sym typeface="Wingdings" pitchFamily="2" charset="2"/>
              </a:rPr>
              <a:t>，</a:t>
            </a:r>
            <a:r>
              <a:rPr lang="en-US" altLang="ja-JP" sz="2000" i="1" dirty="0">
                <a:latin typeface="Times New Roman" pitchFamily="18" charset="0"/>
                <a:cs typeface="Times New Roman" pitchFamily="18" charset="0"/>
                <a:sym typeface="Wingdings" pitchFamily="2" charset="2"/>
              </a:rPr>
              <a:t>C</a:t>
            </a:r>
            <a:r>
              <a:rPr lang="ja-JP" altLang="en-US" sz="2000" dirty="0">
                <a:latin typeface="Times New Roman" pitchFamily="18" charset="0"/>
                <a:cs typeface="Times New Roman" pitchFamily="18" charset="0"/>
                <a:sym typeface="Wingdings" pitchFamily="2" charset="2"/>
              </a:rPr>
              <a:t>ともに増加</a:t>
            </a:r>
            <a:endParaRPr lang="en-US" altLang="ja-JP" sz="2000" dirty="0">
              <a:latin typeface="Times New Roman" pitchFamily="18" charset="0"/>
              <a:cs typeface="Times New Roman" pitchFamily="18" charset="0"/>
              <a:sym typeface="Wingdings" pitchFamily="2" charset="2"/>
            </a:endParaRPr>
          </a:p>
          <a:p>
            <a:endParaRPr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労働供給に与える影響ははっきりしない　</a:t>
            </a:r>
            <a:endParaRPr lang="en-US" altLang="ja-JP" sz="2000" dirty="0">
              <a:latin typeface="Times New Roman" pitchFamily="18" charset="0"/>
              <a:cs typeface="Times New Roman" pitchFamily="18" charset="0"/>
              <a:sym typeface="Wingdings" pitchFamily="2" charset="2"/>
            </a:endParaRPr>
          </a:p>
          <a:p>
            <a:endParaRPr kumimoji="1" lang="ja-JP" altLang="en-US" dirty="0"/>
          </a:p>
        </p:txBody>
      </p:sp>
      <p:sp>
        <p:nvSpPr>
          <p:cNvPr id="5" name="テキスト ボックス 4"/>
          <p:cNvSpPr txBox="1"/>
          <p:nvPr/>
        </p:nvSpPr>
        <p:spPr>
          <a:xfrm>
            <a:off x="5397021" y="5661248"/>
            <a:ext cx="543131" cy="380156"/>
          </a:xfrm>
          <a:prstGeom prst="rect">
            <a:avLst/>
          </a:prstGeom>
          <a:noFill/>
        </p:spPr>
        <p:txBody>
          <a:bodyPr wrap="square" rtlCol="0">
            <a:spAutoFit/>
          </a:bodyPr>
          <a:lstStyle/>
          <a:p>
            <a:r>
              <a:rPr lang="en-US" altLang="ja-JP" i="1" dirty="0">
                <a:latin typeface="Times New Roman" pitchFamily="18" charset="0"/>
                <a:cs typeface="Times New Roman" pitchFamily="18" charset="0"/>
              </a:rPr>
              <a:t>l</a:t>
            </a:r>
            <a:endParaRPr kumimoji="1" lang="ja-JP" altLang="en-US" i="1" dirty="0">
              <a:latin typeface="Times New Roman" pitchFamily="18" charset="0"/>
              <a:cs typeface="Times New Roman" pitchFamily="18" charset="0"/>
            </a:endParaRPr>
          </a:p>
        </p:txBody>
      </p:sp>
      <p:sp>
        <p:nvSpPr>
          <p:cNvPr id="7" name="テキスト ボックス 6"/>
          <p:cNvSpPr txBox="1"/>
          <p:nvPr/>
        </p:nvSpPr>
        <p:spPr>
          <a:xfrm>
            <a:off x="744203" y="1452406"/>
            <a:ext cx="371413"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C</a:t>
            </a:r>
            <a:endParaRPr kumimoji="1" lang="ja-JP" alt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857414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77A3-D5E0-194E-B95B-6CAEA12A41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609501-E160-2640-B322-51F71193C8BE}"/>
              </a:ext>
            </a:extLst>
          </p:cNvPr>
          <p:cNvSpPr>
            <a:spLocks noGrp="1"/>
          </p:cNvSpPr>
          <p:nvPr>
            <p:ph idx="1"/>
          </p:nvPr>
        </p:nvSpPr>
        <p:spPr/>
        <p:txBody>
          <a:bodyPr/>
          <a:lstStyle/>
          <a:p>
            <a:pPr marL="0" indent="0">
              <a:buNone/>
            </a:pPr>
            <a:r>
              <a:rPr lang="en-US" dirty="0"/>
              <a:t>E</a:t>
            </a:r>
            <a:r>
              <a:rPr lang="ja-JP" altLang="en-US" dirty="0"/>
              <a:t>と</a:t>
            </a:r>
            <a:r>
              <a:rPr lang="en-US" altLang="ja-JP" dirty="0"/>
              <a:t>F</a:t>
            </a:r>
            <a:r>
              <a:rPr lang="ja-JP" altLang="en-US" dirty="0"/>
              <a:t>はレジャー時間は変わらない</a:t>
            </a:r>
            <a:endParaRPr lang="en-US" altLang="ja-JP" dirty="0"/>
          </a:p>
          <a:p>
            <a:pPr marL="0" indent="0">
              <a:buNone/>
            </a:pPr>
            <a:r>
              <a:rPr lang="en-US" dirty="0"/>
              <a:t>	</a:t>
            </a:r>
            <a:endParaRPr lang="en-US" altLang="ja-JP" dirty="0"/>
          </a:p>
        </p:txBody>
      </p:sp>
    </p:spTree>
    <p:extLst>
      <p:ext uri="{BB962C8B-B14F-4D97-AF65-F5344CB8AC3E}">
        <p14:creationId xmlns:p14="http://schemas.microsoft.com/office/powerpoint/2010/main" val="412189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47FC-9B88-9A4E-8DBD-67D504128A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430961-75D1-8E41-B717-89377111D980}"/>
              </a:ext>
            </a:extLst>
          </p:cNvPr>
          <p:cNvSpPr>
            <a:spLocks noGrp="1"/>
          </p:cNvSpPr>
          <p:nvPr>
            <p:ph idx="1"/>
          </p:nvPr>
        </p:nvSpPr>
        <p:spPr/>
        <p:txBody>
          <a:bodyPr>
            <a:normAutofit/>
          </a:bodyPr>
          <a:lstStyle/>
          <a:p>
            <a:pPr marL="0" indent="0">
              <a:buNone/>
            </a:pPr>
            <a:r>
              <a:rPr lang="en-US" sz="1400" dirty="0"/>
              <a:t>W</a:t>
            </a:r>
            <a:r>
              <a:rPr lang="ja-JP" altLang="en-US" sz="1400" dirty="0"/>
              <a:t>は</a:t>
            </a:r>
            <a:r>
              <a:rPr lang="en-US" altLang="ja-JP" sz="1400" dirty="0"/>
              <a:t>leisure</a:t>
            </a:r>
            <a:r>
              <a:rPr lang="ja-JP" altLang="en-US" sz="1400" dirty="0"/>
              <a:t>の価格</a:t>
            </a:r>
            <a:endParaRPr lang="en-US" altLang="ja-JP" sz="1400" dirty="0"/>
          </a:p>
          <a:p>
            <a:pPr marL="0" indent="0">
              <a:buNone/>
            </a:pPr>
            <a:r>
              <a:rPr lang="en-US" sz="1400" dirty="0"/>
              <a:t>P: C</a:t>
            </a:r>
            <a:r>
              <a:rPr lang="ja-JP" altLang="en-US" sz="1400" dirty="0"/>
              <a:t>の価格</a:t>
            </a:r>
            <a:endParaRPr lang="en-US" altLang="ja-JP" sz="1400" dirty="0"/>
          </a:p>
          <a:p>
            <a:pPr marL="0" indent="0">
              <a:buNone/>
            </a:pPr>
            <a:r>
              <a:rPr lang="en-US" sz="1400" dirty="0"/>
              <a:t>w/p C</a:t>
            </a:r>
            <a:r>
              <a:rPr lang="ja-JP" altLang="en-US" sz="1400" dirty="0"/>
              <a:t>と比べた</a:t>
            </a:r>
            <a:r>
              <a:rPr lang="en-US" altLang="ja-JP" sz="1400" dirty="0"/>
              <a:t>l</a:t>
            </a:r>
            <a:r>
              <a:rPr lang="ja-JP" altLang="en-US" sz="1400" dirty="0"/>
              <a:t>の価格</a:t>
            </a:r>
            <a:endParaRPr lang="en-US" altLang="ja-JP" sz="1400" dirty="0"/>
          </a:p>
          <a:p>
            <a:pPr marL="0" indent="0">
              <a:buNone/>
            </a:pPr>
            <a:endParaRPr lang="en-US" altLang="ja-JP" sz="1400" dirty="0"/>
          </a:p>
          <a:p>
            <a:pPr marL="0" indent="0">
              <a:buNone/>
            </a:pPr>
            <a:r>
              <a:rPr lang="ja-JP" altLang="en-US" sz="1400" dirty="0"/>
              <a:t>実質賃金率の上昇の効果</a:t>
            </a:r>
            <a:endParaRPr lang="en-US" altLang="ja-JP" sz="1400" dirty="0"/>
          </a:p>
          <a:p>
            <a:pPr marL="0" indent="0">
              <a:buNone/>
            </a:pPr>
            <a:r>
              <a:rPr lang="en-US" altLang="ja-JP" sz="1400" dirty="0"/>
              <a:t>W</a:t>
            </a:r>
            <a:r>
              <a:rPr lang="ja-JP" altLang="en-US" sz="1400" dirty="0"/>
              <a:t>↑</a:t>
            </a:r>
            <a:endParaRPr lang="en-US" altLang="ja-JP" sz="1400" dirty="0"/>
          </a:p>
          <a:p>
            <a:pPr marL="0" indent="0">
              <a:buNone/>
            </a:pPr>
            <a:r>
              <a:rPr lang="en-US" altLang="ja-JP" sz="1400" dirty="0"/>
              <a:t>(w/p </a:t>
            </a:r>
            <a:r>
              <a:rPr lang="ja-JP" altLang="en-US" sz="1400" dirty="0"/>
              <a:t>↑</a:t>
            </a:r>
            <a:r>
              <a:rPr lang="en-US" altLang="ja-JP" sz="1400" dirty="0"/>
              <a:t>)		E</a:t>
            </a:r>
            <a:r>
              <a:rPr lang="ja-JP" altLang="en-US" sz="1400" dirty="0"/>
              <a:t>→</a:t>
            </a:r>
            <a:r>
              <a:rPr lang="en-US" altLang="ja-JP" sz="1400" dirty="0"/>
              <a:t>G	G</a:t>
            </a:r>
            <a:r>
              <a:rPr lang="ja-JP" altLang="en-US" sz="1400" dirty="0"/>
              <a:t>→</a:t>
            </a:r>
            <a:r>
              <a:rPr lang="en-US" altLang="ja-JP" sz="1400" dirty="0"/>
              <a:t>F	E</a:t>
            </a:r>
            <a:r>
              <a:rPr lang="ja-JP" altLang="en-US" sz="1400" dirty="0"/>
              <a:t>→</a:t>
            </a:r>
            <a:r>
              <a:rPr lang="en-US" altLang="ja-JP" sz="1400" dirty="0"/>
              <a:t>F</a:t>
            </a:r>
          </a:p>
          <a:p>
            <a:pPr marL="0" indent="0">
              <a:buNone/>
            </a:pPr>
            <a:r>
              <a:rPr lang="en-US" altLang="ja-JP" sz="1400" dirty="0"/>
              <a:t>		</a:t>
            </a:r>
            <a:r>
              <a:rPr lang="ja-JP" altLang="en-US" sz="1400" dirty="0"/>
              <a:t>代替</a:t>
            </a:r>
            <a:r>
              <a:rPr lang="en-US" altLang="ja-JP" sz="1400" dirty="0"/>
              <a:t>	</a:t>
            </a:r>
            <a:r>
              <a:rPr lang="ja-JP" altLang="en-US" sz="1400" dirty="0"/>
              <a:t>所得</a:t>
            </a:r>
            <a:r>
              <a:rPr lang="en-US" altLang="ja-JP" sz="1400" dirty="0"/>
              <a:t>	</a:t>
            </a:r>
            <a:r>
              <a:rPr lang="ja-JP" altLang="en-US" sz="1400" dirty="0"/>
              <a:t>総合</a:t>
            </a:r>
            <a:endParaRPr lang="en-US" altLang="ja-JP" sz="1400" dirty="0"/>
          </a:p>
          <a:p>
            <a:pPr marL="0" indent="0">
              <a:buNone/>
            </a:pPr>
            <a:r>
              <a:rPr lang="en-US" sz="1400" dirty="0"/>
              <a:t>	C	+	+	+</a:t>
            </a:r>
          </a:p>
          <a:p>
            <a:pPr marL="0" indent="0">
              <a:buNone/>
            </a:pPr>
            <a:r>
              <a:rPr lang="en-US" sz="1400" dirty="0"/>
              <a:t>	l	-	+	?</a:t>
            </a:r>
          </a:p>
          <a:p>
            <a:pPr marL="0" indent="0">
              <a:buNone/>
            </a:pPr>
            <a:r>
              <a:rPr lang="en-US" sz="1400" dirty="0"/>
              <a:t>	h	+	-	?</a:t>
            </a:r>
          </a:p>
          <a:p>
            <a:pPr marL="0" indent="0">
              <a:buNone/>
            </a:pPr>
            <a:endParaRPr lang="en-US" sz="1400" dirty="0"/>
          </a:p>
        </p:txBody>
      </p:sp>
    </p:spTree>
    <p:extLst>
      <p:ext uri="{BB962C8B-B14F-4D97-AF65-F5344CB8AC3E}">
        <p14:creationId xmlns:p14="http://schemas.microsoft.com/office/powerpoint/2010/main" val="50319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ja-JP" altLang="en-US" dirty="0"/>
              <a:t>賃金率変化の効果</a:t>
            </a:r>
            <a:r>
              <a:rPr lang="en-US" altLang="ja-JP" dirty="0"/>
              <a:t>(2)</a:t>
            </a:r>
            <a:br>
              <a:rPr lang="en-US" altLang="ja-JP" dirty="0"/>
            </a:br>
            <a:r>
              <a:rPr lang="ja-JP" altLang="en-US" dirty="0"/>
              <a:t>→賃金率がだんだん高くなる場合</a:t>
            </a:r>
            <a:br>
              <a:rPr lang="en-US" altLang="ja-JP" dirty="0"/>
            </a:br>
            <a:r>
              <a:rPr lang="ja-JP" altLang="en-US" sz="3100" dirty="0"/>
              <a:t>後方屈曲的労働供給曲線</a:t>
            </a:r>
            <a:endParaRPr lang="ja-JP" altLang="en-US" dirty="0">
              <a:latin typeface="Times New Roman" pitchFamily="18" charset="0"/>
              <a:cs typeface="Times New Roman" pitchFamily="18" charset="0"/>
            </a:endParaRP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56483" y="4437112"/>
            <a:ext cx="3260932" cy="11189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1" name="Arc 15"/>
          <p:cNvSpPr>
            <a:spLocks/>
          </p:cNvSpPr>
          <p:nvPr/>
        </p:nvSpPr>
        <p:spPr bwMode="auto">
          <a:xfrm rot="10800000">
            <a:off x="1357660" y="2010411"/>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9" name="Line 5"/>
          <p:cNvSpPr>
            <a:spLocks noChangeShapeType="1"/>
          </p:cNvSpPr>
          <p:nvPr/>
        </p:nvSpPr>
        <p:spPr bwMode="auto">
          <a:xfrm>
            <a:off x="1156484" y="3036482"/>
            <a:ext cx="3260932" cy="2519612"/>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644475" y="1487038"/>
            <a:ext cx="2689985" cy="4069055"/>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1614847" y="1722060"/>
            <a:ext cx="3198801" cy="33035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テキスト ボックス 14"/>
          <p:cNvSpPr txBox="1"/>
          <p:nvPr/>
        </p:nvSpPr>
        <p:spPr>
          <a:xfrm>
            <a:off x="1006899" y="5573073"/>
            <a:ext cx="4863612" cy="923330"/>
          </a:xfrm>
          <a:prstGeom prst="rect">
            <a:avLst/>
          </a:prstGeom>
          <a:noFill/>
        </p:spPr>
        <p:txBody>
          <a:bodyPr wrap="square" rtlCol="0">
            <a:spAutoFit/>
          </a:bodyPr>
          <a:lstStyle/>
          <a:p>
            <a:r>
              <a:rPr lang="ja-JP" altLang="en-US" dirty="0">
                <a:latin typeface="Times New Roman" pitchFamily="18" charset="0"/>
                <a:cs typeface="Times New Roman" pitchFamily="18" charset="0"/>
                <a:sym typeface="Wingdings" pitchFamily="2" charset="2"/>
              </a:rPr>
              <a:t>賃金率上昇の効果</a:t>
            </a:r>
            <a:endParaRPr lang="en-US" altLang="ja-JP" dirty="0">
              <a:latin typeface="Times New Roman" pitchFamily="18" charset="0"/>
              <a:cs typeface="Times New Roman" pitchFamily="18" charset="0"/>
              <a:sym typeface="Wingdings" pitchFamily="2" charset="2"/>
            </a:endParaRPr>
          </a:p>
          <a:p>
            <a:r>
              <a:rPr lang="ja-JP" altLang="en-US" dirty="0">
                <a:latin typeface="Times New Roman" pitchFamily="18" charset="0"/>
                <a:cs typeface="Times New Roman" pitchFamily="18" charset="0"/>
                <a:sym typeface="Wingdings" pitchFamily="2" charset="2"/>
              </a:rPr>
              <a:t>　賃金の低いときには代替効果が優勢</a:t>
            </a:r>
            <a:endParaRPr lang="en-US" altLang="ja-JP" dirty="0">
              <a:latin typeface="Times New Roman" pitchFamily="18" charset="0"/>
              <a:cs typeface="Times New Roman" pitchFamily="18" charset="0"/>
              <a:sym typeface="Wingdings" pitchFamily="2" charset="2"/>
            </a:endParaRPr>
          </a:p>
          <a:p>
            <a:r>
              <a:rPr lang="ja-JP" altLang="en-US" dirty="0">
                <a:latin typeface="Times New Roman" pitchFamily="18" charset="0"/>
                <a:cs typeface="Times New Roman" pitchFamily="18" charset="0"/>
                <a:sym typeface="Wingdings" pitchFamily="2" charset="2"/>
              </a:rPr>
              <a:t>　賃金が十分高くなると所得効果が優勢</a:t>
            </a:r>
            <a:endParaRPr kumimoji="1" lang="ja-JP" altLang="en-US" dirty="0"/>
          </a:p>
        </p:txBody>
      </p:sp>
      <p:sp>
        <p:nvSpPr>
          <p:cNvPr id="5" name="テキスト ボックス 4"/>
          <p:cNvSpPr txBox="1"/>
          <p:nvPr/>
        </p:nvSpPr>
        <p:spPr>
          <a:xfrm>
            <a:off x="5397021" y="5661248"/>
            <a:ext cx="543131" cy="380156"/>
          </a:xfrm>
          <a:prstGeom prst="rect">
            <a:avLst/>
          </a:prstGeom>
          <a:noFill/>
        </p:spPr>
        <p:txBody>
          <a:bodyPr wrap="square" rtlCol="0">
            <a:spAutoFit/>
          </a:bodyPr>
          <a:lstStyle/>
          <a:p>
            <a:r>
              <a:rPr lang="en-US" altLang="ja-JP" i="1" dirty="0">
                <a:latin typeface="Times New Roman" pitchFamily="18" charset="0"/>
                <a:cs typeface="Times New Roman" pitchFamily="18" charset="0"/>
              </a:rPr>
              <a:t>l</a:t>
            </a:r>
            <a:endParaRPr kumimoji="1" lang="ja-JP" altLang="en-US" i="1" dirty="0">
              <a:latin typeface="Times New Roman" pitchFamily="18" charset="0"/>
              <a:cs typeface="Times New Roman" pitchFamily="18" charset="0"/>
            </a:endParaRPr>
          </a:p>
        </p:txBody>
      </p:sp>
      <p:sp>
        <p:nvSpPr>
          <p:cNvPr id="7" name="テキスト ボックス 6"/>
          <p:cNvSpPr txBox="1"/>
          <p:nvPr/>
        </p:nvSpPr>
        <p:spPr>
          <a:xfrm>
            <a:off x="744203" y="1452406"/>
            <a:ext cx="371413"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C</a:t>
            </a:r>
            <a:endParaRPr kumimoji="1" lang="ja-JP" altLang="en-US" i="1" dirty="0">
              <a:latin typeface="Times New Roman" pitchFamily="18" charset="0"/>
              <a:cs typeface="Times New Roman" pitchFamily="18" charset="0"/>
            </a:endParaRPr>
          </a:p>
        </p:txBody>
      </p:sp>
      <p:sp>
        <p:nvSpPr>
          <p:cNvPr id="33" name="Arc 15"/>
          <p:cNvSpPr>
            <a:spLocks/>
          </p:cNvSpPr>
          <p:nvPr/>
        </p:nvSpPr>
        <p:spPr bwMode="auto">
          <a:xfrm rot="10800000">
            <a:off x="2233567" y="1517170"/>
            <a:ext cx="3024336" cy="3038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フリーフォーム 12"/>
          <p:cNvSpPr/>
          <p:nvPr/>
        </p:nvSpPr>
        <p:spPr>
          <a:xfrm>
            <a:off x="2774048" y="2666082"/>
            <a:ext cx="971687" cy="2787267"/>
          </a:xfrm>
          <a:custGeom>
            <a:avLst/>
            <a:gdLst>
              <a:gd name="connsiteX0" fmla="*/ 971687 w 971687"/>
              <a:gd name="connsiteY0" fmla="*/ 2787267 h 2787267"/>
              <a:gd name="connsiteX1" fmla="*/ 13219 w 971687"/>
              <a:gd name="connsiteY1" fmla="*/ 1850834 h 2787267"/>
              <a:gd name="connsiteX2" fmla="*/ 387793 w 971687"/>
              <a:gd name="connsiteY2" fmla="*/ 0 h 2787267"/>
              <a:gd name="connsiteX3" fmla="*/ 387793 w 971687"/>
              <a:gd name="connsiteY3" fmla="*/ 0 h 2787267"/>
            </a:gdLst>
            <a:ahLst/>
            <a:cxnLst>
              <a:cxn ang="0">
                <a:pos x="connsiteX0" y="connsiteY0"/>
              </a:cxn>
              <a:cxn ang="0">
                <a:pos x="connsiteX1" y="connsiteY1"/>
              </a:cxn>
              <a:cxn ang="0">
                <a:pos x="connsiteX2" y="connsiteY2"/>
              </a:cxn>
              <a:cxn ang="0">
                <a:pos x="connsiteX3" y="connsiteY3"/>
              </a:cxn>
            </a:cxnLst>
            <a:rect l="l" t="t" r="r" b="b"/>
            <a:pathLst>
              <a:path w="971687" h="2787267">
                <a:moveTo>
                  <a:pt x="971687" y="2787267"/>
                </a:moveTo>
                <a:cubicBezTo>
                  <a:pt x="541111" y="2551322"/>
                  <a:pt x="110535" y="2315378"/>
                  <a:pt x="13219" y="1850834"/>
                </a:cubicBezTo>
                <a:cubicBezTo>
                  <a:pt x="-84097" y="1386290"/>
                  <a:pt x="387793" y="0"/>
                  <a:pt x="387793" y="0"/>
                </a:cubicBezTo>
                <a:lnTo>
                  <a:pt x="387793" y="0"/>
                </a:lnTo>
              </a:path>
            </a:pathLst>
          </a:custGeom>
          <a:noFill/>
          <a:ln w="444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101505" y="2851816"/>
            <a:ext cx="2310049" cy="1477328"/>
          </a:xfrm>
          <a:prstGeom prst="rect">
            <a:avLst/>
          </a:prstGeom>
          <a:noFill/>
        </p:spPr>
        <p:txBody>
          <a:bodyPr wrap="square" rtlCol="0">
            <a:spAutoFit/>
          </a:bodyPr>
          <a:lstStyle/>
          <a:p>
            <a:r>
              <a:rPr kumimoji="1" lang="ja-JP" altLang="en-US" dirty="0"/>
              <a:t>効用最大化点の軌跡</a:t>
            </a:r>
            <a:endParaRPr kumimoji="1" lang="en-US" altLang="ja-JP" dirty="0"/>
          </a:p>
          <a:p>
            <a:r>
              <a:rPr lang="ja-JP" altLang="en-US" dirty="0"/>
              <a:t>→価格消費曲線</a:t>
            </a:r>
            <a:endParaRPr lang="en-US" altLang="ja-JP" dirty="0"/>
          </a:p>
          <a:p>
            <a:r>
              <a:rPr kumimoji="1" lang="en-US" altLang="ja-JP" dirty="0"/>
              <a:t>	</a:t>
            </a:r>
            <a:r>
              <a:rPr kumimoji="1" lang="ja-JP" altLang="en-US" dirty="0"/>
              <a:t>→賃金率が高くなるにつれて変化していく限界効用曲線</a:t>
            </a:r>
          </a:p>
        </p:txBody>
      </p:sp>
      <p:cxnSp>
        <p:nvCxnSpPr>
          <p:cNvPr id="17" name="直線矢印コネクタ 16"/>
          <p:cNvCxnSpPr/>
          <p:nvPr/>
        </p:nvCxnSpPr>
        <p:spPr>
          <a:xfrm>
            <a:off x="6444208" y="4296288"/>
            <a:ext cx="21602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6444208" y="1916832"/>
            <a:ext cx="0" cy="23794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フリーフォーム 19"/>
          <p:cNvSpPr/>
          <p:nvPr/>
        </p:nvSpPr>
        <p:spPr>
          <a:xfrm>
            <a:off x="7072829" y="2115239"/>
            <a:ext cx="908879" cy="1784732"/>
          </a:xfrm>
          <a:custGeom>
            <a:avLst/>
            <a:gdLst>
              <a:gd name="connsiteX0" fmla="*/ 0 w 908879"/>
              <a:gd name="connsiteY0" fmla="*/ 1784732 h 1784732"/>
              <a:gd name="connsiteX1" fmla="*/ 738130 w 908879"/>
              <a:gd name="connsiteY1" fmla="*/ 1255922 h 1784732"/>
              <a:gd name="connsiteX2" fmla="*/ 870332 w 908879"/>
              <a:gd name="connsiteY2" fmla="*/ 517792 h 1784732"/>
              <a:gd name="connsiteX3" fmla="*/ 198304 w 908879"/>
              <a:gd name="connsiteY3" fmla="*/ 0 h 1784732"/>
            </a:gdLst>
            <a:ahLst/>
            <a:cxnLst>
              <a:cxn ang="0">
                <a:pos x="connsiteX0" y="connsiteY0"/>
              </a:cxn>
              <a:cxn ang="0">
                <a:pos x="connsiteX1" y="connsiteY1"/>
              </a:cxn>
              <a:cxn ang="0">
                <a:pos x="connsiteX2" y="connsiteY2"/>
              </a:cxn>
              <a:cxn ang="0">
                <a:pos x="connsiteX3" y="connsiteY3"/>
              </a:cxn>
            </a:cxnLst>
            <a:rect l="l" t="t" r="r" b="b"/>
            <a:pathLst>
              <a:path w="908879" h="1784732">
                <a:moveTo>
                  <a:pt x="0" y="1784732"/>
                </a:moveTo>
                <a:cubicBezTo>
                  <a:pt x="296537" y="1625905"/>
                  <a:pt x="593075" y="1467079"/>
                  <a:pt x="738130" y="1255922"/>
                </a:cubicBezTo>
                <a:cubicBezTo>
                  <a:pt x="883185" y="1044765"/>
                  <a:pt x="960303" y="727112"/>
                  <a:pt x="870332" y="517792"/>
                </a:cubicBezTo>
                <a:cubicBezTo>
                  <a:pt x="780361" y="308472"/>
                  <a:pt x="489332" y="154236"/>
                  <a:pt x="19830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8244408" y="4412393"/>
            <a:ext cx="432048" cy="1477328"/>
          </a:xfrm>
          <a:prstGeom prst="rect">
            <a:avLst/>
          </a:prstGeom>
          <a:noFill/>
        </p:spPr>
        <p:txBody>
          <a:bodyPr wrap="square" rtlCol="0">
            <a:spAutoFit/>
          </a:bodyPr>
          <a:lstStyle/>
          <a:p>
            <a:r>
              <a:rPr lang="en-US" altLang="ja-JP" i="1" dirty="0">
                <a:latin typeface="Times New Roman" pitchFamily="18" charset="0"/>
                <a:cs typeface="Times New Roman" pitchFamily="18" charset="0"/>
              </a:rPr>
              <a:t>h</a:t>
            </a:r>
            <a:r>
              <a:rPr kumimoji="1" lang="ja-JP" altLang="en-US" i="1" dirty="0">
                <a:latin typeface="Times New Roman" pitchFamily="18" charset="0"/>
                <a:cs typeface="Times New Roman" pitchFamily="18" charset="0"/>
              </a:rPr>
              <a:t>労働時間</a:t>
            </a:r>
          </a:p>
        </p:txBody>
      </p:sp>
      <p:sp>
        <p:nvSpPr>
          <p:cNvPr id="22" name="テキスト ボックス 21"/>
          <p:cNvSpPr txBox="1"/>
          <p:nvPr/>
        </p:nvSpPr>
        <p:spPr>
          <a:xfrm>
            <a:off x="5812602" y="1930573"/>
            <a:ext cx="631606" cy="1754326"/>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w</a:t>
            </a:r>
            <a:r>
              <a:rPr kumimoji="1" lang="en-US" altLang="ja-JP" dirty="0">
                <a:latin typeface="Times New Roman" pitchFamily="18" charset="0"/>
                <a:cs typeface="Times New Roman" pitchFamily="18" charset="0"/>
              </a:rPr>
              <a:t>/</a:t>
            </a:r>
            <a:r>
              <a:rPr kumimoji="1" lang="en-US" altLang="ja-JP" i="1" dirty="0">
                <a:latin typeface="Times New Roman" pitchFamily="18" charset="0"/>
                <a:cs typeface="Times New Roman" pitchFamily="18" charset="0"/>
              </a:rPr>
              <a:t>p</a:t>
            </a:r>
            <a:r>
              <a:rPr kumimoji="1" lang="ja-JP" altLang="en-US" i="1" dirty="0">
                <a:latin typeface="Times New Roman" pitchFamily="18" charset="0"/>
                <a:cs typeface="Times New Roman" pitchFamily="18" charset="0"/>
              </a:rPr>
              <a:t>実質賃金率</a:t>
            </a:r>
          </a:p>
        </p:txBody>
      </p:sp>
      <p:sp>
        <p:nvSpPr>
          <p:cNvPr id="23" name="テキスト ボックス 22"/>
          <p:cNvSpPr txBox="1"/>
          <p:nvPr/>
        </p:nvSpPr>
        <p:spPr>
          <a:xfrm>
            <a:off x="6228184" y="4869160"/>
            <a:ext cx="2448272" cy="369332"/>
          </a:xfrm>
          <a:prstGeom prst="rect">
            <a:avLst/>
          </a:prstGeom>
          <a:noFill/>
        </p:spPr>
        <p:txBody>
          <a:bodyPr wrap="square" rtlCol="0">
            <a:spAutoFit/>
          </a:bodyPr>
          <a:lstStyle/>
          <a:p>
            <a:r>
              <a:rPr lang="ja-JP" altLang="en-US" dirty="0"/>
              <a:t>典型的な労働供給曲線</a:t>
            </a:r>
            <a:endParaRPr lang="en-US" altLang="ja-JP" dirty="0"/>
          </a:p>
        </p:txBody>
      </p:sp>
    </p:spTree>
    <p:extLst>
      <p:ext uri="{BB962C8B-B14F-4D97-AF65-F5344CB8AC3E}">
        <p14:creationId xmlns:p14="http://schemas.microsoft.com/office/powerpoint/2010/main" val="419637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ja-JP" altLang="en-US" dirty="0"/>
              <a:t>非労働所得の存在</a:t>
            </a:r>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24075" y="2492375"/>
            <a:ext cx="3240088" cy="175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p>
        </p:txBody>
      </p:sp>
      <p:sp>
        <p:nvSpPr>
          <p:cNvPr id="31751" name="Text Box 7"/>
          <p:cNvSpPr txBox="1">
            <a:spLocks noChangeArrowheads="1"/>
          </p:cNvSpPr>
          <p:nvPr/>
        </p:nvSpPr>
        <p:spPr bwMode="auto">
          <a:xfrm>
            <a:off x="1547813" y="1125538"/>
            <a:ext cx="5032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ja-JP" altLang="en-US" sz="1200" i="1" dirty="0">
                <a:latin typeface="Times New Roman" pitchFamily="18" charset="0"/>
              </a:rPr>
              <a:t>家族全体の消費</a:t>
            </a:r>
            <a:endParaRPr lang="en-US" altLang="ja-JP" sz="1200" i="1" dirty="0">
              <a:latin typeface="Times New Roman" pitchFamily="18" charset="0"/>
            </a:endParaRPr>
          </a:p>
          <a:p>
            <a:pPr>
              <a:spcBef>
                <a:spcPct val="50000"/>
              </a:spcBef>
            </a:pPr>
            <a:endParaRPr lang="en-US" altLang="ja-JP" sz="2400" baseline="-25000" dirty="0">
              <a:latin typeface="Times New Roman" pitchFamily="18" charset="0"/>
            </a:endParaRPr>
          </a:p>
        </p:txBody>
      </p:sp>
      <p:sp>
        <p:nvSpPr>
          <p:cNvPr id="31752" name="Line 8"/>
          <p:cNvSpPr>
            <a:spLocks noChangeShapeType="1"/>
          </p:cNvSpPr>
          <p:nvPr/>
        </p:nvSpPr>
        <p:spPr bwMode="auto">
          <a:xfrm flipH="1">
            <a:off x="2717896" y="216852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4438" y="1772816"/>
            <a:ext cx="23047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i="1" dirty="0" err="1">
                <a:latin typeface="Times New Roman" pitchFamily="18" charset="0"/>
              </a:rPr>
              <a:t>pC</a:t>
            </a:r>
            <a:r>
              <a:rPr lang="en-US" altLang="ja-JP" sz="2400" dirty="0" err="1">
                <a:latin typeface="Times New Roman" pitchFamily="18" charset="0"/>
              </a:rPr>
              <a:t>+</a:t>
            </a:r>
            <a:r>
              <a:rPr lang="en-US" altLang="ja-JP" sz="2400" i="1" dirty="0" err="1">
                <a:latin typeface="Times New Roman" pitchFamily="18" charset="0"/>
              </a:rPr>
              <a:t>wl</a:t>
            </a:r>
            <a:r>
              <a:rPr lang="en-US" altLang="ja-JP" sz="2400" dirty="0">
                <a:latin typeface="Times New Roman" pitchFamily="18" charset="0"/>
              </a:rPr>
              <a:t>=</a:t>
            </a:r>
            <a:r>
              <a:rPr lang="en-US" altLang="ja-JP" sz="2400" i="1" dirty="0" err="1">
                <a:latin typeface="Times New Roman" pitchFamily="18" charset="0"/>
              </a:rPr>
              <a:t>wT</a:t>
            </a:r>
            <a:r>
              <a:rPr lang="en-US" altLang="ja-JP" sz="2400" dirty="0" err="1">
                <a:latin typeface="Times New Roman" pitchFamily="18" charset="0"/>
              </a:rPr>
              <a:t>+</a:t>
            </a:r>
            <a:r>
              <a:rPr lang="en-US" altLang="ja-JP" sz="2400" i="1" dirty="0" err="1">
                <a:latin typeface="Times New Roman" pitchFamily="18" charset="0"/>
              </a:rPr>
              <a:t>I</a:t>
            </a:r>
            <a:r>
              <a:rPr lang="ja-JP" altLang="en-US" sz="2400" i="1" dirty="0">
                <a:latin typeface="Times New Roman" pitchFamily="18" charset="0"/>
              </a:rPr>
              <a:t>　予算制約式</a:t>
            </a:r>
            <a:endParaRPr lang="en-US" altLang="ja-JP" sz="2400" i="1" dirty="0"/>
          </a:p>
        </p:txBody>
      </p:sp>
      <p:sp>
        <p:nvSpPr>
          <p:cNvPr id="31754" name="Arc 10"/>
          <p:cNvSpPr>
            <a:spLocks/>
          </p:cNvSpPr>
          <p:nvPr/>
        </p:nvSpPr>
        <p:spPr bwMode="auto">
          <a:xfrm flipH="1">
            <a:off x="4642356" y="3919538"/>
            <a:ext cx="145544" cy="3270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5" name="Text Box 11"/>
          <p:cNvSpPr txBox="1">
            <a:spLocks noChangeArrowheads="1"/>
          </p:cNvSpPr>
          <p:nvPr/>
        </p:nvSpPr>
        <p:spPr bwMode="auto">
          <a:xfrm>
            <a:off x="4158227" y="3789363"/>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w</a:t>
            </a:r>
            <a:r>
              <a:rPr lang="en-US" altLang="ja-JP" sz="2000" dirty="0">
                <a:latin typeface="Times New Roman" pitchFamily="18" charset="0"/>
              </a:rPr>
              <a:t>/</a:t>
            </a:r>
            <a:r>
              <a:rPr lang="en-US" altLang="ja-JP" sz="2000" i="1" dirty="0">
                <a:latin typeface="Times New Roman" pitchFamily="18" charset="0"/>
              </a:rPr>
              <a:t>p</a:t>
            </a:r>
            <a:r>
              <a:rPr lang="en-US" altLang="ja-JP" sz="2400" dirty="0">
                <a:latin typeface="Times New Roman" pitchFamily="18" charset="0"/>
              </a:rPr>
              <a:t> </a:t>
            </a:r>
            <a:endParaRPr lang="en-US" altLang="ja-JP" sz="2400" i="1" dirty="0">
              <a:latin typeface="Times New Roman" pitchFamily="18" charset="0"/>
            </a:endParaRPr>
          </a:p>
        </p:txBody>
      </p:sp>
      <p:sp>
        <p:nvSpPr>
          <p:cNvPr id="31756" name="Arc 12"/>
          <p:cNvSpPr>
            <a:spLocks/>
          </p:cNvSpPr>
          <p:nvPr/>
        </p:nvSpPr>
        <p:spPr bwMode="auto">
          <a:xfrm rot="-10800000">
            <a:off x="2671355" y="1357926"/>
            <a:ext cx="3656828" cy="27225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flipH="1">
            <a:off x="4171558" y="2958630"/>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E</a:t>
            </a:r>
          </a:p>
        </p:txBody>
      </p:sp>
      <p:sp>
        <p:nvSpPr>
          <p:cNvPr id="31758" name="Line 14"/>
          <p:cNvSpPr>
            <a:spLocks noChangeShapeType="1"/>
          </p:cNvSpPr>
          <p:nvPr/>
        </p:nvSpPr>
        <p:spPr bwMode="auto">
          <a:xfrm flipH="1">
            <a:off x="2160587" y="4246563"/>
            <a:ext cx="3203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2" name="Line 18"/>
          <p:cNvSpPr>
            <a:spLocks noChangeShapeType="1"/>
          </p:cNvSpPr>
          <p:nvPr/>
        </p:nvSpPr>
        <p:spPr bwMode="auto">
          <a:xfrm flipH="1">
            <a:off x="4144896" y="3607595"/>
            <a:ext cx="26662" cy="19089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3" name="Oval 19"/>
          <p:cNvSpPr>
            <a:spLocks noChangeArrowheads="1"/>
          </p:cNvSpPr>
          <p:nvPr/>
        </p:nvSpPr>
        <p:spPr bwMode="auto">
          <a:xfrm>
            <a:off x="4068763" y="3464719"/>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65" name="Text Box 21"/>
          <p:cNvSpPr txBox="1">
            <a:spLocks noChangeArrowheads="1"/>
          </p:cNvSpPr>
          <p:nvPr/>
        </p:nvSpPr>
        <p:spPr bwMode="auto">
          <a:xfrm>
            <a:off x="1727200" y="4106651"/>
            <a:ext cx="433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i="1" dirty="0">
                <a:latin typeface="Times New Roman" pitchFamily="18" charset="0"/>
              </a:rPr>
              <a:t>I</a:t>
            </a:r>
          </a:p>
        </p:txBody>
      </p:sp>
      <p:sp>
        <p:nvSpPr>
          <p:cNvPr id="31769" name="Text Box 25"/>
          <p:cNvSpPr txBox="1">
            <a:spLocks noChangeArrowheads="1"/>
          </p:cNvSpPr>
          <p:nvPr/>
        </p:nvSpPr>
        <p:spPr bwMode="auto">
          <a:xfrm>
            <a:off x="5076825" y="56610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T</a:t>
            </a:r>
            <a:endParaRPr lang="en-US" altLang="ja-JP" sz="2400" baseline="30000" dirty="0">
              <a:latin typeface="Times New Roman" pitchFamily="18" charset="0"/>
            </a:endParaRPr>
          </a:p>
        </p:txBody>
      </p:sp>
      <p:sp>
        <p:nvSpPr>
          <p:cNvPr id="31770" name="Line 26"/>
          <p:cNvSpPr>
            <a:spLocks noChangeShapeType="1"/>
          </p:cNvSpPr>
          <p:nvPr/>
        </p:nvSpPr>
        <p:spPr bwMode="auto">
          <a:xfrm flipV="1">
            <a:off x="4138186" y="5635452"/>
            <a:ext cx="1192605" cy="15952"/>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72" name="Text Box 28"/>
          <p:cNvSpPr txBox="1">
            <a:spLocks noChangeArrowheads="1"/>
          </p:cNvSpPr>
          <p:nvPr/>
        </p:nvSpPr>
        <p:spPr bwMode="auto">
          <a:xfrm>
            <a:off x="4427538" y="57340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h</a:t>
            </a:r>
          </a:p>
        </p:txBody>
      </p:sp>
      <p:sp>
        <p:nvSpPr>
          <p:cNvPr id="31773" name="Text Box 29"/>
          <p:cNvSpPr txBox="1">
            <a:spLocks noChangeArrowheads="1"/>
          </p:cNvSpPr>
          <p:nvPr/>
        </p:nvSpPr>
        <p:spPr bwMode="auto">
          <a:xfrm>
            <a:off x="6426200" y="3690938"/>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rPr>
              <a:t>U</a:t>
            </a:r>
            <a:r>
              <a:rPr lang="en-US" altLang="ja-JP" sz="2400">
                <a:latin typeface="Times New Roman" pitchFamily="18" charset="0"/>
              </a:rPr>
              <a:t>(</a:t>
            </a:r>
            <a:r>
              <a:rPr lang="en-US" altLang="ja-JP" sz="2400" i="1">
                <a:latin typeface="Times New Roman" pitchFamily="18" charset="0"/>
              </a:rPr>
              <a:t>C</a:t>
            </a:r>
            <a:r>
              <a:rPr lang="en-US" altLang="ja-JP" sz="2400">
                <a:latin typeface="Times New Roman" pitchFamily="18" charset="0"/>
              </a:rPr>
              <a:t>,</a:t>
            </a:r>
            <a:r>
              <a:rPr lang="en-US" altLang="ja-JP" sz="2400" i="1">
                <a:latin typeface="Times New Roman" pitchFamily="18" charset="0"/>
              </a:rPr>
              <a:t>l</a:t>
            </a:r>
            <a:r>
              <a:rPr lang="en-US" altLang="ja-JP" sz="2400">
                <a:latin typeface="Times New Roman" pitchFamily="18" charset="0"/>
              </a:rPr>
              <a:t>)</a:t>
            </a:r>
          </a:p>
        </p:txBody>
      </p:sp>
      <p:cxnSp>
        <p:nvCxnSpPr>
          <p:cNvPr id="3" name="直線コネクタ 2"/>
          <p:cNvCxnSpPr/>
          <p:nvPr/>
        </p:nvCxnSpPr>
        <p:spPr>
          <a:xfrm flipV="1">
            <a:off x="5364163" y="4246563"/>
            <a:ext cx="0" cy="12906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228184" y="2060848"/>
            <a:ext cx="2458616" cy="2308324"/>
          </a:xfrm>
          <a:prstGeom prst="rect">
            <a:avLst/>
          </a:prstGeom>
          <a:noFill/>
        </p:spPr>
        <p:txBody>
          <a:bodyPr wrap="square" rtlCol="0">
            <a:spAutoFit/>
          </a:bodyPr>
          <a:lstStyle/>
          <a:p>
            <a:endParaRPr kumimoji="1" lang="en-US" altLang="ja-JP" dirty="0"/>
          </a:p>
          <a:p>
            <a:endParaRPr lang="en-US" altLang="ja-JP" dirty="0"/>
          </a:p>
          <a:p>
            <a:endParaRPr kumimoji="1" lang="en-US" altLang="ja-JP" dirty="0"/>
          </a:p>
          <a:p>
            <a:endParaRPr lang="en-US" altLang="ja-JP" dirty="0"/>
          </a:p>
          <a:p>
            <a:r>
              <a:rPr kumimoji="1" lang="ja-JP" altLang="en-US" dirty="0"/>
              <a:t>非労働所得</a:t>
            </a:r>
            <a:r>
              <a:rPr kumimoji="1" lang="en-US" altLang="ja-JP" dirty="0"/>
              <a:t>I</a:t>
            </a:r>
            <a:r>
              <a:rPr kumimoji="1" lang="ja-JP" altLang="en-US" dirty="0"/>
              <a:t>が大きい場合には，賃金率上昇の効果は代替効果が重要になる</a:t>
            </a:r>
          </a:p>
        </p:txBody>
      </p:sp>
    </p:spTree>
    <p:extLst>
      <p:ext uri="{BB962C8B-B14F-4D97-AF65-F5344CB8AC3E}">
        <p14:creationId xmlns:p14="http://schemas.microsoft.com/office/powerpoint/2010/main" val="2227509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コーナー解</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81138"/>
            <a:ext cx="4941094"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292080" y="1772816"/>
            <a:ext cx="3456384" cy="4031873"/>
          </a:xfrm>
          <a:prstGeom prst="rect">
            <a:avLst/>
          </a:prstGeom>
          <a:noFill/>
        </p:spPr>
        <p:txBody>
          <a:bodyPr wrap="square" rtlCol="0">
            <a:spAutoFit/>
          </a:bodyPr>
          <a:lstStyle/>
          <a:p>
            <a:r>
              <a:rPr kumimoji="1" lang="ja-JP" altLang="en-US" sz="2400" dirty="0"/>
              <a:t>十分高い非労働所得と低い賃金</a:t>
            </a:r>
            <a:r>
              <a:rPr kumimoji="1" lang="en-US" altLang="ja-JP" sz="2400" dirty="0">
                <a:sym typeface="Wingdings" pitchFamily="2" charset="2"/>
              </a:rPr>
              <a:t> </a:t>
            </a:r>
            <a:r>
              <a:rPr kumimoji="1" lang="ja-JP" altLang="en-US" sz="2400" dirty="0">
                <a:solidFill>
                  <a:srgbClr val="FF0000"/>
                </a:solidFill>
                <a:sym typeface="Wingdings" pitchFamily="2" charset="2"/>
              </a:rPr>
              <a:t>働かないことを選択する</a:t>
            </a:r>
            <a:endParaRPr kumimoji="1" lang="en-US" altLang="ja-JP" sz="2400" dirty="0">
              <a:solidFill>
                <a:srgbClr val="FF0000"/>
              </a:solidFill>
              <a:sym typeface="Wingdings" pitchFamily="2" charset="2"/>
            </a:endParaRPr>
          </a:p>
          <a:p>
            <a:endParaRPr lang="en-US" altLang="ja-JP" sz="2000" dirty="0">
              <a:sym typeface="Wingdings" pitchFamily="2" charset="2"/>
            </a:endParaRPr>
          </a:p>
          <a:p>
            <a:r>
              <a:rPr lang="ja-JP" altLang="en-US" sz="2400" dirty="0">
                <a:sym typeface="Wingdings" pitchFamily="2" charset="2"/>
              </a:rPr>
              <a:t>留保賃金</a:t>
            </a:r>
            <a:r>
              <a:rPr lang="en-US" altLang="ja-JP" sz="2400" dirty="0">
                <a:sym typeface="Wingdings" pitchFamily="2" charset="2"/>
              </a:rPr>
              <a:t>(reservation wage)</a:t>
            </a:r>
          </a:p>
          <a:p>
            <a:r>
              <a:rPr lang="en-US" altLang="ja-JP" sz="2400" dirty="0">
                <a:sym typeface="Wingdings" pitchFamily="2" charset="2"/>
              </a:rPr>
              <a:t> </a:t>
            </a:r>
            <a:r>
              <a:rPr lang="ja-JP" altLang="en-US" sz="2400" dirty="0">
                <a:sym typeface="Wingdings" pitchFamily="2" charset="2"/>
              </a:rPr>
              <a:t>ある水準より賃金がたかなくなると，人々は働こうとする。留保賃金はその閾値。</a:t>
            </a:r>
            <a:endParaRPr lang="en-US" altLang="ja-JP" sz="2400" dirty="0">
              <a:sym typeface="Wingdings" pitchFamily="2" charset="2"/>
            </a:endParaRPr>
          </a:p>
          <a:p>
            <a:endParaRPr kumimoji="1" lang="ja-JP" altLang="en-US" sz="2000" dirty="0"/>
          </a:p>
        </p:txBody>
      </p:sp>
    </p:spTree>
    <p:extLst>
      <p:ext uri="{BB962C8B-B14F-4D97-AF65-F5344CB8AC3E}">
        <p14:creationId xmlns:p14="http://schemas.microsoft.com/office/powerpoint/2010/main" val="2956277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ja-JP" altLang="en-US" dirty="0"/>
              <a:t>再分配政策</a:t>
            </a:r>
            <a:br>
              <a:rPr lang="en-US" altLang="ja-JP" dirty="0"/>
            </a:br>
            <a:r>
              <a:rPr lang="ja-JP" altLang="en-US" sz="3600" dirty="0"/>
              <a:t>生活保護</a:t>
            </a:r>
            <a:endParaRPr lang="ja-JP" altLang="en-US" dirty="0"/>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60587" y="3039055"/>
            <a:ext cx="3203576" cy="24775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516688" y="5337145"/>
            <a:ext cx="504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l</a:t>
            </a:r>
          </a:p>
        </p:txBody>
      </p:sp>
      <p:sp>
        <p:nvSpPr>
          <p:cNvPr id="31751" name="Text Box 7"/>
          <p:cNvSpPr txBox="1">
            <a:spLocks noChangeArrowheads="1"/>
          </p:cNvSpPr>
          <p:nvPr/>
        </p:nvSpPr>
        <p:spPr bwMode="auto">
          <a:xfrm>
            <a:off x="1657350" y="1315613"/>
            <a:ext cx="50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endParaRPr lang="en-US" altLang="ja-JP" sz="2000" baseline="-25000" dirty="0">
              <a:latin typeface="Times New Roman" pitchFamily="18" charset="0"/>
            </a:endParaRPr>
          </a:p>
        </p:txBody>
      </p:sp>
      <p:sp>
        <p:nvSpPr>
          <p:cNvPr id="31752" name="Line 8"/>
          <p:cNvSpPr>
            <a:spLocks noChangeShapeType="1"/>
          </p:cNvSpPr>
          <p:nvPr/>
        </p:nvSpPr>
        <p:spPr bwMode="auto">
          <a:xfrm flipH="1">
            <a:off x="2359316" y="2060848"/>
            <a:ext cx="1275122" cy="1097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4438" y="1772816"/>
            <a:ext cx="23047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2000" dirty="0"/>
              <a:t>当初の予算線</a:t>
            </a:r>
            <a:endParaRPr lang="en-US" altLang="ja-JP" sz="2400" dirty="0"/>
          </a:p>
        </p:txBody>
      </p:sp>
      <p:sp>
        <p:nvSpPr>
          <p:cNvPr id="31756" name="Arc 12"/>
          <p:cNvSpPr>
            <a:spLocks/>
          </p:cNvSpPr>
          <p:nvPr/>
        </p:nvSpPr>
        <p:spPr bwMode="auto">
          <a:xfrm rot="-10800000">
            <a:off x="3059832" y="1772814"/>
            <a:ext cx="3024336" cy="253248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flipH="1">
            <a:off x="3549342" y="3591671"/>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E</a:t>
            </a:r>
          </a:p>
        </p:txBody>
      </p:sp>
      <p:sp>
        <p:nvSpPr>
          <p:cNvPr id="31758" name="Line 14"/>
          <p:cNvSpPr>
            <a:spLocks noChangeShapeType="1"/>
          </p:cNvSpPr>
          <p:nvPr/>
        </p:nvSpPr>
        <p:spPr bwMode="auto">
          <a:xfrm flipH="1">
            <a:off x="2160587" y="4246563"/>
            <a:ext cx="3203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9" name="Text Box 25"/>
          <p:cNvSpPr txBox="1">
            <a:spLocks noChangeArrowheads="1"/>
          </p:cNvSpPr>
          <p:nvPr/>
        </p:nvSpPr>
        <p:spPr bwMode="auto">
          <a:xfrm>
            <a:off x="5345316" y="5537200"/>
            <a:ext cx="358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A</a:t>
            </a:r>
            <a:endParaRPr lang="en-US" altLang="ja-JP" sz="2400" i="1" dirty="0">
              <a:latin typeface="Times New Roman" pitchFamily="18" charset="0"/>
            </a:endParaRPr>
          </a:p>
        </p:txBody>
      </p:sp>
      <p:sp>
        <p:nvSpPr>
          <p:cNvPr id="31773" name="Text Box 29"/>
          <p:cNvSpPr txBox="1">
            <a:spLocks noChangeArrowheads="1"/>
          </p:cNvSpPr>
          <p:nvPr/>
        </p:nvSpPr>
        <p:spPr bwMode="auto">
          <a:xfrm>
            <a:off x="5498069" y="4568708"/>
            <a:ext cx="397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i="1" dirty="0">
                <a:latin typeface="Times New Roman" pitchFamily="18" charset="0"/>
              </a:rPr>
              <a:t>u</a:t>
            </a:r>
            <a:r>
              <a:rPr lang="en-US" altLang="ja-JP" sz="2000" baseline="-25000" dirty="0">
                <a:latin typeface="Times New Roman" pitchFamily="18" charset="0"/>
              </a:rPr>
              <a:t>0</a:t>
            </a:r>
          </a:p>
        </p:txBody>
      </p:sp>
      <p:cxnSp>
        <p:nvCxnSpPr>
          <p:cNvPr id="3" name="直線コネクタ 2"/>
          <p:cNvCxnSpPr/>
          <p:nvPr/>
        </p:nvCxnSpPr>
        <p:spPr>
          <a:xfrm flipV="1">
            <a:off x="5364163" y="4246563"/>
            <a:ext cx="0" cy="129063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228184" y="2060848"/>
            <a:ext cx="2520280" cy="5909310"/>
          </a:xfrm>
          <a:prstGeom prst="rect">
            <a:avLst/>
          </a:prstGeom>
          <a:noFill/>
        </p:spPr>
        <p:txBody>
          <a:bodyPr wrap="square" rtlCol="0">
            <a:spAutoFit/>
          </a:bodyPr>
          <a:lstStyle/>
          <a:p>
            <a:r>
              <a:rPr kumimoji="1" lang="en-US" altLang="ja-JP" dirty="0"/>
              <a:t>AF: </a:t>
            </a:r>
            <a:r>
              <a:rPr kumimoji="1" lang="ja-JP" altLang="en-US" dirty="0"/>
              <a:t>　所得保障水準</a:t>
            </a:r>
            <a:endParaRPr kumimoji="1" lang="en-US" altLang="ja-JP" dirty="0"/>
          </a:p>
          <a:p>
            <a:r>
              <a:rPr lang="ja-JP" altLang="en-US" dirty="0"/>
              <a:t>労働者が働いている場合，</a:t>
            </a:r>
            <a:r>
              <a:rPr lang="en-US" altLang="ja-JP" dirty="0"/>
              <a:t>AF</a:t>
            </a:r>
            <a:r>
              <a:rPr lang="ja-JP" altLang="en-US" dirty="0"/>
              <a:t>と労働所得のギャップ分の生活保護給付が支払われる</a:t>
            </a:r>
            <a:endParaRPr lang="en-US" altLang="ja-JP" dirty="0"/>
          </a:p>
          <a:p>
            <a:endParaRPr kumimoji="1" lang="en-US" altLang="ja-JP" dirty="0"/>
          </a:p>
          <a:p>
            <a:r>
              <a:rPr lang="ja-JP" altLang="en-US" dirty="0"/>
              <a:t>予算線の</a:t>
            </a:r>
            <a:r>
              <a:rPr lang="en-US" altLang="ja-JP" dirty="0"/>
              <a:t>FD</a:t>
            </a:r>
            <a:r>
              <a:rPr lang="ja-JP" altLang="en-US" dirty="0"/>
              <a:t>上では，労働所得が</a:t>
            </a:r>
            <a:r>
              <a:rPr lang="en-US" altLang="ja-JP" dirty="0"/>
              <a:t>1</a:t>
            </a:r>
            <a:r>
              <a:rPr lang="ja-JP" altLang="en-US" dirty="0"/>
              <a:t>円増加すると給付は</a:t>
            </a:r>
            <a:r>
              <a:rPr lang="en-US" altLang="ja-JP" dirty="0"/>
              <a:t>1</a:t>
            </a:r>
            <a:r>
              <a:rPr lang="ja-JP" altLang="en-US" dirty="0"/>
              <a:t>円減少</a:t>
            </a:r>
            <a:endParaRPr lang="en-US" altLang="ja-JP" dirty="0"/>
          </a:p>
          <a:p>
            <a:r>
              <a:rPr lang="ja-JP" altLang="en-US" dirty="0"/>
              <a:t>強い労働供給抑制効果</a:t>
            </a:r>
            <a:r>
              <a:rPr lang="en-US" altLang="ja-JP" dirty="0">
                <a:sym typeface="Wingdings" pitchFamily="2" charset="2"/>
              </a:rPr>
              <a:t></a:t>
            </a:r>
            <a:r>
              <a:rPr lang="ja-JP" altLang="en-US" dirty="0">
                <a:sym typeface="Wingdings" pitchFamily="2" charset="2"/>
              </a:rPr>
              <a:t>貧困の罠</a:t>
            </a:r>
            <a:endParaRPr lang="en-US" altLang="ja-JP" dirty="0">
              <a:sym typeface="Wingdings" pitchFamily="2" charset="2"/>
            </a:endParaRPr>
          </a:p>
          <a:p>
            <a:r>
              <a:rPr lang="en-US" altLang="ja-JP" dirty="0">
                <a:sym typeface="Wingdings" pitchFamily="2" charset="2"/>
              </a:rPr>
              <a:t>	</a:t>
            </a:r>
            <a:r>
              <a:rPr lang="ja-JP" altLang="en-US" dirty="0">
                <a:sym typeface="Wingdings" pitchFamily="2" charset="2"/>
              </a:rPr>
              <a:t>→さらに働</a:t>
            </a:r>
            <a:endParaRPr lang="en-US" altLang="ja-JP" dirty="0">
              <a:sym typeface="Wingdings" pitchFamily="2" charset="2"/>
            </a:endParaRPr>
          </a:p>
          <a:p>
            <a:endParaRPr lang="en-US" altLang="ja-JP" dirty="0">
              <a:sym typeface="Wingdings" pitchFamily="2" charset="2"/>
            </a:endParaRPr>
          </a:p>
          <a:p>
            <a:r>
              <a:rPr lang="ja-JP" altLang="en-US" dirty="0">
                <a:sym typeface="Wingdings" pitchFamily="2" charset="2"/>
              </a:rPr>
              <a:t>かなくなって所得や消費が上がらない</a:t>
            </a:r>
            <a:endParaRPr lang="en-US" altLang="ja-JP" dirty="0">
              <a:sym typeface="Wingdings" pitchFamily="2" charset="2"/>
            </a:endParaRPr>
          </a:p>
          <a:p>
            <a:endParaRPr kumimoji="1" lang="en-US" altLang="ja-JP" dirty="0">
              <a:sym typeface="Wingdings" pitchFamily="2" charset="2"/>
            </a:endParaRPr>
          </a:p>
          <a:p>
            <a:endParaRPr lang="en-US" altLang="ja-JP" dirty="0">
              <a:sym typeface="Wingdings" pitchFamily="2" charset="2"/>
            </a:endParaRPr>
          </a:p>
          <a:p>
            <a:r>
              <a:rPr lang="ja-JP" altLang="en-US" dirty="0">
                <a:sym typeface="Wingdings" pitchFamily="2" charset="2"/>
              </a:rPr>
              <a:t>点</a:t>
            </a:r>
            <a:r>
              <a:rPr lang="en-US" altLang="ja-JP" dirty="0">
                <a:sym typeface="Wingdings" pitchFamily="2" charset="2"/>
              </a:rPr>
              <a:t>F</a:t>
            </a:r>
            <a:r>
              <a:rPr lang="ja-JP" altLang="en-US" dirty="0">
                <a:sym typeface="Wingdings" pitchFamily="2" charset="2"/>
              </a:rPr>
              <a:t>の消費が保障されている、点</a:t>
            </a:r>
            <a:r>
              <a:rPr lang="en-US" altLang="ja-JP" dirty="0">
                <a:sym typeface="Wingdings" pitchFamily="2" charset="2"/>
              </a:rPr>
              <a:t>F</a:t>
            </a:r>
          </a:p>
          <a:p>
            <a:r>
              <a:rPr lang="ja-JP" altLang="en-US" dirty="0">
                <a:sym typeface="Wingdings" pitchFamily="2" charset="2"/>
              </a:rPr>
              <a:t>→１万円給付が減らされている</a:t>
            </a:r>
            <a:endParaRPr lang="en-US" altLang="ja-JP" dirty="0">
              <a:sym typeface="Wingdings" pitchFamily="2" charset="2"/>
            </a:endParaRPr>
          </a:p>
        </p:txBody>
      </p:sp>
      <p:cxnSp>
        <p:nvCxnSpPr>
          <p:cNvPr id="4" name="直線コネクタ 3"/>
          <p:cNvCxnSpPr>
            <a:stCxn id="31758" idx="0"/>
          </p:cNvCxnSpPr>
          <p:nvPr/>
        </p:nvCxnSpPr>
        <p:spPr>
          <a:xfrm flipH="1">
            <a:off x="3762375" y="4246563"/>
            <a:ext cx="160178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Arc 12"/>
          <p:cNvSpPr>
            <a:spLocks/>
          </p:cNvSpPr>
          <p:nvPr/>
        </p:nvSpPr>
        <p:spPr bwMode="auto">
          <a:xfrm rot="-10800000">
            <a:off x="2459260" y="1955049"/>
            <a:ext cx="3004847" cy="28073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Text Box 25"/>
          <p:cNvSpPr txBox="1">
            <a:spLocks noChangeArrowheads="1"/>
          </p:cNvSpPr>
          <p:nvPr/>
        </p:nvSpPr>
        <p:spPr bwMode="auto">
          <a:xfrm>
            <a:off x="1682081" y="2839000"/>
            <a:ext cx="358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B</a:t>
            </a:r>
          </a:p>
        </p:txBody>
      </p:sp>
      <p:sp>
        <p:nvSpPr>
          <p:cNvPr id="7" name="円/楕円 6"/>
          <p:cNvSpPr/>
          <p:nvPr/>
        </p:nvSpPr>
        <p:spPr>
          <a:xfrm>
            <a:off x="5304205" y="4185381"/>
            <a:ext cx="119916" cy="119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514522" y="4046693"/>
            <a:ext cx="119916" cy="119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Text Box 13"/>
          <p:cNvSpPr txBox="1">
            <a:spLocks noChangeArrowheads="1"/>
          </p:cNvSpPr>
          <p:nvPr/>
        </p:nvSpPr>
        <p:spPr bwMode="auto">
          <a:xfrm flipH="1">
            <a:off x="5304205" y="3706541"/>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F</a:t>
            </a:r>
          </a:p>
        </p:txBody>
      </p:sp>
      <p:sp>
        <p:nvSpPr>
          <p:cNvPr id="32" name="Text Box 13"/>
          <p:cNvSpPr txBox="1">
            <a:spLocks noChangeArrowheads="1"/>
          </p:cNvSpPr>
          <p:nvPr/>
        </p:nvSpPr>
        <p:spPr bwMode="auto">
          <a:xfrm flipH="1">
            <a:off x="3274869" y="4691826"/>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D</a:t>
            </a:r>
          </a:p>
        </p:txBody>
      </p:sp>
      <p:cxnSp>
        <p:nvCxnSpPr>
          <p:cNvPr id="9" name="直線矢印コネクタ 8"/>
          <p:cNvCxnSpPr>
            <a:stCxn id="32" idx="0"/>
          </p:cNvCxnSpPr>
          <p:nvPr/>
        </p:nvCxnSpPr>
        <p:spPr>
          <a:xfrm flipV="1">
            <a:off x="3454653" y="4337483"/>
            <a:ext cx="274473" cy="354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 Box 29"/>
          <p:cNvSpPr txBox="1">
            <a:spLocks noChangeArrowheads="1"/>
          </p:cNvSpPr>
          <p:nvPr/>
        </p:nvSpPr>
        <p:spPr bwMode="auto">
          <a:xfrm>
            <a:off x="6091024" y="4105242"/>
            <a:ext cx="397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i="1" dirty="0">
                <a:latin typeface="Times New Roman" pitchFamily="18" charset="0"/>
              </a:rPr>
              <a:t>u</a:t>
            </a:r>
            <a:r>
              <a:rPr lang="en-US" altLang="ja-JP" sz="2000" baseline="-25000" dirty="0">
                <a:latin typeface="Times New Roman" pitchFamily="18" charset="0"/>
              </a:rPr>
              <a:t>1</a:t>
            </a:r>
          </a:p>
        </p:txBody>
      </p:sp>
    </p:spTree>
    <p:extLst>
      <p:ext uri="{BB962C8B-B14F-4D97-AF65-F5344CB8AC3E}">
        <p14:creationId xmlns:p14="http://schemas.microsoft.com/office/powerpoint/2010/main" val="46012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8"/>
          <p:cNvSpPr>
            <a:spLocks noGrp="1" noChangeArrowheads="1"/>
          </p:cNvSpPr>
          <p:nvPr>
            <p:ph type="body" sz="half" idx="1"/>
          </p:nvPr>
        </p:nvSpPr>
        <p:spPr>
          <a:xfrm>
            <a:off x="468313" y="404813"/>
            <a:ext cx="8208962" cy="5976937"/>
          </a:xfrm>
        </p:spPr>
        <p:txBody>
          <a:bodyPr>
            <a:normAutofit fontScale="92500" lnSpcReduction="10000"/>
          </a:bodyPr>
          <a:lstStyle/>
          <a:p>
            <a:pPr>
              <a:buFont typeface="Wingdings" pitchFamily="2" charset="2"/>
              <a:buNone/>
            </a:pPr>
            <a:r>
              <a:rPr lang="ja-JP" altLang="en-US" sz="2800" dirty="0"/>
              <a:t>予算制約式を</a:t>
            </a:r>
            <a:r>
              <a:rPr lang="en-US" altLang="ja-JP" sz="2800" dirty="0"/>
              <a:t>1</a:t>
            </a:r>
            <a:r>
              <a:rPr lang="ja-JP" altLang="en-US" sz="2800" dirty="0"/>
              <a:t>本にする</a:t>
            </a:r>
          </a:p>
          <a:p>
            <a:pPr lvl="1">
              <a:buFont typeface="Wingdings" pitchFamily="2" charset="2"/>
              <a:buNone/>
            </a:pPr>
            <a:r>
              <a:rPr lang="en-US" altLang="ja-JP" sz="3200" i="1" dirty="0">
                <a:latin typeface="Times New Roman" pitchFamily="18" charset="0"/>
                <a:cs typeface="Times New Roman" pitchFamily="18" charset="0"/>
              </a:rPr>
              <a:t>C</a:t>
            </a:r>
            <a:r>
              <a:rPr lang="en-US" altLang="ja-JP" sz="3200" baseline="-25000" dirty="0">
                <a:latin typeface="Times New Roman" pitchFamily="18" charset="0"/>
                <a:cs typeface="Times New Roman" pitchFamily="18" charset="0"/>
              </a:rPr>
              <a:t>1</a:t>
            </a:r>
            <a:r>
              <a:rPr lang="en-US" altLang="ja-JP" sz="3200" dirty="0">
                <a:latin typeface="Times New Roman" pitchFamily="18" charset="0"/>
                <a:cs typeface="Times New Roman" pitchFamily="18" charset="0"/>
              </a:rPr>
              <a:t>+</a:t>
            </a:r>
            <a:r>
              <a:rPr lang="en-US" altLang="ja-JP" sz="3200" i="1" dirty="0">
                <a:latin typeface="Times New Roman" pitchFamily="18" charset="0"/>
                <a:cs typeface="Times New Roman" pitchFamily="18" charset="0"/>
              </a:rPr>
              <a:t>S </a:t>
            </a: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W</a:t>
            </a:r>
            <a:r>
              <a:rPr lang="en-US" altLang="ja-JP" sz="3200" baseline="-25000" dirty="0">
                <a:latin typeface="Times New Roman" pitchFamily="18" charset="0"/>
                <a:cs typeface="Times New Roman" pitchFamily="18" charset="0"/>
              </a:rPr>
              <a:t>1</a:t>
            </a:r>
            <a:r>
              <a:rPr lang="en-US" altLang="ja-JP" sz="3200" dirty="0">
                <a:latin typeface="Times New Roman" pitchFamily="18" charset="0"/>
                <a:cs typeface="Times New Roman" pitchFamily="18" charset="0"/>
              </a:rPr>
              <a:t>						(1)</a:t>
            </a:r>
          </a:p>
          <a:p>
            <a:pPr lvl="1">
              <a:buFont typeface="Wingdings" pitchFamily="2" charset="2"/>
              <a:buNone/>
            </a:pP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C</a:t>
            </a:r>
            <a:r>
              <a:rPr lang="en-US" altLang="ja-JP" sz="3200" baseline="-25000" dirty="0">
                <a:latin typeface="Times New Roman" pitchFamily="18" charset="0"/>
                <a:cs typeface="Times New Roman" pitchFamily="18" charset="0"/>
              </a:rPr>
              <a:t>2 </a:t>
            </a: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W</a:t>
            </a:r>
            <a:r>
              <a:rPr lang="en-US" altLang="ja-JP" sz="3200" baseline="-25000" dirty="0">
                <a:latin typeface="Times New Roman" pitchFamily="18" charset="0"/>
                <a:cs typeface="Times New Roman" pitchFamily="18" charset="0"/>
              </a:rPr>
              <a:t>2 </a:t>
            </a:r>
            <a:r>
              <a:rPr lang="en-US" altLang="ja-JP" sz="3200" dirty="0">
                <a:latin typeface="Times New Roman" pitchFamily="18" charset="0"/>
                <a:cs typeface="Times New Roman" pitchFamily="18" charset="0"/>
              </a:rPr>
              <a:t>+ (1+</a:t>
            </a:r>
            <a:r>
              <a:rPr lang="en-US" altLang="ja-JP" sz="3200" i="1" dirty="0">
                <a:latin typeface="Times New Roman" pitchFamily="18" charset="0"/>
                <a:cs typeface="Times New Roman" pitchFamily="18" charset="0"/>
              </a:rPr>
              <a:t>r</a:t>
            </a:r>
            <a:r>
              <a:rPr lang="en-US" altLang="ja-JP" sz="3200" dirty="0">
                <a:latin typeface="Times New Roman" pitchFamily="18" charset="0"/>
                <a:cs typeface="Times New Roman" pitchFamily="18" charset="0"/>
              </a:rPr>
              <a:t>)</a:t>
            </a:r>
            <a:r>
              <a:rPr lang="en-US" altLang="ja-JP" sz="3200" i="1" dirty="0">
                <a:latin typeface="Times New Roman" pitchFamily="18" charset="0"/>
                <a:cs typeface="Times New Roman" pitchFamily="18" charset="0"/>
              </a:rPr>
              <a:t>S					</a:t>
            </a:r>
            <a:r>
              <a:rPr lang="en-US" altLang="ja-JP" sz="3200" dirty="0">
                <a:latin typeface="Times New Roman" pitchFamily="18" charset="0"/>
                <a:cs typeface="Times New Roman" pitchFamily="18" charset="0"/>
              </a:rPr>
              <a:t>(2)</a:t>
            </a:r>
          </a:p>
          <a:p>
            <a:pPr>
              <a:buFont typeface="Wingdings" pitchFamily="2" charset="2"/>
              <a:buNone/>
            </a:pPr>
            <a:r>
              <a:rPr lang="en-US" altLang="ja-JP" sz="2800" dirty="0">
                <a:latin typeface="Times New Roman" pitchFamily="18" charset="0"/>
                <a:cs typeface="Times New Roman" pitchFamily="18" charset="0"/>
              </a:rPr>
              <a:t>(1)+(2)/(1+r)</a:t>
            </a:r>
            <a:r>
              <a:rPr lang="ja-JP" altLang="en-US" sz="2800" dirty="0">
                <a:latin typeface="Times New Roman" pitchFamily="18" charset="0"/>
                <a:cs typeface="Times New Roman" pitchFamily="18" charset="0"/>
              </a:rPr>
              <a:t>より</a:t>
            </a:r>
          </a:p>
          <a:p>
            <a:pPr>
              <a:buFont typeface="Wingdings" pitchFamily="2" charset="2"/>
              <a:buNone/>
            </a:pPr>
            <a:r>
              <a:rPr lang="ja-JP" altLang="en-US" sz="2800" i="1"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			(3)</a:t>
            </a:r>
          </a:p>
          <a:p>
            <a:r>
              <a:rPr lang="ja-JP" altLang="en-US" sz="2800" dirty="0">
                <a:latin typeface="Times New Roman" pitchFamily="18" charset="0"/>
              </a:rPr>
              <a:t>生涯の予算制約式</a:t>
            </a:r>
            <a:endParaRPr lang="en-US" altLang="ja-JP" sz="2800" dirty="0">
              <a:latin typeface="Times New Roman" pitchFamily="18" charset="0"/>
            </a:endParaRPr>
          </a:p>
          <a:p>
            <a:pPr marL="0" indent="0">
              <a:buNone/>
            </a:pPr>
            <a:r>
              <a:rPr lang="ja-JP" altLang="en-US" sz="2800" dirty="0">
                <a:latin typeface="Times New Roman" pitchFamily="18" charset="0"/>
              </a:rPr>
              <a:t>→老後に贅沢をするように貯金を貯めている</a:t>
            </a:r>
            <a:endParaRPr lang="en-US" altLang="ja-JP" sz="2800" dirty="0">
              <a:latin typeface="Times New Roman" pitchFamily="18" charset="0"/>
            </a:endParaRPr>
          </a:p>
          <a:p>
            <a:pPr marL="0" indent="0">
              <a:buNone/>
            </a:pPr>
            <a:r>
              <a:rPr lang="ja-JP" altLang="en-US" sz="2800" dirty="0">
                <a:latin typeface="Times New Roman" pitchFamily="18" charset="0"/>
              </a:rPr>
              <a:t>→</a:t>
            </a:r>
            <a:r>
              <a:rPr lang="en-US" altLang="ja-JP" sz="2800" dirty="0">
                <a:latin typeface="Times New Roman" pitchFamily="18" charset="0"/>
              </a:rPr>
              <a:t>(1 + r) </a:t>
            </a:r>
            <a:r>
              <a:rPr lang="ja-JP" altLang="en-US" sz="2800" dirty="0">
                <a:latin typeface="Times New Roman" pitchFamily="18" charset="0"/>
              </a:rPr>
              <a:t>で割られている、異なる時期の所得は単純に演算してはならない↓</a:t>
            </a:r>
          </a:p>
          <a:p>
            <a:r>
              <a:rPr lang="ja-JP" altLang="en-US" sz="2800" dirty="0"/>
              <a:t>割引現在価値</a:t>
            </a:r>
            <a:r>
              <a:rPr lang="en-US" altLang="ja-JP" sz="2800" dirty="0"/>
              <a:t>(present discounted value)</a:t>
            </a:r>
            <a:r>
              <a:rPr lang="ja-JP" altLang="en-US" sz="2800" dirty="0"/>
              <a:t>、これに直さないといけない。</a:t>
            </a:r>
            <a:endParaRPr lang="en-US" altLang="ja-JP" sz="2800" dirty="0"/>
          </a:p>
          <a:p>
            <a:pPr lvl="1"/>
            <a:r>
              <a:rPr lang="ja-JP" altLang="en-US" sz="2400" dirty="0"/>
              <a:t>将来（第</a:t>
            </a:r>
            <a:r>
              <a:rPr lang="en-US" altLang="ja-JP" sz="2400" dirty="0"/>
              <a:t>2</a:t>
            </a:r>
            <a:r>
              <a:rPr lang="ja-JP" altLang="en-US" sz="2400" dirty="0"/>
              <a:t>期）発生する</a:t>
            </a:r>
            <a:r>
              <a:rPr lang="en-US" altLang="ja-JP" sz="2400" dirty="0"/>
              <a:t>1</a:t>
            </a:r>
            <a:r>
              <a:rPr lang="ja-JP" altLang="en-US" sz="2400" dirty="0"/>
              <a:t>円の所得と現在のいくらが同等か</a:t>
            </a:r>
          </a:p>
          <a:p>
            <a:pPr lvl="1"/>
            <a:r>
              <a:rPr lang="ja-JP" altLang="en-US" sz="2400" dirty="0"/>
              <a:t>第</a:t>
            </a:r>
            <a:r>
              <a:rPr lang="en-US" altLang="ja-JP" sz="2400" dirty="0"/>
              <a:t>2</a:t>
            </a:r>
            <a:r>
              <a:rPr lang="ja-JP" altLang="en-US" sz="2400" dirty="0"/>
              <a:t>期の</a:t>
            </a:r>
            <a:r>
              <a:rPr lang="en-US" altLang="ja-JP" sz="2400" dirty="0"/>
              <a:t>1</a:t>
            </a:r>
            <a:r>
              <a:rPr lang="ja-JP" altLang="en-US" sz="2400" dirty="0"/>
              <a:t>円の割引現在価値は　</a:t>
            </a:r>
            <a:r>
              <a:rPr lang="en-US" altLang="ja-JP" sz="2400" dirty="0"/>
              <a:t>1/(1+r)</a:t>
            </a:r>
            <a:r>
              <a:rPr lang="ja-JP" altLang="en-US" sz="2400" dirty="0"/>
              <a:t>円</a:t>
            </a:r>
          </a:p>
          <a:p>
            <a:pPr lvl="1"/>
            <a:r>
              <a:rPr lang="ja-JP" altLang="en-US" sz="2400" dirty="0"/>
              <a:t>将来発生する所得，消費は割引いて計算する</a:t>
            </a:r>
          </a:p>
        </p:txBody>
      </p:sp>
    </p:spTree>
    <p:extLst>
      <p:ext uri="{BB962C8B-B14F-4D97-AF65-F5344CB8AC3E}">
        <p14:creationId xmlns:p14="http://schemas.microsoft.com/office/powerpoint/2010/main" val="787413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負の所得税</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090" y="1600200"/>
            <a:ext cx="512181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5580112" y="2060848"/>
            <a:ext cx="2880320" cy="2862322"/>
          </a:xfrm>
          <a:prstGeom prst="rect">
            <a:avLst/>
          </a:prstGeom>
          <a:noFill/>
        </p:spPr>
        <p:txBody>
          <a:bodyPr wrap="square" rtlCol="0">
            <a:spAutoFit/>
          </a:bodyPr>
          <a:lstStyle/>
          <a:p>
            <a:r>
              <a:rPr kumimoji="1" lang="ja-JP" altLang="en-US" dirty="0"/>
              <a:t>労働供給のインセンティブをなるべく失わせないような再分配政策</a:t>
            </a:r>
            <a:endParaRPr kumimoji="1" lang="en-US" altLang="ja-JP" dirty="0"/>
          </a:p>
          <a:p>
            <a:endParaRPr lang="en-US" altLang="ja-JP" dirty="0"/>
          </a:p>
          <a:p>
            <a:r>
              <a:rPr kumimoji="1" lang="ja-JP" altLang="en-US" dirty="0"/>
              <a:t>→給付の部分はマイナスの所得税</a:t>
            </a:r>
            <a:endParaRPr kumimoji="1" lang="en-US" altLang="ja-JP" dirty="0"/>
          </a:p>
          <a:p>
            <a:r>
              <a:rPr lang="en-US" altLang="ja-JP" dirty="0"/>
              <a:t>	</a:t>
            </a:r>
            <a:r>
              <a:rPr lang="ja-JP" altLang="en-US" dirty="0"/>
              <a:t>→プラスの給付をあげる</a:t>
            </a:r>
            <a:endParaRPr lang="en-US" altLang="ja-JP" dirty="0"/>
          </a:p>
          <a:p>
            <a:endParaRPr kumimoji="1" lang="en-US" altLang="ja-JP" dirty="0"/>
          </a:p>
          <a:p>
            <a:r>
              <a:rPr lang="ja-JP" altLang="en-US" dirty="0"/>
              <a:t>→全ての再分配政策を行う。</a:t>
            </a:r>
            <a:endParaRPr kumimoji="1" lang="ja-JP" altLang="en-US" dirty="0"/>
          </a:p>
        </p:txBody>
      </p:sp>
    </p:spTree>
    <p:extLst>
      <p:ext uri="{BB962C8B-B14F-4D97-AF65-F5344CB8AC3E}">
        <p14:creationId xmlns:p14="http://schemas.microsoft.com/office/powerpoint/2010/main" val="3248378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所得税の効果</a:t>
            </a:r>
          </a:p>
        </p:txBody>
      </p:sp>
      <p:sp>
        <p:nvSpPr>
          <p:cNvPr id="3" name="コンテンツ プレースホルダー 2"/>
          <p:cNvSpPr>
            <a:spLocks noGrp="1"/>
          </p:cNvSpPr>
          <p:nvPr>
            <p:ph idx="1"/>
          </p:nvPr>
        </p:nvSpPr>
        <p:spPr/>
        <p:txBody>
          <a:bodyPr/>
          <a:lstStyle/>
          <a:p>
            <a:r>
              <a:rPr kumimoji="1" lang="ja-JP" altLang="en-US" dirty="0"/>
              <a:t>予算線はどう変化するか</a:t>
            </a:r>
            <a:endParaRPr kumimoji="1" lang="en-US" altLang="ja-JP" dirty="0"/>
          </a:p>
          <a:p>
            <a:pPr lvl="1"/>
            <a:r>
              <a:rPr kumimoji="1" lang="ja-JP" altLang="en-US" dirty="0"/>
              <a:t>比例的労働所得税</a:t>
            </a:r>
            <a:endParaRPr kumimoji="1" lang="en-US" altLang="ja-JP" dirty="0"/>
          </a:p>
          <a:p>
            <a:pPr lvl="1"/>
            <a:r>
              <a:rPr lang="ja-JP" altLang="en-US" dirty="0"/>
              <a:t>累進的労働所得税</a:t>
            </a:r>
            <a:endParaRPr lang="en-US" altLang="ja-JP" dirty="0"/>
          </a:p>
          <a:p>
            <a:r>
              <a:rPr lang="ja-JP" altLang="en-US" dirty="0"/>
              <a:t>限界税率と平均税率</a:t>
            </a:r>
            <a:endParaRPr lang="en-US" altLang="ja-JP" dirty="0"/>
          </a:p>
          <a:p>
            <a:pPr lvl="1"/>
            <a:r>
              <a:rPr lang="ja-JP" altLang="en-US" dirty="0"/>
              <a:t>労働供給に与える効果（特に代替効果）で重要なのは限界税率</a:t>
            </a:r>
            <a:endParaRPr lang="en-US" altLang="ja-JP" dirty="0"/>
          </a:p>
          <a:p>
            <a:r>
              <a:rPr lang="ja-JP" altLang="en-US" dirty="0"/>
              <a:t>デフレの影響</a:t>
            </a:r>
            <a:endParaRPr lang="en-US" altLang="ja-JP" dirty="0"/>
          </a:p>
          <a:p>
            <a:r>
              <a:rPr lang="ja-JP" altLang="en-US"/>
              <a:t>女性の労働</a:t>
            </a:r>
            <a:endParaRPr lang="en-US" altLang="ja-JP" dirty="0"/>
          </a:p>
        </p:txBody>
      </p:sp>
    </p:spTree>
    <p:extLst>
      <p:ext uri="{BB962C8B-B14F-4D97-AF65-F5344CB8AC3E}">
        <p14:creationId xmlns:p14="http://schemas.microsoft.com/office/powerpoint/2010/main" val="232300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147248" cy="1099592"/>
          </a:xfrm>
        </p:spPr>
        <p:txBody>
          <a:bodyPr/>
          <a:lstStyle/>
          <a:p>
            <a:r>
              <a:rPr kumimoji="1" lang="ja-JP" altLang="en-US" dirty="0"/>
              <a:t>割引価値　</a:t>
            </a:r>
            <a:r>
              <a:rPr kumimoji="1" lang="en-US" altLang="ja-JP" dirty="0"/>
              <a:t>discounte</a:t>
            </a:r>
            <a:r>
              <a:rPr lang="en-US" altLang="ja-JP" dirty="0"/>
              <a:t>d value</a:t>
            </a:r>
            <a:endParaRPr kumimoji="1" lang="ja-JP" altLang="en-US" dirty="0"/>
          </a:p>
        </p:txBody>
      </p:sp>
      <p:sp>
        <p:nvSpPr>
          <p:cNvPr id="6" name="正方形/長方形 5"/>
          <p:cNvSpPr/>
          <p:nvPr/>
        </p:nvSpPr>
        <p:spPr>
          <a:xfrm>
            <a:off x="1979712" y="1844824"/>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364088" y="1844824"/>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p:nvPr/>
        </p:nvCxnSpPr>
        <p:spPr>
          <a:xfrm>
            <a:off x="3707904" y="2276872"/>
            <a:ext cx="1512168"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38306" y="1907540"/>
            <a:ext cx="648072" cy="369332"/>
          </a:xfrm>
          <a:prstGeom prst="rect">
            <a:avLst/>
          </a:prstGeom>
          <a:noFill/>
        </p:spPr>
        <p:txBody>
          <a:bodyPr wrap="square" rtlCol="0">
            <a:spAutoFit/>
          </a:bodyPr>
          <a:lstStyle/>
          <a:p>
            <a:r>
              <a:rPr lang="ja-JP" altLang="en-US" dirty="0"/>
              <a:t>現在</a:t>
            </a:r>
            <a:endParaRPr kumimoji="1" lang="ja-JP" altLang="en-US" dirty="0"/>
          </a:p>
        </p:txBody>
      </p:sp>
      <p:sp>
        <p:nvSpPr>
          <p:cNvPr id="11" name="テキスト ボックス 10"/>
          <p:cNvSpPr txBox="1"/>
          <p:nvPr/>
        </p:nvSpPr>
        <p:spPr>
          <a:xfrm>
            <a:off x="5508104" y="1907540"/>
            <a:ext cx="864096" cy="369332"/>
          </a:xfrm>
          <a:prstGeom prst="rect">
            <a:avLst/>
          </a:prstGeom>
          <a:noFill/>
        </p:spPr>
        <p:txBody>
          <a:bodyPr wrap="square" rtlCol="0">
            <a:spAutoFit/>
          </a:bodyPr>
          <a:lstStyle/>
          <a:p>
            <a:r>
              <a:rPr kumimoji="1" lang="en-US" altLang="ja-JP" dirty="0"/>
              <a:t>1</a:t>
            </a:r>
            <a:r>
              <a:rPr kumimoji="1" lang="ja-JP" altLang="en-US" dirty="0"/>
              <a:t>年後</a:t>
            </a:r>
          </a:p>
        </p:txBody>
      </p:sp>
      <p:sp>
        <p:nvSpPr>
          <p:cNvPr id="14" name="テキスト ボックス 13"/>
          <p:cNvSpPr txBox="1"/>
          <p:nvPr/>
        </p:nvSpPr>
        <p:spPr>
          <a:xfrm>
            <a:off x="2238306" y="2348880"/>
            <a:ext cx="1037550" cy="369332"/>
          </a:xfrm>
          <a:prstGeom prst="rect">
            <a:avLst/>
          </a:prstGeom>
          <a:noFill/>
        </p:spPr>
        <p:txBody>
          <a:bodyPr wrap="square" rtlCol="0">
            <a:spAutoFit/>
          </a:bodyPr>
          <a:lstStyle/>
          <a:p>
            <a:r>
              <a:rPr kumimoji="1" lang="en-US" altLang="ja-JP" dirty="0"/>
              <a:t>1</a:t>
            </a:r>
            <a:r>
              <a:rPr kumimoji="1" lang="ja-JP" altLang="en-US" dirty="0"/>
              <a:t>円</a:t>
            </a:r>
          </a:p>
        </p:txBody>
      </p:sp>
      <p:sp>
        <p:nvSpPr>
          <p:cNvPr id="15" name="テキスト ボックス 14"/>
          <p:cNvSpPr txBox="1"/>
          <p:nvPr/>
        </p:nvSpPr>
        <p:spPr>
          <a:xfrm>
            <a:off x="5796136" y="2348880"/>
            <a:ext cx="936104" cy="369332"/>
          </a:xfrm>
          <a:prstGeom prst="rect">
            <a:avLst/>
          </a:prstGeom>
          <a:noFill/>
        </p:spPr>
        <p:txBody>
          <a:bodyPr wrap="square" rtlCol="0">
            <a:spAutoFit/>
          </a:bodyPr>
          <a:lstStyle/>
          <a:p>
            <a:r>
              <a:rPr kumimoji="1" lang="en-US" altLang="ja-JP" dirty="0"/>
              <a:t>(1+r)</a:t>
            </a:r>
            <a:r>
              <a:rPr kumimoji="1" lang="ja-JP" altLang="en-US" dirty="0"/>
              <a:t>円</a:t>
            </a:r>
          </a:p>
        </p:txBody>
      </p:sp>
      <p:sp>
        <p:nvSpPr>
          <p:cNvPr id="18" name="正方形/長方形 17"/>
          <p:cNvSpPr/>
          <p:nvPr/>
        </p:nvSpPr>
        <p:spPr>
          <a:xfrm>
            <a:off x="1979712" y="3212976"/>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364088" y="3212976"/>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flipH="1">
            <a:off x="3707904" y="3645024"/>
            <a:ext cx="1512168"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238306" y="3275692"/>
            <a:ext cx="648072" cy="369332"/>
          </a:xfrm>
          <a:prstGeom prst="rect">
            <a:avLst/>
          </a:prstGeom>
          <a:noFill/>
        </p:spPr>
        <p:txBody>
          <a:bodyPr wrap="square" rtlCol="0">
            <a:spAutoFit/>
          </a:bodyPr>
          <a:lstStyle/>
          <a:p>
            <a:r>
              <a:rPr lang="ja-JP" altLang="en-US" dirty="0"/>
              <a:t>現在</a:t>
            </a:r>
            <a:endParaRPr kumimoji="1" lang="ja-JP" altLang="en-US" dirty="0"/>
          </a:p>
        </p:txBody>
      </p:sp>
      <p:sp>
        <p:nvSpPr>
          <p:cNvPr id="22" name="テキスト ボックス 21"/>
          <p:cNvSpPr txBox="1"/>
          <p:nvPr/>
        </p:nvSpPr>
        <p:spPr>
          <a:xfrm>
            <a:off x="5508104" y="3275692"/>
            <a:ext cx="864096" cy="369332"/>
          </a:xfrm>
          <a:prstGeom prst="rect">
            <a:avLst/>
          </a:prstGeom>
          <a:noFill/>
        </p:spPr>
        <p:txBody>
          <a:bodyPr wrap="square" rtlCol="0">
            <a:spAutoFit/>
          </a:bodyPr>
          <a:lstStyle/>
          <a:p>
            <a:r>
              <a:rPr kumimoji="1" lang="en-US" altLang="ja-JP" dirty="0"/>
              <a:t>1</a:t>
            </a:r>
            <a:r>
              <a:rPr kumimoji="1" lang="ja-JP" altLang="en-US" dirty="0"/>
              <a:t>年後</a:t>
            </a:r>
          </a:p>
        </p:txBody>
      </p:sp>
      <p:sp>
        <p:nvSpPr>
          <p:cNvPr id="23" name="テキスト ボックス 22"/>
          <p:cNvSpPr txBox="1"/>
          <p:nvPr/>
        </p:nvSpPr>
        <p:spPr>
          <a:xfrm>
            <a:off x="2238306" y="3717032"/>
            <a:ext cx="1325582" cy="369332"/>
          </a:xfrm>
          <a:prstGeom prst="rect">
            <a:avLst/>
          </a:prstGeom>
          <a:noFill/>
        </p:spPr>
        <p:txBody>
          <a:bodyPr wrap="square" rtlCol="0">
            <a:spAutoFit/>
          </a:bodyPr>
          <a:lstStyle/>
          <a:p>
            <a:r>
              <a:rPr kumimoji="1" lang="en-US" altLang="ja-JP" dirty="0"/>
              <a:t>1/(1+r)</a:t>
            </a:r>
            <a:r>
              <a:rPr kumimoji="1" lang="ja-JP" altLang="en-US" dirty="0"/>
              <a:t>円</a:t>
            </a:r>
          </a:p>
        </p:txBody>
      </p:sp>
      <p:sp>
        <p:nvSpPr>
          <p:cNvPr id="24" name="テキスト ボックス 23"/>
          <p:cNvSpPr txBox="1"/>
          <p:nvPr/>
        </p:nvSpPr>
        <p:spPr>
          <a:xfrm>
            <a:off x="5796136" y="3717032"/>
            <a:ext cx="936104" cy="369332"/>
          </a:xfrm>
          <a:prstGeom prst="rect">
            <a:avLst/>
          </a:prstGeom>
          <a:noFill/>
        </p:spPr>
        <p:txBody>
          <a:bodyPr wrap="square" rtlCol="0">
            <a:spAutoFit/>
          </a:bodyPr>
          <a:lstStyle/>
          <a:p>
            <a:r>
              <a:rPr kumimoji="1" lang="ja-JP" altLang="en-US" dirty="0"/>
              <a:t>１円</a:t>
            </a:r>
          </a:p>
        </p:txBody>
      </p:sp>
      <p:sp>
        <p:nvSpPr>
          <p:cNvPr id="26" name="テキスト ボックス 25"/>
          <p:cNvSpPr txBox="1"/>
          <p:nvPr/>
        </p:nvSpPr>
        <p:spPr>
          <a:xfrm>
            <a:off x="561393" y="4731329"/>
            <a:ext cx="7920880" cy="1692771"/>
          </a:xfrm>
          <a:prstGeom prst="rect">
            <a:avLst/>
          </a:prstGeom>
          <a:noFill/>
        </p:spPr>
        <p:txBody>
          <a:bodyPr wrap="square" rtlCol="0">
            <a:spAutoFit/>
          </a:bodyPr>
          <a:lstStyle/>
          <a:p>
            <a:r>
              <a:rPr lang="en-US" altLang="ja-JP" sz="2400" dirty="0">
                <a:latin typeface="Times New Roman" pitchFamily="18" charset="0"/>
                <a:cs typeface="Times New Roman" pitchFamily="18" charset="0"/>
              </a:rPr>
              <a:t>     </a:t>
            </a:r>
            <a:r>
              <a:rPr kumimoji="1" lang="en-US" altLang="ja-JP" sz="2000" dirty="0">
                <a:latin typeface="Times New Roman" pitchFamily="18" charset="0"/>
                <a:cs typeface="Times New Roman" pitchFamily="18" charset="0"/>
              </a:rPr>
              <a:t>1</a:t>
            </a:r>
            <a:r>
              <a:rPr kumimoji="1" lang="ja-JP" altLang="en-US" sz="2000" dirty="0">
                <a:latin typeface="Times New Roman" pitchFamily="18" charset="0"/>
                <a:cs typeface="Times New Roman" pitchFamily="18" charset="0"/>
              </a:rPr>
              <a:t>年後の</a:t>
            </a:r>
            <a:r>
              <a:rPr kumimoji="1" lang="en-US" altLang="ja-JP" sz="2000" i="1" dirty="0">
                <a:latin typeface="Times New Roman" pitchFamily="18" charset="0"/>
                <a:cs typeface="Times New Roman" pitchFamily="18" charset="0"/>
              </a:rPr>
              <a:t>x</a:t>
            </a:r>
            <a:r>
              <a:rPr kumimoji="1" lang="ja-JP" altLang="en-US" sz="2000" dirty="0">
                <a:latin typeface="Times New Roman" pitchFamily="18" charset="0"/>
                <a:cs typeface="Times New Roman" pitchFamily="18" charset="0"/>
              </a:rPr>
              <a:t>円　</a:t>
            </a:r>
            <a:r>
              <a:rPr kumimoji="1" lang="en-US" altLang="ja-JP" sz="2000" dirty="0">
                <a:latin typeface="Times New Roman" pitchFamily="18" charset="0"/>
                <a:cs typeface="Times New Roman" pitchFamily="18" charset="0"/>
                <a:sym typeface="Wingdings" pitchFamily="2" charset="2"/>
              </a:rPr>
              <a:t></a:t>
            </a:r>
            <a:r>
              <a:rPr kumimoji="1" lang="ja-JP" altLang="en-US" sz="2000" dirty="0">
                <a:latin typeface="Times New Roman" pitchFamily="18" charset="0"/>
                <a:cs typeface="Times New Roman" pitchFamily="18" charset="0"/>
              </a:rPr>
              <a:t>　現在，</a:t>
            </a:r>
            <a:r>
              <a:rPr lang="en-US" altLang="ja-JP" sz="2000" i="1" dirty="0">
                <a:latin typeface="Times New Roman" pitchFamily="18" charset="0"/>
                <a:cs typeface="Times New Roman" pitchFamily="18" charset="0"/>
              </a:rPr>
              <a:t>x</a:t>
            </a:r>
            <a:r>
              <a:rPr lang="en-US" altLang="ja-JP" sz="2000" dirty="0">
                <a:latin typeface="Times New Roman" pitchFamily="18" charset="0"/>
                <a:cs typeface="Times New Roman" pitchFamily="18" charset="0"/>
              </a:rPr>
              <a:t>/(1+</a:t>
            </a:r>
            <a:r>
              <a:rPr lang="en-US" altLang="ja-JP" sz="2000" i="1" dirty="0">
                <a:latin typeface="Times New Roman" pitchFamily="18" charset="0"/>
                <a:cs typeface="Times New Roman" pitchFamily="18" charset="0"/>
              </a:rPr>
              <a:t>r</a:t>
            </a:r>
            <a:r>
              <a:rPr lang="en-US" altLang="ja-JP" sz="2000" dirty="0">
                <a:latin typeface="Times New Roman" pitchFamily="18" charset="0"/>
                <a:cs typeface="Times New Roman" pitchFamily="18" charset="0"/>
              </a:rPr>
              <a:t>)</a:t>
            </a:r>
            <a:r>
              <a:rPr lang="ja-JP" altLang="en-US" sz="2000" dirty="0">
                <a:latin typeface="Times New Roman" pitchFamily="18" charset="0"/>
                <a:cs typeface="Times New Roman" pitchFamily="18" charset="0"/>
              </a:rPr>
              <a:t>円を保有しているのと同等</a:t>
            </a:r>
            <a:endParaRPr lang="en-US" altLang="ja-JP" sz="2000" dirty="0">
              <a:latin typeface="Times New Roman" pitchFamily="18" charset="0"/>
              <a:cs typeface="Times New Roman" pitchFamily="18" charset="0"/>
            </a:endParaRPr>
          </a:p>
          <a:p>
            <a:r>
              <a:rPr lang="ja-JP" altLang="en-US" sz="2000" dirty="0">
                <a:latin typeface="Times New Roman" pitchFamily="18" charset="0"/>
                <a:cs typeface="Times New Roman" pitchFamily="18" charset="0"/>
              </a:rPr>
              <a:t>→　これが</a:t>
            </a:r>
            <a:r>
              <a:rPr lang="en-US" altLang="ja-JP" sz="2000" dirty="0">
                <a:latin typeface="Times New Roman" pitchFamily="18" charset="0"/>
                <a:cs typeface="Times New Roman" pitchFamily="18" charset="0"/>
              </a:rPr>
              <a:t>(3)</a:t>
            </a:r>
            <a:r>
              <a:rPr lang="ja-JP" altLang="en-US" sz="2000" dirty="0">
                <a:latin typeface="Times New Roman" pitchFamily="18" charset="0"/>
                <a:cs typeface="Times New Roman" pitchFamily="18" charset="0"/>
              </a:rPr>
              <a:t>の式の意味になる</a:t>
            </a:r>
            <a:endParaRPr lang="en-US" altLang="ja-JP" sz="2000" dirty="0">
              <a:latin typeface="Times New Roman" pitchFamily="18" charset="0"/>
              <a:cs typeface="Times New Roman" pitchFamily="18" charset="0"/>
            </a:endParaRPr>
          </a:p>
          <a:p>
            <a:pPr marL="342900" indent="-342900">
              <a:buFont typeface="Arial" panose="020B0604020202020204" pitchFamily="34" charset="0"/>
              <a:buChar char="•"/>
            </a:pPr>
            <a:r>
              <a:rPr kumimoji="1" lang="ja-JP" altLang="en-US" sz="2000" dirty="0">
                <a:latin typeface="Times New Roman" pitchFamily="18" charset="0"/>
                <a:cs typeface="Times New Roman" pitchFamily="18" charset="0"/>
              </a:rPr>
              <a:t>多期間での割引価値</a:t>
            </a:r>
            <a:endParaRPr kumimoji="1" lang="en-US" altLang="ja-JP" sz="2000" dirty="0">
              <a:latin typeface="Times New Roman" pitchFamily="18" charset="0"/>
              <a:cs typeface="Times New Roman" pitchFamily="18" charset="0"/>
            </a:endParaRPr>
          </a:p>
          <a:p>
            <a:r>
              <a:rPr kumimoji="1" lang="ja-JP" altLang="en-US" sz="2000" dirty="0">
                <a:latin typeface="Times New Roman" pitchFamily="18" charset="0"/>
                <a:cs typeface="Times New Roman" pitchFamily="18" charset="0"/>
              </a:rPr>
              <a:t>    現在の</a:t>
            </a:r>
            <a:r>
              <a:rPr kumimoji="1" lang="en-US" altLang="ja-JP" sz="2000" dirty="0">
                <a:latin typeface="Times New Roman" pitchFamily="18" charset="0"/>
                <a:cs typeface="Times New Roman" pitchFamily="18" charset="0"/>
              </a:rPr>
              <a:t>1</a:t>
            </a:r>
            <a:r>
              <a:rPr kumimoji="1" lang="ja-JP" altLang="en-US" sz="2000" dirty="0">
                <a:latin typeface="Times New Roman" pitchFamily="18" charset="0"/>
                <a:cs typeface="Times New Roman" pitchFamily="18" charset="0"/>
              </a:rPr>
              <a:t>円は</a:t>
            </a:r>
            <a:r>
              <a:rPr kumimoji="1" lang="en-US" altLang="ja-JP" sz="2000" dirty="0">
                <a:latin typeface="Times New Roman" pitchFamily="18" charset="0"/>
                <a:cs typeface="Times New Roman" pitchFamily="18" charset="0"/>
              </a:rPr>
              <a:t>t</a:t>
            </a:r>
            <a:r>
              <a:rPr kumimoji="1" lang="ja-JP" altLang="en-US" sz="2000" dirty="0">
                <a:latin typeface="Times New Roman" pitchFamily="18" charset="0"/>
                <a:cs typeface="Times New Roman" pitchFamily="18" charset="0"/>
              </a:rPr>
              <a:t>年後に</a:t>
            </a:r>
            <a:r>
              <a:rPr kumimoji="1" lang="en-US" altLang="ja-JP" sz="2000" dirty="0">
                <a:latin typeface="Times New Roman" pitchFamily="18" charset="0"/>
                <a:cs typeface="Times New Roman" pitchFamily="18" charset="0"/>
              </a:rPr>
              <a:t>(1+</a:t>
            </a:r>
            <a:r>
              <a:rPr kumimoji="1" lang="en-US" altLang="ja-JP" sz="2000" i="1" dirty="0">
                <a:latin typeface="Times New Roman" pitchFamily="18" charset="0"/>
                <a:cs typeface="Times New Roman" pitchFamily="18" charset="0"/>
              </a:rPr>
              <a:t>r</a:t>
            </a:r>
            <a:r>
              <a:rPr kumimoji="1" lang="en-US" altLang="ja-JP" sz="2000" dirty="0">
                <a:latin typeface="Times New Roman" pitchFamily="18" charset="0"/>
                <a:cs typeface="Times New Roman" pitchFamily="18" charset="0"/>
              </a:rPr>
              <a:t>)</a:t>
            </a:r>
            <a:r>
              <a:rPr kumimoji="1" lang="en-US" altLang="ja-JP" sz="2000" i="1" baseline="30000" dirty="0">
                <a:latin typeface="Times New Roman" pitchFamily="18" charset="0"/>
                <a:cs typeface="Times New Roman" pitchFamily="18" charset="0"/>
              </a:rPr>
              <a:t>t</a:t>
            </a:r>
            <a:r>
              <a:rPr kumimoji="1" lang="en-US" altLang="ja-JP" sz="2000" i="1" dirty="0">
                <a:latin typeface="Times New Roman" pitchFamily="18" charset="0"/>
                <a:cs typeface="Times New Roman" pitchFamily="18" charset="0"/>
              </a:rPr>
              <a:t> </a:t>
            </a:r>
            <a:r>
              <a:rPr kumimoji="1" lang="ja-JP" altLang="en-US" sz="2000" dirty="0">
                <a:latin typeface="Times New Roman" pitchFamily="18" charset="0"/>
                <a:cs typeface="Times New Roman" pitchFamily="18" charset="0"/>
              </a:rPr>
              <a:t>円</a:t>
            </a:r>
            <a:endParaRPr kumimoji="1" lang="en-US" altLang="ja-JP" sz="2000" dirty="0">
              <a:latin typeface="Times New Roman" pitchFamily="18" charset="0"/>
              <a:cs typeface="Times New Roman" pitchFamily="18" charset="0"/>
            </a:endParaRPr>
          </a:p>
          <a:p>
            <a:r>
              <a:rPr lang="en-US" altLang="ja-JP" sz="2000" i="1" dirty="0">
                <a:latin typeface="Times New Roman" pitchFamily="18" charset="0"/>
                <a:cs typeface="Times New Roman" pitchFamily="18" charset="0"/>
              </a:rPr>
              <a:t>     t </a:t>
            </a:r>
            <a:r>
              <a:rPr lang="ja-JP" altLang="en-US" sz="2000" dirty="0">
                <a:latin typeface="Times New Roman" pitchFamily="18" charset="0"/>
                <a:cs typeface="Times New Roman" pitchFamily="18" charset="0"/>
              </a:rPr>
              <a:t>年後の</a:t>
            </a:r>
            <a:r>
              <a:rPr lang="en-US" altLang="ja-JP" sz="2000" i="1" dirty="0">
                <a:latin typeface="Times New Roman" pitchFamily="18" charset="0"/>
                <a:cs typeface="Times New Roman" pitchFamily="18" charset="0"/>
              </a:rPr>
              <a:t>x</a:t>
            </a:r>
            <a:r>
              <a:rPr lang="ja-JP" altLang="en-US" sz="2000" dirty="0">
                <a:latin typeface="Times New Roman" pitchFamily="18" charset="0"/>
                <a:cs typeface="Times New Roman" pitchFamily="18" charset="0"/>
              </a:rPr>
              <a:t>円　</a:t>
            </a:r>
            <a:r>
              <a:rPr lang="en-US" altLang="ja-JP" sz="2000" dirty="0">
                <a:latin typeface="Times New Roman" pitchFamily="18" charset="0"/>
                <a:cs typeface="Times New Roman" pitchFamily="18" charset="0"/>
                <a:sym typeface="Wingdings" pitchFamily="2" charset="2"/>
              </a:rPr>
              <a:t></a:t>
            </a:r>
            <a:r>
              <a:rPr lang="ja-JP" altLang="en-US" sz="2000" dirty="0">
                <a:latin typeface="Times New Roman" pitchFamily="18" charset="0"/>
                <a:cs typeface="Times New Roman" pitchFamily="18" charset="0"/>
                <a:sym typeface="Wingdings" pitchFamily="2" charset="2"/>
              </a:rPr>
              <a:t>　</a:t>
            </a:r>
            <a:r>
              <a:rPr lang="ja-JP" altLang="en-US" sz="2000" dirty="0">
                <a:latin typeface="Times New Roman" pitchFamily="18" charset="0"/>
                <a:cs typeface="Times New Roman" pitchFamily="18" charset="0"/>
              </a:rPr>
              <a:t>現在，</a:t>
            </a:r>
            <a:r>
              <a:rPr lang="en-US" altLang="ja-JP" sz="2000" i="1" dirty="0">
                <a:latin typeface="Times New Roman" pitchFamily="18" charset="0"/>
                <a:cs typeface="Times New Roman" pitchFamily="18" charset="0"/>
              </a:rPr>
              <a:t>x</a:t>
            </a:r>
            <a:r>
              <a:rPr lang="en-US" altLang="ja-JP" sz="2000" dirty="0">
                <a:latin typeface="Times New Roman" pitchFamily="18" charset="0"/>
                <a:cs typeface="Times New Roman" pitchFamily="18" charset="0"/>
              </a:rPr>
              <a:t>/(1+</a:t>
            </a:r>
            <a:r>
              <a:rPr lang="en-US" altLang="ja-JP" sz="2000" i="1" dirty="0">
                <a:latin typeface="Times New Roman" pitchFamily="18" charset="0"/>
                <a:cs typeface="Times New Roman" pitchFamily="18" charset="0"/>
              </a:rPr>
              <a:t>r</a:t>
            </a:r>
            <a:r>
              <a:rPr lang="en-US" altLang="ja-JP" sz="2000" dirty="0">
                <a:latin typeface="Times New Roman" pitchFamily="18" charset="0"/>
                <a:cs typeface="Times New Roman" pitchFamily="18" charset="0"/>
              </a:rPr>
              <a:t>)</a:t>
            </a:r>
            <a:r>
              <a:rPr lang="en-US" altLang="ja-JP" sz="2000" i="1" baseline="30000" dirty="0">
                <a:latin typeface="Times New Roman" pitchFamily="18" charset="0"/>
                <a:cs typeface="Times New Roman" pitchFamily="18" charset="0"/>
              </a:rPr>
              <a:t>t</a:t>
            </a: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円を保有しているのと同等</a:t>
            </a:r>
            <a:endParaRPr kumimoji="1" lang="ja-JP" altLang="en-US" sz="2400" dirty="0">
              <a:latin typeface="Times New Roman" pitchFamily="18" charset="0"/>
              <a:cs typeface="Times New Roman" pitchFamily="18" charset="0"/>
            </a:endParaRPr>
          </a:p>
        </p:txBody>
      </p:sp>
      <p:sp>
        <p:nvSpPr>
          <p:cNvPr id="3" name="テキスト ボックス 2"/>
          <p:cNvSpPr txBox="1"/>
          <p:nvPr/>
        </p:nvSpPr>
        <p:spPr>
          <a:xfrm>
            <a:off x="323528" y="4334478"/>
            <a:ext cx="5616624" cy="369332"/>
          </a:xfrm>
          <a:prstGeom prst="rect">
            <a:avLst/>
          </a:prstGeom>
          <a:noFill/>
        </p:spPr>
        <p:txBody>
          <a:bodyPr wrap="square" rtlCol="0">
            <a:spAutoFit/>
          </a:bodyPr>
          <a:lstStyle/>
          <a:p>
            <a:r>
              <a:rPr kumimoji="1" lang="en-US" altLang="ja-JP" dirty="0"/>
              <a:t>1</a:t>
            </a:r>
            <a:r>
              <a:rPr kumimoji="1" lang="ja-JP" altLang="en-US" dirty="0"/>
              <a:t>年後に</a:t>
            </a:r>
            <a:r>
              <a:rPr kumimoji="1" lang="en-US" altLang="ja-JP" dirty="0"/>
              <a:t>1</a:t>
            </a:r>
            <a:r>
              <a:rPr kumimoji="1" lang="ja-JP" altLang="en-US" dirty="0"/>
              <a:t>円を返却するという約束で借入れできる金額</a:t>
            </a:r>
          </a:p>
        </p:txBody>
      </p:sp>
      <p:sp>
        <p:nvSpPr>
          <p:cNvPr id="4" name="テキスト ボックス 3"/>
          <p:cNvSpPr txBox="1"/>
          <p:nvPr/>
        </p:nvSpPr>
        <p:spPr>
          <a:xfrm>
            <a:off x="3873761" y="1404376"/>
            <a:ext cx="4608512" cy="369332"/>
          </a:xfrm>
          <a:prstGeom prst="rect">
            <a:avLst/>
          </a:prstGeom>
          <a:noFill/>
        </p:spPr>
        <p:txBody>
          <a:bodyPr wrap="square" rtlCol="0">
            <a:spAutoFit/>
          </a:bodyPr>
          <a:lstStyle/>
          <a:p>
            <a:r>
              <a:rPr lang="ja-JP" altLang="en-US" dirty="0"/>
              <a:t>預金しておくと</a:t>
            </a:r>
            <a:r>
              <a:rPr lang="en-US" altLang="ja-JP" dirty="0"/>
              <a:t>1</a:t>
            </a:r>
            <a:r>
              <a:rPr lang="ja-JP" altLang="en-US" dirty="0"/>
              <a:t>年後には元利合計で</a:t>
            </a:r>
            <a:r>
              <a:rPr lang="en-US" altLang="ja-JP" dirty="0"/>
              <a:t>(1+r)</a:t>
            </a:r>
            <a:r>
              <a:rPr lang="ja-JP" altLang="en-US" dirty="0"/>
              <a:t>円に</a:t>
            </a:r>
            <a:endParaRPr kumimoji="1" lang="ja-JP" altLang="en-US" dirty="0"/>
          </a:p>
        </p:txBody>
      </p:sp>
    </p:spTree>
    <p:extLst>
      <p:ext uri="{BB962C8B-B14F-4D97-AF65-F5344CB8AC3E}">
        <p14:creationId xmlns:p14="http://schemas.microsoft.com/office/powerpoint/2010/main" val="159508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A3B2-B1A0-1D46-91FB-189A868ED68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B94CB16-0049-BF41-B211-798B910D7CDF}"/>
              </a:ext>
            </a:extLst>
          </p:cNvPr>
          <p:cNvSpPr>
            <a:spLocks noGrp="1"/>
          </p:cNvSpPr>
          <p:nvPr>
            <p:ph type="body" sz="half" idx="1"/>
          </p:nvPr>
        </p:nvSpPr>
        <p:spPr/>
        <p:txBody>
          <a:bodyPr>
            <a:normAutofit/>
          </a:bodyPr>
          <a:lstStyle/>
          <a:p>
            <a:pPr marL="0" indent="0">
              <a:buNone/>
            </a:pPr>
            <a:r>
              <a:rPr lang="ja-JP" altLang="en-US" dirty="0"/>
              <a:t>時点</a:t>
            </a:r>
            <a:r>
              <a:rPr lang="en-US" altLang="ja-JP" dirty="0"/>
              <a:t>	0		1		2		t</a:t>
            </a:r>
          </a:p>
          <a:p>
            <a:pPr marL="0" indent="0">
              <a:buNone/>
            </a:pPr>
            <a:r>
              <a:rPr lang="ja-JP" altLang="en-US" dirty="0"/>
              <a:t>利子</a:t>
            </a:r>
            <a:r>
              <a:rPr lang="en-US" dirty="0"/>
              <a:t>	1	1 + r		(1 + r)^2		(1 + r)^t</a:t>
            </a:r>
          </a:p>
        </p:txBody>
      </p:sp>
      <p:sp>
        <p:nvSpPr>
          <p:cNvPr id="4" name="Content Placeholder 3">
            <a:extLst>
              <a:ext uri="{FF2B5EF4-FFF2-40B4-BE49-F238E27FC236}">
                <a16:creationId xmlns:a16="http://schemas.microsoft.com/office/drawing/2014/main" id="{A6A09E1A-BFED-F149-BA60-496AA828397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4039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割引価値</a:t>
            </a:r>
            <a:r>
              <a:rPr kumimoji="1" lang="en-US" altLang="ja-JP" dirty="0"/>
              <a:t>(2)</a:t>
            </a:r>
            <a:br>
              <a:rPr kumimoji="1" lang="en-US" altLang="ja-JP" dirty="0"/>
            </a:br>
            <a:r>
              <a:rPr lang="en-US" altLang="ja-JP" sz="3200" i="1" dirty="0">
                <a:latin typeface="Times New Roman" pitchFamily="18" charset="0"/>
                <a:cs typeface="Times New Roman" pitchFamily="18" charset="0"/>
              </a:rPr>
              <a:t>t</a:t>
            </a:r>
            <a:r>
              <a:rPr lang="ja-JP" altLang="en-US" sz="3200" dirty="0">
                <a:latin typeface="Times New Roman" pitchFamily="18" charset="0"/>
                <a:cs typeface="Times New Roman" pitchFamily="18" charset="0"/>
              </a:rPr>
              <a:t>年後の</a:t>
            </a:r>
            <a:r>
              <a:rPr lang="en-US" altLang="ja-JP" sz="3200" dirty="0">
                <a:latin typeface="Times New Roman" pitchFamily="18" charset="0"/>
                <a:cs typeface="Times New Roman" pitchFamily="18" charset="0"/>
              </a:rPr>
              <a:t>1</a:t>
            </a:r>
            <a:r>
              <a:rPr lang="ja-JP" altLang="en-US" sz="3200" dirty="0">
                <a:latin typeface="Times New Roman" pitchFamily="18" charset="0"/>
                <a:cs typeface="Times New Roman" pitchFamily="18" charset="0"/>
              </a:rPr>
              <a:t>円の割引価値</a:t>
            </a:r>
            <a:endParaRPr kumimoji="1" lang="ja-JP" alt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6876884" cy="413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a:extLst>
              <a:ext uri="{FF2B5EF4-FFF2-40B4-BE49-F238E27FC236}">
                <a16:creationId xmlns:a16="http://schemas.microsoft.com/office/drawing/2014/main" id="{B7E9471A-9D20-4CBA-81AB-5F4DDD91518A}"/>
              </a:ext>
            </a:extLst>
          </p:cNvPr>
          <p:cNvSpPr txBox="1"/>
          <p:nvPr/>
        </p:nvSpPr>
        <p:spPr>
          <a:xfrm>
            <a:off x="6588224" y="2965594"/>
            <a:ext cx="1224136" cy="369332"/>
          </a:xfrm>
          <a:prstGeom prst="rect">
            <a:avLst/>
          </a:prstGeom>
          <a:noFill/>
        </p:spPr>
        <p:txBody>
          <a:bodyPr wrap="square" rtlCol="0">
            <a:spAutoFit/>
          </a:bodyPr>
          <a:lstStyle/>
          <a:p>
            <a:r>
              <a:rPr lang="ja-JP" altLang="en-US" dirty="0"/>
              <a:t>利子率</a:t>
            </a:r>
            <a:endParaRPr kumimoji="1" lang="ja-JP" altLang="en-US" dirty="0"/>
          </a:p>
        </p:txBody>
      </p:sp>
    </p:spTree>
    <p:extLst>
      <p:ext uri="{BB962C8B-B14F-4D97-AF65-F5344CB8AC3E}">
        <p14:creationId xmlns:p14="http://schemas.microsoft.com/office/powerpoint/2010/main" val="348888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p:txBody>
          <a:bodyPr/>
          <a:lstStyle/>
          <a:p>
            <a:r>
              <a:rPr lang="ja-JP" altLang="en-US"/>
              <a:t>消費・貯蓄の決定</a:t>
            </a:r>
          </a:p>
        </p:txBody>
      </p:sp>
      <p:graphicFrame>
        <p:nvGraphicFramePr>
          <p:cNvPr id="39939" name="Object 3"/>
          <p:cNvGraphicFramePr>
            <a:graphicFrameLocks noGrp="1" noChangeAspect="1"/>
          </p:cNvGraphicFramePr>
          <p:nvPr>
            <p:ph idx="1"/>
          </p:nvPr>
        </p:nvGraphicFramePr>
        <p:xfrm>
          <a:off x="971550" y="1736725"/>
          <a:ext cx="4392613" cy="1814513"/>
        </p:xfrm>
        <a:graphic>
          <a:graphicData uri="http://schemas.openxmlformats.org/presentationml/2006/ole">
            <mc:AlternateContent xmlns:mc="http://schemas.openxmlformats.org/markup-compatibility/2006">
              <mc:Choice xmlns:v="urn:schemas-microsoft-com:vml" Requires="v">
                <p:oleObj spid="_x0000_s1164" name="Equation" r:id="rId3" imgW="1536480" imgH="634680" progId="Equation.DSMT4">
                  <p:embed/>
                </p:oleObj>
              </mc:Choice>
              <mc:Fallback>
                <p:oleObj name="Equation" r:id="rId3" imgW="1536480" imgH="634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36725"/>
                        <a:ext cx="4392613" cy="181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p:cNvSpPr txBox="1">
            <a:spLocks noChangeArrowheads="1"/>
          </p:cNvSpPr>
          <p:nvPr/>
        </p:nvSpPr>
        <p:spPr bwMode="auto">
          <a:xfrm>
            <a:off x="1187450" y="3789363"/>
            <a:ext cx="72009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dirty="0">
                <a:latin typeface="Times New Roman" pitchFamily="18" charset="0"/>
                <a:cs typeface="Times New Roman" pitchFamily="18" charset="0"/>
              </a:rPr>
              <a:t>max </a:t>
            </a:r>
            <a:r>
              <a:rPr lang="en-US" altLang="ja-JP" sz="2400" i="1" dirty="0">
                <a:latin typeface="Times New Roman" pitchFamily="18" charset="0"/>
                <a:cs typeface="Times New Roman" pitchFamily="18" charset="0"/>
              </a:rPr>
              <a:t>U</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x</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  </a:t>
            </a:r>
            <a:r>
              <a:rPr lang="en-US" altLang="ja-JP" sz="2400" dirty="0" err="1">
                <a:latin typeface="Times New Roman" pitchFamily="18" charset="0"/>
                <a:cs typeface="Times New Roman" pitchFamily="18" charset="0"/>
              </a:rPr>
              <a:t>s.t.</a:t>
            </a:r>
            <a:r>
              <a:rPr lang="en-US" altLang="ja-JP"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px</a:t>
            </a:r>
            <a:r>
              <a:rPr lang="en-US" altLang="ja-JP" sz="2400" dirty="0">
                <a:latin typeface="Times New Roman" pitchFamily="18" charset="0"/>
                <a:cs typeface="Times New Roman" pitchFamily="18" charset="0"/>
              </a:rPr>
              <a:t> + </a:t>
            </a:r>
            <a:r>
              <a:rPr lang="en-US" altLang="ja-JP" sz="2400" i="1" dirty="0" err="1">
                <a:latin typeface="Times New Roman" pitchFamily="18" charset="0"/>
                <a:cs typeface="Times New Roman" pitchFamily="18" charset="0"/>
              </a:rPr>
              <a:t>qy</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I</a:t>
            </a:r>
            <a:r>
              <a:rPr lang="en-US" altLang="ja-JP" sz="2400" dirty="0"/>
              <a:t> </a:t>
            </a:r>
          </a:p>
          <a:p>
            <a:pPr>
              <a:spcBef>
                <a:spcPct val="50000"/>
              </a:spcBef>
            </a:pPr>
            <a:r>
              <a:rPr lang="ja-JP" altLang="en-US" sz="2400" dirty="0"/>
              <a:t>と同じ問題に帰着。</a:t>
            </a:r>
          </a:p>
          <a:p>
            <a:pPr>
              <a:spcBef>
                <a:spcPct val="50000"/>
              </a:spcBef>
            </a:pPr>
            <a:r>
              <a:rPr lang="en-US" altLang="ja-JP" sz="2400" dirty="0">
                <a:latin typeface="Times New Roman" pitchFamily="18" charset="0"/>
                <a:cs typeface="Times New Roman" pitchFamily="18" charset="0"/>
              </a:rPr>
              <a:t>1/(1+</a:t>
            </a:r>
            <a:r>
              <a:rPr lang="en-US" altLang="ja-JP" sz="2400" i="1" dirty="0">
                <a:latin typeface="Times New Roman" pitchFamily="18" charset="0"/>
                <a:cs typeface="Times New Roman" pitchFamily="18" charset="0"/>
              </a:rPr>
              <a:t>r</a:t>
            </a:r>
            <a:r>
              <a:rPr lang="en-US" altLang="ja-JP" sz="2400" dirty="0">
                <a:latin typeface="Times New Roman" pitchFamily="18" charset="0"/>
                <a:cs typeface="Times New Roman" pitchFamily="18" charset="0"/>
              </a:rPr>
              <a:t>)</a:t>
            </a:r>
            <a:r>
              <a:rPr lang="ja-JP" altLang="en-US" sz="2400" dirty="0"/>
              <a:t>が</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2</a:t>
            </a:r>
            <a:r>
              <a:rPr lang="ja-JP" altLang="en-US" sz="2400" dirty="0"/>
              <a:t>の価格（</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1</a:t>
            </a:r>
            <a:r>
              <a:rPr lang="ja-JP" altLang="en-US" sz="2400" dirty="0"/>
              <a:t>の価格を</a:t>
            </a:r>
            <a:r>
              <a:rPr lang="en-US" altLang="ja-JP" sz="2400" dirty="0">
                <a:latin typeface="Times New Roman" pitchFamily="18" charset="0"/>
                <a:cs typeface="Times New Roman" pitchFamily="18" charset="0"/>
              </a:rPr>
              <a:t>1</a:t>
            </a:r>
            <a:r>
              <a:rPr lang="ja-JP" altLang="en-US" sz="2400" dirty="0"/>
              <a:t>とした時）</a:t>
            </a:r>
          </a:p>
          <a:p>
            <a:pPr>
              <a:spcBef>
                <a:spcPct val="50000"/>
              </a:spcBef>
            </a:pPr>
            <a:r>
              <a:rPr lang="en-US" altLang="ja-JP" sz="2400" i="1" dirty="0">
                <a:latin typeface="Times New Roman" pitchFamily="18" charset="0"/>
                <a:cs typeface="Times New Roman" pitchFamily="18" charset="0"/>
              </a:rPr>
              <a:t>W</a:t>
            </a:r>
            <a:r>
              <a:rPr lang="en-US" altLang="ja-JP" sz="2400" baseline="-25000" dirty="0">
                <a:latin typeface="Times New Roman" pitchFamily="18" charset="0"/>
                <a:cs typeface="Times New Roman" pitchFamily="18" charset="0"/>
              </a:rPr>
              <a:t>1</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W</a:t>
            </a:r>
            <a:r>
              <a:rPr lang="en-US" altLang="ja-JP" sz="2400" baseline="-25000" dirty="0">
                <a:latin typeface="Times New Roman" pitchFamily="18" charset="0"/>
                <a:cs typeface="Times New Roman" pitchFamily="18" charset="0"/>
              </a:rPr>
              <a:t>2</a:t>
            </a:r>
            <a:r>
              <a:rPr lang="en-US" altLang="ja-JP" sz="2400" dirty="0">
                <a:latin typeface="Times New Roman" pitchFamily="18" charset="0"/>
                <a:cs typeface="Times New Roman" pitchFamily="18" charset="0"/>
              </a:rPr>
              <a:t>/(1+</a:t>
            </a:r>
            <a:r>
              <a:rPr lang="en-US" altLang="ja-JP" sz="2400" i="1" dirty="0">
                <a:latin typeface="Times New Roman" pitchFamily="18" charset="0"/>
                <a:cs typeface="Times New Roman" pitchFamily="18" charset="0"/>
              </a:rPr>
              <a:t>r</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が</a:t>
            </a:r>
            <a:r>
              <a:rPr lang="en-US" altLang="ja-JP" sz="2400" i="1" dirty="0">
                <a:latin typeface="Times New Roman" pitchFamily="18" charset="0"/>
                <a:cs typeface="Times New Roman" pitchFamily="18" charset="0"/>
              </a:rPr>
              <a:t>I</a:t>
            </a:r>
            <a:r>
              <a:rPr lang="ja-JP" altLang="en-US" sz="2400" dirty="0"/>
              <a:t>に相当：	生涯所得</a:t>
            </a:r>
          </a:p>
        </p:txBody>
      </p:sp>
    </p:spTree>
    <p:extLst>
      <p:ext uri="{BB962C8B-B14F-4D97-AF65-F5344CB8AC3E}">
        <p14:creationId xmlns:p14="http://schemas.microsoft.com/office/powerpoint/2010/main" val="253776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ja-JP" altLang="en-US"/>
              <a:t>貯蓄の決定</a:t>
            </a:r>
          </a:p>
        </p:txBody>
      </p:sp>
      <p:sp>
        <p:nvSpPr>
          <p:cNvPr id="24579"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p>
        </p:txBody>
      </p:sp>
      <p:sp>
        <p:nvSpPr>
          <p:cNvPr id="24583" name="Text Box 7"/>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en-US" altLang="ja-JP" sz="2400" baseline="-25000" dirty="0">
                <a:latin typeface="Times New Roman" pitchFamily="18" charset="0"/>
              </a:rPr>
              <a:t>2</a:t>
            </a:r>
          </a:p>
        </p:txBody>
      </p:sp>
      <p:sp>
        <p:nvSpPr>
          <p:cNvPr id="24584" name="Line 8"/>
          <p:cNvSpPr>
            <a:spLocks noChangeShapeType="1"/>
          </p:cNvSpPr>
          <p:nvPr/>
        </p:nvSpPr>
        <p:spPr bwMode="auto">
          <a:xfrm flipH="1">
            <a:off x="2700338" y="227647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3635375" y="1916113"/>
            <a:ext cx="316865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r>
              <a:rPr lang="en-US" altLang="ja-JP" sz="2000" dirty="0">
                <a:latin typeface="Times New Roman" pitchFamily="18" charset="0"/>
              </a:rPr>
              <a:t>+</a:t>
            </a:r>
            <a:r>
              <a:rPr lang="en-US" altLang="ja-JP" sz="2000" i="1" dirty="0">
                <a:latin typeface="Times New Roman" pitchFamily="18" charset="0"/>
              </a:rPr>
              <a:t>C</a:t>
            </a:r>
            <a:r>
              <a:rPr lang="en-US" altLang="ja-JP" sz="2000" baseline="-25000" dirty="0">
                <a:latin typeface="Times New Roman" pitchFamily="18" charset="0"/>
              </a:rPr>
              <a:t>2</a:t>
            </a:r>
            <a:r>
              <a:rPr lang="en-US" altLang="ja-JP" sz="2000" dirty="0">
                <a:latin typeface="Times New Roman" pitchFamily="18" charset="0"/>
              </a:rPr>
              <a:t>/(1+</a:t>
            </a:r>
            <a:r>
              <a:rPr lang="en-US" altLang="ja-JP" sz="2000" i="1" dirty="0">
                <a:latin typeface="Times New Roman" pitchFamily="18" charset="0"/>
              </a:rPr>
              <a:t>r</a:t>
            </a:r>
            <a:r>
              <a:rPr lang="en-US" altLang="ja-JP" sz="2000" dirty="0">
                <a:latin typeface="Times New Roman" pitchFamily="18" charset="0"/>
              </a:rPr>
              <a:t>)=</a:t>
            </a:r>
            <a:r>
              <a:rPr lang="en-US" altLang="ja-JP" sz="2000" i="1" dirty="0">
                <a:latin typeface="Times New Roman" pitchFamily="18" charset="0"/>
              </a:rPr>
              <a:t>W</a:t>
            </a:r>
            <a:r>
              <a:rPr lang="en-US" altLang="ja-JP" sz="2000" baseline="-25000" dirty="0">
                <a:latin typeface="Times New Roman" pitchFamily="18" charset="0"/>
              </a:rPr>
              <a:t>1</a:t>
            </a:r>
            <a:r>
              <a:rPr lang="en-US" altLang="ja-JP" sz="2000" dirty="0">
                <a:latin typeface="Times New Roman" pitchFamily="18" charset="0"/>
              </a:rPr>
              <a:t>+</a:t>
            </a:r>
            <a:r>
              <a:rPr lang="en-US" altLang="ja-JP" sz="2000" i="1" dirty="0">
                <a:latin typeface="Times New Roman" pitchFamily="18" charset="0"/>
              </a:rPr>
              <a:t>W</a:t>
            </a:r>
            <a:r>
              <a:rPr lang="en-US" altLang="ja-JP" sz="2000" baseline="-25000" dirty="0">
                <a:latin typeface="Times New Roman" pitchFamily="18" charset="0"/>
              </a:rPr>
              <a:t>2</a:t>
            </a:r>
            <a:r>
              <a:rPr lang="en-US" altLang="ja-JP" sz="2000" dirty="0">
                <a:latin typeface="Times New Roman" pitchFamily="18" charset="0"/>
              </a:rPr>
              <a:t>/(1+</a:t>
            </a:r>
            <a:r>
              <a:rPr lang="en-US" altLang="ja-JP" sz="2000" i="1" dirty="0">
                <a:latin typeface="Times New Roman" pitchFamily="18" charset="0"/>
              </a:rPr>
              <a:t>r</a:t>
            </a:r>
            <a:r>
              <a:rPr lang="en-US" altLang="ja-JP" sz="2000" dirty="0">
                <a:latin typeface="Times New Roman" pitchFamily="18" charset="0"/>
              </a:rPr>
              <a:t>)</a:t>
            </a:r>
          </a:p>
          <a:p>
            <a:pPr>
              <a:spcBef>
                <a:spcPct val="50000"/>
              </a:spcBef>
            </a:pPr>
            <a:r>
              <a:rPr lang="en-US" altLang="ja-JP" sz="2000" dirty="0">
                <a:latin typeface="Times New Roman" pitchFamily="18" charset="0"/>
              </a:rPr>
              <a:t>X</a:t>
            </a:r>
            <a:r>
              <a:rPr lang="ja-JP" altLang="en-US" sz="2000" dirty="0">
                <a:latin typeface="Times New Roman" pitchFamily="18" charset="0"/>
              </a:rPr>
              <a:t>切片→</a:t>
            </a:r>
            <a:r>
              <a:rPr lang="en-US" altLang="ja-JP" sz="2000" dirty="0">
                <a:latin typeface="Times New Roman" pitchFamily="18" charset="0"/>
              </a:rPr>
              <a:t>W1 + W2/(1+ r)</a:t>
            </a:r>
          </a:p>
          <a:p>
            <a:pPr>
              <a:spcBef>
                <a:spcPct val="50000"/>
              </a:spcBef>
            </a:pPr>
            <a:r>
              <a:rPr lang="en-US" altLang="ja-JP" sz="2000" dirty="0">
                <a:latin typeface="Times New Roman" pitchFamily="18" charset="0"/>
              </a:rPr>
              <a:t>Y</a:t>
            </a:r>
            <a:r>
              <a:rPr lang="ja-JP" altLang="en-US" sz="2000" dirty="0">
                <a:latin typeface="Times New Roman" pitchFamily="18" charset="0"/>
              </a:rPr>
              <a:t>切片→</a:t>
            </a:r>
            <a:r>
              <a:rPr lang="en-US" altLang="ja-JP" sz="2000" dirty="0">
                <a:latin typeface="Times New Roman" pitchFamily="18" charset="0"/>
              </a:rPr>
              <a:t>(1 + r)W1 + W2</a:t>
            </a:r>
          </a:p>
          <a:p>
            <a:pPr>
              <a:spcBef>
                <a:spcPct val="50000"/>
              </a:spcBef>
            </a:pPr>
            <a:r>
              <a:rPr lang="ja-JP" altLang="en-US" sz="2000" dirty="0">
                <a:latin typeface="Times New Roman" pitchFamily="18" charset="0"/>
              </a:rPr>
              <a:t>このようになる</a:t>
            </a:r>
            <a:endParaRPr lang="en-US" altLang="ja-JP" sz="2000" dirty="0"/>
          </a:p>
        </p:txBody>
      </p:sp>
      <p:sp>
        <p:nvSpPr>
          <p:cNvPr id="24588" name="Arc 12"/>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89" name="Text Box 13"/>
          <p:cNvSpPr txBox="1">
            <a:spLocks noChangeArrowheads="1"/>
          </p:cNvSpPr>
          <p:nvPr/>
        </p:nvSpPr>
        <p:spPr bwMode="auto">
          <a:xfrm>
            <a:off x="5508625" y="42926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Times New Roman" pitchFamily="18" charset="0"/>
              </a:rPr>
              <a:t>1+</a:t>
            </a:r>
            <a:r>
              <a:rPr lang="en-US" altLang="ja-JP" sz="2000" i="1">
                <a:latin typeface="Times New Roman" pitchFamily="18" charset="0"/>
              </a:rPr>
              <a:t>r</a:t>
            </a:r>
            <a:r>
              <a:rPr lang="en-US" altLang="ja-JP" sz="2400">
                <a:latin typeface="Times New Roman" pitchFamily="18" charset="0"/>
              </a:rPr>
              <a:t> </a:t>
            </a:r>
            <a:endParaRPr lang="en-US" altLang="ja-JP" sz="2400" i="1">
              <a:latin typeface="Times New Roman" pitchFamily="18" charset="0"/>
            </a:endParaRPr>
          </a:p>
        </p:txBody>
      </p:sp>
      <p:sp>
        <p:nvSpPr>
          <p:cNvPr id="24591" name="Arc 15"/>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E</a:t>
            </a:r>
          </a:p>
        </p:txBody>
      </p:sp>
      <p:sp>
        <p:nvSpPr>
          <p:cNvPr id="24600" name="Line 24"/>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9" name="Oval 23"/>
          <p:cNvSpPr>
            <a:spLocks noChangeArrowheads="1"/>
          </p:cNvSpPr>
          <p:nvPr/>
        </p:nvSpPr>
        <p:spPr bwMode="auto">
          <a:xfrm>
            <a:off x="4427538" y="46529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2" name="Line 26"/>
          <p:cNvSpPr>
            <a:spLocks noChangeShapeType="1"/>
          </p:cNvSpPr>
          <p:nvPr/>
        </p:nvSpPr>
        <p:spPr bwMode="auto">
          <a:xfrm>
            <a:off x="4500563" y="4797425"/>
            <a:ext cx="0" cy="71913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3" name="Line 27"/>
          <p:cNvSpPr>
            <a:spLocks noChangeShapeType="1"/>
          </p:cNvSpPr>
          <p:nvPr/>
        </p:nvSpPr>
        <p:spPr bwMode="auto">
          <a:xfrm flipH="1">
            <a:off x="2124075" y="4724400"/>
            <a:ext cx="23034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1" name="Line 25"/>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3" name="Oval 17"/>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4" name="Text Box 28"/>
          <p:cNvSpPr txBox="1">
            <a:spLocks noChangeArrowheads="1"/>
          </p:cNvSpPr>
          <p:nvPr/>
        </p:nvSpPr>
        <p:spPr bwMode="auto">
          <a:xfrm>
            <a:off x="3635375" y="55165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r>
              <a:rPr lang="en-US" altLang="ja-JP" sz="2400" baseline="30000">
                <a:latin typeface="Times New Roman" pitchFamily="18" charset="0"/>
              </a:rPr>
              <a:t>*</a:t>
            </a:r>
          </a:p>
        </p:txBody>
      </p:sp>
      <p:sp>
        <p:nvSpPr>
          <p:cNvPr id="24605" name="Text Box 29"/>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2</a:t>
            </a:r>
            <a:r>
              <a:rPr lang="en-US" altLang="ja-JP" sz="2400" baseline="30000">
                <a:latin typeface="Times New Roman" pitchFamily="18" charset="0"/>
              </a:rPr>
              <a:t>*</a:t>
            </a:r>
          </a:p>
        </p:txBody>
      </p:sp>
      <p:sp>
        <p:nvSpPr>
          <p:cNvPr id="24606" name="Line 30"/>
          <p:cNvSpPr>
            <a:spLocks noChangeShapeType="1"/>
          </p:cNvSpPr>
          <p:nvPr/>
        </p:nvSpPr>
        <p:spPr bwMode="auto">
          <a:xfrm flipH="1">
            <a:off x="5003800" y="4724400"/>
            <a:ext cx="576263"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7" name="Text Box 31"/>
          <p:cNvSpPr txBox="1">
            <a:spLocks noChangeArrowheads="1"/>
          </p:cNvSpPr>
          <p:nvPr/>
        </p:nvSpPr>
        <p:spPr bwMode="auto">
          <a:xfrm>
            <a:off x="4140200" y="4652963"/>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A</a:t>
            </a:r>
          </a:p>
        </p:txBody>
      </p:sp>
      <p:sp>
        <p:nvSpPr>
          <p:cNvPr id="24608" name="Text Box 32"/>
          <p:cNvSpPr txBox="1">
            <a:spLocks noChangeArrowheads="1"/>
          </p:cNvSpPr>
          <p:nvPr/>
        </p:nvSpPr>
        <p:spPr bwMode="auto">
          <a:xfrm>
            <a:off x="4356100" y="5516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1</a:t>
            </a:r>
            <a:endParaRPr lang="en-US" altLang="ja-JP" sz="2400" baseline="30000">
              <a:latin typeface="Times New Roman" pitchFamily="18" charset="0"/>
            </a:endParaRPr>
          </a:p>
        </p:txBody>
      </p:sp>
      <p:sp>
        <p:nvSpPr>
          <p:cNvPr id="24609" name="Text Box 33"/>
          <p:cNvSpPr txBox="1">
            <a:spLocks noChangeArrowheads="1"/>
          </p:cNvSpPr>
          <p:nvPr/>
        </p:nvSpPr>
        <p:spPr bwMode="auto">
          <a:xfrm>
            <a:off x="1547813" y="443706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2</a:t>
            </a:r>
            <a:endParaRPr lang="en-US" altLang="ja-JP" sz="2400" baseline="30000">
              <a:latin typeface="Times New Roman" pitchFamily="18" charset="0"/>
            </a:endParaRPr>
          </a:p>
        </p:txBody>
      </p:sp>
      <p:sp>
        <p:nvSpPr>
          <p:cNvPr id="24610" name="Line 34"/>
          <p:cNvSpPr>
            <a:spLocks noChangeShapeType="1"/>
          </p:cNvSpPr>
          <p:nvPr/>
        </p:nvSpPr>
        <p:spPr bwMode="auto">
          <a:xfrm>
            <a:off x="3851275" y="5445125"/>
            <a:ext cx="649288"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4140200" y="3933825"/>
            <a:ext cx="287338" cy="1366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2" name="Text Box 36"/>
          <p:cNvSpPr txBox="1">
            <a:spLocks noChangeArrowheads="1"/>
          </p:cNvSpPr>
          <p:nvPr/>
        </p:nvSpPr>
        <p:spPr bwMode="auto">
          <a:xfrm>
            <a:off x="4356100" y="3500438"/>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S</a:t>
            </a:r>
          </a:p>
        </p:txBody>
      </p:sp>
    </p:spTree>
    <p:extLst>
      <p:ext uri="{BB962C8B-B14F-4D97-AF65-F5344CB8AC3E}">
        <p14:creationId xmlns:p14="http://schemas.microsoft.com/office/powerpoint/2010/main" val="171858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2907-E2D5-B442-BCA9-3BE0D6AA4D9C}"/>
              </a:ext>
            </a:extLst>
          </p:cNvPr>
          <p:cNvSpPr>
            <a:spLocks noGrp="1"/>
          </p:cNvSpPr>
          <p:nvPr>
            <p:ph type="title"/>
          </p:nvPr>
        </p:nvSpPr>
        <p:spPr/>
        <p:txBody>
          <a:bodyPr>
            <a:normAutofit fontScale="90000"/>
          </a:bodyPr>
          <a:lstStyle/>
          <a:p>
            <a:r>
              <a:rPr lang="ja-JP" altLang="en-US" dirty="0"/>
              <a:t>　</a:t>
            </a:r>
            <a:br>
              <a:rPr lang="en-US" altLang="ja-JP" dirty="0"/>
            </a:br>
            <a:endParaRPr lang="en-US" dirty="0"/>
          </a:p>
        </p:txBody>
      </p:sp>
      <p:sp>
        <p:nvSpPr>
          <p:cNvPr id="3" name="Content Placeholder 2">
            <a:extLst>
              <a:ext uri="{FF2B5EF4-FFF2-40B4-BE49-F238E27FC236}">
                <a16:creationId xmlns:a16="http://schemas.microsoft.com/office/drawing/2014/main" id="{88CE3D26-569F-F44E-B05C-BDCA324558FF}"/>
              </a:ext>
            </a:extLst>
          </p:cNvPr>
          <p:cNvSpPr>
            <a:spLocks noGrp="1"/>
          </p:cNvSpPr>
          <p:nvPr>
            <p:ph idx="1"/>
          </p:nvPr>
        </p:nvSpPr>
        <p:spPr/>
        <p:txBody>
          <a:bodyPr/>
          <a:lstStyle/>
          <a:p>
            <a:r>
              <a:rPr lang="ja-JP" altLang="en-US" dirty="0"/>
              <a:t>　</a:t>
            </a:r>
            <a:endParaRPr lang="en-US" altLang="ja-JP" dirty="0"/>
          </a:p>
          <a:p>
            <a:endParaRPr lang="en-US" dirty="0"/>
          </a:p>
        </p:txBody>
      </p:sp>
      <p:sp>
        <p:nvSpPr>
          <p:cNvPr id="4" name="Rectangle 2">
            <a:extLst>
              <a:ext uri="{FF2B5EF4-FFF2-40B4-BE49-F238E27FC236}">
                <a16:creationId xmlns:a16="http://schemas.microsoft.com/office/drawing/2014/main" id="{C128E61E-7091-EA4F-940E-56ECE5F2F60C}"/>
              </a:ext>
            </a:extLst>
          </p:cNvPr>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a:t>貯蓄の決定</a:t>
            </a:r>
          </a:p>
        </p:txBody>
      </p:sp>
      <p:sp>
        <p:nvSpPr>
          <p:cNvPr id="5" name="Line 3">
            <a:extLst>
              <a:ext uri="{FF2B5EF4-FFF2-40B4-BE49-F238E27FC236}">
                <a16:creationId xmlns:a16="http://schemas.microsoft.com/office/drawing/2014/main" id="{0CC1582F-9029-0547-864B-036339E679C3}"/>
              </a:ext>
            </a:extLst>
          </p:cNvPr>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 name="Line 4">
            <a:extLst>
              <a:ext uri="{FF2B5EF4-FFF2-40B4-BE49-F238E27FC236}">
                <a16:creationId xmlns:a16="http://schemas.microsoft.com/office/drawing/2014/main" id="{C08740EC-2979-FF46-BD89-C2B7273EB040}"/>
              </a:ext>
            </a:extLst>
          </p:cNvPr>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5">
            <a:extLst>
              <a:ext uri="{FF2B5EF4-FFF2-40B4-BE49-F238E27FC236}">
                <a16:creationId xmlns:a16="http://schemas.microsoft.com/office/drawing/2014/main" id="{47E015C6-A008-064C-9CAA-72BB30D1865F}"/>
              </a:ext>
            </a:extLst>
          </p:cNvPr>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Text Box 6">
            <a:extLst>
              <a:ext uri="{FF2B5EF4-FFF2-40B4-BE49-F238E27FC236}">
                <a16:creationId xmlns:a16="http://schemas.microsoft.com/office/drawing/2014/main" id="{A71EBC95-FBD1-FA44-ABBF-5B14F2FEB29D}"/>
              </a:ext>
            </a:extLst>
          </p:cNvPr>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p>
        </p:txBody>
      </p:sp>
      <p:sp>
        <p:nvSpPr>
          <p:cNvPr id="9" name="Text Box 7">
            <a:extLst>
              <a:ext uri="{FF2B5EF4-FFF2-40B4-BE49-F238E27FC236}">
                <a16:creationId xmlns:a16="http://schemas.microsoft.com/office/drawing/2014/main" id="{D47EF2B6-8A4E-5547-8502-EBEB0F0E9C02}"/>
              </a:ext>
            </a:extLst>
          </p:cNvPr>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en-US" altLang="ja-JP" sz="2400" baseline="-25000" dirty="0">
                <a:latin typeface="Times New Roman" pitchFamily="18" charset="0"/>
              </a:rPr>
              <a:t>2</a:t>
            </a:r>
          </a:p>
        </p:txBody>
      </p:sp>
      <p:sp>
        <p:nvSpPr>
          <p:cNvPr id="10" name="Line 8">
            <a:extLst>
              <a:ext uri="{FF2B5EF4-FFF2-40B4-BE49-F238E27FC236}">
                <a16:creationId xmlns:a16="http://schemas.microsoft.com/office/drawing/2014/main" id="{3238C5E5-EA9F-C444-BF8C-9206BE429933}"/>
              </a:ext>
            </a:extLst>
          </p:cNvPr>
          <p:cNvSpPr>
            <a:spLocks noChangeShapeType="1"/>
          </p:cNvSpPr>
          <p:nvPr/>
        </p:nvSpPr>
        <p:spPr bwMode="auto">
          <a:xfrm flipH="1">
            <a:off x="5387307" y="4777958"/>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Text Box 9">
            <a:extLst>
              <a:ext uri="{FF2B5EF4-FFF2-40B4-BE49-F238E27FC236}">
                <a16:creationId xmlns:a16="http://schemas.microsoft.com/office/drawing/2014/main" id="{F2041C6E-195C-DD43-BB40-BCEE6EFAAEB6}"/>
              </a:ext>
            </a:extLst>
          </p:cNvPr>
          <p:cNvSpPr txBox="1">
            <a:spLocks noChangeArrowheads="1"/>
          </p:cNvSpPr>
          <p:nvPr/>
        </p:nvSpPr>
        <p:spPr bwMode="auto">
          <a:xfrm>
            <a:off x="6444208" y="4336819"/>
            <a:ext cx="1272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dirty="0">
                <a:latin typeface="Times New Roman" pitchFamily="18" charset="0"/>
              </a:rPr>
              <a:t>W(w1,0)</a:t>
            </a:r>
          </a:p>
        </p:txBody>
      </p:sp>
      <p:sp>
        <p:nvSpPr>
          <p:cNvPr id="12" name="Arc 12">
            <a:extLst>
              <a:ext uri="{FF2B5EF4-FFF2-40B4-BE49-F238E27FC236}">
                <a16:creationId xmlns:a16="http://schemas.microsoft.com/office/drawing/2014/main" id="{945CF325-B19F-084F-BB80-0F54804A0766}"/>
              </a:ext>
            </a:extLst>
          </p:cNvPr>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Text Box 13">
            <a:extLst>
              <a:ext uri="{FF2B5EF4-FFF2-40B4-BE49-F238E27FC236}">
                <a16:creationId xmlns:a16="http://schemas.microsoft.com/office/drawing/2014/main" id="{C787368A-66D5-CC40-B073-0A70FE4C9002}"/>
              </a:ext>
            </a:extLst>
          </p:cNvPr>
          <p:cNvSpPr txBox="1">
            <a:spLocks noChangeArrowheads="1"/>
          </p:cNvSpPr>
          <p:nvPr/>
        </p:nvSpPr>
        <p:spPr bwMode="auto">
          <a:xfrm>
            <a:off x="5508625" y="42926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Times New Roman" pitchFamily="18" charset="0"/>
              </a:rPr>
              <a:t>1+</a:t>
            </a:r>
            <a:r>
              <a:rPr lang="en-US" altLang="ja-JP" sz="2000" i="1">
                <a:latin typeface="Times New Roman" pitchFamily="18" charset="0"/>
              </a:rPr>
              <a:t>r</a:t>
            </a:r>
            <a:r>
              <a:rPr lang="en-US" altLang="ja-JP" sz="2400">
                <a:latin typeface="Times New Roman" pitchFamily="18" charset="0"/>
              </a:rPr>
              <a:t> </a:t>
            </a:r>
            <a:endParaRPr lang="en-US" altLang="ja-JP" sz="2400" i="1">
              <a:latin typeface="Times New Roman" pitchFamily="18" charset="0"/>
            </a:endParaRPr>
          </a:p>
        </p:txBody>
      </p:sp>
      <p:sp>
        <p:nvSpPr>
          <p:cNvPr id="14" name="Arc 15">
            <a:extLst>
              <a:ext uri="{FF2B5EF4-FFF2-40B4-BE49-F238E27FC236}">
                <a16:creationId xmlns:a16="http://schemas.microsoft.com/office/drawing/2014/main" id="{DEF04C45-97DF-4246-9F1B-C47D9C34266A}"/>
              </a:ext>
            </a:extLst>
          </p:cNvPr>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Text Box 19">
            <a:extLst>
              <a:ext uri="{FF2B5EF4-FFF2-40B4-BE49-F238E27FC236}">
                <a16:creationId xmlns:a16="http://schemas.microsoft.com/office/drawing/2014/main" id="{B5CF9EF8-F01E-5447-9412-AF59B8E1A7CA}"/>
              </a:ext>
            </a:extLst>
          </p:cNvPr>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E</a:t>
            </a:r>
          </a:p>
        </p:txBody>
      </p:sp>
      <p:sp>
        <p:nvSpPr>
          <p:cNvPr id="16" name="Line 24">
            <a:extLst>
              <a:ext uri="{FF2B5EF4-FFF2-40B4-BE49-F238E27FC236}">
                <a16:creationId xmlns:a16="http://schemas.microsoft.com/office/drawing/2014/main" id="{48051467-D78C-8A42-8D1F-82836A14B6BB}"/>
              </a:ext>
            </a:extLst>
          </p:cNvPr>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Oval 23">
            <a:extLst>
              <a:ext uri="{FF2B5EF4-FFF2-40B4-BE49-F238E27FC236}">
                <a16:creationId xmlns:a16="http://schemas.microsoft.com/office/drawing/2014/main" id="{60070381-95CB-364E-8F08-9F0CA666120E}"/>
              </a:ext>
            </a:extLst>
          </p:cNvPr>
          <p:cNvSpPr>
            <a:spLocks noChangeArrowheads="1"/>
          </p:cNvSpPr>
          <p:nvPr/>
        </p:nvSpPr>
        <p:spPr bwMode="auto">
          <a:xfrm>
            <a:off x="5291931" y="5432425"/>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 name="Line 26">
            <a:extLst>
              <a:ext uri="{FF2B5EF4-FFF2-40B4-BE49-F238E27FC236}">
                <a16:creationId xmlns:a16="http://schemas.microsoft.com/office/drawing/2014/main" id="{0DB7D57B-EBF7-0844-AA86-0341CC88EA45}"/>
              </a:ext>
            </a:extLst>
          </p:cNvPr>
          <p:cNvSpPr>
            <a:spLocks noChangeShapeType="1"/>
          </p:cNvSpPr>
          <p:nvPr/>
        </p:nvSpPr>
        <p:spPr bwMode="auto">
          <a:xfrm>
            <a:off x="4500563" y="4797425"/>
            <a:ext cx="0" cy="71913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 name="Line 27">
            <a:extLst>
              <a:ext uri="{FF2B5EF4-FFF2-40B4-BE49-F238E27FC236}">
                <a16:creationId xmlns:a16="http://schemas.microsoft.com/office/drawing/2014/main" id="{9485DAC7-514E-0549-B849-A9140EAC0CA5}"/>
              </a:ext>
            </a:extLst>
          </p:cNvPr>
          <p:cNvSpPr>
            <a:spLocks noChangeShapeType="1"/>
          </p:cNvSpPr>
          <p:nvPr/>
        </p:nvSpPr>
        <p:spPr bwMode="auto">
          <a:xfrm flipH="1">
            <a:off x="2124075" y="4724400"/>
            <a:ext cx="23034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 name="Line 25">
            <a:extLst>
              <a:ext uri="{FF2B5EF4-FFF2-40B4-BE49-F238E27FC236}">
                <a16:creationId xmlns:a16="http://schemas.microsoft.com/office/drawing/2014/main" id="{B0344849-3E0A-884E-8B9E-84B4CDCC9DD6}"/>
              </a:ext>
            </a:extLst>
          </p:cNvPr>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Oval 17">
            <a:extLst>
              <a:ext uri="{FF2B5EF4-FFF2-40B4-BE49-F238E27FC236}">
                <a16:creationId xmlns:a16="http://schemas.microsoft.com/office/drawing/2014/main" id="{F383A2FD-5B30-6B46-86FF-D5EA8598A093}"/>
              </a:ext>
            </a:extLst>
          </p:cNvPr>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 name="Text Box 28">
            <a:extLst>
              <a:ext uri="{FF2B5EF4-FFF2-40B4-BE49-F238E27FC236}">
                <a16:creationId xmlns:a16="http://schemas.microsoft.com/office/drawing/2014/main" id="{0F6F57B6-B51B-1C47-8FB5-9D4BF242938E}"/>
              </a:ext>
            </a:extLst>
          </p:cNvPr>
          <p:cNvSpPr txBox="1">
            <a:spLocks noChangeArrowheads="1"/>
          </p:cNvSpPr>
          <p:nvPr/>
        </p:nvSpPr>
        <p:spPr bwMode="auto">
          <a:xfrm>
            <a:off x="3635375" y="55165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r>
              <a:rPr lang="en-US" altLang="ja-JP" sz="2400" baseline="30000">
                <a:latin typeface="Times New Roman" pitchFamily="18" charset="0"/>
              </a:rPr>
              <a:t>*</a:t>
            </a:r>
          </a:p>
        </p:txBody>
      </p:sp>
      <p:sp>
        <p:nvSpPr>
          <p:cNvPr id="23" name="Text Box 29">
            <a:extLst>
              <a:ext uri="{FF2B5EF4-FFF2-40B4-BE49-F238E27FC236}">
                <a16:creationId xmlns:a16="http://schemas.microsoft.com/office/drawing/2014/main" id="{AA590CE8-8471-D948-8430-8D9B9EFD2D4F}"/>
              </a:ext>
            </a:extLst>
          </p:cNvPr>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2</a:t>
            </a:r>
            <a:r>
              <a:rPr lang="en-US" altLang="ja-JP" sz="2400" baseline="30000">
                <a:latin typeface="Times New Roman" pitchFamily="18" charset="0"/>
              </a:rPr>
              <a:t>*</a:t>
            </a:r>
          </a:p>
        </p:txBody>
      </p:sp>
      <p:sp>
        <p:nvSpPr>
          <p:cNvPr id="24" name="Line 30">
            <a:extLst>
              <a:ext uri="{FF2B5EF4-FFF2-40B4-BE49-F238E27FC236}">
                <a16:creationId xmlns:a16="http://schemas.microsoft.com/office/drawing/2014/main" id="{03ECD918-CFE6-B64D-9807-568C0D3E9515}"/>
              </a:ext>
            </a:extLst>
          </p:cNvPr>
          <p:cNvSpPr>
            <a:spLocks noChangeShapeType="1"/>
          </p:cNvSpPr>
          <p:nvPr/>
        </p:nvSpPr>
        <p:spPr bwMode="auto">
          <a:xfrm flipH="1">
            <a:off x="5003800" y="4724400"/>
            <a:ext cx="576263"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Text Box 31">
            <a:extLst>
              <a:ext uri="{FF2B5EF4-FFF2-40B4-BE49-F238E27FC236}">
                <a16:creationId xmlns:a16="http://schemas.microsoft.com/office/drawing/2014/main" id="{5ADD81ED-3B30-254E-A04F-A8D92717F375}"/>
              </a:ext>
            </a:extLst>
          </p:cNvPr>
          <p:cNvSpPr txBox="1">
            <a:spLocks noChangeArrowheads="1"/>
          </p:cNvSpPr>
          <p:nvPr/>
        </p:nvSpPr>
        <p:spPr bwMode="auto">
          <a:xfrm>
            <a:off x="4140200" y="4652963"/>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A</a:t>
            </a:r>
          </a:p>
        </p:txBody>
      </p:sp>
      <p:sp>
        <p:nvSpPr>
          <p:cNvPr id="26" name="Text Box 32">
            <a:extLst>
              <a:ext uri="{FF2B5EF4-FFF2-40B4-BE49-F238E27FC236}">
                <a16:creationId xmlns:a16="http://schemas.microsoft.com/office/drawing/2014/main" id="{D07E54CE-45C5-774E-A13F-51C92992E6CB}"/>
              </a:ext>
            </a:extLst>
          </p:cNvPr>
          <p:cNvSpPr txBox="1">
            <a:spLocks noChangeArrowheads="1"/>
          </p:cNvSpPr>
          <p:nvPr/>
        </p:nvSpPr>
        <p:spPr bwMode="auto">
          <a:xfrm>
            <a:off x="4356100" y="5516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1</a:t>
            </a:r>
            <a:endParaRPr lang="en-US" altLang="ja-JP" sz="2400" baseline="30000">
              <a:latin typeface="Times New Roman" pitchFamily="18" charset="0"/>
            </a:endParaRPr>
          </a:p>
        </p:txBody>
      </p:sp>
      <p:sp>
        <p:nvSpPr>
          <p:cNvPr id="27" name="Text Box 33">
            <a:extLst>
              <a:ext uri="{FF2B5EF4-FFF2-40B4-BE49-F238E27FC236}">
                <a16:creationId xmlns:a16="http://schemas.microsoft.com/office/drawing/2014/main" id="{DB7FBA81-2B93-6A4F-A64D-12A062B3C226}"/>
              </a:ext>
            </a:extLst>
          </p:cNvPr>
          <p:cNvSpPr txBox="1">
            <a:spLocks noChangeArrowheads="1"/>
          </p:cNvSpPr>
          <p:nvPr/>
        </p:nvSpPr>
        <p:spPr bwMode="auto">
          <a:xfrm>
            <a:off x="1547813" y="443706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2</a:t>
            </a:r>
            <a:endParaRPr lang="en-US" altLang="ja-JP" sz="2400" baseline="30000">
              <a:latin typeface="Times New Roman" pitchFamily="18" charset="0"/>
            </a:endParaRPr>
          </a:p>
        </p:txBody>
      </p:sp>
      <p:sp>
        <p:nvSpPr>
          <p:cNvPr id="28" name="Line 34">
            <a:extLst>
              <a:ext uri="{FF2B5EF4-FFF2-40B4-BE49-F238E27FC236}">
                <a16:creationId xmlns:a16="http://schemas.microsoft.com/office/drawing/2014/main" id="{A90A9326-41C1-B645-8AFC-F6D8B6D9B6FF}"/>
              </a:ext>
            </a:extLst>
          </p:cNvPr>
          <p:cNvSpPr>
            <a:spLocks noChangeShapeType="1"/>
          </p:cNvSpPr>
          <p:nvPr/>
        </p:nvSpPr>
        <p:spPr bwMode="auto">
          <a:xfrm>
            <a:off x="3851275" y="5445125"/>
            <a:ext cx="649288"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35">
            <a:extLst>
              <a:ext uri="{FF2B5EF4-FFF2-40B4-BE49-F238E27FC236}">
                <a16:creationId xmlns:a16="http://schemas.microsoft.com/office/drawing/2014/main" id="{8F715F5E-528B-094B-B55F-8645A89419C7}"/>
              </a:ext>
            </a:extLst>
          </p:cNvPr>
          <p:cNvSpPr>
            <a:spLocks noChangeShapeType="1"/>
          </p:cNvSpPr>
          <p:nvPr/>
        </p:nvSpPr>
        <p:spPr bwMode="auto">
          <a:xfrm flipH="1">
            <a:off x="4140200" y="3933825"/>
            <a:ext cx="287338" cy="1366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Text Box 36">
            <a:extLst>
              <a:ext uri="{FF2B5EF4-FFF2-40B4-BE49-F238E27FC236}">
                <a16:creationId xmlns:a16="http://schemas.microsoft.com/office/drawing/2014/main" id="{7C33A52B-0E4A-F84D-90A9-EC5356F36DBE}"/>
              </a:ext>
            </a:extLst>
          </p:cNvPr>
          <p:cNvSpPr txBox="1">
            <a:spLocks noChangeArrowheads="1"/>
          </p:cNvSpPr>
          <p:nvPr/>
        </p:nvSpPr>
        <p:spPr bwMode="auto">
          <a:xfrm>
            <a:off x="4356100" y="3500438"/>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S</a:t>
            </a:r>
          </a:p>
        </p:txBody>
      </p:sp>
      <p:sp>
        <p:nvSpPr>
          <p:cNvPr id="32" name="Rectangle 31">
            <a:extLst>
              <a:ext uri="{FF2B5EF4-FFF2-40B4-BE49-F238E27FC236}">
                <a16:creationId xmlns:a16="http://schemas.microsoft.com/office/drawing/2014/main" id="{D42E62EF-C3DF-EB4D-AF93-BBF98E11F91F}"/>
              </a:ext>
            </a:extLst>
          </p:cNvPr>
          <p:cNvSpPr/>
          <p:nvPr/>
        </p:nvSpPr>
        <p:spPr>
          <a:xfrm>
            <a:off x="4716463" y="3982997"/>
            <a:ext cx="503238" cy="369332"/>
          </a:xfrm>
          <a:prstGeom prst="rect">
            <a:avLst/>
          </a:prstGeom>
        </p:spPr>
        <p:txBody>
          <a:bodyPr wrap="square">
            <a:spAutoFit/>
          </a:bodyPr>
          <a:lstStyle/>
          <a:p>
            <a:r>
              <a:rPr lang="en-US" dirty="0" err="1"/>
              <a:t>Uo</a:t>
            </a:r>
            <a:endParaRPr lang="en-US" dirty="0"/>
          </a:p>
        </p:txBody>
      </p:sp>
    </p:spTree>
    <p:extLst>
      <p:ext uri="{BB962C8B-B14F-4D97-AF65-F5344CB8AC3E}">
        <p14:creationId xmlns:p14="http://schemas.microsoft.com/office/powerpoint/2010/main" val="36189415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3387</TotalTime>
  <Words>1085</Words>
  <Application>Microsoft Macintosh PowerPoint</Application>
  <PresentationFormat>On-screen Show (4:3)</PresentationFormat>
  <Paragraphs>324</Paragraphs>
  <Slides>31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ＭＳ Ｐゴシック</vt:lpstr>
      <vt:lpstr>Arial</vt:lpstr>
      <vt:lpstr>Calibri</vt:lpstr>
      <vt:lpstr>Times New Roman</vt:lpstr>
      <vt:lpstr>Wingdings</vt:lpstr>
      <vt:lpstr>Office ​​テーマ</vt:lpstr>
      <vt:lpstr>Equation</vt:lpstr>
      <vt:lpstr>消費者行動の理論 (3) 貯蓄・労働供給の決定</vt:lpstr>
      <vt:lpstr>貯蓄の決定 →今のうちに貯蓄をしといて、生活水準を下げないようにする</vt:lpstr>
      <vt:lpstr>PowerPoint Presentation</vt:lpstr>
      <vt:lpstr>割引価値　discounted value</vt:lpstr>
      <vt:lpstr>PowerPoint Presentation</vt:lpstr>
      <vt:lpstr>割引価値(2) t年後の1円の割引価値</vt:lpstr>
      <vt:lpstr>消費・貯蓄の決定</vt:lpstr>
      <vt:lpstr>貯蓄の決定</vt:lpstr>
      <vt:lpstr>　 </vt:lpstr>
      <vt:lpstr>PowerPoint Presentation</vt:lpstr>
      <vt:lpstr>貯蓄の決定：応用</vt:lpstr>
      <vt:lpstr>利子率変化の効果</vt:lpstr>
      <vt:lpstr>利子率変化の効果 W2=0のケース 効用を一定にするように所得を保障してあげている</vt:lpstr>
      <vt:lpstr>PowerPoint Presentation</vt:lpstr>
      <vt:lpstr>消費・貯蓄の理論</vt:lpstr>
      <vt:lpstr>労働供給の決定 →効用最大化するように労働時間を決定する </vt:lpstr>
      <vt:lpstr>PowerPoint Presentation</vt:lpstr>
      <vt:lpstr>労働供給の決定(2)</vt:lpstr>
      <vt:lpstr>労働供給の決定</vt:lpstr>
      <vt:lpstr>PowerPoint Presentation</vt:lpstr>
      <vt:lpstr>労働供給の決定：練習問題</vt:lpstr>
      <vt:lpstr>PowerPoint Presentation</vt:lpstr>
      <vt:lpstr>賃金率変化の効果</vt:lpstr>
      <vt:lpstr>PowerPoint Presentation</vt:lpstr>
      <vt:lpstr>PowerPoint Presentation</vt:lpstr>
      <vt:lpstr>賃金率変化の効果(2) →賃金率がだんだん高くなる場合 後方屈曲的労働供給曲線</vt:lpstr>
      <vt:lpstr>非労働所得の存在</vt:lpstr>
      <vt:lpstr>コーナー解</vt:lpstr>
      <vt:lpstr>再分配政策 生活保護</vt:lpstr>
      <vt:lpstr>負の所得税</vt:lpstr>
      <vt:lpstr>所得税の効果</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消費者行動の理論 (3) 貯蓄・労働供給の決定</dc:title>
  <dc:creator>Yoshibumi Aso</dc:creator>
  <cp:lastModifiedBy>星野 寛人</cp:lastModifiedBy>
  <cp:revision>104</cp:revision>
  <cp:lastPrinted>2014-03-11T06:38:20Z</cp:lastPrinted>
  <dcterms:created xsi:type="dcterms:W3CDTF">2013-03-28T03:05:24Z</dcterms:created>
  <dcterms:modified xsi:type="dcterms:W3CDTF">2018-06-06T03:49:34Z</dcterms:modified>
</cp:coreProperties>
</file>