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7" r:id="rId3"/>
    <p:sldId id="273" r:id="rId4"/>
    <p:sldId id="258" r:id="rId5"/>
    <p:sldId id="265" r:id="rId6"/>
    <p:sldId id="264" r:id="rId7"/>
    <p:sldId id="274" r:id="rId8"/>
    <p:sldId id="260" r:id="rId9"/>
    <p:sldId id="270" r:id="rId10"/>
    <p:sldId id="269" r:id="rId11"/>
    <p:sldId id="268" r:id="rId12"/>
    <p:sldId id="267" r:id="rId13"/>
    <p:sldId id="275" r:id="rId14"/>
    <p:sldId id="271" r:id="rId15"/>
    <p:sldId id="276" r:id="rId16"/>
    <p:sldId id="277" r:id="rId17"/>
    <p:sldId id="272" r:id="rId18"/>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76"/>
  </p:normalViewPr>
  <p:slideViewPr>
    <p:cSldViewPr>
      <p:cViewPr>
        <p:scale>
          <a:sx n="117" d="100"/>
          <a:sy n="117" d="100"/>
        </p:scale>
        <p:origin x="1624" y="-1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9683A151-698D-4A73-89E7-427EB741A2D2}" type="datetimeFigureOut">
              <a:rPr kumimoji="1" lang="ja-JP" altLang="en-US" smtClean="0"/>
              <a:t>2018/6/6</a:t>
            </a:fld>
            <a:endParaRPr kumimoji="1" lang="ja-JP" altLang="en-US"/>
          </a:p>
        </p:txBody>
      </p:sp>
      <p:sp>
        <p:nvSpPr>
          <p:cNvPr id="4" name="フッター プレースホルダー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6786F9ED-6A27-45AA-A57F-03A229E7F24C}" type="slidenum">
              <a:rPr kumimoji="1" lang="ja-JP" altLang="en-US" smtClean="0"/>
              <a:t>‹#›</a:t>
            </a:fld>
            <a:endParaRPr kumimoji="1" lang="ja-JP" altLang="en-US"/>
          </a:p>
        </p:txBody>
      </p:sp>
    </p:spTree>
    <p:extLst>
      <p:ext uri="{BB962C8B-B14F-4D97-AF65-F5344CB8AC3E}">
        <p14:creationId xmlns:p14="http://schemas.microsoft.com/office/powerpoint/2010/main" val="10241627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88840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39003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162474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48252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138025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403001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168668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149390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13346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410374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72A82B5-72B1-4AA4-B558-93533DA9A453}" type="datetimeFigureOut">
              <a:rPr kumimoji="1" lang="ja-JP" altLang="en-US" smtClean="0"/>
              <a:t>2018/6/6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411834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82B5-72B1-4AA4-B558-93533DA9A453}" type="datetimeFigureOut">
              <a:rPr kumimoji="1" lang="ja-JP" altLang="en-US" smtClean="0"/>
              <a:t>2018/6/6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3A37F-FF63-4A65-AF04-CD892CA356FC}" type="slidenum">
              <a:rPr kumimoji="1" lang="ja-JP" altLang="en-US" smtClean="0"/>
              <a:t>‹#›</a:t>
            </a:fld>
            <a:endParaRPr kumimoji="1" lang="ja-JP" altLang="en-US"/>
          </a:p>
        </p:txBody>
      </p:sp>
    </p:spTree>
    <p:extLst>
      <p:ext uri="{BB962C8B-B14F-4D97-AF65-F5344CB8AC3E}">
        <p14:creationId xmlns:p14="http://schemas.microsoft.com/office/powerpoint/2010/main" val="113165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生産者行動の理論</a:t>
            </a:r>
            <a:r>
              <a:rPr kumimoji="1" lang="en-US" altLang="ja-JP" dirty="0"/>
              <a:t>(2)</a:t>
            </a:r>
            <a:endParaRPr kumimoji="1" lang="ja-JP" altLang="en-US" dirty="0"/>
          </a:p>
        </p:txBody>
      </p:sp>
      <p:sp>
        <p:nvSpPr>
          <p:cNvPr id="6" name="コンテンツ プレースホルダー 5"/>
          <p:cNvSpPr>
            <a:spLocks noGrp="1"/>
          </p:cNvSpPr>
          <p:nvPr>
            <p:ph idx="1"/>
          </p:nvPr>
        </p:nvSpPr>
        <p:spPr>
          <a:xfrm>
            <a:off x="457200" y="1600201"/>
            <a:ext cx="8263136" cy="4525962"/>
          </a:xfrm>
        </p:spPr>
        <p:txBody>
          <a:bodyPr>
            <a:normAutofit/>
          </a:bodyPr>
          <a:lstStyle/>
          <a:p>
            <a:pPr>
              <a:lnSpc>
                <a:spcPct val="90000"/>
              </a:lnSpc>
            </a:pPr>
            <a:r>
              <a:rPr lang="ja-JP" altLang="en-US" dirty="0"/>
              <a:t>利潤最大化と費用関数</a:t>
            </a:r>
          </a:p>
          <a:p>
            <a:pPr lvl="1">
              <a:lnSpc>
                <a:spcPct val="90000"/>
              </a:lnSpc>
            </a:pPr>
            <a:r>
              <a:rPr lang="ja-JP" altLang="en-US" dirty="0"/>
              <a:t>利潤最大化の条件</a:t>
            </a:r>
          </a:p>
          <a:p>
            <a:pPr lvl="1">
              <a:lnSpc>
                <a:spcPct val="90000"/>
              </a:lnSpc>
            </a:pPr>
            <a:r>
              <a:rPr lang="ja-JP" altLang="en-US" dirty="0"/>
              <a:t>供給曲線と限界費用</a:t>
            </a:r>
            <a:endParaRPr lang="en-US" altLang="ja-JP" dirty="0"/>
          </a:p>
          <a:p>
            <a:pPr>
              <a:lnSpc>
                <a:spcPct val="90000"/>
              </a:lnSpc>
            </a:pPr>
            <a:r>
              <a:rPr lang="ja-JP" altLang="en-US" dirty="0"/>
              <a:t>供給曲線</a:t>
            </a:r>
            <a:endParaRPr lang="en-US" altLang="ja-JP" dirty="0"/>
          </a:p>
          <a:p>
            <a:pPr lvl="1">
              <a:lnSpc>
                <a:spcPct val="90000"/>
              </a:lnSpc>
            </a:pPr>
            <a:r>
              <a:rPr lang="ja-JP" altLang="en-US" dirty="0"/>
              <a:t>損益分岐点・操業中止点</a:t>
            </a:r>
            <a:endParaRPr lang="en-US" altLang="ja-JP" dirty="0"/>
          </a:p>
          <a:p>
            <a:pPr lvl="1">
              <a:lnSpc>
                <a:spcPct val="90000"/>
              </a:lnSpc>
            </a:pPr>
            <a:r>
              <a:rPr lang="ja-JP" altLang="en-US" dirty="0"/>
              <a:t>参入・退出条件</a:t>
            </a:r>
            <a:endParaRPr lang="en-US" altLang="ja-JP" dirty="0"/>
          </a:p>
          <a:p>
            <a:pPr>
              <a:lnSpc>
                <a:spcPct val="90000"/>
              </a:lnSpc>
            </a:pPr>
            <a:r>
              <a:rPr lang="ja-JP" altLang="en-US" dirty="0"/>
              <a:t>生産者余剰</a:t>
            </a:r>
            <a:endParaRPr lang="en-US" altLang="ja-JP" dirty="0"/>
          </a:p>
        </p:txBody>
      </p:sp>
      <p:sp>
        <p:nvSpPr>
          <p:cNvPr id="7" name="コンテンツ プレースホルダー 5"/>
          <p:cNvSpPr txBox="1">
            <a:spLocks/>
          </p:cNvSpPr>
          <p:nvPr/>
        </p:nvSpPr>
        <p:spPr>
          <a:xfrm>
            <a:off x="-26640" y="160019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a:p>
        </p:txBody>
      </p:sp>
      <p:sp>
        <p:nvSpPr>
          <p:cNvPr id="9" name="コンテンツ プレースホルダー 5"/>
          <p:cNvSpPr txBox="1">
            <a:spLocks/>
          </p:cNvSpPr>
          <p:nvPr/>
        </p:nvSpPr>
        <p:spPr>
          <a:xfrm>
            <a:off x="490736" y="2089565"/>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a:p>
        </p:txBody>
      </p:sp>
      <p:sp>
        <p:nvSpPr>
          <p:cNvPr id="10" name="コンテンツ プレースホルダー 5"/>
          <p:cNvSpPr txBox="1">
            <a:spLocks/>
          </p:cNvSpPr>
          <p:nvPr/>
        </p:nvSpPr>
        <p:spPr>
          <a:xfrm>
            <a:off x="6896" y="208956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a:p>
        </p:txBody>
      </p:sp>
      <p:sp>
        <p:nvSpPr>
          <p:cNvPr id="13" name="コンテンツ プレースホルダー 5"/>
          <p:cNvSpPr txBox="1">
            <a:spLocks/>
          </p:cNvSpPr>
          <p:nvPr/>
        </p:nvSpPr>
        <p:spPr>
          <a:xfrm>
            <a:off x="596280" y="229089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a:p>
        </p:txBody>
      </p:sp>
      <p:sp>
        <p:nvSpPr>
          <p:cNvPr id="14" name="コンテンツ プレースホルダー 5"/>
          <p:cNvSpPr txBox="1">
            <a:spLocks/>
          </p:cNvSpPr>
          <p:nvPr/>
        </p:nvSpPr>
        <p:spPr>
          <a:xfrm>
            <a:off x="112440" y="229089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423385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ja-JP" altLang="en-US" dirty="0"/>
              <a:t>参入・退出の条件</a:t>
            </a:r>
            <a:r>
              <a:rPr lang="en-US" altLang="ja-JP" dirty="0"/>
              <a:t>(2)</a:t>
            </a:r>
            <a:br>
              <a:rPr lang="en-US" altLang="ja-JP" dirty="0"/>
            </a:br>
            <a:r>
              <a:rPr lang="ja-JP" altLang="en-US" sz="3600" dirty="0"/>
              <a:t>参入済み：固定費用がサンク・コストでない場合</a:t>
            </a:r>
            <a:br>
              <a:rPr lang="en-US" altLang="ja-JP" sz="3600" dirty="0"/>
            </a:br>
            <a:r>
              <a:rPr lang="ja-JP" altLang="en-US" sz="3600" dirty="0"/>
              <a:t>全額回収できる場合。</a:t>
            </a:r>
            <a:endParaRPr lang="ja-JP" altLang="en-US" dirty="0"/>
          </a:p>
        </p:txBody>
      </p:sp>
      <p:sp>
        <p:nvSpPr>
          <p:cNvPr id="31747" name="Rectangle 3"/>
          <p:cNvSpPr>
            <a:spLocks noGrp="1" noChangeArrowheads="1"/>
          </p:cNvSpPr>
          <p:nvPr>
            <p:ph idx="1"/>
          </p:nvPr>
        </p:nvSpPr>
        <p:spPr>
          <a:xfrm>
            <a:off x="468313" y="1700213"/>
            <a:ext cx="8362950" cy="4997450"/>
          </a:xfrm>
        </p:spPr>
        <p:txBody>
          <a:bodyPr>
            <a:normAutofit/>
          </a:bodyPr>
          <a:lstStyle/>
          <a:p>
            <a:r>
              <a:rPr lang="ja-JP" altLang="en-US" dirty="0"/>
              <a:t>参入済みの企業の利潤</a:t>
            </a:r>
          </a:p>
          <a:p>
            <a:pPr lvl="1">
              <a:buFont typeface="Wingdings" pitchFamily="2" charset="2"/>
              <a:buNone/>
            </a:pPr>
            <a:r>
              <a:rPr lang="ja-JP" altLang="en-US" dirty="0"/>
              <a:t>　事業中止のケース	</a:t>
            </a:r>
            <a:r>
              <a:rPr lang="en-US" altLang="ja-JP" dirty="0"/>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0</a:t>
            </a:r>
            <a:r>
              <a:rPr lang="en-US" altLang="ja-JP" dirty="0">
                <a:latin typeface="Times New Roman" pitchFamily="18" charset="0"/>
                <a:cs typeface="Times New Roman" pitchFamily="18" charset="0"/>
              </a:rPr>
              <a:t>=0</a:t>
            </a:r>
            <a:endParaRPr lang="en-US" altLang="ja-JP" i="1" dirty="0">
              <a:latin typeface="Times New Roman" pitchFamily="18" charset="0"/>
              <a:cs typeface="Times New Roman" pitchFamily="18" charset="0"/>
            </a:endParaRPr>
          </a:p>
          <a:p>
            <a:pPr lvl="1">
              <a:buFont typeface="Wingdings" pitchFamily="2" charset="2"/>
              <a:buNone/>
            </a:pPr>
            <a:r>
              <a:rPr lang="ja-JP" altLang="en-US" dirty="0"/>
              <a:t>　事業継続のケース　</a:t>
            </a:r>
            <a:r>
              <a:rPr lang="en-US" altLang="ja-JP" dirty="0"/>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1 </a:t>
            </a:r>
            <a:r>
              <a:rPr lang="en-US" altLang="ja-JP" dirty="0">
                <a:latin typeface="Times New Roman" pitchFamily="18" charset="0"/>
                <a:cs typeface="Times New Roman" pitchFamily="18" charset="0"/>
              </a:rPr>
              <a:t>= </a:t>
            </a:r>
            <a:r>
              <a:rPr lang="en-US" altLang="ja-JP" i="1" dirty="0" err="1">
                <a:latin typeface="Times New Roman" pitchFamily="18" charset="0"/>
                <a:cs typeface="Times New Roman" pitchFamily="18" charset="0"/>
              </a:rPr>
              <a:t>pQ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endParaRPr lang="en-US" altLang="ja-JP" i="1" dirty="0">
              <a:latin typeface="Times New Roman" pitchFamily="18" charset="0"/>
              <a:cs typeface="Times New Roman" pitchFamily="18" charset="0"/>
            </a:endParaRPr>
          </a:p>
          <a:p>
            <a:r>
              <a:rPr lang="ja-JP" altLang="en-US" dirty="0">
                <a:latin typeface="Times New Roman" pitchFamily="18" charset="0"/>
                <a:cs typeface="Times New Roman" pitchFamily="18" charset="0"/>
              </a:rPr>
              <a:t>事業を継続するのは</a:t>
            </a:r>
            <a:endParaRPr lang="en-US" altLang="ja-JP" dirty="0">
              <a:latin typeface="Times New Roman" pitchFamily="18" charset="0"/>
              <a:cs typeface="Times New Roman" pitchFamily="18" charset="0"/>
            </a:endParaRPr>
          </a:p>
          <a:p>
            <a:pPr marL="0" indent="0">
              <a:buNone/>
            </a:pPr>
            <a:r>
              <a:rPr lang="ja-JP" altLang="en-US" dirty="0">
                <a:latin typeface="Times New Roman" pitchFamily="18" charset="0"/>
                <a:cs typeface="Times New Roman" pitchFamily="18" charset="0"/>
              </a:rPr>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1</a:t>
            </a:r>
            <a:r>
              <a:rPr lang="ja-JP" altLang="en-US" dirty="0">
                <a:latin typeface="Times New Roman" pitchFamily="18" charset="0"/>
                <a:cs typeface="Times New Roman" pitchFamily="18" charset="0"/>
              </a:rPr>
              <a:t> ≥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0  </a:t>
            </a:r>
            <a:r>
              <a:rPr lang="en-US" altLang="ja-JP" dirty="0">
                <a:latin typeface="Symbol" pitchFamily="18" charset="2"/>
                <a:cs typeface="Times New Roman" pitchFamily="18" charset="0"/>
                <a:sym typeface="Symbol" pitchFamily="18" charset="2"/>
              </a:rPr>
              <a:t></a:t>
            </a:r>
            <a:r>
              <a:rPr lang="en-US" altLang="ja-JP" baseline="-25000" dirty="0">
                <a:latin typeface="Times New Roman" pitchFamily="18" charset="0"/>
                <a:cs typeface="Times New Roman" pitchFamily="18" charset="0"/>
              </a:rPr>
              <a:t> </a:t>
            </a:r>
            <a:r>
              <a:rPr lang="en-US" altLang="ja-JP" i="1" dirty="0" err="1">
                <a:latin typeface="Times New Roman" pitchFamily="18" charset="0"/>
                <a:cs typeface="Times New Roman" pitchFamily="18" charset="0"/>
              </a:rPr>
              <a:t>pQ</a:t>
            </a:r>
            <a:r>
              <a:rPr lang="ja-JP" altLang="en-US" dirty="0">
                <a:latin typeface="Times New Roman" pitchFamily="18" charset="0"/>
                <a:cs typeface="Times New Roman" pitchFamily="18" charset="0"/>
              </a:rPr>
              <a:t>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r>
              <a:rPr lang="en-US" altLang="ja-JP" dirty="0">
                <a:latin typeface="Symbol" pitchFamily="18" charset="2"/>
                <a:cs typeface="Times New Roman" pitchFamily="18" charset="0"/>
                <a:sym typeface="Symbol" pitchFamily="18" charset="2"/>
              </a:rPr>
              <a:t></a:t>
            </a:r>
            <a:r>
              <a:rPr lang="en-US" altLang="ja-JP" baseline="-25000" dirty="0">
                <a:latin typeface="Times New Roman" pitchFamily="18" charset="0"/>
                <a:cs typeface="Times New Roman" pitchFamily="18" charset="0"/>
              </a:rPr>
              <a:t> </a:t>
            </a:r>
            <a:r>
              <a:rPr lang="en-US" altLang="ja-JP" i="1" dirty="0">
                <a:latin typeface="Times New Roman" pitchFamily="18" charset="0"/>
                <a:cs typeface="Times New Roman" pitchFamily="18" charset="0"/>
              </a:rPr>
              <a:t>p</a:t>
            </a:r>
            <a:r>
              <a:rPr lang="ja-JP" altLang="en-US" dirty="0">
                <a:latin typeface="Times New Roman" pitchFamily="18" charset="0"/>
                <a:cs typeface="Times New Roman" pitchFamily="18" charset="0"/>
              </a:rPr>
              <a:t> ≥ </a:t>
            </a:r>
            <a:r>
              <a:rPr lang="en-US" altLang="ja-JP" i="1" dirty="0">
                <a:latin typeface="Times New Roman" pitchFamily="18" charset="0"/>
                <a:cs typeface="Times New Roman" pitchFamily="18" charset="0"/>
              </a:rPr>
              <a:t>AC</a:t>
            </a:r>
          </a:p>
          <a:p>
            <a:pPr lvl="1">
              <a:buFont typeface="Wingdings" pitchFamily="2" charset="2"/>
              <a:buNone/>
            </a:pPr>
            <a:r>
              <a:rPr lang="ja-JP" altLang="en-US" dirty="0">
                <a:latin typeface="Times New Roman" pitchFamily="18" charset="0"/>
                <a:cs typeface="Times New Roman" pitchFamily="18" charset="0"/>
              </a:rPr>
              <a:t>　		価格が平均費用を上回る場合</a:t>
            </a:r>
            <a:endParaRPr lang="en-US" altLang="ja-JP" dirty="0">
              <a:latin typeface="Times New Roman" pitchFamily="18" charset="0"/>
              <a:cs typeface="Times New Roman" pitchFamily="18" charset="0"/>
            </a:endParaRPr>
          </a:p>
          <a:p>
            <a:r>
              <a:rPr lang="ja-JP" altLang="en-US" sz="2800" dirty="0">
                <a:latin typeface="Times New Roman" pitchFamily="18" charset="0"/>
                <a:cs typeface="Times New Roman" pitchFamily="18" charset="0"/>
              </a:rPr>
              <a:t>利潤最大化条件（</a:t>
            </a:r>
            <a:r>
              <a:rPr lang="en-US" altLang="ja-JP" sz="2800" i="1" dirty="0">
                <a:latin typeface="Times New Roman" pitchFamily="18" charset="0"/>
                <a:cs typeface="Times New Roman" pitchFamily="18" charset="0"/>
              </a:rPr>
              <a:t>p</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MC</a:t>
            </a:r>
            <a:r>
              <a:rPr lang="ja-JP" altLang="en-US" sz="2800" dirty="0">
                <a:latin typeface="Times New Roman" pitchFamily="18" charset="0"/>
                <a:cs typeface="Times New Roman" pitchFamily="18" charset="0"/>
              </a:rPr>
              <a:t>）＋参入条件（</a:t>
            </a:r>
            <a:r>
              <a:rPr lang="en-US" altLang="ja-JP" sz="2800" i="1" dirty="0">
                <a:latin typeface="Times New Roman" pitchFamily="18" charset="0"/>
                <a:cs typeface="Times New Roman" pitchFamily="18" charset="0"/>
              </a:rPr>
              <a:t>p</a:t>
            </a:r>
            <a:r>
              <a:rPr lang="ja-JP" altLang="en-US" sz="2800" dirty="0">
                <a:latin typeface="Times New Roman" pitchFamily="18" charset="0"/>
                <a:cs typeface="Times New Roman" pitchFamily="18" charset="0"/>
              </a:rPr>
              <a:t> ≥ </a:t>
            </a:r>
            <a:r>
              <a:rPr lang="en-US" altLang="ja-JP" sz="2800" i="1" dirty="0">
                <a:latin typeface="Times New Roman" pitchFamily="18" charset="0"/>
                <a:cs typeface="Times New Roman" pitchFamily="18" charset="0"/>
              </a:rPr>
              <a:t>AC</a:t>
            </a:r>
            <a:r>
              <a:rPr lang="ja-JP" altLang="en-US" sz="2800" dirty="0">
                <a:latin typeface="Times New Roman" pitchFamily="18" charset="0"/>
                <a:cs typeface="Times New Roman" pitchFamily="18" charset="0"/>
              </a:rPr>
              <a:t>）</a:t>
            </a:r>
            <a:r>
              <a:rPr lang="en-US" altLang="ja-JP" sz="2800" dirty="0">
                <a:latin typeface="Times New Roman" pitchFamily="18" charset="0"/>
                <a:cs typeface="Times New Roman" pitchFamily="18" charset="0"/>
              </a:rPr>
              <a:t> </a:t>
            </a:r>
            <a:r>
              <a:rPr lang="en-US" altLang="ja-JP" sz="2800" dirty="0">
                <a:latin typeface="Times New Roman" pitchFamily="18" charset="0"/>
                <a:cs typeface="Times New Roman" pitchFamily="18" charset="0"/>
                <a:sym typeface="Wingdings" pitchFamily="2" charset="2"/>
              </a:rPr>
              <a:t> </a:t>
            </a:r>
            <a:r>
              <a:rPr lang="ja-JP" altLang="en-US" sz="2800" dirty="0">
                <a:latin typeface="Times New Roman" pitchFamily="18" charset="0"/>
                <a:cs typeface="Times New Roman" pitchFamily="18" charset="0"/>
                <a:sym typeface="Wingdings" pitchFamily="2" charset="2"/>
              </a:rPr>
              <a:t>供給曲線</a:t>
            </a:r>
            <a:endParaRPr lang="ja-JP"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8649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ja-JP" altLang="en-US" dirty="0"/>
              <a:t>参入・退出の条件</a:t>
            </a:r>
            <a:r>
              <a:rPr lang="en-US" altLang="ja-JP" dirty="0"/>
              <a:t>(3)</a:t>
            </a:r>
            <a:br>
              <a:rPr lang="en-US" altLang="ja-JP" dirty="0"/>
            </a:br>
            <a:r>
              <a:rPr lang="ja-JP" altLang="en-US" sz="3600" dirty="0"/>
              <a:t>参入済み：固定費用がサンク・コストの場合</a:t>
            </a:r>
            <a:br>
              <a:rPr lang="en-US" altLang="ja-JP" sz="3600" dirty="0"/>
            </a:br>
            <a:r>
              <a:rPr lang="ja-JP" altLang="en-US" sz="3600" dirty="0"/>
              <a:t>→全額回収不可能</a:t>
            </a:r>
            <a:br>
              <a:rPr lang="en-US" altLang="ja-JP" sz="3600" dirty="0"/>
            </a:br>
            <a:r>
              <a:rPr lang="ja-JP" altLang="en-US" sz="3600" dirty="0"/>
              <a:t>→設備自体を売却しようとしても不可能</a:t>
            </a:r>
            <a:br>
              <a:rPr lang="en-US" altLang="ja-JP" sz="3600" dirty="0"/>
            </a:br>
            <a:endParaRPr lang="ja-JP" altLang="en-US" sz="4000" dirty="0"/>
          </a:p>
        </p:txBody>
      </p:sp>
      <p:sp>
        <p:nvSpPr>
          <p:cNvPr id="31747" name="Rectangle 3"/>
          <p:cNvSpPr>
            <a:spLocks noGrp="1" noChangeArrowheads="1"/>
          </p:cNvSpPr>
          <p:nvPr>
            <p:ph idx="1"/>
          </p:nvPr>
        </p:nvSpPr>
        <p:spPr>
          <a:xfrm>
            <a:off x="468313" y="1700213"/>
            <a:ext cx="8362950" cy="4997450"/>
          </a:xfrm>
        </p:spPr>
        <p:txBody>
          <a:bodyPr>
            <a:normAutofit fontScale="77500" lnSpcReduction="20000"/>
          </a:bodyPr>
          <a:lstStyle/>
          <a:p>
            <a:r>
              <a:rPr lang="ja-JP" altLang="en-US" dirty="0"/>
              <a:t>参入済みの企業の利潤</a:t>
            </a:r>
          </a:p>
          <a:p>
            <a:pPr lvl="1">
              <a:buFont typeface="Wingdings" pitchFamily="2" charset="2"/>
              <a:buNone/>
            </a:pPr>
            <a:r>
              <a:rPr lang="ja-JP" altLang="en-US" dirty="0"/>
              <a:t>　		事業中止のケース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0</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FC</a:t>
            </a:r>
          </a:p>
          <a:p>
            <a:pPr lvl="1">
              <a:buFont typeface="Wingdings" pitchFamily="2" charset="2"/>
              <a:buNone/>
            </a:pPr>
            <a:r>
              <a:rPr lang="ja-JP" altLang="en-US" dirty="0"/>
              <a:t>　		事業継続のケース	</a:t>
            </a:r>
            <a:endParaRPr lang="en-US" altLang="ja-JP" dirty="0"/>
          </a:p>
          <a:p>
            <a:pPr lvl="1">
              <a:buFont typeface="Wingdings" pitchFamily="2" charset="2"/>
              <a:buNone/>
            </a:pPr>
            <a:r>
              <a:rPr lang="en-US" altLang="ja-JP" dirty="0">
                <a:latin typeface="Symbol" pitchFamily="18" charset="2"/>
                <a:cs typeface="Times New Roman" pitchFamily="18" charset="0"/>
              </a:rPr>
              <a:t>				p</a:t>
            </a:r>
            <a:r>
              <a:rPr lang="en-US" altLang="ja-JP" baseline="-25000" dirty="0">
                <a:latin typeface="Times New Roman" pitchFamily="18" charset="0"/>
                <a:cs typeface="Times New Roman" pitchFamily="18" charset="0"/>
              </a:rPr>
              <a:t>1 </a:t>
            </a:r>
            <a:r>
              <a:rPr lang="en-US" altLang="ja-JP" dirty="0">
                <a:latin typeface="Times New Roman" pitchFamily="18" charset="0"/>
                <a:cs typeface="Times New Roman" pitchFamily="18" charset="0"/>
              </a:rPr>
              <a:t>= </a:t>
            </a:r>
            <a:r>
              <a:rPr lang="en-US" altLang="ja-JP" i="1" dirty="0" err="1">
                <a:latin typeface="Times New Roman" pitchFamily="18" charset="0"/>
                <a:cs typeface="Times New Roman" pitchFamily="18" charset="0"/>
              </a:rPr>
              <a:t>pQ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 = </a:t>
            </a:r>
            <a:r>
              <a:rPr lang="en-US" altLang="ja-JP" i="1" dirty="0" err="1">
                <a:latin typeface="Times New Roman" pitchFamily="18" charset="0"/>
                <a:cs typeface="Times New Roman" pitchFamily="18" charset="0"/>
              </a:rPr>
              <a:t>pQ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VC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FC</a:t>
            </a:r>
          </a:p>
          <a:p>
            <a:r>
              <a:rPr lang="ja-JP" altLang="en-US" dirty="0">
                <a:latin typeface="Times New Roman" pitchFamily="18" charset="0"/>
                <a:cs typeface="Times New Roman" pitchFamily="18" charset="0"/>
              </a:rPr>
              <a:t>事業を継続するのは</a:t>
            </a:r>
            <a:endParaRPr lang="en-US" altLang="ja-JP" dirty="0">
              <a:latin typeface="Times New Roman" pitchFamily="18" charset="0"/>
              <a:cs typeface="Times New Roman" pitchFamily="18" charset="0"/>
            </a:endParaRPr>
          </a:p>
          <a:p>
            <a:pPr marL="0" indent="0">
              <a:buNone/>
            </a:pPr>
            <a:r>
              <a:rPr lang="ja-JP" altLang="en-US" dirty="0">
                <a:latin typeface="Times New Roman" pitchFamily="18" charset="0"/>
                <a:cs typeface="Times New Roman" pitchFamily="18" charset="0"/>
              </a:rPr>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1</a:t>
            </a:r>
            <a:r>
              <a:rPr lang="ja-JP" altLang="en-US" dirty="0">
                <a:latin typeface="Times New Roman" pitchFamily="18" charset="0"/>
                <a:cs typeface="Times New Roman" pitchFamily="18" charset="0"/>
              </a:rPr>
              <a:t> ≥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0  </a:t>
            </a:r>
            <a:r>
              <a:rPr lang="en-US" altLang="ja-JP" dirty="0">
                <a:latin typeface="Symbol" pitchFamily="18" charset="2"/>
                <a:cs typeface="Times New Roman" pitchFamily="18" charset="0"/>
                <a:sym typeface="Symbol" pitchFamily="18" charset="2"/>
              </a:rPr>
              <a:t></a:t>
            </a:r>
            <a:r>
              <a:rPr lang="en-US" altLang="ja-JP" baseline="-25000" dirty="0">
                <a:latin typeface="Times New Roman" pitchFamily="18" charset="0"/>
                <a:cs typeface="Times New Roman" pitchFamily="18" charset="0"/>
              </a:rPr>
              <a:t> </a:t>
            </a:r>
            <a:r>
              <a:rPr lang="en-US" altLang="ja-JP" i="1" dirty="0" err="1">
                <a:latin typeface="Times New Roman" pitchFamily="18" charset="0"/>
                <a:cs typeface="Times New Roman" pitchFamily="18" charset="0"/>
              </a:rPr>
              <a:t>pQ</a:t>
            </a:r>
            <a:r>
              <a:rPr lang="ja-JP" altLang="en-US" dirty="0">
                <a:latin typeface="Times New Roman" pitchFamily="18" charset="0"/>
                <a:cs typeface="Times New Roman" pitchFamily="18" charset="0"/>
              </a:rPr>
              <a:t> ≥ </a:t>
            </a:r>
            <a:r>
              <a:rPr lang="en-US" altLang="ja-JP" i="1" dirty="0">
                <a:latin typeface="Times New Roman" pitchFamily="18" charset="0"/>
                <a:cs typeface="Times New Roman" pitchFamily="18" charset="0"/>
              </a:rPr>
              <a:t>VC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r>
              <a:rPr lang="en-US" altLang="ja-JP" dirty="0">
                <a:latin typeface="Symbol" pitchFamily="18" charset="2"/>
                <a:cs typeface="Times New Roman" pitchFamily="18" charset="0"/>
                <a:sym typeface="Symbol" pitchFamily="18" charset="2"/>
              </a:rPr>
              <a:t></a:t>
            </a:r>
            <a:r>
              <a:rPr lang="en-US" altLang="ja-JP" baseline="-25000" dirty="0">
                <a:latin typeface="Times New Roman" pitchFamily="18" charset="0"/>
                <a:cs typeface="Times New Roman" pitchFamily="18" charset="0"/>
              </a:rPr>
              <a:t> </a:t>
            </a:r>
            <a:r>
              <a:rPr lang="en-US" altLang="ja-JP" i="1" dirty="0">
                <a:latin typeface="Times New Roman" pitchFamily="18" charset="0"/>
                <a:cs typeface="Times New Roman" pitchFamily="18" charset="0"/>
              </a:rPr>
              <a:t>p</a:t>
            </a:r>
            <a:r>
              <a:rPr lang="ja-JP" altLang="en-US" dirty="0">
                <a:latin typeface="Times New Roman" pitchFamily="18" charset="0"/>
                <a:cs typeface="Times New Roman" pitchFamily="18" charset="0"/>
              </a:rPr>
              <a:t> ≥ </a:t>
            </a:r>
            <a:r>
              <a:rPr lang="en-US" altLang="ja-JP" i="1" dirty="0">
                <a:latin typeface="Times New Roman" pitchFamily="18" charset="0"/>
                <a:cs typeface="Times New Roman" pitchFamily="18" charset="0"/>
              </a:rPr>
              <a:t>AVC</a:t>
            </a:r>
          </a:p>
          <a:p>
            <a:pPr lvl="1">
              <a:buFont typeface="Wingdings" pitchFamily="2" charset="2"/>
              <a:buNone/>
            </a:pPr>
            <a:r>
              <a:rPr lang="ja-JP" altLang="en-US" dirty="0">
                <a:latin typeface="Times New Roman" pitchFamily="18" charset="0"/>
                <a:cs typeface="Times New Roman" pitchFamily="18" charset="0"/>
              </a:rPr>
              <a:t>　		価格が平均可変費用を上回る場合</a:t>
            </a:r>
            <a:endParaRPr lang="en-US" altLang="ja-JP" dirty="0">
              <a:latin typeface="Times New Roman" pitchFamily="18" charset="0"/>
              <a:cs typeface="Times New Roman" pitchFamily="18" charset="0"/>
            </a:endParaRPr>
          </a:p>
          <a:p>
            <a:pPr lvl="1">
              <a:buFont typeface="Wingdings" pitchFamily="2" charset="2"/>
              <a:buNone/>
            </a:pPr>
            <a:r>
              <a:rPr lang="ja-JP" altLang="en-US" dirty="0">
                <a:latin typeface="Times New Roman" pitchFamily="18" charset="0"/>
                <a:cs typeface="Times New Roman" pitchFamily="18" charset="0"/>
              </a:rPr>
              <a:t>→将来への戒め</a:t>
            </a:r>
          </a:p>
          <a:p>
            <a:pPr lvl="1">
              <a:buFont typeface="Wingdings" pitchFamily="2" charset="2"/>
              <a:buNone/>
            </a:pPr>
            <a:r>
              <a:rPr lang="ja-JP" altLang="en-US" dirty="0">
                <a:latin typeface="Times New Roman" pitchFamily="18" charset="0"/>
                <a:cs typeface="Times New Roman" pitchFamily="18" charset="0"/>
              </a:rPr>
              <a:t>	（</a:t>
            </a:r>
            <a:r>
              <a:rPr lang="en-US" altLang="ja-JP" dirty="0">
                <a:latin typeface="Times New Roman" pitchFamily="18" charset="0"/>
                <a:cs typeface="Times New Roman" pitchFamily="18" charset="0"/>
                <a:sym typeface="Wingdings" pitchFamily="2" charset="2"/>
              </a:rPr>
              <a:t> sunk cost</a:t>
            </a:r>
            <a:r>
              <a:rPr lang="ja-JP" altLang="en-US" dirty="0">
                <a:latin typeface="Times New Roman" pitchFamily="18" charset="0"/>
                <a:cs typeface="Times New Roman" pitchFamily="18" charset="0"/>
                <a:sym typeface="Wingdings" pitchFamily="2" charset="2"/>
              </a:rPr>
              <a:t>は継続・中止に関わらず回収できない</a:t>
            </a:r>
            <a:r>
              <a:rPr lang="en-US" altLang="ja-JP" dirty="0">
                <a:latin typeface="Times New Roman" pitchFamily="18" charset="0"/>
                <a:cs typeface="Times New Roman" pitchFamily="18" charset="0"/>
                <a:sym typeface="Wingdings" pitchFamily="2" charset="2"/>
              </a:rPr>
              <a:t></a:t>
            </a:r>
            <a:r>
              <a:rPr lang="ja-JP" altLang="en-US" dirty="0">
                <a:latin typeface="Times New Roman" pitchFamily="18" charset="0"/>
                <a:cs typeface="Times New Roman" pitchFamily="18" charset="0"/>
              </a:rPr>
              <a:t>固定費用</a:t>
            </a:r>
            <a:r>
              <a:rPr lang="en-US" altLang="ja-JP" dirty="0">
                <a:latin typeface="Times New Roman" pitchFamily="18" charset="0"/>
                <a:cs typeface="Times New Roman" pitchFamily="18" charset="0"/>
              </a:rPr>
              <a:t>(sunk cost)</a:t>
            </a:r>
            <a:r>
              <a:rPr lang="ja-JP" altLang="en-US" dirty="0">
                <a:latin typeface="Times New Roman" pitchFamily="18" charset="0"/>
                <a:cs typeface="Times New Roman" pitchFamily="18" charset="0"/>
              </a:rPr>
              <a:t>は無視）</a:t>
            </a:r>
            <a:endParaRPr lang="en-US" altLang="ja-JP" dirty="0">
              <a:latin typeface="Times New Roman" pitchFamily="18" charset="0"/>
              <a:cs typeface="Times New Roman" pitchFamily="18" charset="0"/>
            </a:endParaRPr>
          </a:p>
          <a:p>
            <a:r>
              <a:rPr lang="ja-JP" altLang="en-US" dirty="0">
                <a:latin typeface="Times New Roman" pitchFamily="18" charset="0"/>
                <a:cs typeface="Times New Roman" pitchFamily="18" charset="0"/>
              </a:rPr>
              <a:t>利潤最大化条件（</a:t>
            </a:r>
            <a:r>
              <a:rPr lang="en-US" altLang="ja-JP" i="1" dirty="0">
                <a:latin typeface="Times New Roman" pitchFamily="18" charset="0"/>
                <a:cs typeface="Times New Roman" pitchFamily="18" charset="0"/>
              </a:rPr>
              <a:t>p</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MC</a:t>
            </a:r>
            <a:r>
              <a:rPr lang="ja-JP" altLang="en-US" dirty="0">
                <a:latin typeface="Times New Roman" pitchFamily="18" charset="0"/>
                <a:cs typeface="Times New Roman" pitchFamily="18" charset="0"/>
              </a:rPr>
              <a:t>）＋参入条件（</a:t>
            </a:r>
            <a:r>
              <a:rPr lang="en-US" altLang="ja-JP" i="1" dirty="0">
                <a:latin typeface="Times New Roman" pitchFamily="18" charset="0"/>
                <a:cs typeface="Times New Roman" pitchFamily="18" charset="0"/>
              </a:rPr>
              <a:t>p</a:t>
            </a:r>
            <a:r>
              <a:rPr lang="ja-JP" altLang="en-US" dirty="0">
                <a:latin typeface="Times New Roman" pitchFamily="18" charset="0"/>
                <a:cs typeface="Times New Roman" pitchFamily="18" charset="0"/>
              </a:rPr>
              <a:t> ≥ </a:t>
            </a:r>
            <a:r>
              <a:rPr lang="en-US" altLang="ja-JP" i="1" dirty="0">
                <a:latin typeface="Times New Roman" pitchFamily="18" charset="0"/>
                <a:cs typeface="Times New Roman" pitchFamily="18" charset="0"/>
              </a:rPr>
              <a:t>AVC</a:t>
            </a:r>
            <a:r>
              <a:rPr lang="ja-JP" altLang="en-US" dirty="0">
                <a:latin typeface="Times New Roman" pitchFamily="18" charset="0"/>
                <a:cs typeface="Times New Roman" pitchFamily="18" charset="0"/>
              </a:rPr>
              <a:t>）</a:t>
            </a:r>
            <a:r>
              <a:rPr lang="en-US" altLang="ja-JP" dirty="0">
                <a:latin typeface="Times New Roman" pitchFamily="18" charset="0"/>
                <a:cs typeface="Times New Roman" pitchFamily="18" charset="0"/>
              </a:rPr>
              <a:t> </a:t>
            </a:r>
            <a:r>
              <a:rPr lang="en-US" altLang="ja-JP" dirty="0">
                <a:latin typeface="Times New Roman" pitchFamily="18" charset="0"/>
                <a:cs typeface="Times New Roman" pitchFamily="18" charset="0"/>
                <a:sym typeface="Wingdings" pitchFamily="2" charset="2"/>
              </a:rPr>
              <a:t> </a:t>
            </a:r>
            <a:r>
              <a:rPr lang="ja-JP" altLang="en-US" dirty="0">
                <a:latin typeface="Times New Roman" pitchFamily="18" charset="0"/>
                <a:cs typeface="Times New Roman" pitchFamily="18" charset="0"/>
                <a:sym typeface="Wingdings" pitchFamily="2" charset="2"/>
              </a:rPr>
              <a:t>供給曲線</a:t>
            </a:r>
            <a:endParaRPr lang="en-US" altLang="ja-JP" dirty="0">
              <a:latin typeface="Times New Roman" pitchFamily="18" charset="0"/>
              <a:cs typeface="Times New Roman" pitchFamily="18" charset="0"/>
              <a:sym typeface="Wingdings" pitchFamily="2" charset="2"/>
            </a:endParaRPr>
          </a:p>
          <a:p>
            <a:pPr marL="342900" lvl="1" indent="-342900">
              <a:buFont typeface="Arial" pitchFamily="34" charset="0"/>
              <a:buChar char="•"/>
            </a:pPr>
            <a:r>
              <a:rPr lang="ja-JP" altLang="en-US" sz="2400" dirty="0">
                <a:latin typeface="Times New Roman" pitchFamily="18" charset="0"/>
                <a:cs typeface="Times New Roman" pitchFamily="18" charset="0"/>
                <a:sym typeface="Wingdings" pitchFamily="2" charset="2"/>
              </a:rPr>
              <a:t>固定費用がサンクコストで，新規参入の場合は</a:t>
            </a:r>
            <a:r>
              <a:rPr lang="en-US" altLang="ja-JP" sz="2400" dirty="0">
                <a:latin typeface="Symbol" pitchFamily="18" charset="2"/>
                <a:cs typeface="Times New Roman" pitchFamily="18" charset="0"/>
              </a:rPr>
              <a:t>p</a:t>
            </a:r>
            <a:r>
              <a:rPr lang="en-US" altLang="ja-JP" sz="2400" baseline="-25000" dirty="0">
                <a:latin typeface="Times New Roman" pitchFamily="18" charset="0"/>
                <a:cs typeface="Times New Roman" pitchFamily="18" charset="0"/>
              </a:rPr>
              <a:t>0</a:t>
            </a:r>
            <a:r>
              <a:rPr lang="en-US" altLang="ja-JP" sz="2400" dirty="0">
                <a:latin typeface="Times New Roman" pitchFamily="18" charset="0"/>
                <a:cs typeface="Times New Roman" pitchFamily="18" charset="0"/>
              </a:rPr>
              <a:t>=0</a:t>
            </a:r>
            <a:r>
              <a:rPr lang="ja-JP" altLang="en-US" sz="2400" dirty="0" err="1">
                <a:latin typeface="Times New Roman" pitchFamily="18" charset="0"/>
                <a:cs typeface="Times New Roman" pitchFamily="18" charset="0"/>
              </a:rPr>
              <a:t>，</a:t>
            </a:r>
            <a:r>
              <a:rPr lang="en-US" altLang="ja-JP" sz="2400" dirty="0">
                <a:latin typeface="Symbol" pitchFamily="18" charset="2"/>
                <a:cs typeface="Times New Roman" pitchFamily="18" charset="0"/>
              </a:rPr>
              <a:t> p</a:t>
            </a:r>
            <a:r>
              <a:rPr lang="en-US" altLang="ja-JP" sz="2400" baseline="-25000" dirty="0">
                <a:latin typeface="Times New Roman" pitchFamily="18" charset="0"/>
                <a:cs typeface="Times New Roman" pitchFamily="18" charset="0"/>
              </a:rPr>
              <a:t>1 </a:t>
            </a:r>
            <a:r>
              <a:rPr lang="en-US" altLang="ja-JP" sz="2400" dirty="0">
                <a:latin typeface="Times New Roman" pitchFamily="18" charset="0"/>
                <a:cs typeface="Times New Roman" pitchFamily="18" charset="0"/>
              </a:rPr>
              <a:t>= </a:t>
            </a:r>
            <a:r>
              <a:rPr lang="en-US" altLang="ja-JP" sz="2400" i="1" dirty="0" err="1">
                <a:latin typeface="Times New Roman" pitchFamily="18" charset="0"/>
                <a:cs typeface="Times New Roman" pitchFamily="18" charset="0"/>
              </a:rPr>
              <a:t>pQ</a:t>
            </a:r>
            <a:r>
              <a:rPr lang="en-US" altLang="ja-JP" sz="2400" dirty="0">
                <a:latin typeface="Times New Roman" pitchFamily="18" charset="0"/>
                <a:cs typeface="Times New Roman" pitchFamily="18" charset="0"/>
              </a:rPr>
              <a:t> − </a:t>
            </a:r>
            <a:r>
              <a:rPr lang="en-US" altLang="ja-JP" sz="2400" i="1" dirty="0">
                <a:latin typeface="Times New Roman" pitchFamily="18" charset="0"/>
                <a:cs typeface="Times New Roman" pitchFamily="18" charset="0"/>
              </a:rPr>
              <a:t>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 </a:t>
            </a:r>
            <a:r>
              <a:rPr lang="ja-JP" altLang="en-US" sz="2400" dirty="0">
                <a:latin typeface="Times New Roman" pitchFamily="18" charset="0"/>
                <a:cs typeface="Times New Roman" pitchFamily="18" charset="0"/>
                <a:sym typeface="Wingdings" pitchFamily="2" charset="2"/>
              </a:rPr>
              <a:t>したがって</a:t>
            </a:r>
            <a:r>
              <a:rPr lang="en-US" altLang="ja-JP" sz="2400" baseline="-250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p</a:t>
            </a:r>
            <a:r>
              <a:rPr lang="ja-JP" altLang="en-US" sz="2400" dirty="0">
                <a:latin typeface="Times New Roman" pitchFamily="18" charset="0"/>
                <a:cs typeface="Times New Roman" pitchFamily="18" charset="0"/>
              </a:rPr>
              <a:t> ≥ </a:t>
            </a:r>
            <a:r>
              <a:rPr lang="en-US" altLang="ja-JP" sz="2400" i="1" dirty="0">
                <a:latin typeface="Times New Roman" pitchFamily="18" charset="0"/>
                <a:cs typeface="Times New Roman" pitchFamily="18" charset="0"/>
              </a:rPr>
              <a:t>AC </a:t>
            </a:r>
            <a:r>
              <a:rPr lang="ja-JP" altLang="en-US" sz="2400" dirty="0">
                <a:latin typeface="Times New Roman" pitchFamily="18" charset="0"/>
                <a:cs typeface="Times New Roman" pitchFamily="18" charset="0"/>
              </a:rPr>
              <a:t>が参入の条件</a:t>
            </a:r>
          </a:p>
        </p:txBody>
      </p:sp>
    </p:spTree>
    <p:extLst>
      <p:ext uri="{BB962C8B-B14F-4D97-AF65-F5344CB8AC3E}">
        <p14:creationId xmlns:p14="http://schemas.microsoft.com/office/powerpoint/2010/main" val="98649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供給曲線</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264" y="2632230"/>
            <a:ext cx="3634740" cy="3322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4860032" y="1507302"/>
            <a:ext cx="3600400" cy="1938992"/>
          </a:xfrm>
          <a:prstGeom prst="rect">
            <a:avLst/>
          </a:prstGeom>
          <a:noFill/>
        </p:spPr>
        <p:txBody>
          <a:bodyPr wrap="square" rtlCol="0">
            <a:spAutoFit/>
          </a:bodyPr>
          <a:lstStyle/>
          <a:p>
            <a:r>
              <a:rPr kumimoji="1" lang="ja-JP" altLang="en-US" sz="2400" dirty="0"/>
              <a:t>参入済みで固定費用が回収不可能（サンク・コスト）</a:t>
            </a:r>
            <a:endParaRPr kumimoji="1" lang="en-US" altLang="ja-JP" sz="2400" dirty="0"/>
          </a:p>
          <a:p>
            <a:r>
              <a:rPr kumimoji="1" lang="ja-JP" altLang="en-US" sz="2400" dirty="0"/>
              <a:t>→価格が</a:t>
            </a:r>
            <a:r>
              <a:rPr kumimoji="1" lang="en-US" altLang="ja-JP" sz="2400" dirty="0" err="1"/>
              <a:t>pB</a:t>
            </a:r>
            <a:r>
              <a:rPr kumimoji="1" lang="ja-JP" altLang="en-US" sz="2400" dirty="0"/>
              <a:t>のところ</a:t>
            </a:r>
            <a:r>
              <a:rPr lang="ja-JP" altLang="en-US" sz="2400" dirty="0"/>
              <a:t>で、 </a:t>
            </a:r>
            <a:r>
              <a:rPr lang="en-US" altLang="ja-JP" sz="2400" dirty="0"/>
              <a:t>S</a:t>
            </a:r>
            <a:r>
              <a:rPr lang="ja-JP" altLang="en-US" sz="2400" dirty="0"/>
              <a:t>が排出の判断の境目</a:t>
            </a:r>
            <a:endParaRPr lang="en-US" altLang="ja-JP" sz="2400" dirty="0"/>
          </a:p>
          <a:p>
            <a:r>
              <a:rPr kumimoji="1" lang="ja-JP" altLang="en-US" sz="2400" dirty="0"/>
              <a:t>→赤字、平均可変費用、</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04" y="2498880"/>
            <a:ext cx="3901440" cy="3589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033914" y="1374298"/>
            <a:ext cx="3466078" cy="1938992"/>
          </a:xfrm>
          <a:prstGeom prst="rect">
            <a:avLst/>
          </a:prstGeom>
          <a:noFill/>
        </p:spPr>
        <p:txBody>
          <a:bodyPr wrap="square" rtlCol="0">
            <a:spAutoFit/>
          </a:bodyPr>
          <a:lstStyle/>
          <a:p>
            <a:r>
              <a:rPr lang="ja-JP" altLang="en-US" sz="2400" dirty="0"/>
              <a:t>新規参入または</a:t>
            </a:r>
            <a:r>
              <a:rPr kumimoji="1" lang="ja-JP" altLang="en-US" sz="2400" dirty="0"/>
              <a:t>参入済みで固定費用が回収可能→事業からの退出が必要、価格が</a:t>
            </a:r>
            <a:r>
              <a:rPr kumimoji="1" lang="en-US" altLang="ja-JP" sz="2400" dirty="0" err="1"/>
              <a:t>pB</a:t>
            </a:r>
            <a:r>
              <a:rPr kumimoji="1" lang="ja-JP" altLang="en-US" sz="2400" dirty="0"/>
              <a:t>を上回れば利潤が出てくる</a:t>
            </a:r>
          </a:p>
        </p:txBody>
      </p:sp>
    </p:spTree>
    <p:extLst>
      <p:ext uri="{BB962C8B-B14F-4D97-AF65-F5344CB8AC3E}">
        <p14:creationId xmlns:p14="http://schemas.microsoft.com/office/powerpoint/2010/main" val="361616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3D14-6438-9A40-9E44-D9B7380C1C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B0A6A4-6272-1440-93A4-12818A3C5FF1}"/>
              </a:ext>
            </a:extLst>
          </p:cNvPr>
          <p:cNvSpPr>
            <a:spLocks noGrp="1"/>
          </p:cNvSpPr>
          <p:nvPr>
            <p:ph idx="1"/>
          </p:nvPr>
        </p:nvSpPr>
        <p:spPr/>
        <p:txBody>
          <a:bodyPr/>
          <a:lstStyle/>
          <a:p>
            <a:pPr marL="0" indent="0">
              <a:buNone/>
            </a:pPr>
            <a:r>
              <a:rPr lang="en-US" dirty="0"/>
              <a:t>Ps &lt;= p &lt; </a:t>
            </a:r>
            <a:r>
              <a:rPr lang="en-US" dirty="0" err="1"/>
              <a:t>Pb</a:t>
            </a:r>
            <a:endParaRPr lang="en-US" dirty="0"/>
          </a:p>
          <a:p>
            <a:pPr marL="0" indent="0">
              <a:buNone/>
            </a:pPr>
            <a:r>
              <a:rPr lang="en-US" dirty="0"/>
              <a:t>P &gt;= AVC</a:t>
            </a:r>
          </a:p>
          <a:p>
            <a:pPr marL="0" indent="0">
              <a:buNone/>
            </a:pPr>
            <a:r>
              <a:rPr lang="ja-JP" altLang="en-US" dirty="0"/>
              <a:t>右の図利潤がマイナス</a:t>
            </a:r>
            <a:endParaRPr lang="en-US" altLang="ja-JP" dirty="0"/>
          </a:p>
          <a:p>
            <a:pPr marL="0" indent="0">
              <a:buNone/>
            </a:pPr>
            <a:r>
              <a:rPr lang="en-US" dirty="0"/>
              <a:t>P</a:t>
            </a:r>
            <a:r>
              <a:rPr lang="ja-JP" altLang="en-US" dirty="0"/>
              <a:t>・</a:t>
            </a:r>
            <a:r>
              <a:rPr lang="en-US" altLang="ja-JP" dirty="0"/>
              <a:t>Q &gt;= VC (Q)</a:t>
            </a:r>
          </a:p>
          <a:p>
            <a:pPr marL="0" indent="0">
              <a:buNone/>
            </a:pPr>
            <a:r>
              <a:rPr lang="ja-JP" altLang="en-US" dirty="0"/>
              <a:t>取り返しがつかなくて無視して良い</a:t>
            </a:r>
            <a:endParaRPr lang="en-US" altLang="ja-JP" dirty="0"/>
          </a:p>
          <a:p>
            <a:pPr marL="0" indent="0">
              <a:buNone/>
            </a:pPr>
            <a:r>
              <a:rPr lang="ja-JP" altLang="en-US" dirty="0"/>
              <a:t>→両辺にマイナス</a:t>
            </a:r>
            <a:r>
              <a:rPr lang="en-US" altLang="ja-JP" dirty="0"/>
              <a:t>fixed</a:t>
            </a:r>
            <a:r>
              <a:rPr lang="ja-JP" altLang="en-US" dirty="0"/>
              <a:t>コスト</a:t>
            </a:r>
            <a:endParaRPr lang="en-US" altLang="ja-JP" dirty="0"/>
          </a:p>
        </p:txBody>
      </p:sp>
    </p:spTree>
    <p:extLst>
      <p:ext uri="{BB962C8B-B14F-4D97-AF65-F5344CB8AC3E}">
        <p14:creationId xmlns:p14="http://schemas.microsoft.com/office/powerpoint/2010/main" val="400123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生産者余剰</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384810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872" y="1484784"/>
            <a:ext cx="39052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11560" y="5733256"/>
            <a:ext cx="2952328" cy="646331"/>
          </a:xfrm>
          <a:prstGeom prst="rect">
            <a:avLst/>
          </a:prstGeom>
          <a:noFill/>
        </p:spPr>
        <p:txBody>
          <a:bodyPr wrap="square" rtlCol="0">
            <a:spAutoFit/>
          </a:bodyPr>
          <a:lstStyle/>
          <a:p>
            <a:r>
              <a:rPr kumimoji="1" lang="ja-JP" altLang="en-US" dirty="0"/>
              <a:t>供給曲線の下の部分の面積は総費用に等しい</a:t>
            </a:r>
          </a:p>
        </p:txBody>
      </p:sp>
      <p:sp>
        <p:nvSpPr>
          <p:cNvPr id="5" name="テキスト ボックス 4"/>
          <p:cNvSpPr txBox="1"/>
          <p:nvPr/>
        </p:nvSpPr>
        <p:spPr>
          <a:xfrm>
            <a:off x="5076056" y="5733256"/>
            <a:ext cx="3168352" cy="646331"/>
          </a:xfrm>
          <a:prstGeom prst="rect">
            <a:avLst/>
          </a:prstGeom>
          <a:noFill/>
        </p:spPr>
        <p:txBody>
          <a:bodyPr wrap="square" rtlCol="0">
            <a:spAutoFit/>
          </a:bodyPr>
          <a:lstStyle/>
          <a:p>
            <a:r>
              <a:rPr kumimoji="1" lang="ja-JP" altLang="en-US" dirty="0"/>
              <a:t>供給曲線の下の部分の面積は総可変費用に等しい</a:t>
            </a:r>
          </a:p>
        </p:txBody>
      </p:sp>
    </p:spTree>
    <p:extLst>
      <p:ext uri="{BB962C8B-B14F-4D97-AF65-F5344CB8AC3E}">
        <p14:creationId xmlns:p14="http://schemas.microsoft.com/office/powerpoint/2010/main" val="269882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A965-40B6-3C43-A966-BC5A0CA9C6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E42311-511F-2841-987A-C93C5F6C7545}"/>
              </a:ext>
            </a:extLst>
          </p:cNvPr>
          <p:cNvSpPr>
            <a:spLocks noGrp="1"/>
          </p:cNvSpPr>
          <p:nvPr>
            <p:ph idx="1"/>
          </p:nvPr>
        </p:nvSpPr>
        <p:spPr>
          <a:ln>
            <a:solidFill>
              <a:schemeClr val="tx1"/>
            </a:solidFill>
          </a:ln>
        </p:spPr>
        <p:txBody>
          <a:bodyPr/>
          <a:lstStyle/>
          <a:p>
            <a:pPr marL="0" indent="0">
              <a:buNone/>
            </a:pPr>
            <a:r>
              <a:rPr lang="ja-JP" altLang="en-US" dirty="0"/>
              <a:t>右の図</a:t>
            </a:r>
            <a:endParaRPr lang="en-US" altLang="ja-JP" dirty="0"/>
          </a:p>
          <a:p>
            <a:pPr marL="0" indent="0">
              <a:buNone/>
            </a:pPr>
            <a:r>
              <a:rPr lang="ja-JP" altLang="en-US" dirty="0"/>
              <a:t>→</a:t>
            </a:r>
            <a:r>
              <a:rPr lang="en-US" altLang="ja-JP" dirty="0"/>
              <a:t>QS</a:t>
            </a:r>
            <a:r>
              <a:rPr lang="ja-JP" altLang="en-US" dirty="0"/>
              <a:t>まで生産した時の総可変費用は</a:t>
            </a:r>
            <a:r>
              <a:rPr lang="en-US" altLang="ja-JP" dirty="0"/>
              <a:t>0PsQsS</a:t>
            </a:r>
            <a:r>
              <a:rPr lang="ja-JP" altLang="en-US" dirty="0"/>
              <a:t>の長方形</a:t>
            </a:r>
            <a:endParaRPr lang="en-US" altLang="ja-JP" dirty="0"/>
          </a:p>
          <a:p>
            <a:pPr marL="0" indent="0">
              <a:buNone/>
            </a:pPr>
            <a:r>
              <a:rPr lang="ja-JP" altLang="en-US" dirty="0"/>
              <a:t>→固定費用が含まれていなくて、固定費用の総額となる。</a:t>
            </a:r>
            <a:endParaRPr lang="en-US" dirty="0"/>
          </a:p>
        </p:txBody>
      </p:sp>
    </p:spTree>
    <p:extLst>
      <p:ext uri="{BB962C8B-B14F-4D97-AF65-F5344CB8AC3E}">
        <p14:creationId xmlns:p14="http://schemas.microsoft.com/office/powerpoint/2010/main" val="109107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48BC-6F34-E44D-9F35-81225DA28D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51B60-997A-914E-BF73-49962BA16B25}"/>
              </a:ext>
            </a:extLst>
          </p:cNvPr>
          <p:cNvSpPr>
            <a:spLocks noGrp="1"/>
          </p:cNvSpPr>
          <p:nvPr>
            <p:ph idx="1"/>
          </p:nvPr>
        </p:nvSpPr>
        <p:spPr/>
        <p:txBody>
          <a:bodyPr/>
          <a:lstStyle/>
          <a:p>
            <a:pPr marL="0" indent="0">
              <a:buNone/>
            </a:pPr>
            <a:r>
              <a:rPr lang="ja-JP" altLang="en-US" dirty="0"/>
              <a:t>左の図</a:t>
            </a:r>
            <a:endParaRPr lang="en-US" altLang="ja-JP" dirty="0"/>
          </a:p>
          <a:p>
            <a:pPr marL="0" indent="0">
              <a:buNone/>
            </a:pPr>
            <a:r>
              <a:rPr lang="ja-JP" altLang="en-US" dirty="0"/>
              <a:t>→</a:t>
            </a:r>
            <a:r>
              <a:rPr lang="en-US" altLang="ja-JP" dirty="0"/>
              <a:t>break even point</a:t>
            </a:r>
            <a:r>
              <a:rPr lang="ja-JP" altLang="en-US" dirty="0"/>
              <a:t>に</a:t>
            </a:r>
            <a:r>
              <a:rPr lang="en-US" altLang="ja-JP" dirty="0"/>
              <a:t>MC</a:t>
            </a:r>
            <a:r>
              <a:rPr lang="ja-JP" altLang="en-US" dirty="0"/>
              <a:t>がジャンプ</a:t>
            </a:r>
            <a:endParaRPr lang="en-US" altLang="ja-JP" dirty="0"/>
          </a:p>
          <a:p>
            <a:pPr marL="0" indent="0">
              <a:buNone/>
            </a:pPr>
            <a:r>
              <a:rPr lang="ja-JP" altLang="en-US" dirty="0"/>
              <a:t>→</a:t>
            </a:r>
            <a:r>
              <a:rPr lang="en-US" altLang="ja-JP" dirty="0" err="1"/>
              <a:t>OPbQbB</a:t>
            </a:r>
            <a:r>
              <a:rPr lang="ja-JP" altLang="en-US" dirty="0"/>
              <a:t>固定費用も含む総費用</a:t>
            </a:r>
            <a:endParaRPr lang="en-US" altLang="ja-JP" dirty="0"/>
          </a:p>
          <a:p>
            <a:pPr marL="0" indent="0">
              <a:buNone/>
            </a:pPr>
            <a:r>
              <a:rPr lang="ja-JP" altLang="en-US" dirty="0"/>
              <a:t>→新規参入した場合</a:t>
            </a:r>
            <a:endParaRPr lang="en-US" altLang="ja-JP" dirty="0"/>
          </a:p>
          <a:p>
            <a:pPr marL="0" indent="0">
              <a:buNone/>
            </a:pPr>
            <a:r>
              <a:rPr lang="ja-JP" altLang="en-US" dirty="0"/>
              <a:t>→政策によって余剰がどれくらい変化するのかを問題にする場合が多い。</a:t>
            </a:r>
            <a:endParaRPr lang="en-US" dirty="0"/>
          </a:p>
        </p:txBody>
      </p:sp>
    </p:spTree>
    <p:extLst>
      <p:ext uri="{BB962C8B-B14F-4D97-AF65-F5344CB8AC3E}">
        <p14:creationId xmlns:p14="http://schemas.microsoft.com/office/powerpoint/2010/main" val="196181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lnSpcReduction="10000"/>
          </a:bodyPr>
          <a:lstStyle/>
          <a:p>
            <a:r>
              <a:rPr kumimoji="1" lang="ja-JP" altLang="en-US" dirty="0"/>
              <a:t>供給曲線</a:t>
            </a:r>
            <a:endParaRPr kumimoji="1" lang="en-US" altLang="ja-JP" dirty="0"/>
          </a:p>
          <a:p>
            <a:pPr lvl="1"/>
            <a:r>
              <a:rPr kumimoji="1" lang="ja-JP" altLang="en-US" dirty="0"/>
              <a:t>生産物価格</a:t>
            </a:r>
            <a:r>
              <a:rPr kumimoji="1" lang="en-US" altLang="ja-JP" dirty="0"/>
              <a:t>p</a:t>
            </a:r>
            <a:r>
              <a:rPr kumimoji="1" lang="ja-JP" altLang="en-US" dirty="0"/>
              <a:t>と最適供給量の関係</a:t>
            </a:r>
            <a:endParaRPr kumimoji="1" lang="en-US" altLang="ja-JP" dirty="0"/>
          </a:p>
          <a:p>
            <a:pPr lvl="1"/>
            <a:r>
              <a:rPr lang="ja-JP" altLang="en-US" dirty="0"/>
              <a:t>限界費用曲線の一部</a:t>
            </a:r>
            <a:endParaRPr lang="en-US" altLang="ja-JP" dirty="0"/>
          </a:p>
          <a:p>
            <a:pPr lvl="2"/>
            <a:r>
              <a:rPr kumimoji="1" lang="ja-JP" altLang="en-US" dirty="0"/>
              <a:t>新規参入，参入済みで固定費用は回収可能</a:t>
            </a:r>
            <a:r>
              <a:rPr kumimoji="1" lang="en-US" altLang="ja-JP" dirty="0">
                <a:sym typeface="Wingdings" pitchFamily="2" charset="2"/>
              </a:rPr>
              <a:t> </a:t>
            </a:r>
            <a:r>
              <a:rPr kumimoji="1" lang="ja-JP" altLang="en-US" dirty="0">
                <a:sym typeface="Wingdings" pitchFamily="2" charset="2"/>
              </a:rPr>
              <a:t>限界費用曲線の損益分岐点以上の点</a:t>
            </a:r>
            <a:endParaRPr kumimoji="1" lang="en-US" altLang="ja-JP" dirty="0">
              <a:sym typeface="Wingdings" pitchFamily="2" charset="2"/>
            </a:endParaRPr>
          </a:p>
          <a:p>
            <a:pPr lvl="2"/>
            <a:r>
              <a:rPr lang="ja-JP" altLang="en-US" dirty="0">
                <a:sym typeface="Wingdings" pitchFamily="2" charset="2"/>
              </a:rPr>
              <a:t>参入済みで固定費用が回収不可能（サンクコスト）</a:t>
            </a:r>
            <a:r>
              <a:rPr lang="en-US" altLang="ja-JP" dirty="0">
                <a:sym typeface="Wingdings" pitchFamily="2" charset="2"/>
              </a:rPr>
              <a:t></a:t>
            </a:r>
            <a:r>
              <a:rPr lang="ja-JP" altLang="en-US" dirty="0">
                <a:sym typeface="Wingdings" pitchFamily="2" charset="2"/>
              </a:rPr>
              <a:t>限界費用曲線の操業中止点以上の点</a:t>
            </a:r>
            <a:endParaRPr lang="en-US" altLang="ja-JP" dirty="0">
              <a:sym typeface="Wingdings" pitchFamily="2" charset="2"/>
            </a:endParaRPr>
          </a:p>
          <a:p>
            <a:r>
              <a:rPr kumimoji="1" lang="ja-JP" altLang="en-US" dirty="0">
                <a:sym typeface="Wingdings" pitchFamily="2" charset="2"/>
              </a:rPr>
              <a:t>生産者余剰</a:t>
            </a:r>
            <a:endParaRPr lang="en-US" altLang="ja-JP" dirty="0">
              <a:sym typeface="Wingdings" pitchFamily="2" charset="2"/>
            </a:endParaRPr>
          </a:p>
          <a:p>
            <a:pPr lvl="1"/>
            <a:r>
              <a:rPr lang="ja-JP" altLang="en-US" dirty="0">
                <a:sym typeface="Wingdings" pitchFamily="2" charset="2"/>
              </a:rPr>
              <a:t>生産者の参入・退出条件を厳密に考えるとやや修正される</a:t>
            </a:r>
            <a:endParaRPr kumimoji="1" lang="en-US" altLang="ja-JP" dirty="0">
              <a:sym typeface="Wingdings" pitchFamily="2" charset="2"/>
            </a:endParaRPr>
          </a:p>
        </p:txBody>
      </p:sp>
    </p:spTree>
    <p:extLst>
      <p:ext uri="{BB962C8B-B14F-4D97-AF65-F5344CB8AC3E}">
        <p14:creationId xmlns:p14="http://schemas.microsoft.com/office/powerpoint/2010/main" val="347314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ja-JP" altLang="en-US"/>
              <a:t>利潤最大化と費用関数</a:t>
            </a:r>
          </a:p>
        </p:txBody>
      </p:sp>
      <p:sp>
        <p:nvSpPr>
          <p:cNvPr id="24579" name="Rectangle 3"/>
          <p:cNvSpPr>
            <a:spLocks noGrp="1" noChangeArrowheads="1"/>
          </p:cNvSpPr>
          <p:nvPr>
            <p:ph idx="1"/>
          </p:nvPr>
        </p:nvSpPr>
        <p:spPr>
          <a:xfrm>
            <a:off x="457200" y="1600200"/>
            <a:ext cx="8291264" cy="4925144"/>
          </a:xfrm>
        </p:spPr>
        <p:txBody>
          <a:bodyPr/>
          <a:lstStyle/>
          <a:p>
            <a:pPr>
              <a:lnSpc>
                <a:spcPct val="80000"/>
              </a:lnSpc>
            </a:pPr>
            <a:r>
              <a:rPr lang="ja-JP" altLang="en-US" sz="2400" dirty="0"/>
              <a:t>利潤</a:t>
            </a:r>
            <a:r>
              <a:rPr lang="en-US" altLang="ja-JP" sz="2400" dirty="0"/>
              <a:t>=</a:t>
            </a:r>
            <a:r>
              <a:rPr lang="ja-JP" altLang="en-US" sz="2400" dirty="0"/>
              <a:t>収入</a:t>
            </a:r>
            <a:r>
              <a:rPr lang="ja-JP" altLang="en-US" sz="2400" dirty="0" err="1"/>
              <a:t>ー</a:t>
            </a:r>
            <a:r>
              <a:rPr lang="ja-JP" altLang="en-US" sz="2400" dirty="0"/>
              <a:t>費用</a:t>
            </a:r>
          </a:p>
          <a:p>
            <a:pPr algn="ctr">
              <a:lnSpc>
                <a:spcPct val="80000"/>
              </a:lnSpc>
              <a:buFont typeface="Wingdings" pitchFamily="2" charset="2"/>
              <a:buNone/>
            </a:pPr>
            <a:r>
              <a:rPr lang="en-US" altLang="ja-JP" dirty="0">
                <a:latin typeface="Symbol" pitchFamily="18" charset="2"/>
              </a:rPr>
              <a:t>p</a:t>
            </a:r>
            <a:r>
              <a:rPr lang="en-US" altLang="ja-JP" dirty="0">
                <a:latin typeface="Times New Roman" pitchFamily="18" charset="0"/>
                <a:cs typeface="Times New Roman" pitchFamily="18" charset="0"/>
              </a:rPr>
              <a:t>=</a:t>
            </a:r>
            <a:r>
              <a:rPr lang="en-US" altLang="ja-JP" i="1" dirty="0" err="1">
                <a:latin typeface="Times New Roman" pitchFamily="18" charset="0"/>
                <a:cs typeface="Times New Roman" pitchFamily="18" charset="0"/>
              </a:rPr>
              <a:t>pQ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p>
          <a:p>
            <a:pPr>
              <a:lnSpc>
                <a:spcPct val="80000"/>
              </a:lnSpc>
              <a:buFont typeface="Wingdings" pitchFamily="2" charset="2"/>
              <a:buNone/>
            </a:pPr>
            <a:r>
              <a:rPr lang="en-US" altLang="ja-JP" sz="2400" dirty="0">
                <a:latin typeface="Times New Roman" pitchFamily="18" charset="0"/>
                <a:cs typeface="Times New Roman" pitchFamily="18" charset="0"/>
              </a:rPr>
              <a:t>		</a:t>
            </a:r>
          </a:p>
          <a:p>
            <a:pPr>
              <a:lnSpc>
                <a:spcPct val="80000"/>
              </a:lnSpc>
              <a:buFont typeface="Wingdings" pitchFamily="2" charset="2"/>
              <a:buNone/>
            </a:pPr>
            <a:r>
              <a:rPr lang="en-US" altLang="ja-JP" sz="2400" dirty="0">
                <a:latin typeface="Times New Roman" pitchFamily="18" charset="0"/>
                <a:cs typeface="Times New Roman" pitchFamily="18" charset="0"/>
              </a:rPr>
              <a:t>		</a:t>
            </a:r>
            <a:r>
              <a:rPr lang="en-US" altLang="ja-JP" sz="2400" dirty="0">
                <a:latin typeface="Symbol" pitchFamily="18" charset="2"/>
                <a:cs typeface="Times New Roman" pitchFamily="18" charset="0"/>
              </a:rPr>
              <a:t>p </a:t>
            </a:r>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利潤 </a:t>
            </a:r>
            <a:r>
              <a:rPr lang="en-US" altLang="ja-JP" sz="2400" dirty="0">
                <a:latin typeface="Times New Roman" pitchFamily="18" charset="0"/>
                <a:cs typeface="Times New Roman" pitchFamily="18" charset="0"/>
              </a:rPr>
              <a:t>profit</a:t>
            </a:r>
          </a:p>
          <a:p>
            <a:pPr>
              <a:lnSpc>
                <a:spcPct val="80000"/>
              </a:lnSpc>
              <a:buFont typeface="Wingdings" pitchFamily="2" charset="2"/>
              <a:buNone/>
            </a:pP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p </a:t>
            </a:r>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産出物</a:t>
            </a:r>
            <a:r>
              <a:rPr lang="en-US" altLang="ja-JP" sz="2400" dirty="0">
                <a:latin typeface="Times New Roman" pitchFamily="18" charset="0"/>
                <a:cs typeface="Times New Roman" pitchFamily="18" charset="0"/>
              </a:rPr>
              <a:t>1</a:t>
            </a:r>
            <a:r>
              <a:rPr lang="ja-JP" altLang="en-US" sz="2400" dirty="0">
                <a:latin typeface="Times New Roman" pitchFamily="18" charset="0"/>
                <a:cs typeface="Times New Roman" pitchFamily="18" charset="0"/>
              </a:rPr>
              <a:t>単位の価格（所与）</a:t>
            </a:r>
          </a:p>
          <a:p>
            <a:pPr>
              <a:lnSpc>
                <a:spcPct val="80000"/>
              </a:lnSpc>
              <a:buFont typeface="Wingdings" pitchFamily="2" charset="2"/>
              <a:buNone/>
            </a:pPr>
            <a:r>
              <a:rPr lang="ja-JP" altLang="en-US"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Q </a:t>
            </a:r>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産出量</a:t>
            </a:r>
          </a:p>
          <a:p>
            <a:pPr>
              <a:lnSpc>
                <a:spcPct val="80000"/>
              </a:lnSpc>
              <a:buFont typeface="Wingdings" pitchFamily="2" charset="2"/>
              <a:buNone/>
            </a:pPr>
            <a:r>
              <a:rPr lang="ja-JP" altLang="en-US"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C</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Q</a:t>
            </a:r>
            <a:r>
              <a:rPr lang="en-US" altLang="ja-JP" sz="2400" dirty="0">
                <a:latin typeface="Times New Roman" pitchFamily="18" charset="0"/>
                <a:cs typeface="Times New Roman" pitchFamily="18" charset="0"/>
              </a:rPr>
              <a:t>) : </a:t>
            </a:r>
            <a:r>
              <a:rPr lang="ja-JP" altLang="en-US" sz="2400" dirty="0">
                <a:latin typeface="Times New Roman" pitchFamily="18" charset="0"/>
                <a:cs typeface="Times New Roman" pitchFamily="18" charset="0"/>
              </a:rPr>
              <a:t>費用関数</a:t>
            </a:r>
            <a:endParaRPr lang="en-US" altLang="ja-JP" sz="2400" dirty="0">
              <a:latin typeface="Times New Roman" pitchFamily="18" charset="0"/>
              <a:cs typeface="Times New Roman" pitchFamily="18" charset="0"/>
            </a:endParaRPr>
          </a:p>
          <a:p>
            <a:pPr>
              <a:lnSpc>
                <a:spcPct val="80000"/>
              </a:lnSpc>
              <a:buFont typeface="Wingdings" pitchFamily="2" charset="2"/>
              <a:buNone/>
            </a:pPr>
            <a:endParaRPr lang="ja-JP" altLang="en-US" sz="2400" dirty="0">
              <a:latin typeface="Times New Roman" pitchFamily="18" charset="0"/>
              <a:cs typeface="Times New Roman" pitchFamily="18" charset="0"/>
            </a:endParaRPr>
          </a:p>
          <a:p>
            <a:pPr>
              <a:lnSpc>
                <a:spcPct val="80000"/>
              </a:lnSpc>
            </a:pPr>
            <a:r>
              <a:rPr lang="ja-JP" altLang="en-US" sz="2400" dirty="0">
                <a:latin typeface="Times New Roman" pitchFamily="18" charset="0"/>
                <a:cs typeface="Times New Roman" pitchFamily="18" charset="0"/>
              </a:rPr>
              <a:t>生産者の行動</a:t>
            </a:r>
          </a:p>
          <a:p>
            <a:pPr>
              <a:lnSpc>
                <a:spcPct val="80000"/>
              </a:lnSpc>
              <a:buFont typeface="Wingdings" pitchFamily="2" charset="2"/>
              <a:buNone/>
            </a:pPr>
            <a:r>
              <a:rPr lang="ja-JP" altLang="en-US" sz="2400" dirty="0">
                <a:latin typeface="Times New Roman" pitchFamily="18" charset="0"/>
                <a:cs typeface="Times New Roman" pitchFamily="18" charset="0"/>
              </a:rPr>
              <a:t>　　　　利潤最大化</a:t>
            </a:r>
          </a:p>
          <a:p>
            <a:pPr>
              <a:lnSpc>
                <a:spcPct val="80000"/>
              </a:lnSpc>
              <a:buFont typeface="Wingdings" pitchFamily="2" charset="2"/>
              <a:buNone/>
            </a:pPr>
            <a:r>
              <a:rPr lang="ja-JP" altLang="en-US" sz="2400" dirty="0">
                <a:latin typeface="Times New Roman" pitchFamily="18" charset="0"/>
                <a:cs typeface="Times New Roman" pitchFamily="18" charset="0"/>
              </a:rPr>
              <a:t>	　　　生産物の価格</a:t>
            </a:r>
            <a:r>
              <a:rPr lang="en-US" altLang="ja-JP" sz="2400" i="1" dirty="0">
                <a:latin typeface="Times New Roman" pitchFamily="18" charset="0"/>
                <a:cs typeface="Times New Roman" pitchFamily="18" charset="0"/>
              </a:rPr>
              <a:t>p</a:t>
            </a:r>
            <a:r>
              <a:rPr lang="ja-JP" altLang="en-US" sz="2400" dirty="0">
                <a:latin typeface="Times New Roman" pitchFamily="18" charset="0"/>
                <a:cs typeface="Times New Roman" pitchFamily="18" charset="0"/>
              </a:rPr>
              <a:t>が与えられているとき，利潤を最大にするような</a:t>
            </a:r>
            <a:r>
              <a:rPr lang="en-US" altLang="ja-JP" sz="2400" i="1" dirty="0">
                <a:latin typeface="Times New Roman" pitchFamily="18" charset="0"/>
                <a:cs typeface="Times New Roman" pitchFamily="18" charset="0"/>
              </a:rPr>
              <a:t>Q</a:t>
            </a:r>
            <a:r>
              <a:rPr lang="ja-JP" altLang="en-US" sz="2400" dirty="0">
                <a:latin typeface="Times New Roman" pitchFamily="18" charset="0"/>
                <a:cs typeface="Times New Roman" pitchFamily="18" charset="0"/>
              </a:rPr>
              <a:t>の水準は</a:t>
            </a:r>
            <a:r>
              <a:rPr lang="en-US" altLang="ja-JP" sz="2400" dirty="0">
                <a:latin typeface="Times New Roman" pitchFamily="18" charset="0"/>
                <a:cs typeface="Times New Roman" pitchFamily="18" charset="0"/>
              </a:rPr>
              <a:t>?</a:t>
            </a:r>
            <a:r>
              <a:rPr lang="en-US" altLang="ja-JP" sz="2400" dirty="0">
                <a:latin typeface="Times New Roman" pitchFamily="18" charset="0"/>
                <a:cs typeface="Times New Roman" pitchFamily="18" charset="0"/>
                <a:sym typeface="Wingdings" pitchFamily="2" charset="2"/>
              </a:rPr>
              <a:t></a:t>
            </a:r>
            <a:r>
              <a:rPr lang="ja-JP" altLang="en-US" sz="2400" dirty="0">
                <a:latin typeface="Times New Roman" pitchFamily="18" charset="0"/>
                <a:cs typeface="Times New Roman" pitchFamily="18" charset="0"/>
                <a:sym typeface="Wingdings" pitchFamily="2" charset="2"/>
              </a:rPr>
              <a:t>供給量</a:t>
            </a:r>
            <a:r>
              <a:rPr lang="en-US" altLang="ja-JP" sz="2400" i="1" dirty="0">
                <a:latin typeface="Times New Roman" pitchFamily="18" charset="0"/>
                <a:cs typeface="Times New Roman" pitchFamily="18" charset="0"/>
                <a:sym typeface="Wingdings" pitchFamily="2" charset="2"/>
              </a:rPr>
              <a:t>Q</a:t>
            </a:r>
            <a:r>
              <a:rPr lang="ja-JP" altLang="en-US" sz="2400" dirty="0">
                <a:latin typeface="Times New Roman" pitchFamily="18" charset="0"/>
                <a:cs typeface="Times New Roman" pitchFamily="18" charset="0"/>
                <a:sym typeface="Wingdings" pitchFamily="2" charset="2"/>
              </a:rPr>
              <a:t>は</a:t>
            </a:r>
            <a:r>
              <a:rPr lang="en-US" altLang="ja-JP" sz="2400" i="1" dirty="0">
                <a:latin typeface="Times New Roman" pitchFamily="18" charset="0"/>
                <a:cs typeface="Times New Roman" pitchFamily="18" charset="0"/>
                <a:sym typeface="Wingdings" pitchFamily="2" charset="2"/>
              </a:rPr>
              <a:t>p</a:t>
            </a:r>
            <a:r>
              <a:rPr lang="ja-JP" altLang="en-US" sz="2400" dirty="0">
                <a:latin typeface="Times New Roman" pitchFamily="18" charset="0"/>
                <a:cs typeface="Times New Roman" pitchFamily="18" charset="0"/>
                <a:sym typeface="Wingdings" pitchFamily="2" charset="2"/>
              </a:rPr>
              <a:t>の関数供給関数</a:t>
            </a:r>
            <a:endParaRPr lang="ja-JP" altLang="en-US" sz="2400" dirty="0">
              <a:latin typeface="Times New Roman" pitchFamily="18" charset="0"/>
              <a:cs typeface="Times New Roman" pitchFamily="18" charset="0"/>
            </a:endParaRPr>
          </a:p>
          <a:p>
            <a:pPr>
              <a:lnSpc>
                <a:spcPct val="80000"/>
              </a:lnSpc>
              <a:buFont typeface="Wingdings" pitchFamily="2" charset="2"/>
              <a:buNone/>
            </a:pPr>
            <a:endParaRPr lang="ja-JP" altLang="en-US" sz="2400" dirty="0">
              <a:latin typeface="Times New Roman" pitchFamily="18" charset="0"/>
              <a:cs typeface="Times New Roman" pitchFamily="18" charset="0"/>
            </a:endParaRPr>
          </a:p>
          <a:p>
            <a:pPr>
              <a:lnSpc>
                <a:spcPct val="80000"/>
              </a:lnSpc>
            </a:pPr>
            <a:endParaRPr lang="en-US" altLang="ja-JP" sz="2400" dirty="0"/>
          </a:p>
        </p:txBody>
      </p:sp>
    </p:spTree>
    <p:extLst>
      <p:ext uri="{BB962C8B-B14F-4D97-AF65-F5344CB8AC3E}">
        <p14:creationId xmlns:p14="http://schemas.microsoft.com/office/powerpoint/2010/main" val="313968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39FE-F4B2-3442-A7A3-AF7B746D1D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5B850C-DD80-A14B-AFDA-FA64D74FFD9F}"/>
              </a:ext>
            </a:extLst>
          </p:cNvPr>
          <p:cNvSpPr>
            <a:spLocks noGrp="1"/>
          </p:cNvSpPr>
          <p:nvPr>
            <p:ph idx="1"/>
          </p:nvPr>
        </p:nvSpPr>
        <p:spPr/>
        <p:txBody>
          <a:bodyPr/>
          <a:lstStyle/>
          <a:p>
            <a:pPr marL="0" indent="0">
              <a:buNone/>
            </a:pPr>
            <a:r>
              <a:rPr lang="el-GR" altLang="ja-JP" dirty="0"/>
              <a:t>Π</a:t>
            </a:r>
            <a:r>
              <a:rPr lang="en-US" altLang="ja-JP" dirty="0"/>
              <a:t> = </a:t>
            </a:r>
            <a:r>
              <a:rPr lang="en-US" altLang="ja-JP" dirty="0" err="1"/>
              <a:t>pQ</a:t>
            </a:r>
            <a:r>
              <a:rPr lang="en-US" altLang="ja-JP" dirty="0"/>
              <a:t> – C(Q) </a:t>
            </a:r>
            <a:r>
              <a:rPr lang="ja-JP" altLang="en-US" dirty="0"/>
              <a:t>→</a:t>
            </a:r>
            <a:r>
              <a:rPr lang="en-US" altLang="ja-JP" dirty="0"/>
              <a:t>p </a:t>
            </a:r>
            <a:r>
              <a:rPr lang="ja-JP" altLang="en-US" dirty="0"/>
              <a:t>が</a:t>
            </a:r>
            <a:r>
              <a:rPr lang="en-US" altLang="ja-JP" dirty="0"/>
              <a:t>given</a:t>
            </a:r>
            <a:r>
              <a:rPr lang="ja-JP" altLang="en-US" dirty="0"/>
              <a:t>、与えられている値</a:t>
            </a:r>
            <a:endParaRPr lang="en-US" altLang="ja-JP" dirty="0"/>
          </a:p>
          <a:p>
            <a:pPr marL="0" indent="0">
              <a:buNone/>
            </a:pPr>
            <a:r>
              <a:rPr lang="en-US" dirty="0" err="1"/>
              <a:t>p</a:t>
            </a:r>
            <a:r>
              <a:rPr lang="en-US" altLang="ja-JP" dirty="0" err="1"/>
              <a:t>ΔQ</a:t>
            </a:r>
            <a:r>
              <a:rPr lang="en-US" altLang="ja-JP" dirty="0"/>
              <a:t>&gt;ΔC</a:t>
            </a:r>
            <a:r>
              <a:rPr lang="ja-JP" altLang="en-US" dirty="0"/>
              <a:t>　</a:t>
            </a:r>
            <a:r>
              <a:rPr lang="en-US" altLang="ja-JP" dirty="0"/>
              <a:t>Q</a:t>
            </a:r>
            <a:r>
              <a:rPr lang="ja-JP" altLang="en-US" dirty="0"/>
              <a:t>↑ → </a:t>
            </a:r>
            <a:r>
              <a:rPr lang="en-US" altLang="ja-JP" dirty="0"/>
              <a:t>π</a:t>
            </a:r>
            <a:r>
              <a:rPr lang="ja-JP" altLang="en-US" dirty="0"/>
              <a:t>↑</a:t>
            </a:r>
            <a:endParaRPr lang="en-US" altLang="ja-JP" dirty="0"/>
          </a:p>
          <a:p>
            <a:pPr marL="0" indent="0">
              <a:buNone/>
            </a:pPr>
            <a:r>
              <a:rPr lang="en-US" altLang="ja-JP" dirty="0" err="1"/>
              <a:t>pΔQ</a:t>
            </a:r>
            <a:r>
              <a:rPr lang="en-US" altLang="ja-JP" dirty="0"/>
              <a:t>&lt;ΔC	Q</a:t>
            </a:r>
            <a:r>
              <a:rPr lang="ja-JP" altLang="en-US" dirty="0"/>
              <a:t>↑→</a:t>
            </a:r>
            <a:r>
              <a:rPr lang="en-US" altLang="ja-JP" dirty="0"/>
              <a:t>π</a:t>
            </a:r>
            <a:r>
              <a:rPr lang="ja-JP" altLang="en-US" dirty="0"/>
              <a:t>↓</a:t>
            </a:r>
            <a:endParaRPr lang="en-US" altLang="ja-JP" dirty="0"/>
          </a:p>
          <a:p>
            <a:pPr marL="0" indent="0">
              <a:buNone/>
            </a:pPr>
            <a:r>
              <a:rPr lang="en-US" altLang="ja-JP" dirty="0"/>
              <a:t>Max π </a:t>
            </a:r>
            <a:r>
              <a:rPr lang="ja-JP" altLang="en-US" dirty="0"/>
              <a:t>→ </a:t>
            </a:r>
            <a:r>
              <a:rPr lang="en-US" altLang="ja-JP" dirty="0"/>
              <a:t>p</a:t>
            </a:r>
            <a:r>
              <a:rPr lang="ja-JP" altLang="en-US" dirty="0"/>
              <a:t>・</a:t>
            </a:r>
            <a:r>
              <a:rPr lang="en-US" altLang="ja-JP" dirty="0"/>
              <a:t>ΔQ = ΔC</a:t>
            </a:r>
            <a:r>
              <a:rPr lang="ja-JP" altLang="en-US" dirty="0"/>
              <a:t>、</a:t>
            </a:r>
            <a:r>
              <a:rPr lang="en-US" altLang="ja-JP" dirty="0"/>
              <a:t>p = MC</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dirty="0"/>
          </a:p>
        </p:txBody>
      </p:sp>
    </p:spTree>
    <p:extLst>
      <p:ext uri="{BB962C8B-B14F-4D97-AF65-F5344CB8AC3E}">
        <p14:creationId xmlns:p14="http://schemas.microsoft.com/office/powerpoint/2010/main" val="76056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5267325" cy="811213"/>
          </a:xfrm>
        </p:spPr>
        <p:txBody>
          <a:bodyPr/>
          <a:lstStyle/>
          <a:p>
            <a:r>
              <a:rPr lang="ja-JP" altLang="en-US" sz="3600"/>
              <a:t>利潤最大化の条件</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6208712" cy="540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5"/>
          <p:cNvSpPr txBox="1">
            <a:spLocks noChangeArrowheads="1"/>
          </p:cNvSpPr>
          <p:nvPr/>
        </p:nvSpPr>
        <p:spPr bwMode="auto">
          <a:xfrm>
            <a:off x="5940152" y="1410355"/>
            <a:ext cx="309634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sz="2400" dirty="0">
                <a:latin typeface="Times New Roman" pitchFamily="18" charset="0"/>
                <a:cs typeface="Times New Roman" pitchFamily="18" charset="0"/>
              </a:rPr>
              <a:t>利潤の最大化</a:t>
            </a:r>
            <a:endParaRPr lang="en-US" altLang="ja-JP" sz="2400" dirty="0">
              <a:latin typeface="Times New Roman" pitchFamily="18" charset="0"/>
              <a:cs typeface="Times New Roman" pitchFamily="18" charset="0"/>
            </a:endParaRPr>
          </a:p>
          <a:p>
            <a:pPr>
              <a:spcBef>
                <a:spcPct val="50000"/>
              </a:spcBef>
            </a:pPr>
            <a:r>
              <a:rPr lang="ja-JP" altLang="en-US" sz="2000" dirty="0">
                <a:latin typeface="Times New Roman" pitchFamily="18" charset="0"/>
                <a:cs typeface="Times New Roman" pitchFamily="18" charset="0"/>
              </a:rPr>
              <a:t>　収入曲線（直線）</a:t>
            </a:r>
            <a:r>
              <a:rPr lang="en-US" altLang="ja-JP" sz="2000" i="1" dirty="0" err="1">
                <a:latin typeface="Times New Roman" pitchFamily="18" charset="0"/>
                <a:cs typeface="Times New Roman" pitchFamily="18" charset="0"/>
              </a:rPr>
              <a:t>pQ</a:t>
            </a:r>
            <a:r>
              <a:rPr lang="ja-JP" altLang="en-US" sz="2000" dirty="0">
                <a:latin typeface="Times New Roman" pitchFamily="18" charset="0"/>
                <a:cs typeface="Times New Roman" pitchFamily="18" charset="0"/>
              </a:rPr>
              <a:t>と費用曲線</a:t>
            </a:r>
            <a:r>
              <a:rPr lang="en-US" altLang="ja-JP" sz="2000" i="1" dirty="0">
                <a:latin typeface="Times New Roman" pitchFamily="18" charset="0"/>
                <a:cs typeface="Times New Roman" pitchFamily="18" charset="0"/>
              </a:rPr>
              <a:t>C</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Q</a:t>
            </a:r>
            <a:r>
              <a:rPr lang="en-US" altLang="ja-JP" sz="2000" dirty="0">
                <a:latin typeface="Times New Roman" pitchFamily="18" charset="0"/>
                <a:cs typeface="Times New Roman" pitchFamily="18" charset="0"/>
              </a:rPr>
              <a:t>)</a:t>
            </a:r>
            <a:r>
              <a:rPr lang="ja-JP" altLang="en-US" sz="2000" dirty="0">
                <a:latin typeface="Times New Roman" pitchFamily="18" charset="0"/>
                <a:cs typeface="Times New Roman" pitchFamily="18" charset="0"/>
              </a:rPr>
              <a:t>の垂直距離が最大になる産出量水準は？</a:t>
            </a:r>
            <a:endParaRPr lang="en-US" altLang="ja-JP" sz="2000" dirty="0">
              <a:latin typeface="Times New Roman" pitchFamily="18" charset="0"/>
              <a:cs typeface="Times New Roman" pitchFamily="18" charset="0"/>
            </a:endParaRPr>
          </a:p>
          <a:p>
            <a:pPr>
              <a:spcBef>
                <a:spcPct val="50000"/>
              </a:spcBef>
            </a:pPr>
            <a:r>
              <a:rPr lang="en-US" altLang="ja-JP" sz="2400" i="1" dirty="0" err="1">
                <a:latin typeface="Times New Roman" pitchFamily="18" charset="0"/>
                <a:cs typeface="Times New Roman" pitchFamily="18" charset="0"/>
              </a:rPr>
              <a:t>p</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Q</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C</a:t>
            </a:r>
          </a:p>
          <a:p>
            <a:pPr>
              <a:spcBef>
                <a:spcPct val="50000"/>
              </a:spcBef>
            </a:pPr>
            <a:r>
              <a:rPr lang="ja-JP" altLang="en-US" sz="2400" dirty="0">
                <a:latin typeface="Times New Roman" pitchFamily="18" charset="0"/>
                <a:cs typeface="Times New Roman" pitchFamily="18" charset="0"/>
              </a:rPr>
              <a:t>より</a:t>
            </a:r>
          </a:p>
          <a:p>
            <a:pPr>
              <a:spcBef>
                <a:spcPct val="50000"/>
              </a:spcBef>
            </a:pPr>
            <a:r>
              <a:rPr lang="en-US" altLang="ja-JP" sz="2400" i="1" dirty="0">
                <a:latin typeface="Times New Roman" pitchFamily="18" charset="0"/>
                <a:cs typeface="Times New Roman" pitchFamily="18" charset="0"/>
              </a:rPr>
              <a:t>p=</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C/</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Q</a:t>
            </a:r>
          </a:p>
          <a:p>
            <a:pPr>
              <a:spcBef>
                <a:spcPct val="50000"/>
              </a:spcBef>
            </a:pPr>
            <a:r>
              <a:rPr lang="en-US" altLang="ja-JP" sz="2400" i="1" dirty="0">
                <a:latin typeface="Times New Roman" pitchFamily="18" charset="0"/>
                <a:cs typeface="Times New Roman" pitchFamily="18" charset="0"/>
              </a:rPr>
              <a:t>p=MC</a:t>
            </a:r>
          </a:p>
          <a:p>
            <a:pPr>
              <a:spcBef>
                <a:spcPct val="50000"/>
              </a:spcBef>
            </a:pP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生産</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価格</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限界費用</a:t>
            </a:r>
          </a:p>
        </p:txBody>
      </p:sp>
    </p:spTree>
    <p:extLst>
      <p:ext uri="{BB962C8B-B14F-4D97-AF65-F5344CB8AC3E}">
        <p14:creationId xmlns:p14="http://schemas.microsoft.com/office/powerpoint/2010/main" val="235150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利潤最大化の条件</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a:latin typeface="Symbol" pitchFamily="18" charset="2"/>
              </a:rPr>
              <a:t>p</a:t>
            </a:r>
            <a:r>
              <a:rPr lang="en-US" altLang="ja-JP" dirty="0">
                <a:latin typeface="Times New Roman" pitchFamily="18" charset="0"/>
                <a:cs typeface="Times New Roman" pitchFamily="18" charset="0"/>
              </a:rPr>
              <a:t>=</a:t>
            </a:r>
            <a:r>
              <a:rPr lang="en-US" altLang="ja-JP" i="1" dirty="0" err="1">
                <a:latin typeface="Times New Roman" pitchFamily="18" charset="0"/>
                <a:cs typeface="Times New Roman" pitchFamily="18" charset="0"/>
              </a:rPr>
              <a:t>pQ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p>
          <a:p>
            <a:r>
              <a:rPr kumimoji="1" lang="ja-JP" altLang="en-US" dirty="0"/>
              <a:t>生産物市場は競争的</a:t>
            </a:r>
            <a:endParaRPr kumimoji="1" lang="en-US" altLang="ja-JP" dirty="0"/>
          </a:p>
          <a:p>
            <a:pPr lvl="1"/>
            <a:r>
              <a:rPr lang="ja-JP" altLang="en-US" dirty="0"/>
              <a:t>多数の同質的な生産者</a:t>
            </a:r>
            <a:endParaRPr lang="en-US" altLang="ja-JP" dirty="0"/>
          </a:p>
          <a:p>
            <a:pPr lvl="2"/>
            <a:r>
              <a:rPr lang="ja-JP" altLang="en-US" dirty="0"/>
              <a:t>生産物市場は競争的</a:t>
            </a:r>
            <a:endParaRPr lang="en-US" altLang="ja-JP" dirty="0"/>
          </a:p>
          <a:p>
            <a:pPr lvl="2"/>
            <a:r>
              <a:rPr lang="ja-JP" altLang="en-US" dirty="0"/>
              <a:t>個々の企業は価格支配力をもたない</a:t>
            </a:r>
            <a:endParaRPr lang="en-US" altLang="ja-JP" dirty="0"/>
          </a:p>
          <a:p>
            <a:pPr lvl="2"/>
            <a:r>
              <a:rPr kumimoji="1" lang="en-US" altLang="ja-JP" dirty="0">
                <a:sym typeface="Wingdings" pitchFamily="2" charset="2"/>
              </a:rPr>
              <a:t> </a:t>
            </a:r>
            <a:r>
              <a:rPr kumimoji="1" lang="ja-JP" altLang="en-US" dirty="0">
                <a:sym typeface="Wingdings" pitchFamily="2" charset="2"/>
              </a:rPr>
              <a:t>個々の企業にとって</a:t>
            </a:r>
            <a:r>
              <a:rPr kumimoji="1" lang="en-US" altLang="ja-JP" i="1" dirty="0">
                <a:latin typeface="Times New Roman" pitchFamily="18" charset="0"/>
                <a:cs typeface="Times New Roman" pitchFamily="18" charset="0"/>
                <a:sym typeface="Wingdings" pitchFamily="2" charset="2"/>
              </a:rPr>
              <a:t>p</a:t>
            </a:r>
            <a:r>
              <a:rPr kumimoji="1" lang="ja-JP" altLang="en-US" dirty="0">
                <a:sym typeface="Wingdings" pitchFamily="2" charset="2"/>
              </a:rPr>
              <a:t>は与えられている</a:t>
            </a:r>
            <a:endParaRPr kumimoji="1" lang="en-US" altLang="ja-JP" dirty="0">
              <a:sym typeface="Wingdings" pitchFamily="2" charset="2"/>
            </a:endParaRPr>
          </a:p>
          <a:p>
            <a:r>
              <a:rPr lang="ja-JP" altLang="en-US" dirty="0">
                <a:sym typeface="Wingdings" pitchFamily="2" charset="2"/>
              </a:rPr>
              <a:t>利潤最大化の条件</a:t>
            </a:r>
            <a:endParaRPr lang="en-US" altLang="ja-JP" dirty="0">
              <a:sym typeface="Wingdings" pitchFamily="2" charset="2"/>
            </a:endParaRPr>
          </a:p>
          <a:p>
            <a:pPr marL="457200" lvl="1" indent="0">
              <a:buNone/>
            </a:pPr>
            <a:r>
              <a:rPr kumimoji="1" lang="en-US" altLang="ja-JP" dirty="0">
                <a:sym typeface="Wingdings" pitchFamily="2" charset="2"/>
              </a:rPr>
              <a:t>	</a:t>
            </a:r>
            <a:r>
              <a:rPr kumimoji="1" lang="ja-JP" altLang="en-US" dirty="0">
                <a:sym typeface="Wingdings" pitchFamily="2" charset="2"/>
              </a:rPr>
              <a:t>限界収入＝限界費用</a:t>
            </a:r>
            <a:endParaRPr kumimoji="1" lang="en-US" altLang="ja-JP" dirty="0">
              <a:sym typeface="Wingdings" pitchFamily="2" charset="2"/>
            </a:endParaRPr>
          </a:p>
          <a:p>
            <a:pPr marL="457200" lvl="1" indent="0">
              <a:buNone/>
            </a:pPr>
            <a:r>
              <a:rPr lang="en-US" altLang="ja-JP" i="1" dirty="0">
                <a:latin typeface="Times New Roman" pitchFamily="18" charset="0"/>
                <a:cs typeface="Times New Roman" pitchFamily="18" charset="0"/>
                <a:sym typeface="Wingdings" pitchFamily="2" charset="2"/>
              </a:rPr>
              <a:t>		p</a:t>
            </a:r>
            <a:r>
              <a:rPr lang="en-US" altLang="ja-JP" dirty="0">
                <a:latin typeface="Times New Roman" pitchFamily="18" charset="0"/>
                <a:cs typeface="Times New Roman" pitchFamily="18" charset="0"/>
                <a:sym typeface="Wingdings" pitchFamily="2" charset="2"/>
              </a:rPr>
              <a:t>=</a:t>
            </a:r>
            <a:r>
              <a:rPr lang="en-US" altLang="ja-JP" i="1" dirty="0">
                <a:latin typeface="Times New Roman" pitchFamily="18" charset="0"/>
                <a:cs typeface="Times New Roman" pitchFamily="18" charset="0"/>
                <a:sym typeface="Wingdings" pitchFamily="2" charset="2"/>
              </a:rPr>
              <a:t>MC</a:t>
            </a:r>
            <a:r>
              <a:rPr lang="en-US" altLang="ja-JP" dirty="0">
                <a:latin typeface="Times New Roman" pitchFamily="18" charset="0"/>
                <a:cs typeface="Times New Roman" pitchFamily="18" charset="0"/>
                <a:sym typeface="Wingdings" pitchFamily="2" charset="2"/>
              </a:rPr>
              <a:t>(</a:t>
            </a:r>
            <a:r>
              <a:rPr lang="en-US" altLang="ja-JP" i="1" dirty="0">
                <a:latin typeface="Times New Roman" pitchFamily="18" charset="0"/>
                <a:cs typeface="Times New Roman" pitchFamily="18" charset="0"/>
                <a:sym typeface="Wingdings" pitchFamily="2" charset="2"/>
              </a:rPr>
              <a:t>Q</a:t>
            </a:r>
            <a:r>
              <a:rPr lang="en-US" altLang="ja-JP" dirty="0">
                <a:latin typeface="Times New Roman" pitchFamily="18" charset="0"/>
                <a:cs typeface="Times New Roman" pitchFamily="18" charset="0"/>
                <a:sym typeface="Wingdings" pitchFamily="2" charset="2"/>
              </a:rPr>
              <a:t>)</a:t>
            </a:r>
            <a:endParaRPr kumimoji="1" lang="ja-JP"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1967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供給曲線と限界費用曲線</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77" y="1700808"/>
            <a:ext cx="44958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508104" y="1772816"/>
            <a:ext cx="2808312" cy="3785652"/>
          </a:xfrm>
          <a:prstGeom prst="rect">
            <a:avLst/>
          </a:prstGeom>
          <a:noFill/>
        </p:spPr>
        <p:txBody>
          <a:bodyPr wrap="square" rtlCol="0">
            <a:spAutoFit/>
          </a:bodyPr>
          <a:lstStyle/>
          <a:p>
            <a:r>
              <a:rPr lang="ja-JP" altLang="en-US" sz="2400" dirty="0">
                <a:latin typeface="Times New Roman" pitchFamily="18" charset="0"/>
                <a:cs typeface="Times New Roman" pitchFamily="18" charset="0"/>
              </a:rPr>
              <a:t>利潤最大化の条件</a:t>
            </a:r>
            <a:endParaRPr lang="en-US" altLang="ja-JP" sz="2400" dirty="0">
              <a:latin typeface="Times New Roman" pitchFamily="18" charset="0"/>
              <a:cs typeface="Times New Roman" pitchFamily="18" charset="0"/>
            </a:endParaRPr>
          </a:p>
          <a:p>
            <a:r>
              <a:rPr kumimoji="1" lang="en-US" altLang="ja-JP" sz="2400" dirty="0">
                <a:latin typeface="Times New Roman" pitchFamily="18" charset="0"/>
                <a:cs typeface="Times New Roman" pitchFamily="18" charset="0"/>
              </a:rPr>
              <a:t>   </a:t>
            </a:r>
            <a:r>
              <a:rPr kumimoji="1" lang="en-US" altLang="ja-JP" sz="2400" i="1" dirty="0">
                <a:latin typeface="Times New Roman" pitchFamily="18" charset="0"/>
                <a:cs typeface="Times New Roman" pitchFamily="18" charset="0"/>
              </a:rPr>
              <a:t>p</a:t>
            </a:r>
            <a:r>
              <a:rPr kumimoji="1" lang="en-US" altLang="ja-JP" sz="2400" dirty="0">
                <a:latin typeface="Times New Roman" pitchFamily="18" charset="0"/>
                <a:cs typeface="Times New Roman" pitchFamily="18" charset="0"/>
              </a:rPr>
              <a:t>=</a:t>
            </a:r>
            <a:r>
              <a:rPr kumimoji="1" lang="en-US" altLang="ja-JP" sz="2400" i="1" dirty="0">
                <a:latin typeface="Times New Roman" pitchFamily="18" charset="0"/>
                <a:cs typeface="Times New Roman" pitchFamily="18" charset="0"/>
              </a:rPr>
              <a:t>MC</a:t>
            </a:r>
          </a:p>
          <a:p>
            <a:endParaRPr lang="en-US" altLang="ja-JP" sz="2400" dirty="0">
              <a:latin typeface="Times New Roman" pitchFamily="18" charset="0"/>
              <a:cs typeface="Times New Roman" pitchFamily="18" charset="0"/>
            </a:endParaRPr>
          </a:p>
          <a:p>
            <a:r>
              <a:rPr lang="ja-JP" altLang="en-US" sz="2400" dirty="0">
                <a:latin typeface="Times New Roman" pitchFamily="18" charset="0"/>
                <a:cs typeface="Times New Roman" pitchFamily="18" charset="0"/>
              </a:rPr>
              <a:t>点</a:t>
            </a:r>
            <a:r>
              <a:rPr lang="en-US" altLang="ja-JP" sz="2400" dirty="0">
                <a:latin typeface="Times New Roman" pitchFamily="18" charset="0"/>
                <a:cs typeface="Times New Roman" pitchFamily="18" charset="0"/>
              </a:rPr>
              <a:t>B</a:t>
            </a:r>
            <a:r>
              <a:rPr lang="ja-JP" altLang="en-US" sz="2400" dirty="0">
                <a:latin typeface="Times New Roman" pitchFamily="18" charset="0"/>
                <a:cs typeface="Times New Roman" pitchFamily="18" charset="0"/>
              </a:rPr>
              <a:t>　損益分岐点</a:t>
            </a:r>
            <a:endParaRPr lang="en-US" altLang="ja-JP" sz="2400" dirty="0">
              <a:latin typeface="Times New Roman" pitchFamily="18" charset="0"/>
              <a:cs typeface="Times New Roman" pitchFamily="18" charset="0"/>
            </a:endParaRPr>
          </a:p>
          <a:p>
            <a:r>
              <a:rPr lang="en-US" altLang="ja-JP" sz="2400" dirty="0">
                <a:latin typeface="Times New Roman" pitchFamily="18" charset="0"/>
                <a:cs typeface="Times New Roman" pitchFamily="18" charset="0"/>
              </a:rPr>
              <a:t> </a:t>
            </a:r>
            <a:r>
              <a:rPr lang="ja-JP" altLang="en-US" sz="2400" dirty="0">
                <a:latin typeface="Times New Roman" pitchFamily="18" charset="0"/>
                <a:cs typeface="Times New Roman" pitchFamily="18" charset="0"/>
              </a:rPr>
              <a:t>　</a:t>
            </a:r>
            <a:r>
              <a:rPr lang="en-US" altLang="ja-JP" sz="2400" dirty="0">
                <a:latin typeface="Times New Roman" pitchFamily="18" charset="0"/>
                <a:cs typeface="Times New Roman" pitchFamily="18" charset="0"/>
              </a:rPr>
              <a:t>break-even point</a:t>
            </a:r>
          </a:p>
          <a:p>
            <a:r>
              <a:rPr kumimoji="1" lang="ja-JP" altLang="en-US" sz="2400" dirty="0">
                <a:latin typeface="Times New Roman" pitchFamily="18" charset="0"/>
                <a:cs typeface="Times New Roman" pitchFamily="18" charset="0"/>
              </a:rPr>
              <a:t>　 </a:t>
            </a:r>
            <a:r>
              <a:rPr kumimoji="1" lang="en-US" altLang="ja-JP" sz="2400" i="1" dirty="0">
                <a:latin typeface="Times New Roman" pitchFamily="18" charset="0"/>
                <a:cs typeface="Times New Roman" pitchFamily="18" charset="0"/>
              </a:rPr>
              <a:t>p</a:t>
            </a:r>
            <a:r>
              <a:rPr kumimoji="1" lang="en-US" altLang="ja-JP" sz="2400" dirty="0">
                <a:latin typeface="Times New Roman" pitchFamily="18" charset="0"/>
                <a:cs typeface="Times New Roman" pitchFamily="18" charset="0"/>
              </a:rPr>
              <a:t>=</a:t>
            </a:r>
            <a:r>
              <a:rPr kumimoji="1" lang="en-US" altLang="ja-JP" sz="2400" i="1" dirty="0">
                <a:latin typeface="Times New Roman" pitchFamily="18" charset="0"/>
                <a:cs typeface="Times New Roman" pitchFamily="18" charset="0"/>
              </a:rPr>
              <a:t>AC</a:t>
            </a:r>
          </a:p>
          <a:p>
            <a:endParaRPr lang="en-US" altLang="ja-JP" sz="2400" dirty="0">
              <a:latin typeface="Times New Roman" pitchFamily="18" charset="0"/>
              <a:cs typeface="Times New Roman" pitchFamily="18" charset="0"/>
            </a:endParaRPr>
          </a:p>
          <a:p>
            <a:r>
              <a:rPr kumimoji="1" lang="ja-JP" altLang="en-US" sz="2400" dirty="0">
                <a:latin typeface="Times New Roman" pitchFamily="18" charset="0"/>
                <a:cs typeface="Times New Roman" pitchFamily="18" charset="0"/>
              </a:rPr>
              <a:t>点</a:t>
            </a:r>
            <a:r>
              <a:rPr kumimoji="1" lang="en-US" altLang="ja-JP" sz="2400" dirty="0">
                <a:latin typeface="Times New Roman" pitchFamily="18" charset="0"/>
                <a:cs typeface="Times New Roman" pitchFamily="18" charset="0"/>
              </a:rPr>
              <a:t>S</a:t>
            </a:r>
            <a:r>
              <a:rPr kumimoji="1" lang="ja-JP" altLang="en-US" sz="2400" dirty="0">
                <a:latin typeface="Times New Roman" pitchFamily="18" charset="0"/>
                <a:cs typeface="Times New Roman" pitchFamily="18" charset="0"/>
              </a:rPr>
              <a:t>　操業中止点</a:t>
            </a:r>
            <a:endParaRPr kumimoji="1" lang="en-US" altLang="ja-JP" sz="2400" dirty="0">
              <a:latin typeface="Times New Roman" pitchFamily="18" charset="0"/>
              <a:cs typeface="Times New Roman" pitchFamily="18" charset="0"/>
            </a:endParaRPr>
          </a:p>
          <a:p>
            <a:r>
              <a:rPr lang="en-US" altLang="ja-JP" sz="2400" dirty="0">
                <a:latin typeface="Times New Roman" pitchFamily="18" charset="0"/>
                <a:cs typeface="Times New Roman" pitchFamily="18" charset="0"/>
              </a:rPr>
              <a:t>    shutdown point</a:t>
            </a:r>
            <a:endParaRPr kumimoji="1" lang="en-US" altLang="ja-JP" sz="2400" dirty="0">
              <a:latin typeface="Times New Roman" pitchFamily="18" charset="0"/>
              <a:cs typeface="Times New Roman" pitchFamily="18" charset="0"/>
            </a:endParaRPr>
          </a:p>
          <a:p>
            <a:r>
              <a:rPr kumimoji="1" lang="en-US" altLang="ja-JP" sz="2400" dirty="0">
                <a:latin typeface="Times New Roman" pitchFamily="18" charset="0"/>
                <a:cs typeface="Times New Roman" pitchFamily="18" charset="0"/>
              </a:rPr>
              <a:t>     </a:t>
            </a:r>
            <a:r>
              <a:rPr kumimoji="1" lang="en-US" altLang="ja-JP" sz="2400" i="1" dirty="0">
                <a:latin typeface="Times New Roman" pitchFamily="18" charset="0"/>
                <a:cs typeface="Times New Roman" pitchFamily="18" charset="0"/>
              </a:rPr>
              <a:t>p</a:t>
            </a:r>
            <a:r>
              <a:rPr kumimoji="1" lang="en-US" altLang="ja-JP" sz="2400" dirty="0">
                <a:latin typeface="Times New Roman" pitchFamily="18" charset="0"/>
                <a:cs typeface="Times New Roman" pitchFamily="18" charset="0"/>
              </a:rPr>
              <a:t>=</a:t>
            </a:r>
            <a:r>
              <a:rPr kumimoji="1" lang="en-US" altLang="ja-JP" sz="2400" i="1" dirty="0">
                <a:latin typeface="Times New Roman" pitchFamily="18" charset="0"/>
                <a:cs typeface="Times New Roman" pitchFamily="18" charset="0"/>
              </a:rPr>
              <a:t>AVC</a:t>
            </a:r>
            <a:endParaRPr kumimoji="1" lang="ja-JP" alt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228981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16A-1696-B64D-BA6E-87F2243A31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BA746-F3CD-D849-898B-7E976F0191F4}"/>
              </a:ext>
            </a:extLst>
          </p:cNvPr>
          <p:cNvSpPr>
            <a:spLocks noGrp="1"/>
          </p:cNvSpPr>
          <p:nvPr>
            <p:ph idx="1"/>
          </p:nvPr>
        </p:nvSpPr>
        <p:spPr/>
        <p:txBody>
          <a:bodyPr/>
          <a:lstStyle/>
          <a:p>
            <a:pPr marL="0" indent="0">
              <a:buNone/>
            </a:pPr>
            <a:r>
              <a:rPr lang="en-US" altLang="ja-JP" dirty="0" err="1"/>
              <a:t>Δ</a:t>
            </a:r>
            <a:r>
              <a:rPr lang="en-US" altLang="ja-JP" dirty="0"/>
              <a:t>&gt;=0</a:t>
            </a:r>
            <a:r>
              <a:rPr lang="ja-JP" altLang="en-US" dirty="0"/>
              <a:t> ←→</a:t>
            </a:r>
            <a:r>
              <a:rPr lang="en-US" altLang="ja-JP" dirty="0"/>
              <a:t> </a:t>
            </a:r>
            <a:r>
              <a:rPr lang="en-US" altLang="ja-JP" dirty="0" err="1"/>
              <a:t>pQ</a:t>
            </a:r>
            <a:r>
              <a:rPr lang="en-US" altLang="ja-JP" dirty="0"/>
              <a:t> &gt;= C(Q)</a:t>
            </a:r>
          </a:p>
          <a:p>
            <a:pPr marL="0" indent="0">
              <a:buNone/>
            </a:pPr>
            <a:r>
              <a:rPr lang="en-US" dirty="0"/>
              <a:t>		p &gt;= C(Q)/Q = AC(Q)</a:t>
            </a:r>
          </a:p>
        </p:txBody>
      </p:sp>
    </p:spTree>
    <p:extLst>
      <p:ext uri="{BB962C8B-B14F-4D97-AF65-F5344CB8AC3E}">
        <p14:creationId xmlns:p14="http://schemas.microsoft.com/office/powerpoint/2010/main" val="309023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ja-JP" altLang="en-US" dirty="0"/>
              <a:t>供給曲線と限界費用</a:t>
            </a:r>
            <a:r>
              <a:rPr lang="en-US" altLang="ja-JP" dirty="0"/>
              <a:t>(2)</a:t>
            </a:r>
            <a:endParaRPr lang="ja-JP" altLang="en-US" dirty="0"/>
          </a:p>
        </p:txBody>
      </p:sp>
      <p:sp>
        <p:nvSpPr>
          <p:cNvPr id="31747" name="Rectangle 3"/>
          <p:cNvSpPr>
            <a:spLocks noGrp="1" noChangeArrowheads="1"/>
          </p:cNvSpPr>
          <p:nvPr>
            <p:ph idx="1"/>
          </p:nvPr>
        </p:nvSpPr>
        <p:spPr>
          <a:xfrm>
            <a:off x="468313" y="1700213"/>
            <a:ext cx="8352159" cy="4609107"/>
          </a:xfrm>
        </p:spPr>
        <p:txBody>
          <a:bodyPr>
            <a:noAutofit/>
          </a:bodyPr>
          <a:lstStyle/>
          <a:p>
            <a:r>
              <a:rPr lang="ja-JP" altLang="en-US" sz="2800" dirty="0">
                <a:latin typeface="Times New Roman" pitchFamily="18" charset="0"/>
                <a:cs typeface="Times New Roman" pitchFamily="18" charset="0"/>
              </a:rPr>
              <a:t>参入・退出の条件</a:t>
            </a:r>
            <a:endParaRPr lang="en-US" altLang="ja-JP" sz="2800" dirty="0">
              <a:latin typeface="Times New Roman" pitchFamily="18" charset="0"/>
              <a:cs typeface="Times New Roman" pitchFamily="18" charset="0"/>
            </a:endParaRPr>
          </a:p>
          <a:p>
            <a:pPr lvl="1"/>
            <a:r>
              <a:rPr lang="ja-JP" altLang="en-US" sz="2400" dirty="0">
                <a:latin typeface="Times New Roman" pitchFamily="18" charset="0"/>
                <a:cs typeface="Times New Roman" pitchFamily="18" charset="0"/>
              </a:rPr>
              <a:t>参入済み</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企業が設備投資を行ってしまう状態</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か新規参入か</a:t>
            </a:r>
            <a:endParaRPr lang="en-US" altLang="ja-JP" sz="2400" dirty="0">
              <a:latin typeface="Times New Roman" pitchFamily="18" charset="0"/>
              <a:cs typeface="Times New Roman" pitchFamily="18" charset="0"/>
            </a:endParaRPr>
          </a:p>
          <a:p>
            <a:pPr lvl="1"/>
            <a:r>
              <a:rPr lang="ja-JP" altLang="en-US" sz="2400" dirty="0">
                <a:latin typeface="Times New Roman" pitchFamily="18" charset="0"/>
                <a:cs typeface="Times New Roman" pitchFamily="18" charset="0"/>
              </a:rPr>
              <a:t>参入済み</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広告をするかどうか</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場合，固定費用がサンクコスト</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沈没した費用、埋没費用、撤退時に回収不可能な費用、</a:t>
            </a:r>
            <a:r>
              <a:rPr lang="en-US" altLang="ja-JP" sz="2400" dirty="0">
                <a:latin typeface="Times New Roman" pitchFamily="18" charset="0"/>
                <a:cs typeface="Times New Roman" pitchFamily="18" charset="0"/>
              </a:rPr>
              <a:t>ex.</a:t>
            </a:r>
            <a:r>
              <a:rPr lang="ja-JP" altLang="en-US" sz="2400" dirty="0">
                <a:latin typeface="Times New Roman" pitchFamily="18" charset="0"/>
                <a:cs typeface="Times New Roman" pitchFamily="18" charset="0"/>
              </a:rPr>
              <a:t>マーケットリサーチの費用、アルバイトのための広告の費用</a:t>
            </a:r>
            <a:r>
              <a:rPr lang="en-US" altLang="ja-JP" sz="2400" dirty="0">
                <a:latin typeface="Times New Roman" pitchFamily="18" charset="0"/>
                <a:cs typeface="Times New Roman" pitchFamily="18" charset="0"/>
              </a:rPr>
              <a:t>)</a:t>
            </a:r>
            <a:r>
              <a:rPr lang="ja-JP" altLang="en-US" sz="2400" dirty="0">
                <a:latin typeface="Times New Roman" pitchFamily="18" charset="0"/>
                <a:cs typeface="Times New Roman" pitchFamily="18" charset="0"/>
              </a:rPr>
              <a:t>か否か</a:t>
            </a:r>
          </a:p>
          <a:p>
            <a:r>
              <a:rPr lang="en-US" altLang="ja-JP" sz="2800" dirty="0">
                <a:latin typeface="Times New Roman" pitchFamily="18" charset="0"/>
                <a:cs typeface="Times New Roman" pitchFamily="18" charset="0"/>
              </a:rPr>
              <a:t>sunk cost</a:t>
            </a:r>
            <a:r>
              <a:rPr lang="ja-JP" altLang="en-US" sz="2800" dirty="0">
                <a:latin typeface="Times New Roman" pitchFamily="18" charset="0"/>
                <a:cs typeface="Times New Roman" pitchFamily="18" charset="0"/>
              </a:rPr>
              <a:t>（サンクコスト，埋没費用）</a:t>
            </a:r>
          </a:p>
          <a:p>
            <a:pPr lvl="1"/>
            <a:r>
              <a:rPr lang="ja-JP" altLang="en-US" sz="2400" dirty="0">
                <a:latin typeface="Times New Roman" pitchFamily="18" charset="0"/>
                <a:cs typeface="Times New Roman" pitchFamily="18" charset="0"/>
              </a:rPr>
              <a:t>事業から退出するときに回収不可能な費用</a:t>
            </a:r>
          </a:p>
          <a:p>
            <a:pPr lvl="1"/>
            <a:r>
              <a:rPr lang="ja-JP" altLang="en-US" sz="2400" dirty="0">
                <a:latin typeface="Times New Roman" pitchFamily="18" charset="0"/>
                <a:cs typeface="Times New Roman" pitchFamily="18" charset="0"/>
              </a:rPr>
              <a:t>マーケットリサーチの費用，人材を募集したときの広告費用，その事業でしか使えない生産設備</a:t>
            </a:r>
          </a:p>
          <a:p>
            <a:pPr lvl="1"/>
            <a:r>
              <a:rPr lang="ja-JP" altLang="en-US" sz="2400" dirty="0">
                <a:latin typeface="Times New Roman" pitchFamily="18" charset="0"/>
                <a:cs typeface="Times New Roman" pitchFamily="18" charset="0"/>
              </a:rPr>
              <a:t>回収可能な費用：他の用途に転用できる生産設備，トラック，自動車 </a:t>
            </a:r>
            <a:endParaRPr lang="ja-JP" alt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274771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ja-JP" altLang="en-US" dirty="0"/>
              <a:t>参入・退出の条件</a:t>
            </a:r>
            <a:r>
              <a:rPr lang="en-US" altLang="ja-JP" dirty="0"/>
              <a:t>(1)</a:t>
            </a:r>
            <a:br>
              <a:rPr lang="en-US" altLang="ja-JP" dirty="0"/>
            </a:br>
            <a:r>
              <a:rPr lang="ja-JP" altLang="en-US" sz="3600" dirty="0"/>
              <a:t>新規参入</a:t>
            </a:r>
            <a:endParaRPr lang="ja-JP" altLang="en-US" dirty="0"/>
          </a:p>
        </p:txBody>
      </p:sp>
      <p:sp>
        <p:nvSpPr>
          <p:cNvPr id="31747" name="Rectangle 3"/>
          <p:cNvSpPr>
            <a:spLocks noGrp="1" noChangeArrowheads="1"/>
          </p:cNvSpPr>
          <p:nvPr>
            <p:ph idx="1"/>
          </p:nvPr>
        </p:nvSpPr>
        <p:spPr>
          <a:xfrm>
            <a:off x="468313" y="1700213"/>
            <a:ext cx="8362950" cy="4997450"/>
          </a:xfrm>
        </p:spPr>
        <p:txBody>
          <a:bodyPr>
            <a:normAutofit/>
          </a:bodyPr>
          <a:lstStyle/>
          <a:p>
            <a:r>
              <a:rPr lang="ja-JP" altLang="en-US" dirty="0"/>
              <a:t>新規参入企業の利潤</a:t>
            </a:r>
          </a:p>
          <a:p>
            <a:pPr lvl="1">
              <a:buFont typeface="Wingdings" pitchFamily="2" charset="2"/>
              <a:buNone/>
            </a:pPr>
            <a:r>
              <a:rPr lang="ja-JP" altLang="en-US" dirty="0"/>
              <a:t>　参入しないケース	</a:t>
            </a:r>
            <a:r>
              <a:rPr lang="en-US" altLang="ja-JP" dirty="0"/>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0</a:t>
            </a:r>
            <a:r>
              <a:rPr lang="en-US" altLang="ja-JP" dirty="0">
                <a:latin typeface="Times New Roman" pitchFamily="18" charset="0"/>
                <a:cs typeface="Times New Roman" pitchFamily="18" charset="0"/>
              </a:rPr>
              <a:t>=0</a:t>
            </a:r>
            <a:endParaRPr lang="en-US" altLang="ja-JP" i="1" dirty="0">
              <a:latin typeface="Times New Roman" pitchFamily="18" charset="0"/>
              <a:cs typeface="Times New Roman" pitchFamily="18" charset="0"/>
            </a:endParaRPr>
          </a:p>
          <a:p>
            <a:pPr lvl="1">
              <a:buFont typeface="Wingdings" pitchFamily="2" charset="2"/>
              <a:buNone/>
            </a:pPr>
            <a:r>
              <a:rPr lang="ja-JP" altLang="en-US" dirty="0"/>
              <a:t>　参入するケース</a:t>
            </a:r>
            <a:r>
              <a:rPr lang="en-US" altLang="ja-JP" dirty="0"/>
              <a:t>	</a:t>
            </a:r>
            <a:r>
              <a:rPr lang="ja-JP" altLang="en-US" dirty="0"/>
              <a:t>　</a:t>
            </a:r>
            <a:r>
              <a:rPr lang="en-US" altLang="ja-JP" dirty="0"/>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1 </a:t>
            </a:r>
            <a:r>
              <a:rPr lang="en-US" altLang="ja-JP" dirty="0">
                <a:latin typeface="Times New Roman" pitchFamily="18" charset="0"/>
                <a:cs typeface="Times New Roman" pitchFamily="18" charset="0"/>
              </a:rPr>
              <a:t>= </a:t>
            </a:r>
            <a:r>
              <a:rPr lang="en-US" altLang="ja-JP" i="1" dirty="0" err="1">
                <a:latin typeface="Times New Roman" pitchFamily="18" charset="0"/>
                <a:cs typeface="Times New Roman" pitchFamily="18" charset="0"/>
              </a:rPr>
              <a:t>pQ</a:t>
            </a:r>
            <a:r>
              <a:rPr lang="en-US" altLang="ja-JP" dirty="0">
                <a:latin typeface="Times New Roman" pitchFamily="18" charset="0"/>
                <a:cs typeface="Times New Roman" pitchFamily="18" charset="0"/>
              </a:rPr>
              <a:t> −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endParaRPr lang="en-US" altLang="ja-JP" i="1" dirty="0">
              <a:latin typeface="Times New Roman" pitchFamily="18" charset="0"/>
              <a:cs typeface="Times New Roman" pitchFamily="18" charset="0"/>
            </a:endParaRPr>
          </a:p>
          <a:p>
            <a:r>
              <a:rPr lang="ja-JP" altLang="en-US" dirty="0">
                <a:latin typeface="Times New Roman" pitchFamily="18" charset="0"/>
                <a:cs typeface="Times New Roman" pitchFamily="18" charset="0"/>
              </a:rPr>
              <a:t>参入するのは</a:t>
            </a:r>
            <a:endParaRPr lang="en-US" altLang="ja-JP" dirty="0">
              <a:latin typeface="Times New Roman" pitchFamily="18" charset="0"/>
              <a:cs typeface="Times New Roman" pitchFamily="18" charset="0"/>
            </a:endParaRPr>
          </a:p>
          <a:p>
            <a:pPr marL="0" indent="0">
              <a:buNone/>
            </a:pPr>
            <a:r>
              <a:rPr lang="ja-JP" altLang="en-US" dirty="0">
                <a:latin typeface="Times New Roman" pitchFamily="18" charset="0"/>
                <a:cs typeface="Times New Roman" pitchFamily="18" charset="0"/>
              </a:rPr>
              <a:t>	</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1</a:t>
            </a:r>
            <a:r>
              <a:rPr lang="ja-JP" altLang="en-US" baseline="-25000" dirty="0">
                <a:latin typeface="Times New Roman" pitchFamily="18" charset="0"/>
                <a:cs typeface="Times New Roman" pitchFamily="18" charset="0"/>
              </a:rPr>
              <a:t>　</a:t>
            </a:r>
            <a:r>
              <a:rPr lang="ja-JP" altLang="en-US" dirty="0">
                <a:latin typeface="Times New Roman" pitchFamily="18" charset="0"/>
                <a:cs typeface="Times New Roman" pitchFamily="18" charset="0"/>
              </a:rPr>
              <a:t>≥</a:t>
            </a:r>
            <a:r>
              <a:rPr lang="en-US" altLang="ja-JP" dirty="0">
                <a:latin typeface="Symbol" pitchFamily="18" charset="2"/>
                <a:cs typeface="Times New Roman" pitchFamily="18" charset="0"/>
              </a:rPr>
              <a:t>p</a:t>
            </a:r>
            <a:r>
              <a:rPr lang="en-US" altLang="ja-JP" baseline="-25000" dirty="0">
                <a:latin typeface="Times New Roman" pitchFamily="18" charset="0"/>
                <a:cs typeface="Times New Roman" pitchFamily="18" charset="0"/>
              </a:rPr>
              <a:t>0  </a:t>
            </a:r>
            <a:r>
              <a:rPr lang="en-US" altLang="ja-JP" dirty="0">
                <a:latin typeface="Symbol" pitchFamily="18" charset="2"/>
                <a:cs typeface="Times New Roman" pitchFamily="18" charset="0"/>
                <a:sym typeface="Symbol" pitchFamily="18" charset="2"/>
              </a:rPr>
              <a:t></a:t>
            </a:r>
            <a:r>
              <a:rPr lang="en-US" altLang="ja-JP" baseline="-25000" dirty="0">
                <a:latin typeface="Times New Roman" pitchFamily="18" charset="0"/>
                <a:cs typeface="Times New Roman" pitchFamily="18" charset="0"/>
              </a:rPr>
              <a:t> </a:t>
            </a:r>
            <a:r>
              <a:rPr lang="en-US" altLang="ja-JP" i="1" dirty="0" err="1">
                <a:latin typeface="Times New Roman" pitchFamily="18" charset="0"/>
                <a:cs typeface="Times New Roman" pitchFamily="18" charset="0"/>
              </a:rPr>
              <a:t>pQ</a:t>
            </a:r>
            <a:r>
              <a:rPr lang="ja-JP" altLang="en-US" dirty="0">
                <a:latin typeface="Times New Roman" pitchFamily="18" charset="0"/>
                <a:cs typeface="Times New Roman" pitchFamily="18" charset="0"/>
              </a:rPr>
              <a:t> ≥ </a:t>
            </a:r>
            <a:r>
              <a:rPr lang="en-US" altLang="ja-JP" i="1" dirty="0">
                <a:latin typeface="Times New Roman" pitchFamily="18" charset="0"/>
                <a:cs typeface="Times New Roman" pitchFamily="18" charset="0"/>
              </a:rPr>
              <a:t>C</a:t>
            </a:r>
            <a:r>
              <a:rPr lang="en-US" altLang="ja-JP" dirty="0">
                <a:latin typeface="Times New Roman" pitchFamily="18" charset="0"/>
                <a:cs typeface="Times New Roman" pitchFamily="18" charset="0"/>
              </a:rPr>
              <a:t>(</a:t>
            </a:r>
            <a:r>
              <a:rPr lang="en-US" altLang="ja-JP" i="1" dirty="0">
                <a:latin typeface="Times New Roman" pitchFamily="18" charset="0"/>
                <a:cs typeface="Times New Roman" pitchFamily="18" charset="0"/>
              </a:rPr>
              <a:t>Q</a:t>
            </a:r>
            <a:r>
              <a:rPr lang="en-US" altLang="ja-JP" dirty="0">
                <a:latin typeface="Times New Roman" pitchFamily="18" charset="0"/>
                <a:cs typeface="Times New Roman" pitchFamily="18" charset="0"/>
              </a:rPr>
              <a:t>)</a:t>
            </a:r>
            <a:r>
              <a:rPr lang="en-US" altLang="ja-JP" dirty="0">
                <a:latin typeface="Symbol" pitchFamily="18" charset="2"/>
                <a:cs typeface="Times New Roman" pitchFamily="18" charset="0"/>
                <a:sym typeface="Symbol" pitchFamily="18" charset="2"/>
              </a:rPr>
              <a:t></a:t>
            </a:r>
            <a:r>
              <a:rPr lang="en-US" altLang="ja-JP" baseline="-25000" dirty="0">
                <a:latin typeface="Times New Roman" pitchFamily="18" charset="0"/>
                <a:cs typeface="Times New Roman" pitchFamily="18" charset="0"/>
              </a:rPr>
              <a:t> </a:t>
            </a:r>
            <a:r>
              <a:rPr lang="en-US" altLang="ja-JP" i="1" dirty="0">
                <a:latin typeface="Times New Roman" pitchFamily="18" charset="0"/>
                <a:cs typeface="Times New Roman" pitchFamily="18" charset="0"/>
              </a:rPr>
              <a:t>p</a:t>
            </a:r>
            <a:r>
              <a:rPr lang="ja-JP" altLang="en-US" dirty="0">
                <a:latin typeface="Times New Roman" pitchFamily="18" charset="0"/>
                <a:cs typeface="Times New Roman" pitchFamily="18" charset="0"/>
              </a:rPr>
              <a:t> ≥ </a:t>
            </a:r>
            <a:r>
              <a:rPr lang="en-US" altLang="ja-JP" i="1" dirty="0">
                <a:latin typeface="Times New Roman" pitchFamily="18" charset="0"/>
                <a:cs typeface="Times New Roman" pitchFamily="18" charset="0"/>
              </a:rPr>
              <a:t>AC</a:t>
            </a:r>
          </a:p>
          <a:p>
            <a:pPr lvl="1">
              <a:buFont typeface="Wingdings" pitchFamily="2" charset="2"/>
              <a:buNone/>
            </a:pPr>
            <a:r>
              <a:rPr lang="ja-JP" altLang="en-US" dirty="0">
                <a:latin typeface="Times New Roman" pitchFamily="18" charset="0"/>
                <a:cs typeface="Times New Roman" pitchFamily="18" charset="0"/>
              </a:rPr>
              <a:t>　		価格が平均費用を上回る場合</a:t>
            </a:r>
            <a:endParaRPr lang="en-US" altLang="ja-JP" dirty="0">
              <a:latin typeface="Times New Roman" pitchFamily="18" charset="0"/>
              <a:cs typeface="Times New Roman" pitchFamily="18" charset="0"/>
            </a:endParaRPr>
          </a:p>
          <a:p>
            <a:r>
              <a:rPr lang="ja-JP" altLang="en-US" sz="2800" dirty="0">
                <a:latin typeface="Times New Roman" pitchFamily="18" charset="0"/>
                <a:cs typeface="Times New Roman" pitchFamily="18" charset="0"/>
              </a:rPr>
              <a:t>利潤最大化条件（</a:t>
            </a:r>
            <a:r>
              <a:rPr lang="en-US" altLang="ja-JP" sz="2800" i="1" dirty="0">
                <a:latin typeface="Times New Roman" pitchFamily="18" charset="0"/>
                <a:cs typeface="Times New Roman" pitchFamily="18" charset="0"/>
              </a:rPr>
              <a:t>p</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MC</a:t>
            </a:r>
            <a:r>
              <a:rPr lang="ja-JP" altLang="en-US" sz="2800" dirty="0">
                <a:latin typeface="Times New Roman" pitchFamily="18" charset="0"/>
                <a:cs typeface="Times New Roman" pitchFamily="18" charset="0"/>
              </a:rPr>
              <a:t>）＋参入条件（</a:t>
            </a:r>
            <a:r>
              <a:rPr lang="en-US" altLang="ja-JP" sz="2800" i="1" dirty="0">
                <a:latin typeface="Times New Roman" pitchFamily="18" charset="0"/>
                <a:cs typeface="Times New Roman" pitchFamily="18" charset="0"/>
              </a:rPr>
              <a:t>p</a:t>
            </a:r>
            <a:r>
              <a:rPr lang="ja-JP" altLang="en-US" sz="2800" dirty="0">
                <a:latin typeface="Times New Roman" pitchFamily="18" charset="0"/>
                <a:cs typeface="Times New Roman" pitchFamily="18" charset="0"/>
              </a:rPr>
              <a:t> ≥ </a:t>
            </a:r>
            <a:r>
              <a:rPr lang="en-US" altLang="ja-JP" sz="2800" i="1" dirty="0">
                <a:latin typeface="Times New Roman" pitchFamily="18" charset="0"/>
                <a:cs typeface="Times New Roman" pitchFamily="18" charset="0"/>
              </a:rPr>
              <a:t>AC</a:t>
            </a:r>
            <a:r>
              <a:rPr lang="ja-JP" altLang="en-US" sz="2800" dirty="0">
                <a:latin typeface="Times New Roman" pitchFamily="18" charset="0"/>
                <a:cs typeface="Times New Roman" pitchFamily="18" charset="0"/>
              </a:rPr>
              <a:t>）</a:t>
            </a:r>
            <a:r>
              <a:rPr lang="en-US" altLang="ja-JP" sz="2800" dirty="0">
                <a:latin typeface="Times New Roman" pitchFamily="18" charset="0"/>
                <a:cs typeface="Times New Roman" pitchFamily="18" charset="0"/>
              </a:rPr>
              <a:t> </a:t>
            </a:r>
            <a:r>
              <a:rPr lang="en-US" altLang="ja-JP" sz="2800" dirty="0">
                <a:latin typeface="Times New Roman" pitchFamily="18" charset="0"/>
                <a:cs typeface="Times New Roman" pitchFamily="18" charset="0"/>
                <a:sym typeface="Wingdings" pitchFamily="2" charset="2"/>
              </a:rPr>
              <a:t> </a:t>
            </a:r>
            <a:r>
              <a:rPr lang="ja-JP" altLang="en-US" sz="2800" dirty="0">
                <a:latin typeface="Times New Roman" pitchFamily="18" charset="0"/>
                <a:cs typeface="Times New Roman" pitchFamily="18" charset="0"/>
                <a:sym typeface="Wingdings" pitchFamily="2" charset="2"/>
              </a:rPr>
              <a:t>供給曲線</a:t>
            </a:r>
            <a:endParaRPr lang="ja-JP"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426030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594</Words>
  <Application>Microsoft Macintosh PowerPoint</Application>
  <PresentationFormat>On-screen Show (4:3)</PresentationFormat>
  <Paragraphs>123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ＭＳ Ｐゴシック</vt:lpstr>
      <vt:lpstr>Arial</vt:lpstr>
      <vt:lpstr>Calibri</vt:lpstr>
      <vt:lpstr>Symbol</vt:lpstr>
      <vt:lpstr>Times New Roman</vt:lpstr>
      <vt:lpstr>Wingdings</vt:lpstr>
      <vt:lpstr>Office ​​テーマ</vt:lpstr>
      <vt:lpstr>生産者行動の理論(2)</vt:lpstr>
      <vt:lpstr>利潤最大化と費用関数</vt:lpstr>
      <vt:lpstr>PowerPoint Presentation</vt:lpstr>
      <vt:lpstr>利潤最大化の条件</vt:lpstr>
      <vt:lpstr>利潤最大化の条件(2)</vt:lpstr>
      <vt:lpstr>供給曲線と限界費用曲線</vt:lpstr>
      <vt:lpstr>PowerPoint Presentation</vt:lpstr>
      <vt:lpstr>供給曲線と限界費用(2)</vt:lpstr>
      <vt:lpstr>参入・退出の条件(1) 新規参入</vt:lpstr>
      <vt:lpstr>参入・退出の条件(2) 参入済み：固定費用がサンク・コストでない場合 全額回収できる場合。</vt:lpstr>
      <vt:lpstr>参入・退出の条件(3) 参入済み：固定費用がサンク・コストの場合 →全額回収不可能 →設備自体を売却しようとしても不可能 </vt:lpstr>
      <vt:lpstr>供給曲線</vt:lpstr>
      <vt:lpstr>PowerPoint Presentation</vt:lpstr>
      <vt:lpstr>生産者余剰</vt:lpstr>
      <vt:lpstr>PowerPoint Presentation</vt:lpstr>
      <vt:lpstr>PowerPoint Presentation</vt:lpstr>
      <vt:lpstr>まとめ</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Yoshibumi Aso</dc:creator>
  <cp:lastModifiedBy>星野 寛人</cp:lastModifiedBy>
  <cp:revision>29</cp:revision>
  <cp:lastPrinted>2013-04-01T04:34:42Z</cp:lastPrinted>
  <dcterms:created xsi:type="dcterms:W3CDTF">2013-04-01T01:45:08Z</dcterms:created>
  <dcterms:modified xsi:type="dcterms:W3CDTF">2018-06-06T03:49:25Z</dcterms:modified>
</cp:coreProperties>
</file>