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handoutMasterIdLst>
    <p:handoutMasterId r:id="rId27"/>
  </p:handoutMasterIdLst>
  <p:sldIdLst>
    <p:sldId id="256" r:id="rId2"/>
    <p:sldId id="257" r:id="rId3"/>
    <p:sldId id="258" r:id="rId4"/>
    <p:sldId id="259" r:id="rId5"/>
    <p:sldId id="261" r:id="rId6"/>
    <p:sldId id="267" r:id="rId7"/>
    <p:sldId id="281" r:id="rId8"/>
    <p:sldId id="262" r:id="rId9"/>
    <p:sldId id="263" r:id="rId10"/>
    <p:sldId id="264" r:id="rId11"/>
    <p:sldId id="268" r:id="rId12"/>
    <p:sldId id="282" r:id="rId13"/>
    <p:sldId id="265" r:id="rId14"/>
    <p:sldId id="266" r:id="rId15"/>
    <p:sldId id="269" r:id="rId16"/>
    <p:sldId id="270" r:id="rId17"/>
    <p:sldId id="273" r:id="rId18"/>
    <p:sldId id="271" r:id="rId19"/>
    <p:sldId id="272" r:id="rId20"/>
    <p:sldId id="274" r:id="rId21"/>
    <p:sldId id="275" r:id="rId22"/>
    <p:sldId id="277" r:id="rId23"/>
    <p:sldId id="279" r:id="rId24"/>
    <p:sldId id="280" r:id="rId25"/>
    <p:sldId id="278" r:id="rId26"/>
  </p:sldIdLst>
  <p:sldSz cx="9144000" cy="6858000" type="screen4x3"/>
  <p:notesSz cx="6873875" cy="1006316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6"/>
  </p:normalViewPr>
  <p:slideViewPr>
    <p:cSldViewPr>
      <p:cViewPr varScale="1">
        <p:scale>
          <a:sx n="106" d="100"/>
          <a:sy n="106" d="100"/>
        </p:scale>
        <p:origin x="180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8150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780" tIns="48390" rIns="96780" bIns="48390" numCol="1" anchor="t" anchorCtr="0" compatLnSpc="1">
            <a:prstTxWarp prst="textNoShape">
              <a:avLst/>
            </a:prstTxWarp>
          </a:bodyPr>
          <a:lstStyle>
            <a:lvl1pPr defTabSz="968375">
              <a:defRPr sz="1300"/>
            </a:lvl1pPr>
          </a:lstStyle>
          <a:p>
            <a:endParaRPr lang="en-US" altLang="ja-JP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4138" y="0"/>
            <a:ext cx="2978150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780" tIns="48390" rIns="96780" bIns="48390" numCol="1" anchor="t" anchorCtr="0" compatLnSpc="1">
            <a:prstTxWarp prst="textNoShape">
              <a:avLst/>
            </a:prstTxWarp>
          </a:bodyPr>
          <a:lstStyle>
            <a:lvl1pPr algn="r" defTabSz="968375">
              <a:defRPr sz="1300"/>
            </a:lvl1pPr>
          </a:lstStyle>
          <a:p>
            <a:endParaRPr lang="en-US" altLang="ja-JP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58338"/>
            <a:ext cx="2978150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780" tIns="48390" rIns="96780" bIns="48390" numCol="1" anchor="b" anchorCtr="0" compatLnSpc="1">
            <a:prstTxWarp prst="textNoShape">
              <a:avLst/>
            </a:prstTxWarp>
          </a:bodyPr>
          <a:lstStyle>
            <a:lvl1pPr defTabSz="968375">
              <a:defRPr sz="1300"/>
            </a:lvl1pPr>
          </a:lstStyle>
          <a:p>
            <a:endParaRPr lang="en-US" altLang="ja-JP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4138" y="9558338"/>
            <a:ext cx="2978150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780" tIns="48390" rIns="96780" bIns="48390" numCol="1" anchor="b" anchorCtr="0" compatLnSpc="1">
            <a:prstTxWarp prst="textNoShape">
              <a:avLst/>
            </a:prstTxWarp>
          </a:bodyPr>
          <a:lstStyle>
            <a:lvl1pPr algn="r" defTabSz="968375">
              <a:defRPr sz="1300"/>
            </a:lvl1pPr>
          </a:lstStyle>
          <a:p>
            <a:fld id="{FB886A4C-87BE-4511-A800-D6960413F2F4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251194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799A-91C2-4801-84FB-A8FDC1812046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18893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20105-210F-48F2-90D4-D8476492BCDC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83883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B8B47-3C68-4F86-B3C3-4E1EA2AD6CE8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49319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B68B-4F94-4221-8823-EF4EE20A1E7B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75815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37E72-D77D-4C81-9710-4D859FAAF1B6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07220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3EEE-DA5D-415E-9161-2545BDF0C11A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27958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3C08B-D568-4E0D-B382-59DD755AB316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00712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6C67-386E-4EA3-8C6F-95679BE8956C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4647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CCC2E-1611-4A5E-95F5-81F0C9C921F9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13836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51435-0C97-481D-BC54-639FE91E8ECC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39128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7DB7-71AD-47C4-A653-339C36B89B41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95455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290D3-A8CD-4A78-ADD6-37DA2510F810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6774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生産者行動の理論</a:t>
            </a:r>
            <a:r>
              <a:rPr lang="en-US" altLang="ja-JP" dirty="0"/>
              <a:t>(3)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ja-JP" altLang="en-US" dirty="0"/>
              <a:t>費用関数の導出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→形状を保っているもの。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→最小の費用を表すもの。</a:t>
            </a:r>
          </a:p>
          <a:p>
            <a:pPr lvl="1"/>
            <a:r>
              <a:rPr lang="ja-JP" altLang="en-US" dirty="0"/>
              <a:t>全ての生産要素が可変的な場合</a:t>
            </a:r>
          </a:p>
          <a:p>
            <a:pPr lvl="1"/>
            <a:r>
              <a:rPr lang="ja-JP" altLang="en-US" dirty="0"/>
              <a:t>可変的生産要素が</a:t>
            </a:r>
            <a:r>
              <a:rPr lang="en-US" altLang="ja-JP" dirty="0"/>
              <a:t>1</a:t>
            </a:r>
            <a:r>
              <a:rPr lang="ja-JP" altLang="en-US" dirty="0"/>
              <a:t>種類の場合</a:t>
            </a:r>
          </a:p>
          <a:p>
            <a:pPr lvl="1"/>
            <a:r>
              <a:rPr lang="ja-JP" altLang="en-US" dirty="0"/>
              <a:t>短期費用曲線</a:t>
            </a:r>
            <a:r>
              <a:rPr lang="en-US" altLang="ja-JP" dirty="0"/>
              <a:t>(</a:t>
            </a:r>
            <a:r>
              <a:rPr lang="ja-JP" altLang="en-US" dirty="0"/>
              <a:t>労働者の投入など</a:t>
            </a:r>
            <a:r>
              <a:rPr lang="en-US" altLang="ja-JP" dirty="0"/>
              <a:t>)</a:t>
            </a:r>
            <a:r>
              <a:rPr lang="ja-JP" altLang="en-US" dirty="0"/>
              <a:t>と長期費用曲線</a:t>
            </a:r>
            <a:r>
              <a:rPr lang="en-US" altLang="ja-JP" dirty="0"/>
              <a:t>(</a:t>
            </a:r>
            <a:r>
              <a:rPr lang="ja-JP" altLang="en-US" dirty="0"/>
              <a:t>固定的な資本</a:t>
            </a:r>
            <a:r>
              <a:rPr lang="en-US" altLang="ja-JP" dirty="0"/>
              <a:t>)</a:t>
            </a:r>
            <a:endParaRPr lang="ja-JP" altLang="en-US" dirty="0"/>
          </a:p>
          <a:p>
            <a:r>
              <a:rPr lang="ja-JP" altLang="en-US" dirty="0"/>
              <a:t>生産要素の需要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→賃金が市場で決まっている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→どれくらい労働を需要するのか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→需要曲線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→理論が完結する、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→生産物の供給をどのように行うか。</a:t>
            </a:r>
            <a:endParaRPr lang="en-US" altLang="ja-JP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費用関数の形状</a:t>
            </a:r>
          </a:p>
        </p:txBody>
      </p:sp>
      <p:sp>
        <p:nvSpPr>
          <p:cNvPr id="13317" name="Line 5"/>
          <p:cNvSpPr>
            <a:spLocks noChangeAspect="1" noChangeShapeType="1"/>
          </p:cNvSpPr>
          <p:nvPr/>
        </p:nvSpPr>
        <p:spPr bwMode="auto">
          <a:xfrm>
            <a:off x="982663" y="3708400"/>
            <a:ext cx="2724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3318" name="Line 6"/>
          <p:cNvSpPr>
            <a:spLocks noChangeAspect="1" noChangeShapeType="1"/>
          </p:cNvSpPr>
          <p:nvPr/>
        </p:nvSpPr>
        <p:spPr bwMode="auto">
          <a:xfrm flipV="1">
            <a:off x="982663" y="1406525"/>
            <a:ext cx="0" cy="2301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3319" name="Text Box 7"/>
          <p:cNvSpPr txBox="1">
            <a:spLocks noChangeAspect="1" noChangeArrowheads="1"/>
          </p:cNvSpPr>
          <p:nvPr/>
        </p:nvSpPr>
        <p:spPr bwMode="auto">
          <a:xfrm>
            <a:off x="3771900" y="3611563"/>
            <a:ext cx="295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 i="1">
                <a:latin typeface="Times New Roman" pitchFamily="18" charset="0"/>
                <a:cs typeface="Times New Roman" pitchFamily="18" charset="0"/>
              </a:rPr>
              <a:t>Q</a:t>
            </a:r>
          </a:p>
        </p:txBody>
      </p:sp>
      <p:sp>
        <p:nvSpPr>
          <p:cNvPr id="13320" name="Text Box 8"/>
          <p:cNvSpPr txBox="1">
            <a:spLocks noChangeAspect="1" noChangeArrowheads="1"/>
          </p:cNvSpPr>
          <p:nvPr/>
        </p:nvSpPr>
        <p:spPr bwMode="auto">
          <a:xfrm>
            <a:off x="539750" y="1412875"/>
            <a:ext cx="2873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 i="1"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13333" name="Line 21"/>
          <p:cNvSpPr>
            <a:spLocks noChangeAspect="1" noChangeShapeType="1"/>
          </p:cNvSpPr>
          <p:nvPr/>
        </p:nvSpPr>
        <p:spPr bwMode="auto">
          <a:xfrm flipV="1">
            <a:off x="982663" y="1698625"/>
            <a:ext cx="2301875" cy="2009775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3342" name="Line 30"/>
          <p:cNvSpPr>
            <a:spLocks noChangeAspect="1" noChangeShapeType="1"/>
          </p:cNvSpPr>
          <p:nvPr/>
        </p:nvSpPr>
        <p:spPr bwMode="auto">
          <a:xfrm>
            <a:off x="1054100" y="6372225"/>
            <a:ext cx="2724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3343" name="Line 31"/>
          <p:cNvSpPr>
            <a:spLocks noChangeAspect="1" noChangeShapeType="1"/>
          </p:cNvSpPr>
          <p:nvPr/>
        </p:nvSpPr>
        <p:spPr bwMode="auto">
          <a:xfrm flipV="1">
            <a:off x="1054100" y="4070350"/>
            <a:ext cx="0" cy="2301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3344" name="Text Box 32"/>
          <p:cNvSpPr txBox="1">
            <a:spLocks noChangeAspect="1" noChangeArrowheads="1"/>
          </p:cNvSpPr>
          <p:nvPr/>
        </p:nvSpPr>
        <p:spPr bwMode="auto">
          <a:xfrm>
            <a:off x="3843338" y="6275388"/>
            <a:ext cx="441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 i="1">
                <a:latin typeface="Times New Roman" pitchFamily="18" charset="0"/>
                <a:cs typeface="Times New Roman" pitchFamily="18" charset="0"/>
              </a:rPr>
              <a:t>Q</a:t>
            </a:r>
          </a:p>
        </p:txBody>
      </p:sp>
      <p:sp>
        <p:nvSpPr>
          <p:cNvPr id="13345" name="Text Box 33"/>
          <p:cNvSpPr txBox="1">
            <a:spLocks noChangeAspect="1" noChangeArrowheads="1"/>
          </p:cNvSpPr>
          <p:nvPr/>
        </p:nvSpPr>
        <p:spPr bwMode="auto">
          <a:xfrm>
            <a:off x="611188" y="4005263"/>
            <a:ext cx="2651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 i="1"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13348" name="Line 36"/>
          <p:cNvSpPr>
            <a:spLocks noChangeAspect="1" noChangeShapeType="1"/>
          </p:cNvSpPr>
          <p:nvPr/>
        </p:nvSpPr>
        <p:spPr bwMode="auto">
          <a:xfrm>
            <a:off x="5014913" y="6497638"/>
            <a:ext cx="2724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3349" name="Line 37"/>
          <p:cNvSpPr>
            <a:spLocks noChangeAspect="1" noChangeShapeType="1"/>
          </p:cNvSpPr>
          <p:nvPr/>
        </p:nvSpPr>
        <p:spPr bwMode="auto">
          <a:xfrm flipV="1">
            <a:off x="5014913" y="4195763"/>
            <a:ext cx="0" cy="2301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3350" name="Text Box 38"/>
          <p:cNvSpPr txBox="1">
            <a:spLocks noChangeAspect="1" noChangeArrowheads="1"/>
          </p:cNvSpPr>
          <p:nvPr/>
        </p:nvSpPr>
        <p:spPr bwMode="auto">
          <a:xfrm>
            <a:off x="7812088" y="6308725"/>
            <a:ext cx="43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 i="1">
                <a:latin typeface="Times New Roman" pitchFamily="18" charset="0"/>
                <a:cs typeface="Times New Roman" pitchFamily="18" charset="0"/>
              </a:rPr>
              <a:t>Q</a:t>
            </a:r>
          </a:p>
        </p:txBody>
      </p:sp>
      <p:sp>
        <p:nvSpPr>
          <p:cNvPr id="13351" name="Text Box 39"/>
          <p:cNvSpPr txBox="1">
            <a:spLocks noChangeAspect="1" noChangeArrowheads="1"/>
          </p:cNvSpPr>
          <p:nvPr/>
        </p:nvSpPr>
        <p:spPr bwMode="auto">
          <a:xfrm>
            <a:off x="4572000" y="4130675"/>
            <a:ext cx="409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 i="1"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13357" name="Text Box 45"/>
          <p:cNvSpPr txBox="1">
            <a:spLocks noChangeArrowheads="1"/>
          </p:cNvSpPr>
          <p:nvPr/>
        </p:nvSpPr>
        <p:spPr bwMode="auto">
          <a:xfrm>
            <a:off x="2195513" y="2636838"/>
            <a:ext cx="1944687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 dirty="0"/>
              <a:t>constant returns to scale</a:t>
            </a:r>
          </a:p>
          <a:p>
            <a:pPr>
              <a:spcBef>
                <a:spcPct val="50000"/>
              </a:spcBef>
            </a:pPr>
            <a:r>
              <a:rPr lang="ja-JP" altLang="en-US" sz="2000" dirty="0"/>
              <a:t>産出量と総費用が比例していく</a:t>
            </a:r>
            <a:endParaRPr lang="en-US" altLang="ja-JP" sz="2000" dirty="0"/>
          </a:p>
        </p:txBody>
      </p:sp>
      <p:sp>
        <p:nvSpPr>
          <p:cNvPr id="13358" name="Text Box 46"/>
          <p:cNvSpPr txBox="1">
            <a:spLocks noChangeArrowheads="1"/>
          </p:cNvSpPr>
          <p:nvPr/>
        </p:nvSpPr>
        <p:spPr bwMode="auto">
          <a:xfrm>
            <a:off x="2124075" y="5373688"/>
            <a:ext cx="19431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 dirty="0"/>
              <a:t>increasing returns to scale</a:t>
            </a:r>
          </a:p>
          <a:p>
            <a:pPr>
              <a:spcBef>
                <a:spcPct val="50000"/>
              </a:spcBef>
            </a:pPr>
            <a:r>
              <a:rPr lang="en-US" altLang="ja-JP" sz="2000" dirty="0"/>
              <a:t>K</a:t>
            </a:r>
            <a:r>
              <a:rPr lang="ja-JP" altLang="en-US" sz="2000" dirty="0"/>
              <a:t>と</a:t>
            </a:r>
            <a:r>
              <a:rPr lang="en-US" altLang="ja-JP" sz="2000" dirty="0"/>
              <a:t>L</a:t>
            </a:r>
            <a:r>
              <a:rPr lang="ja-JP" altLang="en-US" sz="2000" dirty="0"/>
              <a:t>を</a:t>
            </a:r>
            <a:r>
              <a:rPr lang="en-US" altLang="ja-JP" sz="2000" dirty="0"/>
              <a:t>2</a:t>
            </a:r>
            <a:r>
              <a:rPr lang="ja-JP" altLang="en-US" sz="2000" dirty="0"/>
              <a:t>倍にすると、</a:t>
            </a:r>
            <a:r>
              <a:rPr lang="en-US" altLang="ja-JP" sz="2000" dirty="0"/>
              <a:t>Q</a:t>
            </a:r>
            <a:r>
              <a:rPr lang="ja-JP" altLang="en-US" sz="2000" dirty="0"/>
              <a:t>は</a:t>
            </a:r>
            <a:r>
              <a:rPr lang="en-US" altLang="ja-JP" sz="2000" dirty="0"/>
              <a:t>2</a:t>
            </a:r>
            <a:r>
              <a:rPr lang="ja-JP" altLang="en-US" sz="2000" dirty="0"/>
              <a:t>倍以上になる。</a:t>
            </a:r>
            <a:r>
              <a:rPr lang="en-US" altLang="ja-JP" sz="2000" dirty="0"/>
              <a:t>Q</a:t>
            </a:r>
            <a:r>
              <a:rPr lang="ja-JP" altLang="en-US" sz="2000" dirty="0"/>
              <a:t>を</a:t>
            </a:r>
            <a:r>
              <a:rPr lang="en-US" altLang="ja-JP" sz="2000" dirty="0"/>
              <a:t>2</a:t>
            </a:r>
            <a:r>
              <a:rPr lang="ja-JP" altLang="en-US" sz="2000" dirty="0"/>
              <a:t>倍にすると、</a:t>
            </a:r>
            <a:r>
              <a:rPr lang="en-US" altLang="ja-JP" sz="2000" dirty="0"/>
              <a:t>2</a:t>
            </a:r>
            <a:r>
              <a:rPr lang="ja-JP" altLang="en-US" sz="2000" dirty="0"/>
              <a:t>倍の産出量が出てくる</a:t>
            </a:r>
            <a:endParaRPr lang="en-US" altLang="ja-JP" sz="2000" dirty="0"/>
          </a:p>
          <a:p>
            <a:pPr>
              <a:spcBef>
                <a:spcPct val="50000"/>
              </a:spcBef>
            </a:pPr>
            <a:r>
              <a:rPr lang="en-US" altLang="ja-JP" sz="2000" dirty="0"/>
              <a:t>CPU</a:t>
            </a:r>
            <a:r>
              <a:rPr lang="ja-JP" altLang="en-US" sz="2000" dirty="0"/>
              <a:t>などのメモリなどの生産、より効率的に低価格で生産できるようになる。</a:t>
            </a:r>
            <a:endParaRPr lang="en-US" altLang="ja-JP" sz="2000" dirty="0"/>
          </a:p>
        </p:txBody>
      </p:sp>
      <p:sp>
        <p:nvSpPr>
          <p:cNvPr id="13359" name="Text Box 47"/>
          <p:cNvSpPr txBox="1">
            <a:spLocks noChangeArrowheads="1"/>
          </p:cNvSpPr>
          <p:nvPr/>
        </p:nvSpPr>
        <p:spPr bwMode="auto">
          <a:xfrm>
            <a:off x="5148263" y="4581525"/>
            <a:ext cx="1871662" cy="216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/>
              <a:t>decreasing returns to scale</a:t>
            </a:r>
          </a:p>
          <a:p>
            <a:pPr>
              <a:spcBef>
                <a:spcPct val="50000"/>
              </a:spcBef>
            </a:pPr>
            <a:r>
              <a:rPr lang="ja-JP" altLang="en-US" dirty="0"/>
              <a:t>→</a:t>
            </a:r>
            <a:r>
              <a:rPr lang="en-US" altLang="ja-JP" dirty="0"/>
              <a:t>Q</a:t>
            </a:r>
            <a:r>
              <a:rPr lang="ja-JP" altLang="en-US" dirty="0"/>
              <a:t>を</a:t>
            </a:r>
            <a:r>
              <a:rPr lang="en-US" altLang="ja-JP" dirty="0"/>
              <a:t>2</a:t>
            </a:r>
            <a:r>
              <a:rPr lang="ja-JP" altLang="en-US" dirty="0"/>
              <a:t>倍にすると、</a:t>
            </a:r>
            <a:r>
              <a:rPr lang="en-US" altLang="ja-JP" dirty="0"/>
              <a:t>L</a:t>
            </a:r>
            <a:r>
              <a:rPr lang="ja-JP" altLang="en-US" dirty="0"/>
              <a:t>と</a:t>
            </a:r>
            <a:r>
              <a:rPr lang="en-US" altLang="ja-JP" dirty="0"/>
              <a:t>K</a:t>
            </a:r>
            <a:r>
              <a:rPr lang="ja-JP" altLang="en-US" dirty="0"/>
              <a:t>を</a:t>
            </a:r>
            <a:r>
              <a:rPr lang="en-US" altLang="ja-JP" dirty="0"/>
              <a:t>2</a:t>
            </a:r>
            <a:r>
              <a:rPr lang="ja-JP" altLang="en-US" dirty="0"/>
              <a:t>倍にしなければいけない。規模に関する収穫逓減。</a:t>
            </a:r>
            <a:endParaRPr lang="en-US" altLang="ja-JP" dirty="0"/>
          </a:p>
        </p:txBody>
      </p:sp>
      <p:sp>
        <p:nvSpPr>
          <p:cNvPr id="13360" name="Arc 48"/>
          <p:cNvSpPr>
            <a:spLocks/>
          </p:cNvSpPr>
          <p:nvPr/>
        </p:nvSpPr>
        <p:spPr bwMode="auto">
          <a:xfrm flipV="1">
            <a:off x="5076825" y="4868863"/>
            <a:ext cx="2590800" cy="15843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361" name="Arc 49"/>
          <p:cNvSpPr>
            <a:spLocks/>
          </p:cNvSpPr>
          <p:nvPr/>
        </p:nvSpPr>
        <p:spPr bwMode="auto">
          <a:xfrm rot="10800000" flipV="1">
            <a:off x="1042988" y="4868863"/>
            <a:ext cx="2590800" cy="15843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sz="4000"/>
              <a:t>規模に関する収穫一定の場合の</a:t>
            </a:r>
            <a:br>
              <a:rPr lang="ja-JP" altLang="en-US" sz="4000"/>
            </a:br>
            <a:r>
              <a:rPr lang="ja-JP" altLang="en-US" sz="4000"/>
              <a:t>平均費用関数，限界費用関数</a:t>
            </a:r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>
            <a:off x="1619250" y="5805488"/>
            <a:ext cx="5905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 flipV="1">
            <a:off x="1619250" y="2060575"/>
            <a:ext cx="0" cy="3744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>
            <a:off x="1619250" y="4005263"/>
            <a:ext cx="5113338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395288" y="1916113"/>
            <a:ext cx="144040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 dirty="0">
                <a:latin typeface="Times New Roman" pitchFamily="18" charset="0"/>
                <a:cs typeface="Times New Roman" pitchFamily="18" charset="0"/>
              </a:rPr>
              <a:t>AC</a:t>
            </a:r>
            <a:r>
              <a:rPr lang="ja-JP" altLang="en-US" sz="2400" dirty="0" err="1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ja-JP" sz="2400" i="1" dirty="0">
                <a:latin typeface="Times New Roman" pitchFamily="18" charset="0"/>
                <a:cs typeface="Times New Roman" pitchFamily="18" charset="0"/>
              </a:rPr>
              <a:t>MC</a:t>
            </a:r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7667625" y="5661025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Q</a:t>
            </a:r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6877050" y="3644900"/>
            <a:ext cx="1439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MC</a:t>
            </a:r>
            <a:r>
              <a:rPr lang="en-US" altLang="ja-JP" sz="240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AC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08F09-0CB1-074C-8269-0FCFEFE07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15F92-DDC5-034A-AEDE-234F78011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AC, MC</a:t>
            </a:r>
          </a:p>
          <a:p>
            <a:pPr marL="0" indent="0">
              <a:buNone/>
            </a:pPr>
            <a:r>
              <a:rPr lang="ja-JP" altLang="en-US" dirty="0"/>
              <a:t>→長期の供給曲線、価格イコール限界曲線、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→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323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000"/>
              <a:t>可変的な生産要素が</a:t>
            </a:r>
            <a:r>
              <a:rPr lang="en-US" altLang="ja-JP" sz="4000"/>
              <a:t>1</a:t>
            </a:r>
            <a:r>
              <a:rPr lang="ja-JP" altLang="en-US" sz="4000"/>
              <a:t>種類のケース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itchFamily="2" charset="2"/>
              <a:buNone/>
            </a:pPr>
            <a:r>
              <a:rPr lang="en-US" altLang="ja-JP" sz="24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ja-JP" altLang="en-US" sz="2400" dirty="0">
                <a:latin typeface="Times New Roman" pitchFamily="18" charset="0"/>
                <a:cs typeface="Times New Roman" pitchFamily="18" charset="0"/>
              </a:rPr>
              <a:t>は所与（短期的に投入量を変更できない）とする </a:t>
            </a:r>
            <a:r>
              <a:rPr lang="en-US" altLang="ja-JP" sz="24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ja-JP" sz="24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ja-JP" sz="24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ja-JP" sz="2400" baseline="-250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 lvl="1">
              <a:buFont typeface="Wingdings" pitchFamily="2" charset="2"/>
              <a:buNone/>
            </a:pPr>
            <a:r>
              <a:rPr lang="en-US" altLang="ja-JP" sz="24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ja-JP" altLang="en-US" sz="2400" dirty="0">
                <a:latin typeface="Times New Roman" pitchFamily="18" charset="0"/>
                <a:cs typeface="Times New Roman" pitchFamily="18" charset="0"/>
              </a:rPr>
              <a:t>のみが可変的</a:t>
            </a:r>
          </a:p>
          <a:p>
            <a:pPr>
              <a:buFont typeface="Wingdings" pitchFamily="2" charset="2"/>
              <a:buNone/>
            </a:pPr>
            <a:r>
              <a:rPr lang="ja-JP" altLang="en-US" sz="2800" dirty="0">
                <a:latin typeface="Times New Roman" pitchFamily="18" charset="0"/>
                <a:cs typeface="Times New Roman" pitchFamily="18" charset="0"/>
              </a:rPr>
              <a:t>費用最小化問題</a:t>
            </a:r>
          </a:p>
          <a:p>
            <a:pPr>
              <a:buFont typeface="Wingdings" pitchFamily="2" charset="2"/>
              <a:buNone/>
            </a:pPr>
            <a:r>
              <a:rPr lang="ja-JP" alt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min </a:t>
            </a:r>
            <a:r>
              <a:rPr lang="en-US" altLang="ja-JP" sz="28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ja-JP" sz="28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ja-JP" sz="280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ja-JP" sz="28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ja-JP" sz="28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)= </a:t>
            </a:r>
            <a:r>
              <a:rPr lang="en-US" altLang="ja-JP" sz="2800" i="1" dirty="0">
                <a:latin typeface="Times New Roman" pitchFamily="18" charset="0"/>
                <a:cs typeface="Times New Roman" pitchFamily="18" charset="0"/>
              </a:rPr>
              <a:t>wL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ja-JP" sz="2800" i="1" dirty="0">
                <a:latin typeface="Times New Roman" pitchFamily="18" charset="0"/>
                <a:cs typeface="Times New Roman" pitchFamily="18" charset="0"/>
              </a:rPr>
              <a:t>rK</a:t>
            </a:r>
            <a:r>
              <a:rPr lang="en-US" altLang="ja-JP" sz="2800" baseline="-250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buFont typeface="Wingdings" pitchFamily="2" charset="2"/>
              <a:buNone/>
            </a:pP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	subject to 	</a:t>
            </a:r>
            <a:r>
              <a:rPr lang="en-US" altLang="ja-JP" sz="28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ja-JP" sz="28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ja-JP" sz="28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ja-JP" sz="28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n-US" altLang="ja-JP" sz="28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ja-JP" sz="2800" baseline="-250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buFont typeface="Wingdings" pitchFamily="2" charset="2"/>
              <a:buNone/>
            </a:pPr>
            <a:r>
              <a:rPr lang="ja-JP" altLang="en-US" sz="2800" dirty="0">
                <a:latin typeface="Times New Roman" pitchFamily="18" charset="0"/>
                <a:cs typeface="Times New Roman" pitchFamily="18" charset="0"/>
              </a:rPr>
              <a:t>費用関数	</a:t>
            </a:r>
            <a:r>
              <a:rPr lang="en-US" altLang="ja-JP" sz="28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ja-JP" sz="28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ja-JP" sz="280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ja-JP" sz="28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ja-JP" sz="28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n-US" altLang="ja-JP" sz="2800" i="1" dirty="0" err="1">
                <a:latin typeface="Times New Roman" pitchFamily="18" charset="0"/>
                <a:cs typeface="Times New Roman" pitchFamily="18" charset="0"/>
              </a:rPr>
              <a:t>wL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*(</a:t>
            </a:r>
            <a:r>
              <a:rPr lang="en-US" altLang="ja-JP" sz="28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ja-JP" sz="280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altLang="ja-JP" sz="28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ja-JP" sz="28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)+</a:t>
            </a:r>
            <a:r>
              <a:rPr lang="en-US" altLang="ja-JP" sz="2800" i="1" dirty="0">
                <a:latin typeface="Times New Roman" pitchFamily="18" charset="0"/>
                <a:cs typeface="Times New Roman" pitchFamily="18" charset="0"/>
              </a:rPr>
              <a:t>rK</a:t>
            </a:r>
            <a:r>
              <a:rPr lang="en-US" altLang="ja-JP" sz="28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n-US" altLang="ja-JP" sz="2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ja-JP" altLang="en-US" sz="2400" dirty="0"/>
              <a:t>可変費用 	</a:t>
            </a:r>
            <a:r>
              <a:rPr lang="en-US" altLang="ja-JP" sz="2400" i="1" dirty="0" err="1">
                <a:latin typeface="Times New Roman" pitchFamily="18" charset="0"/>
                <a:cs typeface="Times New Roman" pitchFamily="18" charset="0"/>
              </a:rPr>
              <a:t>wL</a:t>
            </a:r>
            <a:r>
              <a:rPr lang="en-US" altLang="ja-JP" sz="2400" dirty="0">
                <a:latin typeface="Times New Roman" pitchFamily="18" charset="0"/>
                <a:cs typeface="Times New Roman" pitchFamily="18" charset="0"/>
              </a:rPr>
              <a:t>*</a:t>
            </a:r>
            <a:endParaRPr lang="en-US" altLang="ja-JP" sz="2400" dirty="0"/>
          </a:p>
          <a:p>
            <a:pPr lvl="1"/>
            <a:r>
              <a:rPr lang="ja-JP" altLang="en-US" sz="2400" dirty="0"/>
              <a:t>固定費用	</a:t>
            </a:r>
            <a:r>
              <a:rPr lang="en-US" altLang="ja-JP" sz="2400" i="1" dirty="0">
                <a:latin typeface="Times New Roman" pitchFamily="18" charset="0"/>
                <a:cs typeface="Times New Roman" pitchFamily="18" charset="0"/>
              </a:rPr>
              <a:t>rK</a:t>
            </a:r>
            <a:r>
              <a:rPr lang="en-US" altLang="ja-JP" sz="2400" baseline="-25000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費用関数の導出</a:t>
            </a:r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>
            <a:off x="1619250" y="6308725"/>
            <a:ext cx="6048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 flipV="1">
            <a:off x="1619250" y="1196975"/>
            <a:ext cx="0" cy="5111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7812088" y="6092825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1116013" y="1052513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Q</a:t>
            </a:r>
          </a:p>
        </p:txBody>
      </p:sp>
      <p:sp>
        <p:nvSpPr>
          <p:cNvPr id="16404" name="Text Box 20"/>
          <p:cNvSpPr txBox="1">
            <a:spLocks noChangeArrowheads="1"/>
          </p:cNvSpPr>
          <p:nvPr/>
        </p:nvSpPr>
        <p:spPr bwMode="auto">
          <a:xfrm>
            <a:off x="2339975" y="6237288"/>
            <a:ext cx="1152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 dirty="0">
                <a:latin typeface="Times New Roman" pitchFamily="18" charset="0"/>
                <a:cs typeface="Times New Roman" pitchFamily="18" charset="0"/>
              </a:rPr>
              <a:t>L*</a:t>
            </a:r>
            <a:r>
              <a:rPr lang="en-US" altLang="ja-JP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ja-JP" sz="24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ja-JP" sz="24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ja-JP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6408" name="Text Box 24"/>
          <p:cNvSpPr txBox="1">
            <a:spLocks noChangeArrowheads="1"/>
          </p:cNvSpPr>
          <p:nvPr/>
        </p:nvSpPr>
        <p:spPr bwMode="auto">
          <a:xfrm>
            <a:off x="1116013" y="2781300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ja-JP" sz="2400" baseline="-250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6409" name="Arc 25"/>
          <p:cNvSpPr>
            <a:spLocks/>
          </p:cNvSpPr>
          <p:nvPr/>
        </p:nvSpPr>
        <p:spPr bwMode="auto">
          <a:xfrm flipH="1">
            <a:off x="1619250" y="2492375"/>
            <a:ext cx="5184775" cy="38163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6804025" y="2133600"/>
            <a:ext cx="1655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ja-JP" sz="24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ja-JP" sz="24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ja-JP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ja-JP" sz="24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ja-JP" sz="24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ja-JP" sz="24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ja-JP" sz="24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ja-JP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6411" name="Line 27"/>
          <p:cNvSpPr>
            <a:spLocks noChangeShapeType="1"/>
          </p:cNvSpPr>
          <p:nvPr/>
        </p:nvSpPr>
        <p:spPr bwMode="auto">
          <a:xfrm>
            <a:off x="1619250" y="4005263"/>
            <a:ext cx="1008063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412" name="Line 28"/>
          <p:cNvSpPr>
            <a:spLocks noChangeShapeType="1"/>
          </p:cNvSpPr>
          <p:nvPr/>
        </p:nvSpPr>
        <p:spPr bwMode="auto">
          <a:xfrm>
            <a:off x="4140200" y="3068638"/>
            <a:ext cx="0" cy="3240087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413" name="Text Box 29"/>
          <p:cNvSpPr txBox="1">
            <a:spLocks noChangeArrowheads="1"/>
          </p:cNvSpPr>
          <p:nvPr/>
        </p:nvSpPr>
        <p:spPr bwMode="auto">
          <a:xfrm>
            <a:off x="1116013" y="3716338"/>
            <a:ext cx="64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ja-JP" sz="2400" baseline="-2500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6414" name="Line 30"/>
          <p:cNvSpPr>
            <a:spLocks noChangeShapeType="1"/>
          </p:cNvSpPr>
          <p:nvPr/>
        </p:nvSpPr>
        <p:spPr bwMode="auto">
          <a:xfrm>
            <a:off x="1619250" y="2997200"/>
            <a:ext cx="2592388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415" name="Line 31"/>
          <p:cNvSpPr>
            <a:spLocks noChangeShapeType="1"/>
          </p:cNvSpPr>
          <p:nvPr/>
        </p:nvSpPr>
        <p:spPr bwMode="auto">
          <a:xfrm>
            <a:off x="2627313" y="4076700"/>
            <a:ext cx="0" cy="223202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416" name="Text Box 32"/>
          <p:cNvSpPr txBox="1">
            <a:spLocks noChangeArrowheads="1"/>
          </p:cNvSpPr>
          <p:nvPr/>
        </p:nvSpPr>
        <p:spPr bwMode="auto">
          <a:xfrm>
            <a:off x="3708400" y="6237288"/>
            <a:ext cx="1152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L*</a:t>
            </a:r>
            <a:r>
              <a:rPr lang="en-US" altLang="ja-JP" sz="24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ja-JP" sz="2400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ja-JP" sz="240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6417" name="Text Box 33"/>
          <p:cNvSpPr txBox="1">
            <a:spLocks noChangeArrowheads="1"/>
          </p:cNvSpPr>
          <p:nvPr/>
        </p:nvSpPr>
        <p:spPr bwMode="auto">
          <a:xfrm>
            <a:off x="4427538" y="5084763"/>
            <a:ext cx="4032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ja-JP" sz="2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ja-JP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ja-JP" sz="240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ja-JP" sz="24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ja-JP" sz="2400" i="1" dirty="0">
                <a:latin typeface="Times New Roman" pitchFamily="18" charset="0"/>
                <a:cs typeface="Times New Roman" pitchFamily="18" charset="0"/>
              </a:rPr>
              <a:t> Q</a:t>
            </a:r>
            <a:r>
              <a:rPr lang="en-US" altLang="ja-JP" sz="2400" dirty="0"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n-US" altLang="ja-JP" sz="2400" i="1" dirty="0" err="1">
                <a:latin typeface="Times New Roman" pitchFamily="18" charset="0"/>
                <a:cs typeface="Times New Roman" pitchFamily="18" charset="0"/>
              </a:rPr>
              <a:t>wL</a:t>
            </a:r>
            <a:r>
              <a:rPr lang="en-US" altLang="ja-JP" sz="2400" dirty="0">
                <a:latin typeface="Times New Roman" pitchFamily="18" charset="0"/>
                <a:cs typeface="Times New Roman" pitchFamily="18" charset="0"/>
              </a:rPr>
              <a:t>*(</a:t>
            </a:r>
            <a:r>
              <a:rPr lang="en-US" altLang="ja-JP" sz="2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ja-JP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ja-JP" sz="2400" i="1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ja-JP" sz="2400" dirty="0" err="1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ja-JP" sz="2400" i="1" dirty="0" err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ja-JP" sz="2400" dirty="0">
                <a:latin typeface="Times New Roman" pitchFamily="18" charset="0"/>
                <a:cs typeface="Times New Roman" pitchFamily="18" charset="0"/>
              </a:rPr>
              <a:t>)+</a:t>
            </a:r>
            <a:r>
              <a:rPr lang="en-US" altLang="ja-JP" sz="2400" i="1" dirty="0">
                <a:latin typeface="Times New Roman" pitchFamily="18" charset="0"/>
                <a:cs typeface="Times New Roman" pitchFamily="18" charset="0"/>
              </a:rPr>
              <a:t>rK</a:t>
            </a:r>
            <a:r>
              <a:rPr lang="en-US" altLang="ja-JP" sz="2400" baseline="-25000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6418" name="Text Box 34"/>
          <p:cNvSpPr txBox="1">
            <a:spLocks noChangeArrowheads="1"/>
          </p:cNvSpPr>
          <p:nvPr/>
        </p:nvSpPr>
        <p:spPr bwMode="auto">
          <a:xfrm>
            <a:off x="5148263" y="3500438"/>
            <a:ext cx="2160587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ja-JP" sz="2000" i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ja-JP" sz="20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ja-JP" sz="2000" i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ja-JP" sz="2000">
                <a:latin typeface="Times New Roman" pitchFamily="18" charset="0"/>
                <a:cs typeface="Times New Roman" pitchFamily="18" charset="0"/>
              </a:rPr>
              <a:t>) 	given</a:t>
            </a:r>
          </a:p>
          <a:p>
            <a:pPr>
              <a:spcBef>
                <a:spcPct val="50000"/>
              </a:spcBef>
            </a:pPr>
            <a:r>
              <a:rPr lang="en-US" altLang="ja-JP" sz="2000" i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ja-JP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200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altLang="ja-JP" sz="2000" i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L</a:t>
            </a:r>
            <a:r>
              <a:rPr lang="en-US" altLang="ja-JP" sz="200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*(</a:t>
            </a:r>
            <a:r>
              <a:rPr lang="en-US" altLang="ja-JP" sz="2000" i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Q</a:t>
            </a:r>
            <a:r>
              <a:rPr lang="en-US" altLang="ja-JP" sz="200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altLang="ja-JP" sz="2000" i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</a:t>
            </a:r>
            <a:r>
              <a:rPr lang="en-US" altLang="ja-JP" sz="200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=</a:t>
            </a:r>
            <a:r>
              <a:rPr lang="en-US" altLang="ja-JP" sz="2000" i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wL</a:t>
            </a:r>
            <a:r>
              <a:rPr lang="en-US" altLang="ja-JP" sz="200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*+</a:t>
            </a:r>
            <a:r>
              <a:rPr lang="en-US" altLang="ja-JP" sz="2000" i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rK</a:t>
            </a:r>
            <a:r>
              <a:rPr lang="en-US" altLang="ja-JP" sz="2000" baseline="-2500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0</a:t>
            </a:r>
            <a:endParaRPr lang="en-US" altLang="ja-JP" sz="2000" baseline="-250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生産関数と費用関数</a:t>
            </a:r>
          </a:p>
        </p:txBody>
      </p:sp>
      <p:sp>
        <p:nvSpPr>
          <p:cNvPr id="22532" name="Line 4"/>
          <p:cNvSpPr>
            <a:spLocks noChangeShapeType="1"/>
          </p:cNvSpPr>
          <p:nvPr/>
        </p:nvSpPr>
        <p:spPr bwMode="auto">
          <a:xfrm>
            <a:off x="971550" y="5300663"/>
            <a:ext cx="3168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533" name="Line 5"/>
          <p:cNvSpPr>
            <a:spLocks noChangeShapeType="1"/>
          </p:cNvSpPr>
          <p:nvPr/>
        </p:nvSpPr>
        <p:spPr bwMode="auto">
          <a:xfrm flipV="1">
            <a:off x="971550" y="2565400"/>
            <a:ext cx="0" cy="273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>
            <a:off x="4932363" y="5300663"/>
            <a:ext cx="3168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 flipV="1">
            <a:off x="4932363" y="2565400"/>
            <a:ext cx="0" cy="273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537" name="Arc 9"/>
          <p:cNvSpPr>
            <a:spLocks/>
          </p:cNvSpPr>
          <p:nvPr/>
        </p:nvSpPr>
        <p:spPr bwMode="auto">
          <a:xfrm flipV="1">
            <a:off x="4932363" y="2636838"/>
            <a:ext cx="2376487" cy="18002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2538" name="Arc 10"/>
          <p:cNvSpPr>
            <a:spLocks/>
          </p:cNvSpPr>
          <p:nvPr/>
        </p:nvSpPr>
        <p:spPr bwMode="auto">
          <a:xfrm rot="10800000" flipV="1">
            <a:off x="971550" y="3284538"/>
            <a:ext cx="2900363" cy="2016125"/>
          </a:xfrm>
          <a:custGeom>
            <a:avLst/>
            <a:gdLst>
              <a:gd name="G0" fmla="+- 148 0 0"/>
              <a:gd name="G1" fmla="+- 21600 0 0"/>
              <a:gd name="G2" fmla="+- 21600 0 0"/>
              <a:gd name="T0" fmla="*/ 0 w 21748"/>
              <a:gd name="T1" fmla="*/ 1 h 21600"/>
              <a:gd name="T2" fmla="*/ 21748 w 21748"/>
              <a:gd name="T3" fmla="*/ 21600 h 21600"/>
              <a:gd name="T4" fmla="*/ 148 w 21748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748" h="21600" fill="none" extrusionOk="0">
                <a:moveTo>
                  <a:pt x="-1" y="0"/>
                </a:moveTo>
                <a:cubicBezTo>
                  <a:pt x="49" y="0"/>
                  <a:pt x="98" y="-1"/>
                  <a:pt x="148" y="0"/>
                </a:cubicBezTo>
                <a:cubicBezTo>
                  <a:pt x="12077" y="0"/>
                  <a:pt x="21748" y="9670"/>
                  <a:pt x="21748" y="21600"/>
                </a:cubicBezTo>
              </a:path>
              <a:path w="21748" h="21600" stroke="0" extrusionOk="0">
                <a:moveTo>
                  <a:pt x="-1" y="0"/>
                </a:moveTo>
                <a:cubicBezTo>
                  <a:pt x="49" y="0"/>
                  <a:pt x="98" y="-1"/>
                  <a:pt x="148" y="0"/>
                </a:cubicBezTo>
                <a:cubicBezTo>
                  <a:pt x="12077" y="0"/>
                  <a:pt x="21748" y="9670"/>
                  <a:pt x="21748" y="21600"/>
                </a:cubicBezTo>
                <a:lnTo>
                  <a:pt x="148" y="21600"/>
                </a:lnTo>
                <a:close/>
              </a:path>
            </a:pathLst>
          </a:custGeom>
          <a:noFill/>
          <a:ln w="571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3851275" y="5373688"/>
            <a:ext cx="43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 i="1"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755650" y="2133600"/>
            <a:ext cx="43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 i="1">
                <a:latin typeface="Times New Roman" pitchFamily="18" charset="0"/>
                <a:cs typeface="Times New Roman" pitchFamily="18" charset="0"/>
              </a:rPr>
              <a:t>Q</a:t>
            </a:r>
          </a:p>
        </p:txBody>
      </p: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2555875" y="2636838"/>
            <a:ext cx="1800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ja-JP" sz="240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ja-JP" sz="24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ja-JP" sz="2400" baseline="-2500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ja-JP" sz="240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ja-JP" sz="240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4643438" y="2133600"/>
            <a:ext cx="43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 i="1"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22543" name="Text Box 15"/>
          <p:cNvSpPr txBox="1">
            <a:spLocks noChangeArrowheads="1"/>
          </p:cNvSpPr>
          <p:nvPr/>
        </p:nvSpPr>
        <p:spPr bwMode="auto">
          <a:xfrm>
            <a:off x="8101013" y="5300663"/>
            <a:ext cx="43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 i="1">
                <a:latin typeface="Times New Roman" pitchFamily="18" charset="0"/>
                <a:cs typeface="Times New Roman" pitchFamily="18" charset="0"/>
              </a:rPr>
              <a:t>Q</a:t>
            </a:r>
          </a:p>
        </p:txBody>
      </p:sp>
      <p:sp>
        <p:nvSpPr>
          <p:cNvPr id="22544" name="Text Box 16"/>
          <p:cNvSpPr txBox="1">
            <a:spLocks noChangeArrowheads="1"/>
          </p:cNvSpPr>
          <p:nvPr/>
        </p:nvSpPr>
        <p:spPr bwMode="auto">
          <a:xfrm>
            <a:off x="6372225" y="1844675"/>
            <a:ext cx="2232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 i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200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ja-JP" sz="2000" i="1">
                <a:latin typeface="Times New Roman" pitchFamily="18" charset="0"/>
                <a:cs typeface="Times New Roman" pitchFamily="18" charset="0"/>
              </a:rPr>
              <a:t>wL</a:t>
            </a:r>
            <a:r>
              <a:rPr lang="en-US" altLang="ja-JP" sz="20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ja-JP" sz="2000" i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ja-JP" sz="2000">
                <a:latin typeface="Times New Roman" pitchFamily="18" charset="0"/>
                <a:cs typeface="Times New Roman" pitchFamily="18" charset="0"/>
              </a:rPr>
              <a:t>)+</a:t>
            </a:r>
            <a:r>
              <a:rPr lang="en-US" altLang="ja-JP" sz="2000" i="1">
                <a:latin typeface="Times New Roman" pitchFamily="18" charset="0"/>
                <a:cs typeface="Times New Roman" pitchFamily="18" charset="0"/>
              </a:rPr>
              <a:t>rK</a:t>
            </a:r>
            <a:r>
              <a:rPr lang="en-US" altLang="ja-JP" sz="2000" baseline="-2500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2545" name="Line 17"/>
          <p:cNvSpPr>
            <a:spLocks noChangeShapeType="1"/>
          </p:cNvSpPr>
          <p:nvPr/>
        </p:nvSpPr>
        <p:spPr bwMode="auto">
          <a:xfrm>
            <a:off x="4932363" y="4437063"/>
            <a:ext cx="3024187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546" name="Line 18"/>
          <p:cNvSpPr>
            <a:spLocks noChangeShapeType="1"/>
          </p:cNvSpPr>
          <p:nvPr/>
        </p:nvSpPr>
        <p:spPr bwMode="auto">
          <a:xfrm>
            <a:off x="6877050" y="4508500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547" name="Line 19"/>
          <p:cNvSpPr>
            <a:spLocks noChangeShapeType="1"/>
          </p:cNvSpPr>
          <p:nvPr/>
        </p:nvSpPr>
        <p:spPr bwMode="auto">
          <a:xfrm>
            <a:off x="6877050" y="3716338"/>
            <a:ext cx="0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548" name="Text Box 20"/>
          <p:cNvSpPr txBox="1">
            <a:spLocks noChangeArrowheads="1"/>
          </p:cNvSpPr>
          <p:nvPr/>
        </p:nvSpPr>
        <p:spPr bwMode="auto">
          <a:xfrm>
            <a:off x="539750" y="5949950"/>
            <a:ext cx="81359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/>
              <a:t>労働の限界生産物が逓減する</a:t>
            </a:r>
            <a:r>
              <a:rPr lang="ja-JP" altLang="en-US">
                <a:sym typeface="Wingdings" pitchFamily="2" charset="2"/>
              </a:rPr>
              <a:t>限界費用が逓増する</a:t>
            </a:r>
            <a:endParaRPr lang="ja-JP" altLang="en-US"/>
          </a:p>
        </p:txBody>
      </p:sp>
      <p:sp>
        <p:nvSpPr>
          <p:cNvPr id="22549" name="Text Box 21"/>
          <p:cNvSpPr txBox="1">
            <a:spLocks noChangeArrowheads="1"/>
          </p:cNvSpPr>
          <p:nvPr/>
        </p:nvSpPr>
        <p:spPr bwMode="auto">
          <a:xfrm>
            <a:off x="7164388" y="3933825"/>
            <a:ext cx="936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  <a:cs typeface="Times New Roman" pitchFamily="18" charset="0"/>
              </a:rPr>
              <a:t>wL</a:t>
            </a:r>
            <a:r>
              <a:rPr lang="en-US" altLang="ja-JP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ja-JP" i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ja-JP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ja-JP" altLang="en-US"/>
              <a:t>　</a:t>
            </a:r>
          </a:p>
        </p:txBody>
      </p:sp>
      <p:sp>
        <p:nvSpPr>
          <p:cNvPr id="22550" name="Text Box 22"/>
          <p:cNvSpPr txBox="1">
            <a:spLocks noChangeArrowheads="1"/>
          </p:cNvSpPr>
          <p:nvPr/>
        </p:nvSpPr>
        <p:spPr bwMode="auto">
          <a:xfrm>
            <a:off x="7019925" y="4581525"/>
            <a:ext cx="647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  <a:cs typeface="Times New Roman" pitchFamily="18" charset="0"/>
              </a:rPr>
              <a:t>rK</a:t>
            </a:r>
            <a:r>
              <a:rPr lang="en-US" altLang="ja-JP" baseline="-2500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2551" name="Text Box 23"/>
          <p:cNvSpPr txBox="1">
            <a:spLocks noChangeArrowheads="1"/>
          </p:cNvSpPr>
          <p:nvPr/>
        </p:nvSpPr>
        <p:spPr bwMode="auto">
          <a:xfrm>
            <a:off x="7164388" y="3573463"/>
            <a:ext cx="12239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/>
              <a:t>可変費用</a:t>
            </a:r>
          </a:p>
        </p:txBody>
      </p:sp>
      <p:sp>
        <p:nvSpPr>
          <p:cNvPr id="22552" name="Text Box 24"/>
          <p:cNvSpPr txBox="1">
            <a:spLocks noChangeArrowheads="1"/>
          </p:cNvSpPr>
          <p:nvPr/>
        </p:nvSpPr>
        <p:spPr bwMode="auto">
          <a:xfrm>
            <a:off x="5508625" y="4724400"/>
            <a:ext cx="11509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/>
              <a:t>固定費用</a:t>
            </a:r>
          </a:p>
        </p:txBody>
      </p:sp>
      <p:sp>
        <p:nvSpPr>
          <p:cNvPr id="22553" name="Line 25"/>
          <p:cNvSpPr>
            <a:spLocks noChangeShapeType="1"/>
          </p:cNvSpPr>
          <p:nvPr/>
        </p:nvSpPr>
        <p:spPr bwMode="auto">
          <a:xfrm>
            <a:off x="1187450" y="4652963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554" name="Line 26"/>
          <p:cNvSpPr>
            <a:spLocks noChangeShapeType="1"/>
          </p:cNvSpPr>
          <p:nvPr/>
        </p:nvSpPr>
        <p:spPr bwMode="auto">
          <a:xfrm flipV="1">
            <a:off x="1692275" y="4005263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555" name="Line 27"/>
          <p:cNvSpPr>
            <a:spLocks noChangeShapeType="1"/>
          </p:cNvSpPr>
          <p:nvPr/>
        </p:nvSpPr>
        <p:spPr bwMode="auto">
          <a:xfrm>
            <a:off x="1116013" y="4652963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556" name="Line 28"/>
          <p:cNvSpPr>
            <a:spLocks noChangeShapeType="1"/>
          </p:cNvSpPr>
          <p:nvPr/>
        </p:nvSpPr>
        <p:spPr bwMode="auto">
          <a:xfrm>
            <a:off x="1692275" y="4005263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557" name="Line 29"/>
          <p:cNvSpPr>
            <a:spLocks noChangeShapeType="1"/>
          </p:cNvSpPr>
          <p:nvPr/>
        </p:nvSpPr>
        <p:spPr bwMode="auto">
          <a:xfrm flipV="1">
            <a:off x="2195513" y="364490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561" name="Line 33"/>
          <p:cNvSpPr>
            <a:spLocks noChangeShapeType="1"/>
          </p:cNvSpPr>
          <p:nvPr/>
        </p:nvSpPr>
        <p:spPr bwMode="auto">
          <a:xfrm>
            <a:off x="5940425" y="4292600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562" name="Line 34"/>
          <p:cNvSpPr>
            <a:spLocks noChangeShapeType="1"/>
          </p:cNvSpPr>
          <p:nvPr/>
        </p:nvSpPr>
        <p:spPr bwMode="auto">
          <a:xfrm flipV="1">
            <a:off x="6516688" y="400526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563" name="Line 35"/>
          <p:cNvSpPr>
            <a:spLocks noChangeShapeType="1"/>
          </p:cNvSpPr>
          <p:nvPr/>
        </p:nvSpPr>
        <p:spPr bwMode="auto">
          <a:xfrm>
            <a:off x="10764838" y="3932238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564" name="Line 36"/>
          <p:cNvSpPr>
            <a:spLocks noChangeShapeType="1"/>
          </p:cNvSpPr>
          <p:nvPr/>
        </p:nvSpPr>
        <p:spPr bwMode="auto">
          <a:xfrm>
            <a:off x="6516688" y="4005263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565" name="Line 37"/>
          <p:cNvSpPr>
            <a:spLocks noChangeShapeType="1"/>
          </p:cNvSpPr>
          <p:nvPr/>
        </p:nvSpPr>
        <p:spPr bwMode="auto">
          <a:xfrm flipV="1">
            <a:off x="7092950" y="3429000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限界生産物と限界費用の関係</a:t>
            </a: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755650" y="1557338"/>
            <a:ext cx="46085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 sz="2000" dirty="0"/>
              <a:t>労働のみ可変的な場合	限界費用は？</a:t>
            </a:r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790724" y="2943225"/>
            <a:ext cx="66246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ja-JP" altLang="en-US" sz="2000" dirty="0"/>
              <a:t>を</a:t>
            </a:r>
            <a:r>
              <a:rPr lang="en-US" altLang="ja-JP" sz="2000" dirty="0">
                <a:latin typeface="Symbol" pitchFamily="18" charset="2"/>
              </a:rPr>
              <a:t>D</a:t>
            </a:r>
            <a:r>
              <a:rPr lang="en-US" altLang="ja-JP" sz="20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ja-JP" altLang="en-US" sz="2000" dirty="0" err="1"/>
              <a:t>だけ</a:t>
            </a:r>
            <a:r>
              <a:rPr lang="ja-JP" altLang="en-US" sz="2000" dirty="0"/>
              <a:t>増やす時，</a:t>
            </a:r>
            <a:r>
              <a:rPr lang="en-US" altLang="ja-JP" sz="20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ja-JP" altLang="en-US" sz="2000" dirty="0"/>
              <a:t>をどのくらい増加させればよいか</a:t>
            </a:r>
          </a:p>
        </p:txBody>
      </p:sp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755650" y="4724400"/>
            <a:ext cx="1584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 sz="2000"/>
              <a:t>したがって</a:t>
            </a:r>
          </a:p>
        </p:txBody>
      </p:sp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2195513" y="5949950"/>
            <a:ext cx="48244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 sz="2000" dirty="0"/>
              <a:t>限界生産物の逓減　</a:t>
            </a:r>
            <a:r>
              <a:rPr lang="ja-JP" altLang="en-US" sz="2000" dirty="0">
                <a:sym typeface="Wingdings" pitchFamily="2" charset="2"/>
              </a:rPr>
              <a:t>　限界費用逓増</a:t>
            </a:r>
            <a:endParaRPr lang="ja-JP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/>
              <p:cNvSpPr txBox="1"/>
              <p:nvPr/>
            </p:nvSpPr>
            <p:spPr>
              <a:xfrm>
                <a:off x="3851920" y="1973262"/>
                <a:ext cx="2121237" cy="8411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kumimoji="1" lang="en-US" altLang="ja-JP" sz="2400" b="0" i="1" smtClean="0">
                              <a:latin typeface="Cambria Math"/>
                              <a:ea typeface="Cambria Math"/>
                            </a:rPr>
                            <m:t>𝐶</m:t>
                          </m:r>
                        </m:num>
                        <m:den>
                          <m:r>
                            <a:rPr kumimoji="1" lang="en-US" altLang="ja-JP" sz="2400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kumimoji="1" lang="en-US" altLang="ja-JP" sz="2400" b="0" i="1" smtClean="0">
                              <a:latin typeface="Cambria Math"/>
                              <a:ea typeface="Cambria Math"/>
                            </a:rPr>
                            <m:t>𝑄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/>
                        </a:rPr>
                        <m:t>𝑤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kumimoji="1" lang="en-US" altLang="ja-JP" sz="2400" b="0" i="1" smtClean="0">
                              <a:latin typeface="Cambria Math"/>
                              <a:ea typeface="Cambria Math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kumimoji="1" lang="en-US" altLang="ja-JP" sz="2400" b="0" i="1" smtClean="0">
                              <a:latin typeface="Cambria Math"/>
                              <a:ea typeface="Cambria Math"/>
                            </a:rPr>
                            <m:t>𝑄</m:t>
                          </m:r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" name="テキスト ボックス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1973262"/>
                <a:ext cx="2121237" cy="84119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3923928" y="3501008"/>
                <a:ext cx="3159137" cy="8411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kumimoji="1" lang="en-US" altLang="ja-JP" sz="2400" b="0" i="1" smtClean="0">
                              <a:latin typeface="Cambria Math"/>
                              <a:ea typeface="Cambria Math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ja-JP" sz="2400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kumimoji="1" lang="en-US" altLang="ja-JP" sz="2400" b="0" i="1" smtClean="0">
                              <a:latin typeface="Cambria Math"/>
                              <a:ea typeface="Cambria Math"/>
                            </a:rPr>
                            <m:t>𝑄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type m:val="lin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400" b="0" i="1" smtClean="0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kumimoji="1" lang="en-US" altLang="ja-JP" sz="2400" b="0" i="1" smtClean="0">
                                  <a:latin typeface="Cambria Math"/>
                                  <a:ea typeface="Cambria Math"/>
                                </a:rPr>
                                <m:t>𝑄</m:t>
                              </m:r>
                            </m:num>
                            <m:den>
                              <m:r>
                                <a:rPr kumimoji="1" lang="en-US" altLang="ja-JP" sz="2400" b="0" i="1" smtClean="0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kumimoji="1" lang="en-US" altLang="ja-JP" sz="2400" b="0" i="1" smtClean="0">
                                  <a:latin typeface="Cambria Math"/>
                                  <a:ea typeface="Cambria Math"/>
                                </a:rPr>
                                <m:t>𝐿</m:t>
                              </m:r>
                            </m:den>
                          </m:f>
                        </m:den>
                      </m:f>
                      <m:r>
                        <a:rPr kumimoji="1" lang="en-US" altLang="ja-JP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𝑀𝑃𝐿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3501008"/>
                <a:ext cx="3159137" cy="84119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2339975" y="4797152"/>
                <a:ext cx="5832476" cy="8411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kumimoji="1" lang="en-US" altLang="ja-JP" sz="2400" b="0" i="1" smtClean="0">
                              <a:latin typeface="Cambria Math"/>
                              <a:ea typeface="Cambria Math"/>
                            </a:rPr>
                            <m:t>𝐶</m:t>
                          </m:r>
                        </m:num>
                        <m:den>
                          <m:r>
                            <a:rPr kumimoji="1" lang="en-US" altLang="ja-JP" sz="2400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kumimoji="1" lang="en-US" altLang="ja-JP" sz="2400" b="0" i="1" smtClean="0">
                              <a:latin typeface="Cambria Math"/>
                              <a:ea typeface="Cambria Math"/>
                            </a:rPr>
                            <m:t>𝑄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/>
                        </a:rPr>
                        <m:t>𝑤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kumimoji="1" lang="en-US" altLang="ja-JP" sz="2400" b="0" i="1" smtClean="0">
                              <a:latin typeface="Cambria Math"/>
                              <a:ea typeface="Cambria Math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kumimoji="1" lang="en-US" altLang="ja-JP" sz="2400" b="0" i="1" smtClean="0">
                              <a:latin typeface="Cambria Math"/>
                              <a:ea typeface="Cambria Math"/>
                            </a:rPr>
                            <m:t>𝑄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/>
                        </a:rPr>
                        <m:t>𝑤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type m:val="lin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400" b="0" i="1" smtClean="0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kumimoji="1" lang="en-US" altLang="ja-JP" sz="2400" b="0" i="1" smtClean="0">
                                  <a:latin typeface="Cambria Math"/>
                                  <a:ea typeface="Cambria Math"/>
                                </a:rPr>
                                <m:t>𝑄</m:t>
                              </m:r>
                            </m:num>
                            <m:den>
                              <m:r>
                                <a:rPr kumimoji="1" lang="en-US" altLang="ja-JP" sz="2400" b="0" i="1" smtClean="0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kumimoji="1" lang="en-US" altLang="ja-JP" sz="2400" b="0" i="1" smtClean="0">
                                  <a:latin typeface="Cambria Math"/>
                                  <a:ea typeface="Cambria Math"/>
                                </a:rPr>
                                <m:t>𝐿</m:t>
                              </m:r>
                            </m:den>
                          </m:f>
                        </m:den>
                      </m:f>
                      <m:r>
                        <a:rPr kumimoji="1" lang="en-US" altLang="ja-JP" sz="2400" b="0" i="1" smtClean="0">
                          <a:latin typeface="Cambria Math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/>
                        </a:rPr>
                        <m:t>𝑤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𝑀𝑃𝐿</m:t>
                          </m:r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975" y="4797152"/>
                <a:ext cx="5832476" cy="84119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生産における短期と長期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長期：全ての生産要素が可変的なケース</a:t>
            </a:r>
          </a:p>
          <a:p>
            <a:r>
              <a:rPr lang="ja-JP" altLang="en-US"/>
              <a:t>短期：一部の生産要素の投入量を変更できない</a:t>
            </a:r>
          </a:p>
          <a:p>
            <a:pPr lvl="1"/>
            <a:r>
              <a:rPr lang="ja-JP" altLang="en-US"/>
              <a:t>固定的生産要素の存在</a:t>
            </a:r>
          </a:p>
          <a:p>
            <a:r>
              <a:rPr lang="ja-JP" altLang="en-US"/>
              <a:t>現実の時間に即した概念ではない</a:t>
            </a:r>
          </a:p>
          <a:p>
            <a:r>
              <a:rPr lang="ja-JP" altLang="en-US"/>
              <a:t>あくまでも生産要素の投入量の調整が行えるかどうか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短期費用関数</a:t>
            </a:r>
          </a:p>
        </p:txBody>
      </p:sp>
      <p:sp>
        <p:nvSpPr>
          <p:cNvPr id="26627" name="Line 3"/>
          <p:cNvSpPr>
            <a:spLocks noChangeShapeType="1"/>
          </p:cNvSpPr>
          <p:nvPr/>
        </p:nvSpPr>
        <p:spPr bwMode="auto">
          <a:xfrm>
            <a:off x="1619250" y="6308725"/>
            <a:ext cx="6048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6628" name="Line 4"/>
          <p:cNvSpPr>
            <a:spLocks noChangeShapeType="1"/>
          </p:cNvSpPr>
          <p:nvPr/>
        </p:nvSpPr>
        <p:spPr bwMode="auto">
          <a:xfrm flipV="1">
            <a:off x="1619250" y="1196975"/>
            <a:ext cx="0" cy="5111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7812088" y="6092825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Q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1116013" y="1052513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1116013" y="2781300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ja-JP" sz="2400" baseline="-250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6633" name="Arc 9"/>
          <p:cNvSpPr>
            <a:spLocks/>
          </p:cNvSpPr>
          <p:nvPr/>
        </p:nvSpPr>
        <p:spPr bwMode="auto">
          <a:xfrm rot="10800000" flipH="1">
            <a:off x="1619250" y="1484313"/>
            <a:ext cx="4537075" cy="38163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364"/>
              <a:gd name="T1" fmla="*/ 0 h 21600"/>
              <a:gd name="T2" fmla="*/ 21364 w 21364"/>
              <a:gd name="T3" fmla="*/ 18414 h 21600"/>
              <a:gd name="T4" fmla="*/ 0 w 21364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364" h="21600" fill="none" extrusionOk="0">
                <a:moveTo>
                  <a:pt x="-1" y="0"/>
                </a:moveTo>
                <a:cubicBezTo>
                  <a:pt x="10698" y="0"/>
                  <a:pt x="19785" y="7832"/>
                  <a:pt x="21363" y="18414"/>
                </a:cubicBezTo>
              </a:path>
              <a:path w="21364" h="21600" stroke="0" extrusionOk="0">
                <a:moveTo>
                  <a:pt x="-1" y="0"/>
                </a:moveTo>
                <a:cubicBezTo>
                  <a:pt x="10698" y="0"/>
                  <a:pt x="19785" y="7832"/>
                  <a:pt x="21363" y="18414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5364163" y="1484313"/>
            <a:ext cx="2232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240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rK</a:t>
            </a:r>
            <a:r>
              <a:rPr lang="en-US" altLang="ja-JP" sz="2400" baseline="-2500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ja-JP" sz="240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wL</a:t>
            </a:r>
            <a:r>
              <a:rPr lang="en-US" altLang="ja-JP" sz="24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ja-JP" sz="240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5003800" y="6237288"/>
            <a:ext cx="64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ja-JP" sz="2400" baseline="-2500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6643" name="Line 19"/>
          <p:cNvSpPr>
            <a:spLocks noChangeShapeType="1"/>
          </p:cNvSpPr>
          <p:nvPr/>
        </p:nvSpPr>
        <p:spPr bwMode="auto">
          <a:xfrm flipV="1">
            <a:off x="1619250" y="3573463"/>
            <a:ext cx="3816350" cy="2735262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6644" name="Line 20"/>
          <p:cNvSpPr>
            <a:spLocks noChangeShapeType="1"/>
          </p:cNvSpPr>
          <p:nvPr/>
        </p:nvSpPr>
        <p:spPr bwMode="auto">
          <a:xfrm>
            <a:off x="1619250" y="5300663"/>
            <a:ext cx="5184775" cy="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6645" name="Text Box 21"/>
          <p:cNvSpPr txBox="1">
            <a:spLocks noChangeArrowheads="1"/>
          </p:cNvSpPr>
          <p:nvPr/>
        </p:nvSpPr>
        <p:spPr bwMode="auto">
          <a:xfrm>
            <a:off x="1042988" y="5084763"/>
            <a:ext cx="5032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  <a:cs typeface="Times New Roman" pitchFamily="18" charset="0"/>
              </a:rPr>
              <a:t>rK</a:t>
            </a:r>
            <a:r>
              <a:rPr lang="en-US" altLang="ja-JP" baseline="-2500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6646" name="Arc 22"/>
          <p:cNvSpPr>
            <a:spLocks/>
          </p:cNvSpPr>
          <p:nvPr/>
        </p:nvSpPr>
        <p:spPr bwMode="auto">
          <a:xfrm>
            <a:off x="2411413" y="5805488"/>
            <a:ext cx="360362" cy="5032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6647" name="Line 23"/>
          <p:cNvSpPr>
            <a:spLocks noChangeShapeType="1"/>
          </p:cNvSpPr>
          <p:nvPr/>
        </p:nvSpPr>
        <p:spPr bwMode="auto">
          <a:xfrm>
            <a:off x="5435600" y="3573463"/>
            <a:ext cx="0" cy="2735262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6648" name="Line 24"/>
          <p:cNvSpPr>
            <a:spLocks noChangeShapeType="1"/>
          </p:cNvSpPr>
          <p:nvPr/>
        </p:nvSpPr>
        <p:spPr bwMode="auto">
          <a:xfrm flipV="1">
            <a:off x="1619250" y="3573463"/>
            <a:ext cx="3816350" cy="172720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6649" name="Arc 25"/>
          <p:cNvSpPr>
            <a:spLocks/>
          </p:cNvSpPr>
          <p:nvPr/>
        </p:nvSpPr>
        <p:spPr bwMode="auto">
          <a:xfrm>
            <a:off x="2411413" y="4941888"/>
            <a:ext cx="288925" cy="3587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6650" name="Line 26"/>
          <p:cNvSpPr>
            <a:spLocks noChangeShapeType="1"/>
          </p:cNvSpPr>
          <p:nvPr/>
        </p:nvSpPr>
        <p:spPr bwMode="auto">
          <a:xfrm>
            <a:off x="5435600" y="3573463"/>
            <a:ext cx="576263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6651" name="Line 27"/>
          <p:cNvSpPr>
            <a:spLocks noChangeShapeType="1"/>
          </p:cNvSpPr>
          <p:nvPr/>
        </p:nvSpPr>
        <p:spPr bwMode="auto">
          <a:xfrm flipV="1">
            <a:off x="6011863" y="2636838"/>
            <a:ext cx="0" cy="93662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6652" name="Text Box 28"/>
          <p:cNvSpPr txBox="1">
            <a:spLocks noChangeArrowheads="1"/>
          </p:cNvSpPr>
          <p:nvPr/>
        </p:nvSpPr>
        <p:spPr bwMode="auto">
          <a:xfrm>
            <a:off x="2843213" y="5661025"/>
            <a:ext cx="1152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 i="1">
                <a:latin typeface="Times New Roman" pitchFamily="18" charset="0"/>
                <a:cs typeface="Times New Roman" pitchFamily="18" charset="0"/>
              </a:rPr>
              <a:t>AC</a:t>
            </a:r>
            <a:r>
              <a:rPr lang="en-US" altLang="ja-JP" sz="20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ja-JP" sz="2000" i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ja-JP" sz="2000" baseline="-2500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ja-JP" sz="200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6653" name="Text Box 29"/>
          <p:cNvSpPr txBox="1">
            <a:spLocks noChangeArrowheads="1"/>
          </p:cNvSpPr>
          <p:nvPr/>
        </p:nvSpPr>
        <p:spPr bwMode="auto">
          <a:xfrm>
            <a:off x="2268538" y="3860800"/>
            <a:ext cx="1152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 i="1">
                <a:latin typeface="Times New Roman" pitchFamily="18" charset="0"/>
                <a:cs typeface="Times New Roman" pitchFamily="18" charset="0"/>
              </a:rPr>
              <a:t>AVC</a:t>
            </a:r>
            <a:r>
              <a:rPr lang="en-US" altLang="ja-JP" sz="20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ja-JP" sz="2000" i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ja-JP" sz="2000" baseline="-2500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ja-JP" sz="200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6654" name="Line 30"/>
          <p:cNvSpPr>
            <a:spLocks noChangeShapeType="1"/>
          </p:cNvSpPr>
          <p:nvPr/>
        </p:nvSpPr>
        <p:spPr bwMode="auto">
          <a:xfrm flipH="1">
            <a:off x="2627313" y="4221163"/>
            <a:ext cx="144462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6655" name="Text Box 31"/>
          <p:cNvSpPr txBox="1">
            <a:spLocks noChangeArrowheads="1"/>
          </p:cNvSpPr>
          <p:nvPr/>
        </p:nvSpPr>
        <p:spPr bwMode="auto">
          <a:xfrm>
            <a:off x="5580063" y="3644900"/>
            <a:ext cx="576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>
                <a:latin typeface="Symbol" pitchFamily="18" charset="2"/>
                <a:cs typeface="Times New Roman" pitchFamily="18" charset="0"/>
              </a:rPr>
              <a:t>D</a:t>
            </a:r>
            <a:r>
              <a:rPr lang="en-US" altLang="ja-JP" sz="2000" i="1">
                <a:latin typeface="Times New Roman" pitchFamily="18" charset="0"/>
                <a:cs typeface="Times New Roman" pitchFamily="18" charset="0"/>
              </a:rPr>
              <a:t>Q</a:t>
            </a:r>
          </a:p>
        </p:txBody>
      </p:sp>
      <p:sp>
        <p:nvSpPr>
          <p:cNvPr id="26656" name="Text Box 32"/>
          <p:cNvSpPr txBox="1">
            <a:spLocks noChangeArrowheads="1"/>
          </p:cNvSpPr>
          <p:nvPr/>
        </p:nvSpPr>
        <p:spPr bwMode="auto">
          <a:xfrm>
            <a:off x="6011863" y="2852738"/>
            <a:ext cx="576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>
                <a:latin typeface="Symbol" pitchFamily="18" charset="2"/>
                <a:cs typeface="Times New Roman" pitchFamily="18" charset="0"/>
              </a:rPr>
              <a:t>D</a:t>
            </a:r>
            <a:r>
              <a:rPr lang="en-US" altLang="ja-JP" sz="2000" i="1"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26657" name="Line 33"/>
          <p:cNvSpPr>
            <a:spLocks noChangeShapeType="1"/>
          </p:cNvSpPr>
          <p:nvPr/>
        </p:nvSpPr>
        <p:spPr bwMode="auto">
          <a:xfrm flipH="1">
            <a:off x="5435600" y="2708275"/>
            <a:ext cx="576263" cy="8651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6658" name="Arc 34"/>
          <p:cNvSpPr>
            <a:spLocks/>
          </p:cNvSpPr>
          <p:nvPr/>
        </p:nvSpPr>
        <p:spPr bwMode="auto">
          <a:xfrm>
            <a:off x="5580063" y="3357563"/>
            <a:ext cx="215900" cy="2159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6659" name="Text Box 35"/>
          <p:cNvSpPr txBox="1">
            <a:spLocks noChangeArrowheads="1"/>
          </p:cNvSpPr>
          <p:nvPr/>
        </p:nvSpPr>
        <p:spPr bwMode="auto">
          <a:xfrm>
            <a:off x="6372225" y="2205038"/>
            <a:ext cx="1152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 i="1">
                <a:latin typeface="Times New Roman" pitchFamily="18" charset="0"/>
                <a:cs typeface="Times New Roman" pitchFamily="18" charset="0"/>
              </a:rPr>
              <a:t>MC</a:t>
            </a:r>
            <a:r>
              <a:rPr lang="en-US" altLang="ja-JP" sz="20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ja-JP" sz="2000" i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ja-JP" sz="2000" baseline="-2500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ja-JP" sz="200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6660" name="Line 36"/>
          <p:cNvSpPr>
            <a:spLocks noChangeShapeType="1"/>
          </p:cNvSpPr>
          <p:nvPr/>
        </p:nvSpPr>
        <p:spPr bwMode="auto">
          <a:xfrm flipH="1">
            <a:off x="5795963" y="2565400"/>
            <a:ext cx="576262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短期限界費用，短期平均費用</a:t>
            </a:r>
          </a:p>
        </p:txBody>
      </p:sp>
      <p:sp>
        <p:nvSpPr>
          <p:cNvPr id="27651" name="Line 3"/>
          <p:cNvSpPr>
            <a:spLocks noChangeShapeType="1"/>
          </p:cNvSpPr>
          <p:nvPr/>
        </p:nvSpPr>
        <p:spPr bwMode="auto">
          <a:xfrm>
            <a:off x="1619250" y="6308725"/>
            <a:ext cx="6048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7652" name="Line 4"/>
          <p:cNvSpPr>
            <a:spLocks noChangeShapeType="1"/>
          </p:cNvSpPr>
          <p:nvPr/>
        </p:nvSpPr>
        <p:spPr bwMode="auto">
          <a:xfrm flipV="1">
            <a:off x="1619250" y="1196975"/>
            <a:ext cx="0" cy="5111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7812088" y="6092825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Q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468313" y="1412875"/>
            <a:ext cx="1152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MC,AC</a:t>
            </a:r>
          </a:p>
        </p:txBody>
      </p:sp>
      <p:sp>
        <p:nvSpPr>
          <p:cNvPr id="27656" name="Arc 8"/>
          <p:cNvSpPr>
            <a:spLocks/>
          </p:cNvSpPr>
          <p:nvPr/>
        </p:nvSpPr>
        <p:spPr bwMode="auto">
          <a:xfrm rot="10800000" flipH="1">
            <a:off x="1979613" y="1341438"/>
            <a:ext cx="4032250" cy="38163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364"/>
              <a:gd name="T1" fmla="*/ 0 h 21600"/>
              <a:gd name="T2" fmla="*/ 21364 w 21364"/>
              <a:gd name="T3" fmla="*/ 18414 h 21600"/>
              <a:gd name="T4" fmla="*/ 0 w 21364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364" h="21600" fill="none" extrusionOk="0">
                <a:moveTo>
                  <a:pt x="-1" y="0"/>
                </a:moveTo>
                <a:cubicBezTo>
                  <a:pt x="10698" y="0"/>
                  <a:pt x="19785" y="7832"/>
                  <a:pt x="21363" y="18414"/>
                </a:cubicBezTo>
              </a:path>
              <a:path w="21364" h="21600" stroke="0" extrusionOk="0">
                <a:moveTo>
                  <a:pt x="-1" y="0"/>
                </a:moveTo>
                <a:cubicBezTo>
                  <a:pt x="10698" y="0"/>
                  <a:pt x="19785" y="7832"/>
                  <a:pt x="21363" y="18414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7679" name="Arc 31"/>
          <p:cNvSpPr>
            <a:spLocks/>
          </p:cNvSpPr>
          <p:nvPr/>
        </p:nvSpPr>
        <p:spPr bwMode="auto">
          <a:xfrm rot="-14129913">
            <a:off x="4157663" y="1466850"/>
            <a:ext cx="3073400" cy="2533650"/>
          </a:xfrm>
          <a:custGeom>
            <a:avLst/>
            <a:gdLst>
              <a:gd name="G0" fmla="+- 0 0 0"/>
              <a:gd name="G1" fmla="+- 21503 0 0"/>
              <a:gd name="G2" fmla="+- 21600 0 0"/>
              <a:gd name="T0" fmla="*/ 2042 w 21600"/>
              <a:gd name="T1" fmla="*/ 0 h 21503"/>
              <a:gd name="T2" fmla="*/ 21600 w 21600"/>
              <a:gd name="T3" fmla="*/ 21367 h 21503"/>
              <a:gd name="T4" fmla="*/ 0 w 21600"/>
              <a:gd name="T5" fmla="*/ 21503 h 21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503" fill="none" extrusionOk="0">
                <a:moveTo>
                  <a:pt x="2042" y="-1"/>
                </a:moveTo>
                <a:cubicBezTo>
                  <a:pt x="13078" y="1047"/>
                  <a:pt x="21529" y="10280"/>
                  <a:pt x="21599" y="21367"/>
                </a:cubicBezTo>
              </a:path>
              <a:path w="21600" h="21503" stroke="0" extrusionOk="0">
                <a:moveTo>
                  <a:pt x="2042" y="-1"/>
                </a:moveTo>
                <a:cubicBezTo>
                  <a:pt x="13078" y="1047"/>
                  <a:pt x="21529" y="10280"/>
                  <a:pt x="21599" y="21367"/>
                </a:cubicBezTo>
                <a:lnTo>
                  <a:pt x="0" y="21503"/>
                </a:lnTo>
                <a:close/>
              </a:path>
            </a:pathLst>
          </a:cu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7680" name="Arc 32"/>
          <p:cNvSpPr>
            <a:spLocks/>
          </p:cNvSpPr>
          <p:nvPr/>
        </p:nvSpPr>
        <p:spPr bwMode="auto">
          <a:xfrm rot="-13373138">
            <a:off x="2268538" y="2060575"/>
            <a:ext cx="3541712" cy="3189288"/>
          </a:xfrm>
          <a:custGeom>
            <a:avLst/>
            <a:gdLst>
              <a:gd name="G0" fmla="+- 0 0 0"/>
              <a:gd name="G1" fmla="+- 21503 0 0"/>
              <a:gd name="G2" fmla="+- 21600 0 0"/>
              <a:gd name="T0" fmla="*/ 2042 w 21600"/>
              <a:gd name="T1" fmla="*/ 0 h 21503"/>
              <a:gd name="T2" fmla="*/ 21600 w 21600"/>
              <a:gd name="T3" fmla="*/ 21367 h 21503"/>
              <a:gd name="T4" fmla="*/ 0 w 21600"/>
              <a:gd name="T5" fmla="*/ 21503 h 21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503" fill="none" extrusionOk="0">
                <a:moveTo>
                  <a:pt x="2042" y="-1"/>
                </a:moveTo>
                <a:cubicBezTo>
                  <a:pt x="13078" y="1047"/>
                  <a:pt x="21529" y="10280"/>
                  <a:pt x="21599" y="21367"/>
                </a:cubicBezTo>
              </a:path>
              <a:path w="21600" h="21503" stroke="0" extrusionOk="0">
                <a:moveTo>
                  <a:pt x="2042" y="-1"/>
                </a:moveTo>
                <a:cubicBezTo>
                  <a:pt x="13078" y="1047"/>
                  <a:pt x="21529" y="10280"/>
                  <a:pt x="21599" y="21367"/>
                </a:cubicBezTo>
                <a:lnTo>
                  <a:pt x="0" y="21503"/>
                </a:lnTo>
                <a:close/>
              </a:path>
            </a:pathLst>
          </a:cu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endParaRPr lang="ja-JP" altLang="ja-JP"/>
          </a:p>
        </p:txBody>
      </p:sp>
      <p:sp>
        <p:nvSpPr>
          <p:cNvPr id="27681" name="Text Box 33"/>
          <p:cNvSpPr txBox="1">
            <a:spLocks noChangeArrowheads="1"/>
          </p:cNvSpPr>
          <p:nvPr/>
        </p:nvSpPr>
        <p:spPr bwMode="auto">
          <a:xfrm>
            <a:off x="5639566" y="1527374"/>
            <a:ext cx="64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 dirty="0">
                <a:latin typeface="Times New Roman" pitchFamily="18" charset="0"/>
                <a:cs typeface="Times New Roman" pitchFamily="18" charset="0"/>
              </a:rPr>
              <a:t>MC</a:t>
            </a:r>
          </a:p>
        </p:txBody>
      </p:sp>
      <p:sp>
        <p:nvSpPr>
          <p:cNvPr id="27682" name="Text Box 34"/>
          <p:cNvSpPr txBox="1">
            <a:spLocks noChangeArrowheads="1"/>
          </p:cNvSpPr>
          <p:nvPr/>
        </p:nvSpPr>
        <p:spPr bwMode="auto">
          <a:xfrm>
            <a:off x="7150337" y="1982170"/>
            <a:ext cx="64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 dirty="0">
                <a:latin typeface="Times New Roman" pitchFamily="18" charset="0"/>
                <a:cs typeface="Times New Roman" pitchFamily="18" charset="0"/>
              </a:rPr>
              <a:t>AC</a:t>
            </a:r>
          </a:p>
        </p:txBody>
      </p:sp>
      <p:sp>
        <p:nvSpPr>
          <p:cNvPr id="27683" name="Text Box 35"/>
          <p:cNvSpPr txBox="1">
            <a:spLocks noChangeArrowheads="1"/>
          </p:cNvSpPr>
          <p:nvPr/>
        </p:nvSpPr>
        <p:spPr bwMode="auto">
          <a:xfrm>
            <a:off x="6156416" y="3552426"/>
            <a:ext cx="93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AVC</a:t>
            </a:r>
          </a:p>
        </p:txBody>
      </p:sp>
      <p:sp>
        <p:nvSpPr>
          <p:cNvPr id="27684" name="Text Box 36"/>
          <p:cNvSpPr txBox="1">
            <a:spLocks noChangeArrowheads="1"/>
          </p:cNvSpPr>
          <p:nvPr/>
        </p:nvSpPr>
        <p:spPr bwMode="auto">
          <a:xfrm>
            <a:off x="6133305" y="3923364"/>
            <a:ext cx="2089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 dirty="0"/>
              <a:t>平均可変費用</a:t>
            </a:r>
          </a:p>
        </p:txBody>
      </p:sp>
      <p:sp>
        <p:nvSpPr>
          <p:cNvPr id="27685" name="Text Box 37"/>
          <p:cNvSpPr txBox="1">
            <a:spLocks noChangeArrowheads="1"/>
          </p:cNvSpPr>
          <p:nvPr/>
        </p:nvSpPr>
        <p:spPr bwMode="auto">
          <a:xfrm>
            <a:off x="7142108" y="1755974"/>
            <a:ext cx="11509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 dirty="0"/>
              <a:t>平均費用</a:t>
            </a:r>
          </a:p>
        </p:txBody>
      </p:sp>
      <p:sp>
        <p:nvSpPr>
          <p:cNvPr id="27686" name="Text Box 38"/>
          <p:cNvSpPr txBox="1">
            <a:spLocks noChangeArrowheads="1"/>
          </p:cNvSpPr>
          <p:nvPr/>
        </p:nvSpPr>
        <p:spPr bwMode="auto">
          <a:xfrm>
            <a:off x="4643438" y="1557338"/>
            <a:ext cx="12239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/>
              <a:t>限界費用</a:t>
            </a:r>
          </a:p>
        </p:txBody>
      </p:sp>
      <p:sp>
        <p:nvSpPr>
          <p:cNvPr id="27687" name="Text Box 39"/>
          <p:cNvSpPr txBox="1">
            <a:spLocks noChangeArrowheads="1"/>
          </p:cNvSpPr>
          <p:nvPr/>
        </p:nvSpPr>
        <p:spPr bwMode="auto">
          <a:xfrm>
            <a:off x="4895897" y="3161902"/>
            <a:ext cx="360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 i="1" dirty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7688" name="Text Box 40"/>
          <p:cNvSpPr txBox="1">
            <a:spLocks noChangeArrowheads="1"/>
          </p:cNvSpPr>
          <p:nvPr/>
        </p:nvSpPr>
        <p:spPr bwMode="auto">
          <a:xfrm>
            <a:off x="3793837" y="4240920"/>
            <a:ext cx="360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 i="1" dirty="0"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sp>
        <p:nvSpPr>
          <p:cNvPr id="27689" name="Text Box 41"/>
          <p:cNvSpPr txBox="1">
            <a:spLocks noChangeArrowheads="1"/>
          </p:cNvSpPr>
          <p:nvPr/>
        </p:nvSpPr>
        <p:spPr bwMode="auto">
          <a:xfrm>
            <a:off x="1979613" y="5516563"/>
            <a:ext cx="5184775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/>
              <a:t>限界費用逓増</a:t>
            </a:r>
          </a:p>
          <a:p>
            <a:pPr>
              <a:spcBef>
                <a:spcPct val="50000"/>
              </a:spcBef>
            </a:pPr>
            <a:r>
              <a:rPr lang="en-US" altLang="ja-JP"/>
              <a:t>B</a:t>
            </a:r>
            <a:r>
              <a:rPr lang="ja-JP" altLang="en-US"/>
              <a:t>点，</a:t>
            </a:r>
            <a:r>
              <a:rPr lang="en-US" altLang="ja-JP"/>
              <a:t>S</a:t>
            </a:r>
            <a:r>
              <a:rPr lang="ja-JP" altLang="en-US"/>
              <a:t>点は平均費用，平均可変費用の最小点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費用関数の導出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 sz="2800" dirty="0"/>
              <a:t>費用関数</a:t>
            </a:r>
          </a:p>
          <a:p>
            <a:pPr lvl="1">
              <a:buFont typeface="Wingdings" pitchFamily="2" charset="2"/>
              <a:buNone/>
            </a:pPr>
            <a:r>
              <a:rPr lang="ja-JP" altLang="en-US" sz="2400" dirty="0">
                <a:latin typeface="Times New Roman" pitchFamily="18" charset="0"/>
                <a:cs typeface="Times New Roman" pitchFamily="18" charset="0"/>
              </a:rPr>
              <a:t>産出量</a:t>
            </a:r>
            <a:r>
              <a:rPr lang="en-US" altLang="ja-JP" sz="24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ja-JP" altLang="en-US" sz="2400" i="1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ja-JP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ja-JP" alt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　費用最小化　　最少費用　</a:t>
            </a:r>
            <a:r>
              <a:rPr lang="en-US" altLang="ja-JP" sz="2400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</a:t>
            </a:r>
            <a:r>
              <a:rPr lang="en-US" altLang="ja-JP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=</a:t>
            </a:r>
            <a:r>
              <a:rPr lang="en-US" altLang="ja-JP" sz="2400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</a:t>
            </a:r>
            <a:r>
              <a:rPr lang="en-US" altLang="ja-JP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</a:t>
            </a:r>
            <a:r>
              <a:rPr lang="en-US" altLang="ja-JP" sz="2400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Q</a:t>
            </a:r>
            <a:r>
              <a:rPr lang="en-US" altLang="ja-JP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</a:t>
            </a:r>
          </a:p>
          <a:p>
            <a:pPr lvl="1">
              <a:buFont typeface="Wingdings" pitchFamily="2" charset="2"/>
              <a:buNone/>
            </a:pPr>
            <a:r>
              <a:rPr lang="ja-JP" alt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→最小費用、関数として捉えたもの。</a:t>
            </a:r>
            <a:endParaRPr lang="en-US" altLang="ja-JP" sz="2400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lvl="1">
              <a:buFont typeface="Wingdings" pitchFamily="2" charset="2"/>
              <a:buNone/>
            </a:pPr>
            <a:r>
              <a:rPr lang="ja-JP" alt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→どのように生産要素を揃えるのか</a:t>
            </a:r>
            <a:endParaRPr lang="en-US" altLang="ja-JP" sz="2400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lvl="1">
              <a:buFont typeface="Wingdings" pitchFamily="2" charset="2"/>
              <a:buNone/>
            </a:pPr>
            <a:r>
              <a:rPr lang="ja-JP" alt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→</a:t>
            </a:r>
            <a:endParaRPr lang="en-US" altLang="ja-JP" sz="2400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r>
              <a:rPr lang="ja-JP" altLang="en-US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費用最小化行動</a:t>
            </a:r>
          </a:p>
          <a:p>
            <a:pPr lvl="1">
              <a:buFont typeface="Wingdings" pitchFamily="2" charset="2"/>
              <a:buNone/>
            </a:pPr>
            <a:r>
              <a:rPr lang="ja-JP" alt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生産要素価格は所与（市場で決まっている）</a:t>
            </a:r>
          </a:p>
          <a:p>
            <a:pPr lvl="1">
              <a:buFont typeface="Wingdings" pitchFamily="2" charset="2"/>
              <a:buNone/>
            </a:pPr>
            <a:r>
              <a:rPr lang="ja-JP" alt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一定の産出量を実現するために，どのような生産要素の投入量が費用を最小にするか</a:t>
            </a:r>
          </a:p>
          <a:p>
            <a:r>
              <a:rPr lang="ja-JP" altLang="en-US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全ての生産要素が可変的な場合（長期）</a:t>
            </a:r>
          </a:p>
          <a:p>
            <a:r>
              <a:rPr lang="ja-JP" altLang="en-US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固定的な生産要素が存在する場合（短</a:t>
            </a:r>
            <a:r>
              <a:rPr lang="ja-JP" altLang="en-US" sz="2800" dirty="0">
                <a:sym typeface="Wingdings" pitchFamily="2" charset="2"/>
              </a:rPr>
              <a:t>期）</a:t>
            </a:r>
            <a:endParaRPr lang="ja-JP" altLang="en-US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短期費用曲線と長期費用曲線</a:t>
            </a:r>
          </a:p>
        </p:txBody>
      </p:sp>
      <p:sp>
        <p:nvSpPr>
          <p:cNvPr id="29699" name="Line 3"/>
          <p:cNvSpPr>
            <a:spLocks noChangeShapeType="1"/>
          </p:cNvSpPr>
          <p:nvPr/>
        </p:nvSpPr>
        <p:spPr bwMode="auto">
          <a:xfrm>
            <a:off x="1619250" y="6308725"/>
            <a:ext cx="6048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9700" name="Line 4"/>
          <p:cNvSpPr>
            <a:spLocks noChangeShapeType="1"/>
          </p:cNvSpPr>
          <p:nvPr/>
        </p:nvSpPr>
        <p:spPr bwMode="auto">
          <a:xfrm flipV="1">
            <a:off x="1619250" y="1196975"/>
            <a:ext cx="0" cy="5111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7812088" y="6092825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Q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827088" y="1268413"/>
            <a:ext cx="719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AC</a:t>
            </a:r>
          </a:p>
        </p:txBody>
      </p:sp>
      <p:sp>
        <p:nvSpPr>
          <p:cNvPr id="29705" name="Arc 9"/>
          <p:cNvSpPr>
            <a:spLocks/>
          </p:cNvSpPr>
          <p:nvPr/>
        </p:nvSpPr>
        <p:spPr bwMode="auto">
          <a:xfrm rot="-13956542">
            <a:off x="1822450" y="3082925"/>
            <a:ext cx="1930400" cy="1327150"/>
          </a:xfrm>
          <a:custGeom>
            <a:avLst/>
            <a:gdLst>
              <a:gd name="G0" fmla="+- 3751 0 0"/>
              <a:gd name="G1" fmla="+- 21600 0 0"/>
              <a:gd name="G2" fmla="+- 21600 0 0"/>
              <a:gd name="T0" fmla="*/ 0 w 25351"/>
              <a:gd name="T1" fmla="*/ 328 h 23157"/>
              <a:gd name="T2" fmla="*/ 25295 w 25351"/>
              <a:gd name="T3" fmla="*/ 23157 h 23157"/>
              <a:gd name="T4" fmla="*/ 3751 w 25351"/>
              <a:gd name="T5" fmla="*/ 21600 h 23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351" h="23157" fill="none" extrusionOk="0">
                <a:moveTo>
                  <a:pt x="0" y="328"/>
                </a:moveTo>
                <a:cubicBezTo>
                  <a:pt x="1238" y="109"/>
                  <a:pt x="2493" y="-1"/>
                  <a:pt x="3751" y="0"/>
                </a:cubicBezTo>
                <a:cubicBezTo>
                  <a:pt x="15680" y="0"/>
                  <a:pt x="25351" y="9670"/>
                  <a:pt x="25351" y="21600"/>
                </a:cubicBezTo>
                <a:cubicBezTo>
                  <a:pt x="25351" y="22119"/>
                  <a:pt x="25332" y="22638"/>
                  <a:pt x="25294" y="23156"/>
                </a:cubicBezTo>
              </a:path>
              <a:path w="25351" h="23157" stroke="0" extrusionOk="0">
                <a:moveTo>
                  <a:pt x="0" y="328"/>
                </a:moveTo>
                <a:cubicBezTo>
                  <a:pt x="1238" y="109"/>
                  <a:pt x="2493" y="-1"/>
                  <a:pt x="3751" y="0"/>
                </a:cubicBezTo>
                <a:cubicBezTo>
                  <a:pt x="15680" y="0"/>
                  <a:pt x="25351" y="9670"/>
                  <a:pt x="25351" y="21600"/>
                </a:cubicBezTo>
                <a:cubicBezTo>
                  <a:pt x="25351" y="22119"/>
                  <a:pt x="25332" y="22638"/>
                  <a:pt x="25294" y="23156"/>
                </a:cubicBezTo>
                <a:lnTo>
                  <a:pt x="3751" y="21600"/>
                </a:lnTo>
                <a:close/>
              </a:path>
            </a:pathLst>
          </a:custGeom>
          <a:noFill/>
          <a:ln w="57150" cap="rnd">
            <a:solidFill>
              <a:schemeClr val="tx2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ja-JP" altLang="ja-JP"/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6877050" y="4149725"/>
            <a:ext cx="93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LRAC</a:t>
            </a:r>
          </a:p>
        </p:txBody>
      </p:sp>
      <p:sp>
        <p:nvSpPr>
          <p:cNvPr id="29716" name="Arc 20"/>
          <p:cNvSpPr>
            <a:spLocks/>
          </p:cNvSpPr>
          <p:nvPr/>
        </p:nvSpPr>
        <p:spPr bwMode="auto">
          <a:xfrm rot="-13956542">
            <a:off x="2948781" y="2820194"/>
            <a:ext cx="2214563" cy="1558925"/>
          </a:xfrm>
          <a:custGeom>
            <a:avLst/>
            <a:gdLst>
              <a:gd name="G0" fmla="+- 3751 0 0"/>
              <a:gd name="G1" fmla="+- 21600 0 0"/>
              <a:gd name="G2" fmla="+- 21600 0 0"/>
              <a:gd name="T0" fmla="*/ 0 w 25351"/>
              <a:gd name="T1" fmla="*/ 328 h 23157"/>
              <a:gd name="T2" fmla="*/ 25295 w 25351"/>
              <a:gd name="T3" fmla="*/ 23157 h 23157"/>
              <a:gd name="T4" fmla="*/ 3751 w 25351"/>
              <a:gd name="T5" fmla="*/ 21600 h 23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351" h="23157" fill="none" extrusionOk="0">
                <a:moveTo>
                  <a:pt x="0" y="328"/>
                </a:moveTo>
                <a:cubicBezTo>
                  <a:pt x="1238" y="109"/>
                  <a:pt x="2493" y="-1"/>
                  <a:pt x="3751" y="0"/>
                </a:cubicBezTo>
                <a:cubicBezTo>
                  <a:pt x="15680" y="0"/>
                  <a:pt x="25351" y="9670"/>
                  <a:pt x="25351" y="21600"/>
                </a:cubicBezTo>
                <a:cubicBezTo>
                  <a:pt x="25351" y="22119"/>
                  <a:pt x="25332" y="22638"/>
                  <a:pt x="25294" y="23156"/>
                </a:cubicBezTo>
              </a:path>
              <a:path w="25351" h="23157" stroke="0" extrusionOk="0">
                <a:moveTo>
                  <a:pt x="0" y="328"/>
                </a:moveTo>
                <a:cubicBezTo>
                  <a:pt x="1238" y="109"/>
                  <a:pt x="2493" y="-1"/>
                  <a:pt x="3751" y="0"/>
                </a:cubicBezTo>
                <a:cubicBezTo>
                  <a:pt x="15680" y="0"/>
                  <a:pt x="25351" y="9670"/>
                  <a:pt x="25351" y="21600"/>
                </a:cubicBezTo>
                <a:cubicBezTo>
                  <a:pt x="25351" y="22119"/>
                  <a:pt x="25332" y="22638"/>
                  <a:pt x="25294" y="23156"/>
                </a:cubicBezTo>
                <a:lnTo>
                  <a:pt x="3751" y="21600"/>
                </a:lnTo>
                <a:close/>
              </a:path>
            </a:pathLst>
          </a:cu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ja-JP" altLang="ja-JP"/>
          </a:p>
        </p:txBody>
      </p:sp>
      <p:sp>
        <p:nvSpPr>
          <p:cNvPr id="29717" name="Arc 21"/>
          <p:cNvSpPr>
            <a:spLocks/>
          </p:cNvSpPr>
          <p:nvPr/>
        </p:nvSpPr>
        <p:spPr bwMode="auto">
          <a:xfrm rot="-13956542">
            <a:off x="4182269" y="3026569"/>
            <a:ext cx="2273300" cy="1204912"/>
          </a:xfrm>
          <a:custGeom>
            <a:avLst/>
            <a:gdLst>
              <a:gd name="G0" fmla="+- 3751 0 0"/>
              <a:gd name="G1" fmla="+- 21600 0 0"/>
              <a:gd name="G2" fmla="+- 21600 0 0"/>
              <a:gd name="T0" fmla="*/ 0 w 25351"/>
              <a:gd name="T1" fmla="*/ 328 h 23157"/>
              <a:gd name="T2" fmla="*/ 25295 w 25351"/>
              <a:gd name="T3" fmla="*/ 23157 h 23157"/>
              <a:gd name="T4" fmla="*/ 3751 w 25351"/>
              <a:gd name="T5" fmla="*/ 21600 h 23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351" h="23157" fill="none" extrusionOk="0">
                <a:moveTo>
                  <a:pt x="0" y="328"/>
                </a:moveTo>
                <a:cubicBezTo>
                  <a:pt x="1238" y="109"/>
                  <a:pt x="2493" y="-1"/>
                  <a:pt x="3751" y="0"/>
                </a:cubicBezTo>
                <a:cubicBezTo>
                  <a:pt x="15680" y="0"/>
                  <a:pt x="25351" y="9670"/>
                  <a:pt x="25351" y="21600"/>
                </a:cubicBezTo>
                <a:cubicBezTo>
                  <a:pt x="25351" y="22119"/>
                  <a:pt x="25332" y="22638"/>
                  <a:pt x="25294" y="23156"/>
                </a:cubicBezTo>
              </a:path>
              <a:path w="25351" h="23157" stroke="0" extrusionOk="0">
                <a:moveTo>
                  <a:pt x="0" y="328"/>
                </a:moveTo>
                <a:cubicBezTo>
                  <a:pt x="1238" y="109"/>
                  <a:pt x="2493" y="-1"/>
                  <a:pt x="3751" y="0"/>
                </a:cubicBezTo>
                <a:cubicBezTo>
                  <a:pt x="15680" y="0"/>
                  <a:pt x="25351" y="9670"/>
                  <a:pt x="25351" y="21600"/>
                </a:cubicBezTo>
                <a:cubicBezTo>
                  <a:pt x="25351" y="22119"/>
                  <a:pt x="25332" y="22638"/>
                  <a:pt x="25294" y="23156"/>
                </a:cubicBezTo>
                <a:lnTo>
                  <a:pt x="3751" y="21600"/>
                </a:lnTo>
                <a:close/>
              </a:path>
            </a:pathLst>
          </a:custGeom>
          <a:noFill/>
          <a:ln w="57150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ja-JP" altLang="ja-JP"/>
          </a:p>
        </p:txBody>
      </p:sp>
      <p:sp>
        <p:nvSpPr>
          <p:cNvPr id="29715" name="Line 19"/>
          <p:cNvSpPr>
            <a:spLocks noChangeShapeType="1"/>
          </p:cNvSpPr>
          <p:nvPr/>
        </p:nvSpPr>
        <p:spPr bwMode="auto">
          <a:xfrm>
            <a:off x="1619250" y="4365625"/>
            <a:ext cx="52578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9718" name="Text Box 22"/>
          <p:cNvSpPr txBox="1">
            <a:spLocks noChangeArrowheads="1"/>
          </p:cNvSpPr>
          <p:nvPr/>
        </p:nvSpPr>
        <p:spPr bwMode="auto">
          <a:xfrm>
            <a:off x="3203575" y="2997200"/>
            <a:ext cx="1225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 dirty="0">
                <a:latin typeface="Times New Roman" pitchFamily="18" charset="0"/>
                <a:cs typeface="Times New Roman" pitchFamily="18" charset="0"/>
              </a:rPr>
              <a:t>SRAC</a:t>
            </a:r>
            <a:r>
              <a:rPr lang="en-US" altLang="ja-JP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9719" name="Text Box 23"/>
          <p:cNvSpPr txBox="1">
            <a:spLocks noChangeArrowheads="1"/>
          </p:cNvSpPr>
          <p:nvPr/>
        </p:nvSpPr>
        <p:spPr bwMode="auto">
          <a:xfrm>
            <a:off x="4787900" y="2708275"/>
            <a:ext cx="1225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SRAC</a:t>
            </a:r>
            <a:r>
              <a:rPr lang="en-US" altLang="ja-JP" sz="2400" baseline="-2500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9720" name="Text Box 24"/>
          <p:cNvSpPr txBox="1">
            <a:spLocks noChangeArrowheads="1"/>
          </p:cNvSpPr>
          <p:nvPr/>
        </p:nvSpPr>
        <p:spPr bwMode="auto">
          <a:xfrm>
            <a:off x="6227763" y="2565400"/>
            <a:ext cx="1225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SRAC</a:t>
            </a:r>
            <a:r>
              <a:rPr lang="en-US" altLang="ja-JP" sz="2400" baseline="-2500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9721" name="Text Box 25"/>
          <p:cNvSpPr txBox="1">
            <a:spLocks noChangeArrowheads="1"/>
          </p:cNvSpPr>
          <p:nvPr/>
        </p:nvSpPr>
        <p:spPr bwMode="auto">
          <a:xfrm>
            <a:off x="1835150" y="1916113"/>
            <a:ext cx="20875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ja-JP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ja-JP" i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ja-JP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ja-JP" altLang="en-US"/>
              <a:t>の時の短期平均費用曲線</a:t>
            </a:r>
          </a:p>
        </p:txBody>
      </p:sp>
      <p:sp>
        <p:nvSpPr>
          <p:cNvPr id="29722" name="Line 26"/>
          <p:cNvSpPr>
            <a:spLocks noChangeShapeType="1"/>
          </p:cNvSpPr>
          <p:nvPr/>
        </p:nvSpPr>
        <p:spPr bwMode="auto">
          <a:xfrm>
            <a:off x="2700338" y="2565400"/>
            <a:ext cx="576262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9723" name="Text Box 27"/>
          <p:cNvSpPr txBox="1">
            <a:spLocks noChangeArrowheads="1"/>
          </p:cNvSpPr>
          <p:nvPr/>
        </p:nvSpPr>
        <p:spPr bwMode="auto">
          <a:xfrm>
            <a:off x="4284663" y="1844675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ja-JP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ja-JP" i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ja-JP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ja-JP" altLang="en-US"/>
              <a:t>の時</a:t>
            </a:r>
          </a:p>
        </p:txBody>
      </p:sp>
      <p:sp>
        <p:nvSpPr>
          <p:cNvPr id="29724" name="Text Box 28"/>
          <p:cNvSpPr txBox="1">
            <a:spLocks noChangeArrowheads="1"/>
          </p:cNvSpPr>
          <p:nvPr/>
        </p:nvSpPr>
        <p:spPr bwMode="auto">
          <a:xfrm>
            <a:off x="6372225" y="1844675"/>
            <a:ext cx="1223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ja-JP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ja-JP" i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ja-JP" baseline="-250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ja-JP" altLang="en-US"/>
              <a:t>の時</a:t>
            </a:r>
          </a:p>
        </p:txBody>
      </p:sp>
      <p:sp>
        <p:nvSpPr>
          <p:cNvPr id="29725" name="Line 29"/>
          <p:cNvSpPr>
            <a:spLocks noChangeShapeType="1"/>
          </p:cNvSpPr>
          <p:nvPr/>
        </p:nvSpPr>
        <p:spPr bwMode="auto">
          <a:xfrm>
            <a:off x="4932363" y="2276475"/>
            <a:ext cx="287337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9726" name="Line 30"/>
          <p:cNvSpPr>
            <a:spLocks noChangeShapeType="1"/>
          </p:cNvSpPr>
          <p:nvPr/>
        </p:nvSpPr>
        <p:spPr bwMode="auto">
          <a:xfrm flipH="1">
            <a:off x="6659563" y="2205038"/>
            <a:ext cx="14446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9727" name="Text Box 31"/>
          <p:cNvSpPr txBox="1">
            <a:spLocks noChangeArrowheads="1"/>
          </p:cNvSpPr>
          <p:nvPr/>
        </p:nvSpPr>
        <p:spPr bwMode="auto">
          <a:xfrm>
            <a:off x="5940425" y="4724400"/>
            <a:ext cx="2735263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ja-JP" altLang="en-US"/>
              <a:t>を自由に調整できる時</a:t>
            </a:r>
          </a:p>
          <a:p>
            <a:pPr>
              <a:spcBef>
                <a:spcPct val="50000"/>
              </a:spcBef>
            </a:pPr>
            <a:r>
              <a:rPr lang="ja-JP" altLang="en-US"/>
              <a:t>長期平均費用曲線</a:t>
            </a:r>
          </a:p>
        </p:txBody>
      </p:sp>
      <p:sp>
        <p:nvSpPr>
          <p:cNvPr id="29728" name="Text Box 32"/>
          <p:cNvSpPr txBox="1">
            <a:spLocks noChangeArrowheads="1"/>
          </p:cNvSpPr>
          <p:nvPr/>
        </p:nvSpPr>
        <p:spPr bwMode="auto">
          <a:xfrm>
            <a:off x="3203575" y="5445125"/>
            <a:ext cx="2881313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/>
              <a:t>規模に関する収穫一定なら</a:t>
            </a:r>
          </a:p>
          <a:p>
            <a:pPr>
              <a:spcBef>
                <a:spcPct val="50000"/>
              </a:spcBef>
            </a:pPr>
            <a:r>
              <a:rPr lang="ja-JP" altLang="en-US"/>
              <a:t>長期平均費用曲線は水平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生産要素の需要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ja-JP" altLang="en-US" sz="2800"/>
              <a:t>最適な労働投入量</a:t>
            </a:r>
          </a:p>
          <a:p>
            <a:pPr>
              <a:buFont typeface="Wingdings" pitchFamily="2" charset="2"/>
              <a:buNone/>
            </a:pPr>
            <a:r>
              <a:rPr lang="ja-JP" altLang="en-US" sz="2800" i="1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ja-JP" sz="2800" i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ja-JP" altLang="en-US" sz="2800">
                <a:latin typeface="Times New Roman" pitchFamily="18" charset="0"/>
                <a:cs typeface="Times New Roman" pitchFamily="18" charset="0"/>
              </a:rPr>
              <a:t>は固定</a:t>
            </a:r>
            <a:r>
              <a:rPr lang="en-US" altLang="ja-JP" sz="2800">
                <a:latin typeface="Times New Roman" pitchFamily="18" charset="0"/>
                <a:cs typeface="Times New Roman" pitchFamily="18" charset="0"/>
              </a:rPr>
              <a:t>(=</a:t>
            </a:r>
            <a:r>
              <a:rPr lang="en-US" altLang="ja-JP" sz="2800" i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ja-JP" sz="2800" baseline="-2500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ja-JP" sz="280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n-US" altLang="ja-JP" sz="2800">
                <a:latin typeface="Symbol" pitchFamily="18" charset="2"/>
                <a:cs typeface="Times New Roman" pitchFamily="18" charset="0"/>
              </a:rPr>
              <a:t>	p</a:t>
            </a:r>
            <a:r>
              <a:rPr lang="en-US" altLang="ja-JP" sz="280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ja-JP" sz="2800" i="1">
                <a:latin typeface="Times New Roman" pitchFamily="18" charset="0"/>
                <a:cs typeface="Times New Roman" pitchFamily="18" charset="0"/>
              </a:rPr>
              <a:t>pF</a:t>
            </a:r>
            <a:r>
              <a:rPr lang="en-US" altLang="ja-JP" sz="28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ja-JP" sz="2800" i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ja-JP" sz="2800" baseline="-2500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ja-JP" sz="28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ja-JP" sz="2800" i="1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ja-JP" sz="2800">
                <a:latin typeface="Times New Roman" pitchFamily="18" charset="0"/>
                <a:cs typeface="Times New Roman" pitchFamily="18" charset="0"/>
              </a:rPr>
              <a:t>) – </a:t>
            </a:r>
            <a:r>
              <a:rPr lang="en-US" altLang="ja-JP" sz="2800" i="1">
                <a:latin typeface="Times New Roman" pitchFamily="18" charset="0"/>
                <a:cs typeface="Times New Roman" pitchFamily="18" charset="0"/>
              </a:rPr>
              <a:t>wL </a:t>
            </a:r>
            <a:r>
              <a:rPr lang="en-US" altLang="ja-JP" sz="280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altLang="ja-JP" sz="2800" i="1">
                <a:latin typeface="Times New Roman" pitchFamily="18" charset="0"/>
                <a:cs typeface="Times New Roman" pitchFamily="18" charset="0"/>
              </a:rPr>
              <a:t>rK</a:t>
            </a:r>
            <a:r>
              <a:rPr lang="en-US" altLang="ja-JP" sz="2800" baseline="-2500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buFont typeface="Wingdings" pitchFamily="2" charset="2"/>
              <a:buNone/>
            </a:pPr>
            <a:r>
              <a:rPr lang="ja-JP" altLang="en-US" sz="2800">
                <a:latin typeface="Times New Roman" pitchFamily="18" charset="0"/>
                <a:cs typeface="Times New Roman" pitchFamily="18" charset="0"/>
              </a:rPr>
              <a:t>利潤最大化の条件</a:t>
            </a:r>
          </a:p>
          <a:p>
            <a:pPr>
              <a:buFont typeface="Wingdings" pitchFamily="2" charset="2"/>
              <a:buNone/>
            </a:pPr>
            <a:r>
              <a:rPr lang="ja-JP" altLang="en-US" sz="280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ja-JP" sz="2800" i="1">
                <a:latin typeface="Times New Roman" pitchFamily="18" charset="0"/>
                <a:cs typeface="Times New Roman" pitchFamily="18" charset="0"/>
              </a:rPr>
              <a:t>p MPL</a:t>
            </a:r>
            <a:r>
              <a:rPr lang="en-US" altLang="ja-JP" sz="280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ja-JP" sz="2800" i="1">
                <a:latin typeface="Times New Roman" pitchFamily="18" charset="0"/>
                <a:cs typeface="Times New Roman" pitchFamily="18" charset="0"/>
              </a:rPr>
              <a:t>w	</a:t>
            </a:r>
            <a:r>
              <a:rPr lang="en-US" altLang="ja-JP" sz="28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ja-JP" altLang="en-US" sz="2800">
                <a:latin typeface="Times New Roman" pitchFamily="18" charset="0"/>
                <a:cs typeface="Times New Roman" pitchFamily="18" charset="0"/>
              </a:rPr>
              <a:t>労働の限界生産物の価値</a:t>
            </a:r>
            <a:r>
              <a:rPr lang="en-US" altLang="ja-JP" sz="280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ja-JP" altLang="en-US" sz="2800">
                <a:latin typeface="Times New Roman" pitchFamily="18" charset="0"/>
                <a:cs typeface="Times New Roman" pitchFamily="18" charset="0"/>
              </a:rPr>
              <a:t>労働</a:t>
            </a:r>
            <a:r>
              <a:rPr lang="en-US" altLang="ja-JP" sz="28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ja-JP" altLang="en-US" sz="2800">
                <a:latin typeface="Times New Roman" pitchFamily="18" charset="0"/>
                <a:cs typeface="Times New Roman" pitchFamily="18" charset="0"/>
              </a:rPr>
              <a:t>単位の費用</a:t>
            </a:r>
            <a:r>
              <a:rPr lang="en-US" altLang="ja-JP" sz="280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n-US" altLang="ja-JP" sz="2800" i="1">
                <a:latin typeface="Times New Roman" pitchFamily="18" charset="0"/>
                <a:cs typeface="Times New Roman" pitchFamily="18" charset="0"/>
              </a:rPr>
              <a:t>	MPL</a:t>
            </a:r>
            <a:r>
              <a:rPr lang="en-US" altLang="ja-JP" sz="280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ja-JP" sz="2800" i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ja-JP" sz="280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ja-JP" sz="2800" i="1">
                <a:latin typeface="Times New Roman" pitchFamily="18" charset="0"/>
                <a:cs typeface="Times New Roman" pitchFamily="18" charset="0"/>
              </a:rPr>
              <a:t>p	</a:t>
            </a:r>
            <a:r>
              <a:rPr lang="en-US" altLang="ja-JP" sz="28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ja-JP" altLang="en-US" sz="2800">
                <a:latin typeface="Times New Roman" pitchFamily="18" charset="0"/>
                <a:cs typeface="Times New Roman" pitchFamily="18" charset="0"/>
              </a:rPr>
              <a:t>労働の限界生産物</a:t>
            </a:r>
            <a:r>
              <a:rPr lang="en-US" altLang="ja-JP" sz="280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ja-JP" altLang="en-US" sz="2800">
                <a:latin typeface="Times New Roman" pitchFamily="18" charset="0"/>
                <a:cs typeface="Times New Roman" pitchFamily="18" charset="0"/>
              </a:rPr>
              <a:t>実質賃金）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労働の需要</a:t>
            </a:r>
          </a:p>
        </p:txBody>
      </p:sp>
      <p:sp>
        <p:nvSpPr>
          <p:cNvPr id="32771" name="Line 3"/>
          <p:cNvSpPr>
            <a:spLocks noChangeShapeType="1"/>
          </p:cNvSpPr>
          <p:nvPr/>
        </p:nvSpPr>
        <p:spPr bwMode="auto">
          <a:xfrm>
            <a:off x="1619250" y="6308725"/>
            <a:ext cx="6048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2772" name="Line 4"/>
          <p:cNvSpPr>
            <a:spLocks noChangeShapeType="1"/>
          </p:cNvSpPr>
          <p:nvPr/>
        </p:nvSpPr>
        <p:spPr bwMode="auto">
          <a:xfrm flipV="1">
            <a:off x="1619250" y="1196975"/>
            <a:ext cx="0" cy="5111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3851275" y="6237288"/>
            <a:ext cx="649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L*</a:t>
            </a: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827088" y="1268413"/>
            <a:ext cx="719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ja-JP" sz="240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p</a:t>
            </a:r>
          </a:p>
        </p:txBody>
      </p:sp>
      <p:sp>
        <p:nvSpPr>
          <p:cNvPr id="32791" name="Line 23"/>
          <p:cNvSpPr>
            <a:spLocks noChangeShapeType="1"/>
          </p:cNvSpPr>
          <p:nvPr/>
        </p:nvSpPr>
        <p:spPr bwMode="auto">
          <a:xfrm>
            <a:off x="2051050" y="2276475"/>
            <a:ext cx="4176713" cy="316865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2792" name="Line 24"/>
          <p:cNvSpPr>
            <a:spLocks noChangeShapeType="1"/>
          </p:cNvSpPr>
          <p:nvPr/>
        </p:nvSpPr>
        <p:spPr bwMode="auto">
          <a:xfrm>
            <a:off x="1619250" y="3789363"/>
            <a:ext cx="4392613" cy="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2793" name="Line 25"/>
          <p:cNvSpPr>
            <a:spLocks noChangeShapeType="1"/>
          </p:cNvSpPr>
          <p:nvPr/>
        </p:nvSpPr>
        <p:spPr bwMode="auto">
          <a:xfrm>
            <a:off x="4067175" y="3789363"/>
            <a:ext cx="0" cy="2519362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2794" name="Text Box 26"/>
          <p:cNvSpPr txBox="1">
            <a:spLocks noChangeArrowheads="1"/>
          </p:cNvSpPr>
          <p:nvPr/>
        </p:nvSpPr>
        <p:spPr bwMode="auto">
          <a:xfrm>
            <a:off x="6300788" y="5300663"/>
            <a:ext cx="935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MPL</a:t>
            </a:r>
          </a:p>
        </p:txBody>
      </p:sp>
      <p:sp>
        <p:nvSpPr>
          <p:cNvPr id="32795" name="Text Box 27"/>
          <p:cNvSpPr txBox="1">
            <a:spLocks noChangeArrowheads="1"/>
          </p:cNvSpPr>
          <p:nvPr/>
        </p:nvSpPr>
        <p:spPr bwMode="auto">
          <a:xfrm>
            <a:off x="6011863" y="4797425"/>
            <a:ext cx="21605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/>
              <a:t>労働の限界生産物</a:t>
            </a:r>
          </a:p>
        </p:txBody>
      </p:sp>
      <p:sp>
        <p:nvSpPr>
          <p:cNvPr id="32796" name="Text Box 28"/>
          <p:cNvSpPr txBox="1">
            <a:spLocks noChangeArrowheads="1"/>
          </p:cNvSpPr>
          <p:nvPr/>
        </p:nvSpPr>
        <p:spPr bwMode="auto">
          <a:xfrm>
            <a:off x="684213" y="3573463"/>
            <a:ext cx="935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ja-JP" sz="240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ja-JP" sz="240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ja-JP" sz="2400" baseline="-2500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32797" name="Text Box 29"/>
          <p:cNvSpPr txBox="1">
            <a:spLocks noChangeArrowheads="1"/>
          </p:cNvSpPr>
          <p:nvPr/>
        </p:nvSpPr>
        <p:spPr bwMode="auto">
          <a:xfrm>
            <a:off x="7740650" y="5949950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生産要素の需要</a:t>
            </a:r>
            <a:r>
              <a:rPr kumimoji="1" lang="en-US" altLang="ja-JP" dirty="0"/>
              <a:t>(2)</a:t>
            </a:r>
            <a:br>
              <a:rPr kumimoji="1" lang="en-US" altLang="ja-JP" dirty="0"/>
            </a:br>
            <a:r>
              <a:rPr lang="ja-JP" altLang="en-US" dirty="0"/>
              <a:t>一般的なケース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kumimoji="1" lang="en-US" altLang="ja-JP" dirty="0"/>
                  <a:t>n</a:t>
                </a:r>
                <a:r>
                  <a:rPr kumimoji="1" lang="ja-JP" altLang="en-US" dirty="0"/>
                  <a:t>種類の生産要素</a:t>
                </a:r>
                <a:r>
                  <a:rPr lang="ja-JP" altLang="en-US" dirty="0"/>
                  <a:t>，生産物市場と生産要素市場は競争的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生産物価格</a:t>
                </a:r>
                <a:r>
                  <a:rPr lang="en-US" altLang="ja-JP" dirty="0"/>
                  <a:t>p, </a:t>
                </a:r>
                <a:r>
                  <a:rPr lang="ja-JP" altLang="en-US" dirty="0"/>
                  <a:t>生産要素価格</a:t>
                </a:r>
                <a:r>
                  <a:rPr lang="en-US" altLang="ja-JP" dirty="0" err="1"/>
                  <a:t>wi</a:t>
                </a:r>
                <a:r>
                  <a:rPr lang="en-US" altLang="ja-JP" dirty="0"/>
                  <a:t> </a:t>
                </a:r>
                <a:r>
                  <a:rPr lang="ja-JP" altLang="en-US" dirty="0"/>
                  <a:t>は与えられている</a:t>
                </a:r>
                <a:endParaRPr lang="en-US" altLang="ja-JP" dirty="0"/>
              </a:p>
              <a:p>
                <a:r>
                  <a:rPr lang="ja-JP" altLang="en-US" dirty="0"/>
                  <a:t>費用最小化　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/>
                          </a:rPr>
                          <m:t>min</m:t>
                        </m:r>
                      </m:fName>
                      <m:e>
                        <m:r>
                          <a:rPr lang="en-US" altLang="ja-JP" b="0" i="1" smtClean="0">
                            <a:latin typeface="Cambria Math"/>
                          </a:rPr>
                          <m:t>𝐶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ja-JP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ja-JP" b="0" i="1" smtClean="0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altLang="ja-JP" b="0" i="1" smtClean="0">
                            <a:latin typeface="Cambria Math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/>
                          </a:rPr>
                          <m:t>s</m:t>
                        </m:r>
                        <m:r>
                          <a:rPr lang="en-US" altLang="ja-JP" b="0" i="0" smtClean="0">
                            <a:latin typeface="Cambria Math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/>
                          </a:rPr>
                          <m:t>t</m:t>
                        </m:r>
                        <m:r>
                          <a:rPr lang="en-US" altLang="ja-JP" b="0" i="0" smtClean="0">
                            <a:latin typeface="Cambria Math"/>
                          </a:rPr>
                          <m:t>. 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ja-JP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ja-JP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ja-JP" b="0" i="1" smtClean="0">
                                <a:latin typeface="Cambria Math"/>
                                <a:ea typeface="Cambria Math"/>
                              </a:rPr>
                              <m:t>⋯,</m:t>
                            </m:r>
                            <m:sSub>
                              <m:sSub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altLang="ja-JP" b="0" i="1" smtClean="0">
                            <a:latin typeface="Cambria Math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</m:func>
                  </m:oMath>
                </a14:m>
                <a:endParaRPr lang="en-US" altLang="ja-JP" dirty="0"/>
              </a:p>
              <a:p>
                <a:r>
                  <a:rPr kumimoji="1" lang="ja-JP" altLang="en-US" dirty="0"/>
                  <a:t>費用最小化の条件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𝑅𝑇𝑆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/>
                                      <a:ea typeface="Cambria Math"/>
                                    </a:rPr>
                                    <m:t>𝑀𝑃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/>
                                  <a:ea typeface="Cambria Math"/>
                                </a:rPr>
                                <m:t>𝑀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/>
                                      <a:ea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kumimoji="1" lang="en-US" altLang="ja-JP" dirty="0"/>
              </a:p>
              <a:p>
                <a:pPr marL="0" indent="0">
                  <a:buNone/>
                </a:pPr>
                <a:r>
                  <a:rPr lang="en-US" altLang="ja-JP" dirty="0"/>
                  <a:t> </a:t>
                </a:r>
              </a:p>
              <a:p>
                <a:pPr marL="0" indent="0">
                  <a:buNone/>
                </a:pPr>
                <a:r>
                  <a:rPr lang="ja-JP" altLang="en-US" dirty="0"/>
                  <a:t>生産要素価格の比率と技術的限界代替率の一致　</a:t>
                </a:r>
                <a:endParaRPr kumimoji="1" lang="en-US" altLang="ja-JP" dirty="0"/>
              </a:p>
              <a:p>
                <a:pPr marL="0" indent="0">
                  <a:buNone/>
                </a:pP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07" t="-26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20871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生産要素の需要</a:t>
            </a:r>
            <a:r>
              <a:rPr kumimoji="1" lang="en-US" altLang="ja-JP" dirty="0"/>
              <a:t>(3)</a:t>
            </a:r>
            <a:br>
              <a:rPr kumimoji="1" lang="en-US" altLang="ja-JP" dirty="0"/>
            </a:br>
            <a:r>
              <a:rPr lang="ja-JP" altLang="en-US" dirty="0"/>
              <a:t>一般的なケース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利潤最大化条件</a:t>
                </a:r>
                <a:endParaRPr kumimoji="1" lang="en-US" altLang="ja-JP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/>
                            </a:rPr>
                            <m:t>max</m:t>
                          </m:r>
                        </m:fName>
                        <m:e>
                          <m:r>
                            <a:rPr kumimoji="1" lang="ja-JP" altLang="en-US" b="0" i="1" smtClean="0">
                              <a:latin typeface="Cambria Math"/>
                            </a:rPr>
                            <m:t>𝜋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=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𝑝𝑓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  <a:ea typeface="Cambria Math"/>
                                </a:rPr>
                                <m:t>⋯,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b="0" i="1" smtClean="0">
                              <a:latin typeface="Cambria Math"/>
                            </a:rPr>
                            <m:t>−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kumimoji="1" lang="en-US" altLang="ja-JP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kumimoji="1" lang="en-US" altLang="ja-JP" dirty="0"/>
              </a:p>
              <a:p>
                <a:r>
                  <a:rPr lang="ja-JP" altLang="en-US" dirty="0"/>
                  <a:t>利潤最大化の条件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kumimoji="1" lang="ja-JP" altLang="en-US" dirty="0"/>
                  <a:t>　</a:t>
                </a:r>
                <a:r>
                  <a:rPr kumimoji="1" lang="en-US" altLang="ja-JP" dirty="0"/>
                  <a:t>			</a:t>
                </a:r>
                <a14:m>
                  <m:oMath xmlns:m="http://schemas.openxmlformats.org/officeDocument/2006/math">
                    <m:r>
                      <a:rPr kumimoji="1" lang="en-US" altLang="ja-JP" i="1" dirty="0">
                        <a:latin typeface="Cambria Math"/>
                      </a:rPr>
                      <m:t>𝑝</m:t>
                    </m:r>
                    <m:r>
                      <a:rPr kumimoji="1" lang="en-US" altLang="ja-JP" i="1" dirty="0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kumimoji="1" lang="en-US" altLang="ja-JP" b="0" i="1" dirty="0" smtClean="0">
                        <a:latin typeface="Cambria Math"/>
                        <a:ea typeface="Cambria Math"/>
                      </a:rPr>
                      <m:t>𝑀</m:t>
                    </m:r>
                    <m:sSub>
                      <m:sSubPr>
                        <m:ctrlPr>
                          <a:rPr kumimoji="1" lang="en-US" altLang="ja-JP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kumimoji="1" lang="en-US" altLang="ja-JP" b="0" i="1" dirty="0" smtClean="0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  <m:sub>
                        <m:r>
                          <a:rPr kumimoji="1" lang="en-US" altLang="ja-JP" b="0" i="1" dirty="0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kumimoji="1" lang="en-US" altLang="ja-JP" b="0" i="1" dirty="0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kumimoji="1" lang="en-US" altLang="ja-JP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kumimoji="1" lang="en-US" altLang="ja-JP" b="0" i="1" dirty="0" smtClean="0">
                            <a:latin typeface="Cambria Math"/>
                            <a:ea typeface="Cambria Math"/>
                          </a:rPr>
                          <m:t>𝑤</m:t>
                        </m:r>
                      </m:e>
                      <m:sub>
                        <m:r>
                          <a:rPr kumimoji="1" lang="en-US" altLang="ja-JP" b="0" i="1" dirty="0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kumimoji="1" lang="en-US" altLang="ja-JP" i="1" dirty="0"/>
              </a:p>
              <a:p>
                <a:pPr marL="457200" lvl="1" indent="0">
                  <a:buNone/>
                </a:pPr>
                <a:r>
                  <a:rPr lang="ja-JP" altLang="en-US" dirty="0">
                    <a:ea typeface="Cambria Math"/>
                  </a:rPr>
                  <a:t>あるいは</a:t>
                </a:r>
                <a:r>
                  <a:rPr lang="en-US" altLang="ja-JP" dirty="0">
                    <a:ea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/>
                        <a:ea typeface="Cambria Math"/>
                      </a:rPr>
                      <m:t>𝑀</m:t>
                    </m:r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  <m:sub>
                        <m:r>
                          <a:rPr lang="en-US" altLang="ja-JP" i="1" dirty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altLang="ja-JP" i="1" dirty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altLang="ja-JP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/>
                                <a:ea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ja-JP" b="0" i="1" dirty="0" smtClean="0">
                            <a:latin typeface="Cambria Math"/>
                            <a:ea typeface="Cambria Math"/>
                          </a:rPr>
                          <m:t>𝑝</m:t>
                        </m:r>
                      </m:den>
                    </m:f>
                  </m:oMath>
                </a14:m>
                <a:endParaRPr kumimoji="1" lang="en-US" altLang="ja-JP" i="1" dirty="0"/>
              </a:p>
              <a:p>
                <a:pPr marL="457200" lvl="1" indent="0">
                  <a:buNone/>
                </a:pPr>
                <a:r>
                  <a:rPr lang="ja-JP" altLang="en-US" dirty="0"/>
                  <a:t>限界生産物と生産要素の実質価格の一致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9815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復習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ja-JP" sz="2400"/>
              <a:t>2</a:t>
            </a:r>
            <a:r>
              <a:rPr lang="ja-JP" altLang="en-US" sz="2400"/>
              <a:t>種類の生産要素で</a:t>
            </a:r>
            <a:r>
              <a:rPr lang="en-US" altLang="ja-JP" sz="2400"/>
              <a:t>1</a:t>
            </a:r>
            <a:r>
              <a:rPr lang="ja-JP" altLang="en-US" sz="2400"/>
              <a:t>種類の産出物を生産するケースを考える。</a:t>
            </a:r>
          </a:p>
          <a:p>
            <a:pPr>
              <a:lnSpc>
                <a:spcPct val="90000"/>
              </a:lnSpc>
            </a:pPr>
            <a:r>
              <a:rPr lang="ja-JP" altLang="en-US" sz="2400"/>
              <a:t>全ての生産要素が可変的な場合，一定の産出量</a:t>
            </a:r>
            <a:r>
              <a:rPr lang="en-US" altLang="ja-JP" sz="2400"/>
              <a:t>Q</a:t>
            </a:r>
            <a:r>
              <a:rPr lang="ja-JP" altLang="en-US" sz="2400"/>
              <a:t>を実現する場合の費用最小化の条件を述べよ。</a:t>
            </a:r>
          </a:p>
          <a:p>
            <a:pPr>
              <a:lnSpc>
                <a:spcPct val="90000"/>
              </a:lnSpc>
            </a:pPr>
            <a:r>
              <a:rPr lang="ja-JP" altLang="en-US" sz="2400"/>
              <a:t>片方の生産要素が固定的な場合，限界費用はなぜ逓増するか。</a:t>
            </a:r>
          </a:p>
          <a:p>
            <a:pPr>
              <a:lnSpc>
                <a:spcPct val="90000"/>
              </a:lnSpc>
            </a:pPr>
            <a:r>
              <a:rPr lang="ja-JP" altLang="en-US" sz="2400"/>
              <a:t>短期平均費用曲線，短期限界費用曲線を描け。</a:t>
            </a:r>
          </a:p>
          <a:p>
            <a:pPr>
              <a:lnSpc>
                <a:spcPct val="90000"/>
              </a:lnSpc>
            </a:pPr>
            <a:r>
              <a:rPr lang="ja-JP" altLang="en-US" sz="2400"/>
              <a:t>長期平均費用曲線と短期平均費用曲線の関係はどうなっているか。</a:t>
            </a:r>
          </a:p>
          <a:p>
            <a:pPr>
              <a:lnSpc>
                <a:spcPct val="90000"/>
              </a:lnSpc>
            </a:pPr>
            <a:r>
              <a:rPr lang="ja-JP" altLang="en-US" sz="2400"/>
              <a:t>労働の需要曲線はなぜ右下がりか。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sz="4000"/>
              <a:t>費用最小化</a:t>
            </a:r>
            <a:br>
              <a:rPr lang="ja-JP" altLang="en-US" sz="4000"/>
            </a:br>
            <a:r>
              <a:rPr lang="ja-JP" altLang="en-US" sz="4000"/>
              <a:t>全ての生産要素が可変的な場合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ja-JP" dirty="0"/>
              <a:t>2</a:t>
            </a:r>
            <a:r>
              <a:rPr lang="ja-JP" altLang="en-US" dirty="0"/>
              <a:t>種類の生産要素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ja-JP" altLang="en-US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ja-JP" i="1" dirty="0">
                <a:latin typeface="Times New Roman" pitchFamily="18" charset="0"/>
                <a:cs typeface="Times New Roman" pitchFamily="18" charset="0"/>
              </a:rPr>
              <a:t>L </a:t>
            </a:r>
            <a:r>
              <a:rPr lang="en-US" altLang="ja-JP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ja-JP" altLang="en-US" dirty="0">
                <a:latin typeface="Times New Roman" pitchFamily="18" charset="0"/>
                <a:cs typeface="Times New Roman" pitchFamily="18" charset="0"/>
              </a:rPr>
              <a:t>労働の投入量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ja-JP" altLang="en-US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ja-JP" i="1" dirty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en-US" altLang="ja-JP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ja-JP" altLang="en-US" dirty="0">
                <a:latin typeface="Times New Roman" pitchFamily="18" charset="0"/>
                <a:cs typeface="Times New Roman" pitchFamily="18" charset="0"/>
              </a:rPr>
              <a:t>資本の投入量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ja-JP" altLang="en-US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ja-JP" i="1" dirty="0">
                <a:latin typeface="Times New Roman" pitchFamily="18" charset="0"/>
                <a:cs typeface="Times New Roman" pitchFamily="18" charset="0"/>
              </a:rPr>
              <a:t>w </a:t>
            </a:r>
            <a:r>
              <a:rPr lang="en-US" altLang="ja-JP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ja-JP" altLang="en-US" dirty="0">
                <a:latin typeface="Times New Roman" pitchFamily="18" charset="0"/>
                <a:cs typeface="Times New Roman" pitchFamily="18" charset="0"/>
              </a:rPr>
              <a:t>労働</a:t>
            </a:r>
            <a:r>
              <a:rPr lang="en-US" altLang="ja-JP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ja-JP" altLang="en-US" dirty="0">
                <a:latin typeface="Times New Roman" pitchFamily="18" charset="0"/>
                <a:cs typeface="Times New Roman" pitchFamily="18" charset="0"/>
              </a:rPr>
              <a:t>単位あたりの費用（所与）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ja-JP" altLang="en-US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ja-JP" i="1" dirty="0"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altLang="ja-JP" dirty="0"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ja-JP" altLang="en-US" dirty="0">
                <a:latin typeface="Times New Roman" pitchFamily="18" charset="0"/>
                <a:cs typeface="Times New Roman" pitchFamily="18" charset="0"/>
              </a:rPr>
              <a:t>資本</a:t>
            </a:r>
            <a:r>
              <a:rPr lang="en-US" altLang="ja-JP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ja-JP" altLang="en-US" dirty="0">
                <a:latin typeface="Times New Roman" pitchFamily="18" charset="0"/>
                <a:cs typeface="Times New Roman" pitchFamily="18" charset="0"/>
              </a:rPr>
              <a:t>単位あた</a:t>
            </a:r>
            <a:r>
              <a:rPr lang="ja-JP" altLang="en-US" dirty="0"/>
              <a:t>りの費用（所与）</a:t>
            </a:r>
            <a:endParaRPr lang="en-US" altLang="ja-JP" dirty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ja-JP" altLang="en-US" dirty="0"/>
              <a:t>→資本の一定期間のもの。</a:t>
            </a:r>
          </a:p>
          <a:p>
            <a:pPr>
              <a:lnSpc>
                <a:spcPct val="90000"/>
              </a:lnSpc>
            </a:pPr>
            <a:r>
              <a:rPr lang="ja-JP" altLang="en-US" dirty="0"/>
              <a:t>費用最小化問題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dirty="0">
                <a:latin typeface="Times New Roman" pitchFamily="18" charset="0"/>
                <a:cs typeface="Times New Roman" pitchFamily="18" charset="0"/>
              </a:rPr>
              <a:t>min  </a:t>
            </a:r>
            <a:r>
              <a:rPr lang="en-US" altLang="ja-JP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ja-JP" i="1" dirty="0" err="1">
                <a:latin typeface="Times New Roman" pitchFamily="18" charset="0"/>
                <a:cs typeface="Times New Roman" pitchFamily="18" charset="0"/>
              </a:rPr>
              <a:t>wL</a:t>
            </a:r>
            <a:r>
              <a:rPr lang="en-US" altLang="ja-JP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ja-JP" i="1" dirty="0">
                <a:latin typeface="Times New Roman" pitchFamily="18" charset="0"/>
                <a:cs typeface="Times New Roman" pitchFamily="18" charset="0"/>
              </a:rPr>
              <a:t>r K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dirty="0">
                <a:latin typeface="Times New Roman" pitchFamily="18" charset="0"/>
                <a:cs typeface="Times New Roman" pitchFamily="18" charset="0"/>
              </a:rPr>
              <a:t>	subject to 	</a:t>
            </a:r>
            <a:r>
              <a:rPr lang="en-US" altLang="ja-JP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ja-JP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ja-JP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ja-JP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ja-JP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ja-JP" dirty="0"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n-US" altLang="ja-JP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ja-JP" baseline="-250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baseline="-250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ja-JP" altLang="en-US" baseline="-25000" dirty="0">
                <a:latin typeface="Times New Roman" pitchFamily="18" charset="0"/>
                <a:cs typeface="Times New Roman" pitchFamily="18" charset="0"/>
              </a:rPr>
              <a:t>は生産関数→</a:t>
            </a:r>
            <a:r>
              <a:rPr lang="en-US" altLang="ja-JP" baseline="-25000" dirty="0" err="1">
                <a:latin typeface="Times New Roman" pitchFamily="18" charset="0"/>
                <a:cs typeface="Times New Roman" pitchFamily="18" charset="0"/>
              </a:rPr>
              <a:t>Qo</a:t>
            </a:r>
            <a:r>
              <a:rPr lang="ja-JP" altLang="en-US" baseline="-25000" dirty="0">
                <a:latin typeface="Times New Roman" pitchFamily="18" charset="0"/>
                <a:cs typeface="Times New Roman" pitchFamily="18" charset="0"/>
              </a:rPr>
              <a:t>で出せる。</a:t>
            </a:r>
            <a:endParaRPr lang="en-US" altLang="ja-JP" baseline="-25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ja-JP" altLang="en-US" baseline="-25000" dirty="0">
                <a:latin typeface="Times New Roman" pitchFamily="18" charset="0"/>
                <a:cs typeface="Times New Roman" pitchFamily="18" charset="0"/>
              </a:rPr>
              <a:t>消費者は予算の制約のもとで効用を最大にする。</a:t>
            </a:r>
            <a:endParaRPr lang="en-US" altLang="ja-JP" baseline="-25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ja-JP" altLang="en-US" baseline="-25000" dirty="0">
                <a:latin typeface="Times New Roman" pitchFamily="18" charset="0"/>
                <a:cs typeface="Times New Roman" pitchFamily="18" charset="0"/>
              </a:rPr>
              <a:t>制約条件、目的関数、総費用が必要</a:t>
            </a:r>
            <a:endParaRPr lang="en-US" altLang="ja-JP" baseline="-25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ja-JP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費用最小化</a:t>
            </a:r>
            <a:r>
              <a:rPr lang="en-US" altLang="ja-JP"/>
              <a:t>(2)</a:t>
            </a:r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>
            <a:off x="1619250" y="6308725"/>
            <a:ext cx="6048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 flipV="1">
            <a:off x="1619250" y="1196975"/>
            <a:ext cx="0" cy="5111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7812088" y="6092825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1116013" y="1052513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K</a:t>
            </a:r>
          </a:p>
        </p:txBody>
      </p:sp>
      <p:sp>
        <p:nvSpPr>
          <p:cNvPr id="6154" name="Line 10"/>
          <p:cNvSpPr>
            <a:spLocks noChangeShapeType="1"/>
          </p:cNvSpPr>
          <p:nvPr/>
        </p:nvSpPr>
        <p:spPr bwMode="auto">
          <a:xfrm>
            <a:off x="1692275" y="3357563"/>
            <a:ext cx="3457575" cy="2951162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155" name="Line 11"/>
          <p:cNvSpPr>
            <a:spLocks noChangeShapeType="1"/>
          </p:cNvSpPr>
          <p:nvPr/>
        </p:nvSpPr>
        <p:spPr bwMode="auto">
          <a:xfrm>
            <a:off x="1619250" y="1773238"/>
            <a:ext cx="5113338" cy="4535487"/>
          </a:xfrm>
          <a:prstGeom prst="line">
            <a:avLst/>
          </a:prstGeom>
          <a:noFill/>
          <a:ln w="57150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156" name="Line 12"/>
          <p:cNvSpPr>
            <a:spLocks noChangeShapeType="1"/>
          </p:cNvSpPr>
          <p:nvPr/>
        </p:nvSpPr>
        <p:spPr bwMode="auto">
          <a:xfrm>
            <a:off x="1619250" y="4652963"/>
            <a:ext cx="2016125" cy="1655762"/>
          </a:xfrm>
          <a:prstGeom prst="line">
            <a:avLst/>
          </a:prstGeom>
          <a:noFill/>
          <a:ln w="57150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157" name="Text Box 13"/>
          <p:cNvSpPr txBox="1">
            <a:spLocks noChangeArrowheads="1"/>
          </p:cNvSpPr>
          <p:nvPr/>
        </p:nvSpPr>
        <p:spPr bwMode="auto">
          <a:xfrm>
            <a:off x="4067175" y="1292344"/>
            <a:ext cx="3600450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 sz="2800" dirty="0"/>
              <a:t>等費用線  </a:t>
            </a:r>
            <a:r>
              <a:rPr lang="en-US" altLang="ja-JP" sz="2800" dirty="0" err="1"/>
              <a:t>isocost</a:t>
            </a:r>
            <a:r>
              <a:rPr lang="en-US" altLang="ja-JP" sz="2800" dirty="0"/>
              <a:t> line</a:t>
            </a:r>
          </a:p>
          <a:p>
            <a:pPr>
              <a:spcBef>
                <a:spcPct val="50000"/>
              </a:spcBef>
            </a:pPr>
            <a:endParaRPr lang="en-US" altLang="ja-JP" sz="2800" dirty="0"/>
          </a:p>
          <a:p>
            <a:pPr>
              <a:spcBef>
                <a:spcPct val="50000"/>
              </a:spcBef>
            </a:pPr>
            <a:endParaRPr lang="en-US" altLang="ja-JP" sz="2800" dirty="0"/>
          </a:p>
          <a:p>
            <a:pPr>
              <a:spcBef>
                <a:spcPct val="50000"/>
              </a:spcBef>
            </a:pPr>
            <a:r>
              <a:rPr lang="en-US" altLang="ja-JP" sz="2800" dirty="0"/>
              <a:t>C</a:t>
            </a:r>
            <a:r>
              <a:rPr lang="ja-JP" altLang="en-US" sz="2800" dirty="0"/>
              <a:t>を一単位あたり大きくした時の変化。</a:t>
            </a:r>
            <a:endParaRPr lang="en-US" altLang="ja-JP" sz="2800" dirty="0"/>
          </a:p>
        </p:txBody>
      </p:sp>
      <p:sp>
        <p:nvSpPr>
          <p:cNvPr id="6158" name="Line 14"/>
          <p:cNvSpPr>
            <a:spLocks noChangeShapeType="1"/>
          </p:cNvSpPr>
          <p:nvPr/>
        </p:nvSpPr>
        <p:spPr bwMode="auto">
          <a:xfrm flipH="1">
            <a:off x="2411413" y="2636838"/>
            <a:ext cx="865187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159" name="Text Box 15"/>
          <p:cNvSpPr txBox="1">
            <a:spLocks noChangeArrowheads="1"/>
          </p:cNvSpPr>
          <p:nvPr/>
        </p:nvSpPr>
        <p:spPr bwMode="auto">
          <a:xfrm>
            <a:off x="3203575" y="2133600"/>
            <a:ext cx="2376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800" i="1">
                <a:latin typeface="Times New Roman" pitchFamily="18" charset="0"/>
                <a:cs typeface="Times New Roman" pitchFamily="18" charset="0"/>
              </a:rPr>
              <a:t>wL</a:t>
            </a:r>
            <a:r>
              <a:rPr lang="en-US" altLang="ja-JP" sz="280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ja-JP" sz="2800" i="1">
                <a:latin typeface="Times New Roman" pitchFamily="18" charset="0"/>
                <a:cs typeface="Times New Roman" pitchFamily="18" charset="0"/>
              </a:rPr>
              <a:t>rK</a:t>
            </a:r>
            <a:r>
              <a:rPr lang="en-US" altLang="ja-JP" sz="280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ja-JP" sz="2800" i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2800" baseline="-2500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6160" name="Arc 16"/>
          <p:cNvSpPr>
            <a:spLocks/>
          </p:cNvSpPr>
          <p:nvPr/>
        </p:nvSpPr>
        <p:spPr bwMode="auto">
          <a:xfrm flipH="1">
            <a:off x="4211638" y="5876925"/>
            <a:ext cx="360362" cy="406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162" name="Text Box 18"/>
          <p:cNvSpPr txBox="1">
            <a:spLocks noChangeArrowheads="1"/>
          </p:cNvSpPr>
          <p:nvPr/>
        </p:nvSpPr>
        <p:spPr bwMode="auto">
          <a:xfrm>
            <a:off x="3708400" y="5661025"/>
            <a:ext cx="720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ja-JP" sz="240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r</a:t>
            </a:r>
          </a:p>
        </p:txBody>
      </p:sp>
      <p:sp>
        <p:nvSpPr>
          <p:cNvPr id="6163" name="Line 19"/>
          <p:cNvSpPr>
            <a:spLocks noChangeShapeType="1"/>
          </p:cNvSpPr>
          <p:nvPr/>
        </p:nvSpPr>
        <p:spPr bwMode="auto">
          <a:xfrm flipV="1">
            <a:off x="3563938" y="4221163"/>
            <a:ext cx="360362" cy="431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164" name="Line 20"/>
          <p:cNvSpPr>
            <a:spLocks noChangeShapeType="1"/>
          </p:cNvSpPr>
          <p:nvPr/>
        </p:nvSpPr>
        <p:spPr bwMode="auto">
          <a:xfrm flipH="1">
            <a:off x="2916238" y="5013325"/>
            <a:ext cx="358775" cy="431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165" name="Text Box 21"/>
          <p:cNvSpPr txBox="1">
            <a:spLocks noChangeArrowheads="1"/>
          </p:cNvSpPr>
          <p:nvPr/>
        </p:nvSpPr>
        <p:spPr bwMode="auto">
          <a:xfrm>
            <a:off x="3059113" y="3933825"/>
            <a:ext cx="10096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dirty="0"/>
              <a:t>  </a:t>
            </a:r>
            <a:r>
              <a:rPr lang="ja-JP" altLang="en-US" dirty="0"/>
              <a:t>増加</a:t>
            </a:r>
            <a:endParaRPr lang="en-US" altLang="ja-JP" dirty="0"/>
          </a:p>
        </p:txBody>
      </p:sp>
      <p:sp>
        <p:nvSpPr>
          <p:cNvPr id="6166" name="Text Box 22"/>
          <p:cNvSpPr txBox="1">
            <a:spLocks noChangeArrowheads="1"/>
          </p:cNvSpPr>
          <p:nvPr/>
        </p:nvSpPr>
        <p:spPr bwMode="auto">
          <a:xfrm>
            <a:off x="2195513" y="4724400"/>
            <a:ext cx="10080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dirty="0"/>
              <a:t> </a:t>
            </a:r>
            <a:r>
              <a:rPr lang="ja-JP" altLang="en-US" dirty="0"/>
              <a:t>減少</a:t>
            </a:r>
            <a:endParaRPr lang="en-US" altLang="ja-JP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9" name="Line 23"/>
          <p:cNvSpPr>
            <a:spLocks noChangeShapeType="1"/>
          </p:cNvSpPr>
          <p:nvPr/>
        </p:nvSpPr>
        <p:spPr bwMode="auto">
          <a:xfrm>
            <a:off x="3348038" y="4797425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40" name="Line 24"/>
          <p:cNvSpPr>
            <a:spLocks noChangeShapeType="1"/>
          </p:cNvSpPr>
          <p:nvPr/>
        </p:nvSpPr>
        <p:spPr bwMode="auto">
          <a:xfrm flipH="1">
            <a:off x="1619250" y="4724400"/>
            <a:ext cx="172878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費用最小化</a:t>
            </a:r>
            <a:r>
              <a:rPr lang="en-US" altLang="ja-JP"/>
              <a:t>(3)</a:t>
            </a:r>
          </a:p>
        </p:txBody>
      </p:sp>
      <p:sp>
        <p:nvSpPr>
          <p:cNvPr id="9219" name="Line 3"/>
          <p:cNvSpPr>
            <a:spLocks noChangeShapeType="1"/>
          </p:cNvSpPr>
          <p:nvPr/>
        </p:nvSpPr>
        <p:spPr bwMode="auto">
          <a:xfrm>
            <a:off x="1619250" y="6308725"/>
            <a:ext cx="6048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20" name="Line 4"/>
          <p:cNvSpPr>
            <a:spLocks noChangeShapeType="1"/>
          </p:cNvSpPr>
          <p:nvPr/>
        </p:nvSpPr>
        <p:spPr bwMode="auto">
          <a:xfrm flipV="1">
            <a:off x="1619250" y="1196975"/>
            <a:ext cx="0" cy="5111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7812088" y="6092825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1116013" y="1052513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K</a:t>
            </a:r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>
            <a:off x="1692275" y="3357563"/>
            <a:ext cx="3457575" cy="2951162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auto">
          <a:xfrm>
            <a:off x="1692275" y="2500313"/>
            <a:ext cx="4248150" cy="3768725"/>
          </a:xfrm>
          <a:prstGeom prst="line">
            <a:avLst/>
          </a:prstGeom>
          <a:noFill/>
          <a:ln w="57150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27" name="Line 11"/>
          <p:cNvSpPr>
            <a:spLocks noChangeShapeType="1"/>
          </p:cNvSpPr>
          <p:nvPr/>
        </p:nvSpPr>
        <p:spPr bwMode="auto">
          <a:xfrm flipH="1">
            <a:off x="5867400" y="4437063"/>
            <a:ext cx="865188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29" name="Arc 13"/>
          <p:cNvSpPr>
            <a:spLocks/>
          </p:cNvSpPr>
          <p:nvPr/>
        </p:nvSpPr>
        <p:spPr bwMode="auto">
          <a:xfrm flipH="1">
            <a:off x="4211638" y="5876925"/>
            <a:ext cx="360362" cy="406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3492500" y="5589588"/>
            <a:ext cx="720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ja-JP" sz="240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r</a:t>
            </a:r>
          </a:p>
        </p:txBody>
      </p:sp>
      <p:sp>
        <p:nvSpPr>
          <p:cNvPr id="9235" name="Arc 19"/>
          <p:cNvSpPr>
            <a:spLocks/>
          </p:cNvSpPr>
          <p:nvPr/>
        </p:nvSpPr>
        <p:spPr bwMode="auto">
          <a:xfrm rot="-11132027">
            <a:off x="2124075" y="1628775"/>
            <a:ext cx="3671888" cy="4176713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236" name="Text Box 20"/>
          <p:cNvSpPr txBox="1">
            <a:spLocks noChangeArrowheads="1"/>
          </p:cNvSpPr>
          <p:nvPr/>
        </p:nvSpPr>
        <p:spPr bwMode="auto">
          <a:xfrm>
            <a:off x="5795963" y="3429000"/>
            <a:ext cx="2881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 sz="2400"/>
              <a:t>等量曲線　</a:t>
            </a:r>
            <a:r>
              <a:rPr lang="en-US" altLang="ja-JP" sz="2400"/>
              <a:t>isoquant</a:t>
            </a:r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6227763" y="4005263"/>
            <a:ext cx="1800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ja-JP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ja-JP" sz="24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ja-JP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ja-JP" sz="24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ja-JP" sz="2400" dirty="0"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n-US" altLang="ja-JP" sz="24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ja-JP" sz="2400" baseline="-25000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9238" name="Oval 22"/>
          <p:cNvSpPr>
            <a:spLocks noChangeArrowheads="1"/>
          </p:cNvSpPr>
          <p:nvPr/>
        </p:nvSpPr>
        <p:spPr bwMode="auto">
          <a:xfrm>
            <a:off x="3276600" y="4652963"/>
            <a:ext cx="142875" cy="1428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241" name="Text Box 25"/>
          <p:cNvSpPr txBox="1">
            <a:spLocks noChangeArrowheads="1"/>
          </p:cNvSpPr>
          <p:nvPr/>
        </p:nvSpPr>
        <p:spPr bwMode="auto">
          <a:xfrm>
            <a:off x="3348038" y="4292600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9242" name="Text Box 26"/>
          <p:cNvSpPr txBox="1">
            <a:spLocks noChangeArrowheads="1"/>
          </p:cNvSpPr>
          <p:nvPr/>
        </p:nvSpPr>
        <p:spPr bwMode="auto">
          <a:xfrm>
            <a:off x="1042988" y="4437063"/>
            <a:ext cx="64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ja-JP" sz="2400"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3132138" y="6237288"/>
            <a:ext cx="64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L*</a:t>
            </a:r>
          </a:p>
        </p:txBody>
      </p:sp>
      <p:sp>
        <p:nvSpPr>
          <p:cNvPr id="21" name="Text Box 21">
            <a:extLst>
              <a:ext uri="{FF2B5EF4-FFF2-40B4-BE49-F238E27FC236}">
                <a16:creationId xmlns:a16="http://schemas.microsoft.com/office/drawing/2014/main" id="{EF623D4C-4799-FA49-8BD8-074E012FE2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1457325"/>
            <a:ext cx="338455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 baseline="-25000" dirty="0">
                <a:latin typeface="Times New Roman" pitchFamily="18" charset="0"/>
                <a:cs typeface="Times New Roman" pitchFamily="18" charset="0"/>
              </a:rPr>
              <a:t>ΔK/ΔL =   RTS</a:t>
            </a:r>
          </a:p>
          <a:p>
            <a:pPr>
              <a:spcBef>
                <a:spcPct val="50000"/>
              </a:spcBef>
            </a:pPr>
            <a:r>
              <a:rPr lang="ja-JP" altLang="en-US" sz="2400" i="1" baseline="-25000" dirty="0">
                <a:latin typeface="Times New Roman" pitchFamily="18" charset="0"/>
                <a:cs typeface="Times New Roman" pitchFamily="18" charset="0"/>
              </a:rPr>
              <a:t>が傾きとして生きる、</a:t>
            </a:r>
            <a:endParaRPr lang="en-US" altLang="ja-JP" sz="2400" i="1" baseline="-250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ja-JP" sz="2400" i="1" baseline="-25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ja-JP" altLang="en-US" sz="2400" i="1" baseline="-25000" dirty="0">
                <a:latin typeface="Times New Roman" pitchFamily="18" charset="0"/>
                <a:cs typeface="Times New Roman" pitchFamily="18" charset="0"/>
              </a:rPr>
              <a:t>点が費用最小化点になる。</a:t>
            </a:r>
            <a:endParaRPr lang="en-US" altLang="ja-JP" sz="2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000"/>
              <a:t>生産要素価格の変化と費用最小化</a:t>
            </a:r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>
            <a:off x="1692275" y="6308725"/>
            <a:ext cx="6048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 flipV="1">
            <a:off x="1619250" y="1196975"/>
            <a:ext cx="0" cy="5111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7812088" y="6092825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1116013" y="1052513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K</a:t>
            </a:r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>
            <a:off x="1692275" y="3357563"/>
            <a:ext cx="3457575" cy="2951162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466" name="Line 10"/>
          <p:cNvSpPr>
            <a:spLocks noChangeShapeType="1"/>
          </p:cNvSpPr>
          <p:nvPr/>
        </p:nvSpPr>
        <p:spPr bwMode="auto">
          <a:xfrm>
            <a:off x="1654572" y="4292598"/>
            <a:ext cx="4825206" cy="2016125"/>
          </a:xfrm>
          <a:prstGeom prst="line">
            <a:avLst/>
          </a:prstGeom>
          <a:noFill/>
          <a:ln w="57150" cap="rnd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467" name="Line 11"/>
          <p:cNvSpPr>
            <a:spLocks noChangeShapeType="1"/>
          </p:cNvSpPr>
          <p:nvPr/>
        </p:nvSpPr>
        <p:spPr bwMode="auto">
          <a:xfrm flipH="1">
            <a:off x="5867400" y="4437063"/>
            <a:ext cx="865188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468" name="Arc 12"/>
          <p:cNvSpPr>
            <a:spLocks/>
          </p:cNvSpPr>
          <p:nvPr/>
        </p:nvSpPr>
        <p:spPr bwMode="auto">
          <a:xfrm flipH="1">
            <a:off x="4211638" y="5876925"/>
            <a:ext cx="360362" cy="406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9469" name="Text Box 13"/>
          <p:cNvSpPr txBox="1">
            <a:spLocks noChangeArrowheads="1"/>
          </p:cNvSpPr>
          <p:nvPr/>
        </p:nvSpPr>
        <p:spPr bwMode="auto">
          <a:xfrm>
            <a:off x="3779838" y="5589588"/>
            <a:ext cx="720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ja-JP" sz="240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r</a:t>
            </a:r>
          </a:p>
        </p:txBody>
      </p:sp>
      <p:sp>
        <p:nvSpPr>
          <p:cNvPr id="19470" name="Arc 14"/>
          <p:cNvSpPr>
            <a:spLocks/>
          </p:cNvSpPr>
          <p:nvPr/>
        </p:nvSpPr>
        <p:spPr bwMode="auto">
          <a:xfrm rot="-11132027">
            <a:off x="2124075" y="1628775"/>
            <a:ext cx="3671888" cy="4176713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9472" name="Text Box 16"/>
          <p:cNvSpPr txBox="1">
            <a:spLocks noChangeArrowheads="1"/>
          </p:cNvSpPr>
          <p:nvPr/>
        </p:nvSpPr>
        <p:spPr bwMode="auto">
          <a:xfrm>
            <a:off x="6227763" y="4005263"/>
            <a:ext cx="1800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ja-JP" sz="24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ja-JP" sz="24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ja-JP" sz="2400"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ja-JP" sz="2400" baseline="-2500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9473" name="Oval 17"/>
          <p:cNvSpPr>
            <a:spLocks noChangeArrowheads="1"/>
          </p:cNvSpPr>
          <p:nvPr/>
        </p:nvSpPr>
        <p:spPr bwMode="auto">
          <a:xfrm>
            <a:off x="3276600" y="4652963"/>
            <a:ext cx="142875" cy="1428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9474" name="Text Box 18"/>
          <p:cNvSpPr txBox="1">
            <a:spLocks noChangeArrowheads="1"/>
          </p:cNvSpPr>
          <p:nvPr/>
        </p:nvSpPr>
        <p:spPr bwMode="auto">
          <a:xfrm>
            <a:off x="3419475" y="4221163"/>
            <a:ext cx="360363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 dirty="0">
                <a:latin typeface="Times New Roman" pitchFamily="18" charset="0"/>
                <a:cs typeface="Times New Roman" pitchFamily="18" charset="0"/>
              </a:rPr>
              <a:t>E,</a:t>
            </a:r>
            <a:r>
              <a:rPr lang="ja-JP" altLang="en-US" sz="2400" i="1" dirty="0">
                <a:latin typeface="Times New Roman" pitchFamily="18" charset="0"/>
                <a:cs typeface="Times New Roman" pitchFamily="18" charset="0"/>
              </a:rPr>
              <a:t>費用最小化点</a:t>
            </a:r>
            <a:endParaRPr lang="en-US" altLang="ja-JP" sz="2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77" name="Line 21"/>
          <p:cNvSpPr>
            <a:spLocks noChangeShapeType="1"/>
          </p:cNvSpPr>
          <p:nvPr/>
        </p:nvSpPr>
        <p:spPr bwMode="auto">
          <a:xfrm>
            <a:off x="1654968" y="2276475"/>
            <a:ext cx="2339975" cy="4044950"/>
          </a:xfrm>
          <a:prstGeom prst="line">
            <a:avLst/>
          </a:prstGeom>
          <a:noFill/>
          <a:ln w="57150">
            <a:solidFill>
              <a:schemeClr val="tx2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478" name="Oval 22"/>
          <p:cNvSpPr>
            <a:spLocks noChangeArrowheads="1"/>
          </p:cNvSpPr>
          <p:nvPr/>
        </p:nvSpPr>
        <p:spPr bwMode="auto">
          <a:xfrm>
            <a:off x="4284663" y="5300663"/>
            <a:ext cx="142875" cy="1428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9479" name="Oval 23"/>
          <p:cNvSpPr>
            <a:spLocks noChangeArrowheads="1"/>
          </p:cNvSpPr>
          <p:nvPr/>
        </p:nvSpPr>
        <p:spPr bwMode="auto">
          <a:xfrm>
            <a:off x="2411413" y="3500438"/>
            <a:ext cx="142875" cy="1428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9480" name="Text Box 24"/>
          <p:cNvSpPr txBox="1">
            <a:spLocks noChangeArrowheads="1"/>
          </p:cNvSpPr>
          <p:nvPr/>
        </p:nvSpPr>
        <p:spPr bwMode="auto">
          <a:xfrm>
            <a:off x="2843213" y="2060575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ja-JP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ja-JP" i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ja-JP" altLang="en-US"/>
              <a:t>の上昇</a:t>
            </a:r>
          </a:p>
        </p:txBody>
      </p:sp>
      <p:sp>
        <p:nvSpPr>
          <p:cNvPr id="19481" name="Text Box 25"/>
          <p:cNvSpPr txBox="1">
            <a:spLocks noChangeArrowheads="1"/>
          </p:cNvSpPr>
          <p:nvPr/>
        </p:nvSpPr>
        <p:spPr bwMode="auto">
          <a:xfrm>
            <a:off x="6732588" y="5300663"/>
            <a:ext cx="12239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ja-JP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ja-JP" i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ja-JP" altLang="en-US"/>
              <a:t>の下落</a:t>
            </a:r>
          </a:p>
        </p:txBody>
      </p:sp>
      <p:sp>
        <p:nvSpPr>
          <p:cNvPr id="19482" name="Line 26"/>
          <p:cNvSpPr>
            <a:spLocks noChangeShapeType="1"/>
          </p:cNvSpPr>
          <p:nvPr/>
        </p:nvSpPr>
        <p:spPr bwMode="auto">
          <a:xfrm flipH="1">
            <a:off x="1835150" y="2205038"/>
            <a:ext cx="1008063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484" name="Line 28"/>
          <p:cNvSpPr>
            <a:spLocks noChangeShapeType="1"/>
          </p:cNvSpPr>
          <p:nvPr/>
        </p:nvSpPr>
        <p:spPr bwMode="auto">
          <a:xfrm flipH="1">
            <a:off x="6156325" y="5589588"/>
            <a:ext cx="576263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485" name="Text Box 29"/>
          <p:cNvSpPr txBox="1">
            <a:spLocks noChangeArrowheads="1"/>
          </p:cNvSpPr>
          <p:nvPr/>
        </p:nvSpPr>
        <p:spPr bwMode="auto">
          <a:xfrm>
            <a:off x="4427538" y="4797425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19486" name="Text Box 30"/>
          <p:cNvSpPr txBox="1">
            <a:spLocks noChangeArrowheads="1"/>
          </p:cNvSpPr>
          <p:nvPr/>
        </p:nvSpPr>
        <p:spPr bwMode="auto">
          <a:xfrm>
            <a:off x="2484438" y="3068638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 dirty="0"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sp>
        <p:nvSpPr>
          <p:cNvPr id="25" name="Text Box 25">
            <a:extLst>
              <a:ext uri="{FF2B5EF4-FFF2-40B4-BE49-F238E27FC236}">
                <a16:creationId xmlns:a16="http://schemas.microsoft.com/office/drawing/2014/main" id="{F53FCDBA-3215-6A41-B9A4-4CCECD70E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6127" y="3048000"/>
            <a:ext cx="2682823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 dirty="0">
                <a:latin typeface="Times New Roman" pitchFamily="18" charset="0"/>
                <a:cs typeface="Times New Roman" pitchFamily="18" charset="0"/>
              </a:rPr>
              <a:t>Min C=</a:t>
            </a:r>
            <a:r>
              <a:rPr lang="en-US" altLang="ja-JP" i="1" dirty="0" err="1">
                <a:latin typeface="Times New Roman" pitchFamily="18" charset="0"/>
                <a:cs typeface="Times New Roman" pitchFamily="18" charset="0"/>
              </a:rPr>
              <a:t>wL+rK</a:t>
            </a:r>
            <a:endParaRPr lang="en-US" altLang="ja-JP" i="1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ja-JP" i="1" dirty="0" err="1">
                <a:latin typeface="Times New Roman" pitchFamily="18" charset="0"/>
                <a:cs typeface="Times New Roman" pitchFamily="18" charset="0"/>
              </a:rPr>
              <a:t>s.t.</a:t>
            </a:r>
            <a:r>
              <a:rPr lang="en-US" altLang="ja-JP" i="1" dirty="0">
                <a:latin typeface="Times New Roman" pitchFamily="18" charset="0"/>
                <a:cs typeface="Times New Roman" pitchFamily="18" charset="0"/>
              </a:rPr>
              <a:t> F(K,L)=</a:t>
            </a:r>
            <a:r>
              <a:rPr lang="en-US" altLang="ja-JP" i="1" dirty="0" err="1">
                <a:latin typeface="Times New Roman" pitchFamily="18" charset="0"/>
                <a:cs typeface="Times New Roman" pitchFamily="18" charset="0"/>
              </a:rPr>
              <a:t>Qo</a:t>
            </a:r>
            <a:r>
              <a:rPr lang="ja-JP" altLang="en-US" dirty="0"/>
              <a:t>　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42119-954F-7E4F-8FCE-9B84EF0BB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029F2-8249-E04B-A961-DA896D9E6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Minimize C=</a:t>
            </a:r>
            <a:r>
              <a:rPr lang="en-US" dirty="0" err="1"/>
              <a:t>wL+rK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Subject to F(K,L) = </a:t>
            </a:r>
            <a:r>
              <a:rPr lang="en-US" dirty="0" err="1"/>
              <a:t>Qo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Maximize U(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Subject to </a:t>
            </a:r>
            <a:r>
              <a:rPr lang="en-US" dirty="0" err="1"/>
              <a:t>px+qy</a:t>
            </a:r>
            <a:r>
              <a:rPr lang="en-US" dirty="0"/>
              <a:t> = I</a:t>
            </a:r>
          </a:p>
        </p:txBody>
      </p:sp>
    </p:spTree>
    <p:extLst>
      <p:ext uri="{BB962C8B-B14F-4D97-AF65-F5344CB8AC3E}">
        <p14:creationId xmlns:p14="http://schemas.microsoft.com/office/powerpoint/2010/main" val="2239952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費用最小化の条件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ja-JP" altLang="en-US" sz="2800" dirty="0"/>
              <a:t>等量曲線と等費用線の接点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Times New Roman" pitchFamily="18" charset="0"/>
              </a:rPr>
              <a:t> </a:t>
            </a:r>
            <a:r>
              <a:rPr lang="en-US" altLang="ja-JP" sz="2800" i="1" dirty="0">
                <a:latin typeface="Times New Roman" pitchFamily="18" charset="0"/>
                <a:cs typeface="Times New Roman" pitchFamily="18" charset="0"/>
              </a:rPr>
              <a:t>RTS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ja-JP" sz="28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ja-JP" sz="2800" i="1" dirty="0">
                <a:latin typeface="Times New Roman" pitchFamily="18" charset="0"/>
                <a:cs typeface="Times New Roman" pitchFamily="18" charset="0"/>
              </a:rPr>
              <a:t>r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ja-JP" sz="2000" i="1" dirty="0">
                <a:latin typeface="Times New Roman" pitchFamily="18" charset="0"/>
                <a:cs typeface="Times New Roman" pitchFamily="18" charset="0"/>
              </a:rPr>
              <a:t>RTS </a:t>
            </a:r>
            <a:r>
              <a:rPr lang="en-US" altLang="ja-JP" sz="2000" dirty="0"/>
              <a:t>: </a:t>
            </a:r>
            <a:r>
              <a:rPr lang="ja-JP" altLang="en-US" sz="2000" dirty="0"/>
              <a:t>技術的限界代替率（</a:t>
            </a:r>
            <a:r>
              <a:rPr lang="en-US" altLang="ja-JP" sz="2000" dirty="0"/>
              <a:t>Marginal Rate of Technical Substitution)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ja-JP" sz="20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ja-JP" sz="20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ja-JP" sz="200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ja-JP" sz="2000" dirty="0"/>
              <a:t> </a:t>
            </a:r>
            <a:r>
              <a:rPr lang="ja-JP" altLang="en-US" sz="2000" dirty="0"/>
              <a:t>予算線の傾き（生産要素の相対価格）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endParaRPr lang="ja-JP" altLang="en-US" sz="2400" dirty="0"/>
          </a:p>
          <a:p>
            <a:pPr marL="0" indent="0">
              <a:lnSpc>
                <a:spcPct val="80000"/>
              </a:lnSpc>
              <a:buNone/>
            </a:pPr>
            <a:r>
              <a:rPr lang="ja-JP" altLang="en-US" sz="2400" dirty="0"/>
              <a:t>生産要素価格</a:t>
            </a:r>
            <a:r>
              <a:rPr lang="en-US" altLang="ja-JP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ja-JP" sz="2400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ja-JP" sz="2400" dirty="0" err="1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ja-JP" sz="2400" i="1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ja-JP" sz="24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ja-JP" altLang="en-US" sz="2400" dirty="0">
                <a:latin typeface="Times New Roman" pitchFamily="18" charset="0"/>
                <a:cs typeface="Times New Roman" pitchFamily="18" charset="0"/>
              </a:rPr>
              <a:t>が与えられる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ja-JP" alt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産出量</a:t>
            </a:r>
            <a:r>
              <a:rPr lang="en-US" altLang="ja-JP" sz="2400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Q</a:t>
            </a:r>
            <a:r>
              <a:rPr lang="ja-JP" alt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のもとで費用を最小にする生産要素の投入量の決定　</a:t>
            </a:r>
            <a:r>
              <a:rPr lang="en-US" altLang="ja-JP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</a:t>
            </a:r>
            <a:r>
              <a:rPr lang="en-US" altLang="ja-JP" sz="2400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L</a:t>
            </a:r>
            <a:r>
              <a:rPr lang="en-US" altLang="ja-JP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*(</a:t>
            </a:r>
            <a:r>
              <a:rPr lang="en-US" altLang="ja-JP" sz="2400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w</a:t>
            </a:r>
            <a:r>
              <a:rPr lang="en-US" altLang="ja-JP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 </a:t>
            </a:r>
            <a:r>
              <a:rPr lang="en-US" altLang="ja-JP" sz="2400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</a:t>
            </a:r>
            <a:r>
              <a:rPr lang="en-US" altLang="ja-JP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 </a:t>
            </a:r>
            <a:r>
              <a:rPr lang="en-US" altLang="ja-JP" sz="2400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Q</a:t>
            </a:r>
            <a:r>
              <a:rPr lang="en-US" altLang="ja-JP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),  </a:t>
            </a:r>
            <a:r>
              <a:rPr lang="en-US" altLang="ja-JP" sz="2400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K</a:t>
            </a:r>
            <a:r>
              <a:rPr lang="en-US" altLang="ja-JP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*(</a:t>
            </a:r>
            <a:r>
              <a:rPr lang="en-US" altLang="ja-JP" sz="2400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w</a:t>
            </a:r>
            <a:r>
              <a:rPr lang="en-US" altLang="ja-JP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 </a:t>
            </a:r>
            <a:r>
              <a:rPr lang="en-US" altLang="ja-JP" sz="2400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</a:t>
            </a:r>
            <a:r>
              <a:rPr lang="en-US" altLang="ja-JP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 </a:t>
            </a:r>
            <a:r>
              <a:rPr lang="en-US" altLang="ja-JP" sz="2400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Q</a:t>
            </a:r>
            <a:r>
              <a:rPr lang="en-US" altLang="ja-JP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ja-JP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ja-JP" alt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最小費用 </a:t>
            </a:r>
            <a:r>
              <a:rPr lang="en-US" altLang="ja-JP" sz="2400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 </a:t>
            </a:r>
            <a:r>
              <a:rPr lang="en-US" altLang="ja-JP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= </a:t>
            </a:r>
            <a:r>
              <a:rPr lang="en-US" altLang="ja-JP" sz="2400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w L</a:t>
            </a:r>
            <a:r>
              <a:rPr lang="en-US" altLang="ja-JP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*(</a:t>
            </a:r>
            <a:r>
              <a:rPr lang="en-US" altLang="ja-JP" sz="2400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w</a:t>
            </a:r>
            <a:r>
              <a:rPr lang="en-US" altLang="ja-JP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 </a:t>
            </a:r>
            <a:r>
              <a:rPr lang="en-US" altLang="ja-JP" sz="2400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</a:t>
            </a:r>
            <a:r>
              <a:rPr lang="en-US" altLang="ja-JP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 </a:t>
            </a:r>
            <a:r>
              <a:rPr lang="en-US" altLang="ja-JP" sz="2400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Q</a:t>
            </a:r>
            <a:r>
              <a:rPr lang="en-US" altLang="ja-JP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 +</a:t>
            </a:r>
            <a:r>
              <a:rPr lang="en-US" altLang="ja-JP" sz="2400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 K</a:t>
            </a:r>
            <a:r>
              <a:rPr lang="en-US" altLang="ja-JP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*(</a:t>
            </a:r>
            <a:r>
              <a:rPr lang="en-US" altLang="ja-JP" sz="2400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w</a:t>
            </a:r>
            <a:r>
              <a:rPr lang="en-US" altLang="ja-JP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 </a:t>
            </a:r>
            <a:r>
              <a:rPr lang="en-US" altLang="ja-JP" sz="2400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</a:t>
            </a:r>
            <a:r>
              <a:rPr lang="en-US" altLang="ja-JP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 </a:t>
            </a:r>
            <a:r>
              <a:rPr lang="en-US" altLang="ja-JP" sz="2400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Q</a:t>
            </a:r>
            <a:r>
              <a:rPr lang="en-US" altLang="ja-JP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</a:t>
            </a:r>
            <a:r>
              <a:rPr lang="ja-JP" alt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　費用関数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ja-JP" sz="2400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ja-JP" altLang="en-US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一般に費用関数は </a:t>
            </a:r>
            <a:r>
              <a:rPr lang="en-US" altLang="ja-JP" sz="2800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</a:t>
            </a:r>
            <a:r>
              <a:rPr lang="en-US" altLang="ja-JP" sz="2800" i="1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w</a:t>
            </a:r>
            <a:r>
              <a:rPr lang="en-US" altLang="ja-JP" sz="28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</a:t>
            </a:r>
            <a:r>
              <a:rPr lang="en-US" altLang="ja-JP" sz="2800" i="1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</a:t>
            </a:r>
            <a:r>
              <a:rPr lang="en-US" altLang="ja-JP" sz="28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</a:t>
            </a:r>
            <a:r>
              <a:rPr lang="en-US" altLang="ja-JP" sz="2800" i="1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Q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</a:t>
            </a:r>
            <a:r>
              <a:rPr lang="ja-JP" altLang="en-US" sz="2800" dirty="0">
                <a:sym typeface="Wingdings" pitchFamily="2" charset="2"/>
              </a:rPr>
              <a:t>と表せる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ja-JP" altLang="en-US" sz="2800" dirty="0"/>
              <a:t>通常は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ja-JP" sz="28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ja-JP" sz="280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ja-JP" altLang="en-US" sz="2800" dirty="0">
                <a:latin typeface="Times New Roman" pitchFamily="18" charset="0"/>
                <a:cs typeface="Times New Roman" pitchFamily="18" charset="0"/>
              </a:rPr>
              <a:t>を明示しないで</a:t>
            </a:r>
            <a:r>
              <a:rPr lang="en-US" altLang="ja-JP" sz="28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ja-JP" sz="28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産出量と最小費用の関係</a:t>
            </a:r>
            <a:endParaRPr lang="ja-JP" altLang="en-US" sz="4000"/>
          </a:p>
        </p:txBody>
      </p:sp>
      <p:sp>
        <p:nvSpPr>
          <p:cNvPr id="12293" name="Line 5"/>
          <p:cNvSpPr>
            <a:spLocks noChangeShapeType="1"/>
          </p:cNvSpPr>
          <p:nvPr/>
        </p:nvSpPr>
        <p:spPr bwMode="auto">
          <a:xfrm>
            <a:off x="1619250" y="6308725"/>
            <a:ext cx="6048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 flipV="1">
            <a:off x="1619250" y="1196975"/>
            <a:ext cx="0" cy="5111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7812088" y="6092825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1116013" y="1052513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K</a:t>
            </a:r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>
            <a:off x="1619250" y="3500438"/>
            <a:ext cx="3240088" cy="2808287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00" name="Arc 12"/>
          <p:cNvSpPr>
            <a:spLocks/>
          </p:cNvSpPr>
          <p:nvPr/>
        </p:nvSpPr>
        <p:spPr bwMode="auto">
          <a:xfrm flipH="1">
            <a:off x="3924300" y="5876925"/>
            <a:ext cx="360363" cy="406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3276600" y="5734050"/>
            <a:ext cx="720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ja-JP" sz="240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r</a:t>
            </a:r>
          </a:p>
        </p:txBody>
      </p:sp>
      <p:sp>
        <p:nvSpPr>
          <p:cNvPr id="12302" name="Arc 14"/>
          <p:cNvSpPr>
            <a:spLocks/>
          </p:cNvSpPr>
          <p:nvPr/>
        </p:nvSpPr>
        <p:spPr bwMode="auto">
          <a:xfrm rot="-11132027">
            <a:off x="2051050" y="1989138"/>
            <a:ext cx="3671888" cy="38893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304" name="Text Box 16"/>
          <p:cNvSpPr txBox="1">
            <a:spLocks noChangeArrowheads="1"/>
          </p:cNvSpPr>
          <p:nvPr/>
        </p:nvSpPr>
        <p:spPr bwMode="auto">
          <a:xfrm>
            <a:off x="5867400" y="5516563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ja-JP" sz="2400" baseline="-2500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2305" name="Oval 17"/>
          <p:cNvSpPr>
            <a:spLocks noChangeArrowheads="1"/>
          </p:cNvSpPr>
          <p:nvPr/>
        </p:nvSpPr>
        <p:spPr bwMode="auto">
          <a:xfrm>
            <a:off x="3203575" y="4797425"/>
            <a:ext cx="142875" cy="1428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306" name="Text Box 18"/>
          <p:cNvSpPr txBox="1">
            <a:spLocks noChangeArrowheads="1"/>
          </p:cNvSpPr>
          <p:nvPr/>
        </p:nvSpPr>
        <p:spPr bwMode="auto">
          <a:xfrm>
            <a:off x="2771775" y="4797425"/>
            <a:ext cx="360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12312" name="Text Box 24"/>
          <p:cNvSpPr txBox="1">
            <a:spLocks noChangeArrowheads="1"/>
          </p:cNvSpPr>
          <p:nvPr/>
        </p:nvSpPr>
        <p:spPr bwMode="auto">
          <a:xfrm>
            <a:off x="3276600" y="4221163"/>
            <a:ext cx="28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12313" name="Text Box 25"/>
          <p:cNvSpPr txBox="1">
            <a:spLocks noChangeArrowheads="1"/>
          </p:cNvSpPr>
          <p:nvPr/>
        </p:nvSpPr>
        <p:spPr bwMode="auto">
          <a:xfrm>
            <a:off x="3851275" y="3716338"/>
            <a:ext cx="360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sp>
        <p:nvSpPr>
          <p:cNvPr id="12320" name="Line 32"/>
          <p:cNvSpPr>
            <a:spLocks noChangeShapeType="1"/>
          </p:cNvSpPr>
          <p:nvPr/>
        </p:nvSpPr>
        <p:spPr bwMode="auto">
          <a:xfrm>
            <a:off x="1619250" y="2565400"/>
            <a:ext cx="4248150" cy="3743325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18" name="Arc 30"/>
          <p:cNvSpPr>
            <a:spLocks/>
          </p:cNvSpPr>
          <p:nvPr/>
        </p:nvSpPr>
        <p:spPr bwMode="auto">
          <a:xfrm rot="-11132027">
            <a:off x="2555875" y="1700213"/>
            <a:ext cx="3671888" cy="36734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321" name="Line 33"/>
          <p:cNvSpPr>
            <a:spLocks noChangeShapeType="1"/>
          </p:cNvSpPr>
          <p:nvPr/>
        </p:nvSpPr>
        <p:spPr bwMode="auto">
          <a:xfrm>
            <a:off x="1619250" y="1628775"/>
            <a:ext cx="5473700" cy="467995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10" name="Oval 22"/>
          <p:cNvSpPr>
            <a:spLocks noChangeArrowheads="1"/>
          </p:cNvSpPr>
          <p:nvPr/>
        </p:nvSpPr>
        <p:spPr bwMode="auto">
          <a:xfrm>
            <a:off x="3635375" y="4292600"/>
            <a:ext cx="142875" cy="1428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319" name="Arc 31"/>
          <p:cNvSpPr>
            <a:spLocks/>
          </p:cNvSpPr>
          <p:nvPr/>
        </p:nvSpPr>
        <p:spPr bwMode="auto">
          <a:xfrm rot="-11132027">
            <a:off x="3132138" y="1196975"/>
            <a:ext cx="3671887" cy="36734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311" name="Oval 23"/>
          <p:cNvSpPr>
            <a:spLocks noChangeArrowheads="1"/>
          </p:cNvSpPr>
          <p:nvPr/>
        </p:nvSpPr>
        <p:spPr bwMode="auto">
          <a:xfrm>
            <a:off x="4211638" y="3789363"/>
            <a:ext cx="142875" cy="1428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322" name="Text Box 34"/>
          <p:cNvSpPr txBox="1">
            <a:spLocks noChangeArrowheads="1"/>
          </p:cNvSpPr>
          <p:nvPr/>
        </p:nvSpPr>
        <p:spPr bwMode="auto">
          <a:xfrm>
            <a:off x="6372225" y="5013325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ja-JP" sz="2400" baseline="-250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2323" name="Text Box 35"/>
          <p:cNvSpPr txBox="1">
            <a:spLocks noChangeArrowheads="1"/>
          </p:cNvSpPr>
          <p:nvPr/>
        </p:nvSpPr>
        <p:spPr bwMode="auto">
          <a:xfrm>
            <a:off x="7019925" y="4437063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ja-JP" sz="2400" baseline="-2500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674</TotalTime>
  <Words>994</Words>
  <Application>Microsoft Macintosh PowerPoint</Application>
  <PresentationFormat>On-screen Show (4:3)</PresentationFormat>
  <Paragraphs>242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ＭＳ Ｐゴシック</vt:lpstr>
      <vt:lpstr>Arial</vt:lpstr>
      <vt:lpstr>Calibri</vt:lpstr>
      <vt:lpstr>Cambria Math</vt:lpstr>
      <vt:lpstr>Symbol</vt:lpstr>
      <vt:lpstr>Times New Roman</vt:lpstr>
      <vt:lpstr>Wingdings</vt:lpstr>
      <vt:lpstr>Office ​​テーマ</vt:lpstr>
      <vt:lpstr>生産者行動の理論(3)</vt:lpstr>
      <vt:lpstr>費用関数の導出</vt:lpstr>
      <vt:lpstr>費用最小化 全ての生産要素が可変的な場合</vt:lpstr>
      <vt:lpstr>費用最小化(2)</vt:lpstr>
      <vt:lpstr>費用最小化(3)</vt:lpstr>
      <vt:lpstr>生産要素価格の変化と費用最小化</vt:lpstr>
      <vt:lpstr>PowerPoint Presentation</vt:lpstr>
      <vt:lpstr>費用最小化の条件</vt:lpstr>
      <vt:lpstr>産出量と最小費用の関係</vt:lpstr>
      <vt:lpstr>費用関数の形状</vt:lpstr>
      <vt:lpstr>規模に関する収穫一定の場合の 平均費用関数，限界費用関数</vt:lpstr>
      <vt:lpstr>PowerPoint Presentation</vt:lpstr>
      <vt:lpstr>可変的な生産要素が1種類のケース</vt:lpstr>
      <vt:lpstr>費用関数の導出</vt:lpstr>
      <vt:lpstr>生産関数と費用関数</vt:lpstr>
      <vt:lpstr>限界生産物と限界費用の関係</vt:lpstr>
      <vt:lpstr>生産における短期と長期</vt:lpstr>
      <vt:lpstr>短期費用関数</vt:lpstr>
      <vt:lpstr>短期限界費用，短期平均費用</vt:lpstr>
      <vt:lpstr>短期費用曲線と長期費用曲線</vt:lpstr>
      <vt:lpstr>生産要素の需要</vt:lpstr>
      <vt:lpstr>労働の需要</vt:lpstr>
      <vt:lpstr>生産要素の需要(2) 一般的なケース</vt:lpstr>
      <vt:lpstr>生産要素の需要(3) 一般的なケース</vt:lpstr>
      <vt:lpstr>復習</vt:lpstr>
    </vt:vector>
  </TitlesOfParts>
  <Company>Keio University</Company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生産者行動の理論(2)</dc:title>
  <dc:creator>Yoshibumi Aso</dc:creator>
  <cp:lastModifiedBy>星野 寛人</cp:lastModifiedBy>
  <cp:revision>38</cp:revision>
  <dcterms:created xsi:type="dcterms:W3CDTF">2005-05-31T02:13:51Z</dcterms:created>
  <dcterms:modified xsi:type="dcterms:W3CDTF">2018-06-06T03:01:43Z</dcterms:modified>
</cp:coreProperties>
</file>