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37"/>
  </p:handoutMasterIdLst>
  <p:sldIdLst>
    <p:sldId id="256" r:id="rId2"/>
    <p:sldId id="257" r:id="rId3"/>
    <p:sldId id="277" r:id="rId4"/>
    <p:sldId id="278" r:id="rId5"/>
    <p:sldId id="279" r:id="rId6"/>
    <p:sldId id="258" r:id="rId7"/>
    <p:sldId id="280" r:id="rId8"/>
    <p:sldId id="259" r:id="rId9"/>
    <p:sldId id="260" r:id="rId10"/>
    <p:sldId id="261" r:id="rId11"/>
    <p:sldId id="281" r:id="rId12"/>
    <p:sldId id="262" r:id="rId13"/>
    <p:sldId id="264" r:id="rId14"/>
    <p:sldId id="282" r:id="rId15"/>
    <p:sldId id="263" r:id="rId16"/>
    <p:sldId id="283" r:id="rId17"/>
    <p:sldId id="265" r:id="rId18"/>
    <p:sldId id="284" r:id="rId19"/>
    <p:sldId id="266" r:id="rId20"/>
    <p:sldId id="267" r:id="rId21"/>
    <p:sldId id="268" r:id="rId22"/>
    <p:sldId id="269" r:id="rId23"/>
    <p:sldId id="285" r:id="rId24"/>
    <p:sldId id="270" r:id="rId25"/>
    <p:sldId id="271" r:id="rId26"/>
    <p:sldId id="272" r:id="rId27"/>
    <p:sldId id="286" r:id="rId28"/>
    <p:sldId id="273" r:id="rId29"/>
    <p:sldId id="287" r:id="rId30"/>
    <p:sldId id="274" r:id="rId31"/>
    <p:sldId id="288" r:id="rId32"/>
    <p:sldId id="275" r:id="rId33"/>
    <p:sldId id="276" r:id="rId34"/>
    <p:sldId id="289" r:id="rId35"/>
    <p:sldId id="290" r:id="rId36"/>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shibumi A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00"/>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defTabSz="990600">
              <a:defRPr sz="1300"/>
            </a:lvl1pPr>
          </a:lstStyle>
          <a:p>
            <a:endParaRPr lang="en-US" altLang="ja-JP"/>
          </a:p>
        </p:txBody>
      </p:sp>
      <p:sp>
        <p:nvSpPr>
          <p:cNvPr id="34819"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300"/>
            </a:lvl1pPr>
          </a:lstStyle>
          <a:p>
            <a:endParaRPr lang="en-US" altLang="ja-JP"/>
          </a:p>
        </p:txBody>
      </p:sp>
      <p:sp>
        <p:nvSpPr>
          <p:cNvPr id="3482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defTabSz="990600">
              <a:defRPr sz="1300"/>
            </a:lvl1pPr>
          </a:lstStyle>
          <a:p>
            <a:endParaRPr lang="en-US" altLang="ja-JP"/>
          </a:p>
        </p:txBody>
      </p:sp>
      <p:sp>
        <p:nvSpPr>
          <p:cNvPr id="34821"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300"/>
            </a:lvl1pPr>
          </a:lstStyle>
          <a:p>
            <a:fld id="{6B1EE2D9-11D8-44F6-8334-8F62B0211F2A}" type="slidenum">
              <a:rPr lang="en-US" altLang="ja-JP"/>
              <a:pPr/>
              <a:t>‹#›</a:t>
            </a:fld>
            <a:endParaRPr lang="en-US" altLang="ja-JP"/>
          </a:p>
        </p:txBody>
      </p:sp>
    </p:spTree>
    <p:extLst>
      <p:ext uri="{BB962C8B-B14F-4D97-AF65-F5344CB8AC3E}">
        <p14:creationId xmlns:p14="http://schemas.microsoft.com/office/powerpoint/2010/main" val="38372354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874F2762-45DD-4FAF-A0F0-B6F5054162A2}" type="slidenum">
              <a:rPr lang="en-US" altLang="ja-JP" smtClean="0"/>
              <a:pPr/>
              <a:t>‹#›</a:t>
            </a:fld>
            <a:endParaRPr lang="en-US" altLang="ja-JP"/>
          </a:p>
        </p:txBody>
      </p:sp>
    </p:spTree>
    <p:extLst>
      <p:ext uri="{BB962C8B-B14F-4D97-AF65-F5344CB8AC3E}">
        <p14:creationId xmlns:p14="http://schemas.microsoft.com/office/powerpoint/2010/main" val="263224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6FF8283C-560C-4C5B-A7A1-221E55C6C8D2}" type="slidenum">
              <a:rPr lang="en-US" altLang="ja-JP" smtClean="0"/>
              <a:pPr/>
              <a:t>‹#›</a:t>
            </a:fld>
            <a:endParaRPr lang="en-US" altLang="ja-JP"/>
          </a:p>
        </p:txBody>
      </p:sp>
    </p:spTree>
    <p:extLst>
      <p:ext uri="{BB962C8B-B14F-4D97-AF65-F5344CB8AC3E}">
        <p14:creationId xmlns:p14="http://schemas.microsoft.com/office/powerpoint/2010/main" val="75783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ACC99035-D053-445B-A4AD-82677FF51BA4}" type="slidenum">
              <a:rPr lang="en-US" altLang="ja-JP" smtClean="0"/>
              <a:pPr/>
              <a:t>‹#›</a:t>
            </a:fld>
            <a:endParaRPr lang="en-US" altLang="ja-JP"/>
          </a:p>
        </p:txBody>
      </p:sp>
    </p:spTree>
    <p:extLst>
      <p:ext uri="{BB962C8B-B14F-4D97-AF65-F5344CB8AC3E}">
        <p14:creationId xmlns:p14="http://schemas.microsoft.com/office/powerpoint/2010/main" val="297845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70CDA5BC-51CF-48D3-A133-BEEEC1D83123}" type="slidenum">
              <a:rPr lang="en-US" altLang="ja-JP" smtClean="0"/>
              <a:pPr/>
              <a:t>‹#›</a:t>
            </a:fld>
            <a:endParaRPr lang="en-US" altLang="ja-JP"/>
          </a:p>
        </p:txBody>
      </p:sp>
    </p:spTree>
    <p:extLst>
      <p:ext uri="{BB962C8B-B14F-4D97-AF65-F5344CB8AC3E}">
        <p14:creationId xmlns:p14="http://schemas.microsoft.com/office/powerpoint/2010/main" val="19458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B810693B-C841-40F7-A453-08FA0BF02E38}" type="slidenum">
              <a:rPr lang="en-US" altLang="ja-JP" smtClean="0"/>
              <a:pPr/>
              <a:t>‹#›</a:t>
            </a:fld>
            <a:endParaRPr lang="en-US" altLang="ja-JP"/>
          </a:p>
        </p:txBody>
      </p:sp>
    </p:spTree>
    <p:extLst>
      <p:ext uri="{BB962C8B-B14F-4D97-AF65-F5344CB8AC3E}">
        <p14:creationId xmlns:p14="http://schemas.microsoft.com/office/powerpoint/2010/main" val="161697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D4B55B08-B2F8-4E77-8AAD-F530F16DEF41}" type="slidenum">
              <a:rPr lang="en-US" altLang="ja-JP" smtClean="0"/>
              <a:pPr/>
              <a:t>‹#›</a:t>
            </a:fld>
            <a:endParaRPr lang="en-US" altLang="ja-JP"/>
          </a:p>
        </p:txBody>
      </p:sp>
    </p:spTree>
    <p:extLst>
      <p:ext uri="{BB962C8B-B14F-4D97-AF65-F5344CB8AC3E}">
        <p14:creationId xmlns:p14="http://schemas.microsoft.com/office/powerpoint/2010/main" val="238065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en-US" altLang="ja-JP"/>
          </a:p>
        </p:txBody>
      </p:sp>
      <p:sp>
        <p:nvSpPr>
          <p:cNvPr id="8" name="フッター プレースホルダー 7"/>
          <p:cNvSpPr>
            <a:spLocks noGrp="1"/>
          </p:cNvSpPr>
          <p:nvPr>
            <p:ph type="ftr" sz="quarter" idx="11"/>
          </p:nvPr>
        </p:nvSpPr>
        <p:spPr/>
        <p:txBody>
          <a:bodyPr/>
          <a:lstStyle/>
          <a:p>
            <a:endParaRPr lang="en-US" altLang="ja-JP"/>
          </a:p>
        </p:txBody>
      </p:sp>
      <p:sp>
        <p:nvSpPr>
          <p:cNvPr id="9" name="スライド番号プレースホルダー 8"/>
          <p:cNvSpPr>
            <a:spLocks noGrp="1"/>
          </p:cNvSpPr>
          <p:nvPr>
            <p:ph type="sldNum" sz="quarter" idx="12"/>
          </p:nvPr>
        </p:nvSpPr>
        <p:spPr/>
        <p:txBody>
          <a:bodyPr/>
          <a:lstStyle/>
          <a:p>
            <a:fld id="{B634D685-555E-4EDB-AB9F-9A14392A10E8}" type="slidenum">
              <a:rPr lang="en-US" altLang="ja-JP" smtClean="0"/>
              <a:pPr/>
              <a:t>‹#›</a:t>
            </a:fld>
            <a:endParaRPr lang="en-US" altLang="ja-JP"/>
          </a:p>
        </p:txBody>
      </p:sp>
    </p:spTree>
    <p:extLst>
      <p:ext uri="{BB962C8B-B14F-4D97-AF65-F5344CB8AC3E}">
        <p14:creationId xmlns:p14="http://schemas.microsoft.com/office/powerpoint/2010/main" val="95411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en-US" altLang="ja-JP"/>
          </a:p>
        </p:txBody>
      </p:sp>
      <p:sp>
        <p:nvSpPr>
          <p:cNvPr id="4" name="フッター プレースホルダー 3"/>
          <p:cNvSpPr>
            <a:spLocks noGrp="1"/>
          </p:cNvSpPr>
          <p:nvPr>
            <p:ph type="ftr" sz="quarter" idx="11"/>
          </p:nvPr>
        </p:nvSpPr>
        <p:spPr/>
        <p:txBody>
          <a:bodyPr/>
          <a:lstStyle/>
          <a:p>
            <a:endParaRPr lang="en-US" altLang="ja-JP"/>
          </a:p>
        </p:txBody>
      </p:sp>
      <p:sp>
        <p:nvSpPr>
          <p:cNvPr id="5" name="スライド番号プレースホルダー 4"/>
          <p:cNvSpPr>
            <a:spLocks noGrp="1"/>
          </p:cNvSpPr>
          <p:nvPr>
            <p:ph type="sldNum" sz="quarter" idx="12"/>
          </p:nvPr>
        </p:nvSpPr>
        <p:spPr/>
        <p:txBody>
          <a:bodyPr/>
          <a:lstStyle/>
          <a:p>
            <a:fld id="{26C124FF-1D4F-43C2-AD23-99BED6CC8388}" type="slidenum">
              <a:rPr lang="en-US" altLang="ja-JP" smtClean="0"/>
              <a:pPr/>
              <a:t>‹#›</a:t>
            </a:fld>
            <a:endParaRPr lang="en-US" altLang="ja-JP"/>
          </a:p>
        </p:txBody>
      </p:sp>
    </p:spTree>
    <p:extLst>
      <p:ext uri="{BB962C8B-B14F-4D97-AF65-F5344CB8AC3E}">
        <p14:creationId xmlns:p14="http://schemas.microsoft.com/office/powerpoint/2010/main" val="188052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en-US" altLang="ja-JP"/>
          </a:p>
        </p:txBody>
      </p:sp>
      <p:sp>
        <p:nvSpPr>
          <p:cNvPr id="3" name="フッター プレースホルダー 2"/>
          <p:cNvSpPr>
            <a:spLocks noGrp="1"/>
          </p:cNvSpPr>
          <p:nvPr>
            <p:ph type="ftr" sz="quarter" idx="11"/>
          </p:nvPr>
        </p:nvSpPr>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5C051684-BD3B-477A-9A11-D297FD65C7D8}" type="slidenum">
              <a:rPr lang="en-US" altLang="ja-JP" smtClean="0"/>
              <a:pPr/>
              <a:t>‹#›</a:t>
            </a:fld>
            <a:endParaRPr lang="en-US" altLang="ja-JP"/>
          </a:p>
        </p:txBody>
      </p:sp>
    </p:spTree>
    <p:extLst>
      <p:ext uri="{BB962C8B-B14F-4D97-AF65-F5344CB8AC3E}">
        <p14:creationId xmlns:p14="http://schemas.microsoft.com/office/powerpoint/2010/main" val="395713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08042EB3-3032-40E7-9A24-2309F1202104}" type="slidenum">
              <a:rPr lang="en-US" altLang="ja-JP" smtClean="0"/>
              <a:pPr/>
              <a:t>‹#›</a:t>
            </a:fld>
            <a:endParaRPr lang="en-US" altLang="ja-JP"/>
          </a:p>
        </p:txBody>
      </p:sp>
    </p:spTree>
    <p:extLst>
      <p:ext uri="{BB962C8B-B14F-4D97-AF65-F5344CB8AC3E}">
        <p14:creationId xmlns:p14="http://schemas.microsoft.com/office/powerpoint/2010/main" val="240262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9CE4738C-482E-432F-977E-3597C27868F2}" type="slidenum">
              <a:rPr lang="en-US" altLang="ja-JP" smtClean="0"/>
              <a:pPr/>
              <a:t>‹#›</a:t>
            </a:fld>
            <a:endParaRPr lang="en-US" altLang="ja-JP"/>
          </a:p>
        </p:txBody>
      </p:sp>
    </p:spTree>
    <p:extLst>
      <p:ext uri="{BB962C8B-B14F-4D97-AF65-F5344CB8AC3E}">
        <p14:creationId xmlns:p14="http://schemas.microsoft.com/office/powerpoint/2010/main" val="322904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8C408-CC6E-4D21-9689-503302E1C4E7}" type="slidenum">
              <a:rPr lang="en-US" altLang="ja-JP" smtClean="0"/>
              <a:pPr/>
              <a:t>‹#›</a:t>
            </a:fld>
            <a:endParaRPr lang="en-US" altLang="ja-JP"/>
          </a:p>
        </p:txBody>
      </p:sp>
    </p:spTree>
    <p:extLst>
      <p:ext uri="{BB962C8B-B14F-4D97-AF65-F5344CB8AC3E}">
        <p14:creationId xmlns:p14="http://schemas.microsoft.com/office/powerpoint/2010/main" val="12742340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ja-JP" altLang="en-US" sz="4000"/>
              <a:t>市場均衡と厚生経済学の基本定理</a:t>
            </a:r>
          </a:p>
        </p:txBody>
      </p:sp>
      <p:sp>
        <p:nvSpPr>
          <p:cNvPr id="2053" name="Rectangle 5"/>
          <p:cNvSpPr>
            <a:spLocks noGrp="1" noChangeArrowheads="1"/>
          </p:cNvSpPr>
          <p:nvPr>
            <p:ph idx="1"/>
          </p:nvPr>
        </p:nvSpPr>
        <p:spPr/>
        <p:txBody>
          <a:bodyPr/>
          <a:lstStyle/>
          <a:p>
            <a:pPr>
              <a:lnSpc>
                <a:spcPct val="90000"/>
              </a:lnSpc>
            </a:pPr>
            <a:r>
              <a:rPr lang="ja-JP" altLang="en-US"/>
              <a:t>部分均衡分析での結果</a:t>
            </a:r>
          </a:p>
          <a:p>
            <a:pPr lvl="1">
              <a:lnSpc>
                <a:spcPct val="90000"/>
              </a:lnSpc>
            </a:pPr>
            <a:r>
              <a:rPr lang="ja-JP" altLang="en-US"/>
              <a:t>消費者余剰，生産者余剰，社会的余剰</a:t>
            </a:r>
          </a:p>
          <a:p>
            <a:pPr>
              <a:lnSpc>
                <a:spcPct val="90000"/>
              </a:lnSpc>
            </a:pPr>
            <a:r>
              <a:rPr lang="ja-JP" altLang="en-US"/>
              <a:t>厚生経済学の基本定理</a:t>
            </a:r>
          </a:p>
          <a:p>
            <a:pPr lvl="1">
              <a:lnSpc>
                <a:spcPct val="90000"/>
              </a:lnSpc>
            </a:pPr>
            <a:r>
              <a:rPr lang="en-US" altLang="ja-JP"/>
              <a:t>Pareto</a:t>
            </a:r>
            <a:r>
              <a:rPr lang="ja-JP" altLang="en-US"/>
              <a:t>効率性</a:t>
            </a:r>
          </a:p>
          <a:p>
            <a:pPr lvl="1">
              <a:lnSpc>
                <a:spcPct val="90000"/>
              </a:lnSpc>
            </a:pPr>
            <a:r>
              <a:rPr lang="en-US" altLang="ja-JP"/>
              <a:t>Pareto</a:t>
            </a:r>
            <a:r>
              <a:rPr lang="ja-JP" altLang="en-US"/>
              <a:t>効率性の条件</a:t>
            </a:r>
          </a:p>
          <a:p>
            <a:pPr lvl="1">
              <a:lnSpc>
                <a:spcPct val="90000"/>
              </a:lnSpc>
            </a:pPr>
            <a:r>
              <a:rPr lang="ja-JP" altLang="en-US"/>
              <a:t>第</a:t>
            </a:r>
            <a:r>
              <a:rPr lang="en-US" altLang="ja-JP"/>
              <a:t>1</a:t>
            </a:r>
            <a:r>
              <a:rPr lang="ja-JP" altLang="en-US"/>
              <a:t>定理	市場均衡は</a:t>
            </a:r>
            <a:r>
              <a:rPr lang="en-US" altLang="ja-JP"/>
              <a:t>Pareto</a:t>
            </a:r>
            <a:r>
              <a:rPr lang="ja-JP" altLang="en-US"/>
              <a:t>効率的</a:t>
            </a:r>
          </a:p>
          <a:p>
            <a:pPr lvl="1">
              <a:lnSpc>
                <a:spcPct val="90000"/>
              </a:lnSpc>
            </a:pPr>
            <a:r>
              <a:rPr lang="ja-JP" altLang="en-US"/>
              <a:t>第</a:t>
            </a:r>
            <a:r>
              <a:rPr lang="en-US" altLang="ja-JP"/>
              <a:t>2</a:t>
            </a:r>
            <a:r>
              <a:rPr lang="ja-JP" altLang="en-US"/>
              <a:t>定理	任意の</a:t>
            </a:r>
            <a:r>
              <a:rPr lang="en-US" altLang="ja-JP"/>
              <a:t>Pareto</a:t>
            </a:r>
            <a:r>
              <a:rPr lang="ja-JP" altLang="en-US"/>
              <a:t>効率的な資源配分は市場で実現可能</a:t>
            </a:r>
          </a:p>
          <a:p>
            <a:pPr lvl="1">
              <a:lnSpc>
                <a:spcPct val="90000"/>
              </a:lnSpc>
            </a:pPr>
            <a:endParaRPr lang="en-US"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ja-JP" altLang="en-US"/>
              <a:t>パレート効率性　</a:t>
            </a:r>
            <a:r>
              <a:rPr lang="en-US" altLang="ja-JP"/>
              <a:t>1</a:t>
            </a:r>
            <a:r>
              <a:rPr lang="ja-JP" altLang="en-US"/>
              <a:t>財のケース</a:t>
            </a:r>
          </a:p>
        </p:txBody>
      </p:sp>
      <p:sp>
        <p:nvSpPr>
          <p:cNvPr id="10246" name="Rectangle 6"/>
          <p:cNvSpPr>
            <a:spLocks noChangeArrowheads="1"/>
          </p:cNvSpPr>
          <p:nvPr/>
        </p:nvSpPr>
        <p:spPr bwMode="auto">
          <a:xfrm>
            <a:off x="827088" y="1916113"/>
            <a:ext cx="2808287" cy="12239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47" name="Rectangle 7"/>
          <p:cNvSpPr>
            <a:spLocks noChangeArrowheads="1"/>
          </p:cNvSpPr>
          <p:nvPr/>
        </p:nvSpPr>
        <p:spPr bwMode="auto">
          <a:xfrm>
            <a:off x="827088" y="3573463"/>
            <a:ext cx="2808287" cy="12239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48" name="Rectangle 8"/>
          <p:cNvSpPr>
            <a:spLocks noChangeArrowheads="1"/>
          </p:cNvSpPr>
          <p:nvPr/>
        </p:nvSpPr>
        <p:spPr bwMode="auto">
          <a:xfrm>
            <a:off x="827088" y="5157788"/>
            <a:ext cx="2808287" cy="1223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49" name="Rectangle 9"/>
          <p:cNvSpPr>
            <a:spLocks noChangeArrowheads="1"/>
          </p:cNvSpPr>
          <p:nvPr/>
        </p:nvSpPr>
        <p:spPr bwMode="auto">
          <a:xfrm>
            <a:off x="827088" y="1916113"/>
            <a:ext cx="1944687" cy="1225550"/>
          </a:xfrm>
          <a:prstGeom prst="rect">
            <a:avLst/>
          </a:prstGeom>
          <a:noFill/>
          <a:ln w="9525">
            <a:solidFill>
              <a:schemeClr val="tx1"/>
            </a:solidFill>
            <a:miter lim="800000"/>
            <a:headEnd/>
            <a:tailEnd/>
          </a:ln>
          <a:effectLst/>
          <a:extLst/>
        </p:spPr>
        <p:txBody>
          <a:bodyPr wrap="none" anchor="ctr"/>
          <a:lstStyle/>
          <a:p>
            <a:endParaRPr lang="ja-JP" altLang="en-US"/>
          </a:p>
        </p:txBody>
      </p:sp>
      <p:sp>
        <p:nvSpPr>
          <p:cNvPr id="10250" name="Rectangle 10"/>
          <p:cNvSpPr>
            <a:spLocks noChangeArrowheads="1"/>
          </p:cNvSpPr>
          <p:nvPr/>
        </p:nvSpPr>
        <p:spPr bwMode="auto">
          <a:xfrm>
            <a:off x="2771775" y="1916113"/>
            <a:ext cx="863600" cy="1225550"/>
          </a:xfrm>
          <a:prstGeom prst="rect">
            <a:avLst/>
          </a:prstGeom>
          <a:solidFill>
            <a:schemeClr val="accent2"/>
          </a:solidFill>
          <a:ln w="9525">
            <a:solidFill>
              <a:schemeClr val="tx1"/>
            </a:solidFill>
            <a:miter lim="800000"/>
            <a:headEnd/>
            <a:tailEnd/>
          </a:ln>
          <a:effectLst/>
          <a:extLst/>
        </p:spPr>
        <p:txBody>
          <a:bodyPr wrap="none" anchor="ctr"/>
          <a:lstStyle/>
          <a:p>
            <a:endParaRPr lang="ja-JP" altLang="en-US"/>
          </a:p>
        </p:txBody>
      </p:sp>
      <p:sp>
        <p:nvSpPr>
          <p:cNvPr id="10251" name="Rectangle 11"/>
          <p:cNvSpPr>
            <a:spLocks noChangeArrowheads="1"/>
          </p:cNvSpPr>
          <p:nvPr/>
        </p:nvSpPr>
        <p:spPr bwMode="auto">
          <a:xfrm>
            <a:off x="827088" y="3573463"/>
            <a:ext cx="1368425" cy="1225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52" name="Rectangle 12"/>
          <p:cNvSpPr>
            <a:spLocks noChangeArrowheads="1"/>
          </p:cNvSpPr>
          <p:nvPr/>
        </p:nvSpPr>
        <p:spPr bwMode="auto">
          <a:xfrm>
            <a:off x="2195513" y="3573463"/>
            <a:ext cx="1439862" cy="1225550"/>
          </a:xfrm>
          <a:prstGeom prst="rect">
            <a:avLst/>
          </a:prstGeom>
          <a:solidFill>
            <a:schemeClr val="accent2"/>
          </a:solidFill>
          <a:ln w="9525">
            <a:solidFill>
              <a:schemeClr val="tx1"/>
            </a:solidFill>
            <a:miter lim="800000"/>
            <a:headEnd/>
            <a:tailEnd/>
          </a:ln>
          <a:effectLst/>
          <a:extLst/>
        </p:spPr>
        <p:txBody>
          <a:bodyPr wrap="none" anchor="ctr"/>
          <a:lstStyle/>
          <a:p>
            <a:endParaRPr lang="ja-JP" altLang="en-US"/>
          </a:p>
        </p:txBody>
      </p:sp>
      <p:sp>
        <p:nvSpPr>
          <p:cNvPr id="10253" name="Rectangle 13"/>
          <p:cNvSpPr>
            <a:spLocks noChangeArrowheads="1"/>
          </p:cNvSpPr>
          <p:nvPr/>
        </p:nvSpPr>
        <p:spPr bwMode="auto">
          <a:xfrm>
            <a:off x="827088" y="5157788"/>
            <a:ext cx="865187" cy="1225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54" name="Rectangle 14"/>
          <p:cNvSpPr>
            <a:spLocks noChangeArrowheads="1"/>
          </p:cNvSpPr>
          <p:nvPr/>
        </p:nvSpPr>
        <p:spPr bwMode="auto">
          <a:xfrm>
            <a:off x="2195513" y="5157788"/>
            <a:ext cx="1439862" cy="1225550"/>
          </a:xfrm>
          <a:prstGeom prst="rect">
            <a:avLst/>
          </a:prstGeom>
          <a:solidFill>
            <a:schemeClr val="accent2"/>
          </a:solidFill>
          <a:ln w="9525">
            <a:solidFill>
              <a:schemeClr val="tx1"/>
            </a:solidFill>
            <a:miter lim="800000"/>
            <a:headEnd/>
            <a:tailEnd/>
          </a:ln>
          <a:effectLst/>
          <a:extLst/>
        </p:spPr>
        <p:txBody>
          <a:bodyPr wrap="none" anchor="ctr"/>
          <a:lstStyle/>
          <a:p>
            <a:endParaRPr lang="ja-JP" altLang="en-US"/>
          </a:p>
        </p:txBody>
      </p:sp>
      <p:sp>
        <p:nvSpPr>
          <p:cNvPr id="10255" name="Text Box 15"/>
          <p:cNvSpPr txBox="1">
            <a:spLocks noChangeArrowheads="1"/>
          </p:cNvSpPr>
          <p:nvPr/>
        </p:nvSpPr>
        <p:spPr bwMode="auto">
          <a:xfrm>
            <a:off x="1187450" y="2349500"/>
            <a:ext cx="9366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A</a:t>
            </a:r>
          </a:p>
        </p:txBody>
      </p:sp>
      <p:sp>
        <p:nvSpPr>
          <p:cNvPr id="10256" name="Text Box 16"/>
          <p:cNvSpPr txBox="1">
            <a:spLocks noChangeArrowheads="1"/>
          </p:cNvSpPr>
          <p:nvPr/>
        </p:nvSpPr>
        <p:spPr bwMode="auto">
          <a:xfrm>
            <a:off x="2916238" y="2349500"/>
            <a:ext cx="360362"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B</a:t>
            </a:r>
          </a:p>
        </p:txBody>
      </p:sp>
      <p:sp>
        <p:nvSpPr>
          <p:cNvPr id="10257" name="Text Box 17"/>
          <p:cNvSpPr txBox="1">
            <a:spLocks noChangeArrowheads="1"/>
          </p:cNvSpPr>
          <p:nvPr/>
        </p:nvSpPr>
        <p:spPr bwMode="auto">
          <a:xfrm>
            <a:off x="971550" y="4005263"/>
            <a:ext cx="9366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A</a:t>
            </a:r>
          </a:p>
        </p:txBody>
      </p:sp>
      <p:sp>
        <p:nvSpPr>
          <p:cNvPr id="10258" name="Text Box 18"/>
          <p:cNvSpPr txBox="1">
            <a:spLocks noChangeArrowheads="1"/>
          </p:cNvSpPr>
          <p:nvPr/>
        </p:nvSpPr>
        <p:spPr bwMode="auto">
          <a:xfrm>
            <a:off x="2771775" y="4005263"/>
            <a:ext cx="360363"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B</a:t>
            </a:r>
          </a:p>
        </p:txBody>
      </p:sp>
      <p:sp>
        <p:nvSpPr>
          <p:cNvPr id="10259" name="Text Box 19"/>
          <p:cNvSpPr txBox="1">
            <a:spLocks noChangeArrowheads="1"/>
          </p:cNvSpPr>
          <p:nvPr/>
        </p:nvSpPr>
        <p:spPr bwMode="auto">
          <a:xfrm>
            <a:off x="827088" y="5589588"/>
            <a:ext cx="9366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A</a:t>
            </a:r>
          </a:p>
        </p:txBody>
      </p:sp>
      <p:sp>
        <p:nvSpPr>
          <p:cNvPr id="10261" name="Text Box 21"/>
          <p:cNvSpPr txBox="1">
            <a:spLocks noChangeArrowheads="1"/>
          </p:cNvSpPr>
          <p:nvPr/>
        </p:nvSpPr>
        <p:spPr bwMode="auto">
          <a:xfrm>
            <a:off x="2700338" y="5589588"/>
            <a:ext cx="360362"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t>B</a:t>
            </a:r>
          </a:p>
        </p:txBody>
      </p:sp>
      <p:sp>
        <p:nvSpPr>
          <p:cNvPr id="10262" name="Text Box 22"/>
          <p:cNvSpPr txBox="1">
            <a:spLocks noChangeArrowheads="1"/>
          </p:cNvSpPr>
          <p:nvPr/>
        </p:nvSpPr>
        <p:spPr bwMode="auto">
          <a:xfrm>
            <a:off x="4716463" y="1989138"/>
            <a:ext cx="3743325" cy="133882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a:t>
            </a:r>
            <a:r>
              <a:rPr lang="ja-JP" altLang="en-US" dirty="0"/>
              <a:t>の取分を増加させようとすると，</a:t>
            </a:r>
            <a:r>
              <a:rPr lang="en-US" altLang="ja-JP" dirty="0"/>
              <a:t>B</a:t>
            </a:r>
            <a:r>
              <a:rPr lang="ja-JP" altLang="en-US" dirty="0"/>
              <a:t>の取分は減る</a:t>
            </a:r>
            <a:r>
              <a:rPr lang="ja-JP" altLang="en-US" dirty="0">
                <a:sym typeface="Wingdings" pitchFamily="2" charset="2"/>
              </a:rPr>
              <a:t>パレート改善の余地は無いパレート効率的</a:t>
            </a:r>
            <a:endParaRPr lang="en-US" altLang="ja-JP" dirty="0">
              <a:sym typeface="Wingdings" pitchFamily="2" charset="2"/>
            </a:endParaRPr>
          </a:p>
          <a:p>
            <a:pPr>
              <a:spcBef>
                <a:spcPct val="50000"/>
              </a:spcBef>
            </a:pPr>
            <a:r>
              <a:rPr lang="ja-JP" altLang="en-US" dirty="0">
                <a:sym typeface="Wingdings" pitchFamily="2" charset="2"/>
              </a:rPr>
              <a:t>不平等</a:t>
            </a:r>
            <a:r>
              <a:rPr lang="en-US" altLang="ja-JP" dirty="0">
                <a:sym typeface="Wingdings" pitchFamily="2" charset="2"/>
              </a:rPr>
              <a:t>(</a:t>
            </a:r>
            <a:r>
              <a:rPr lang="ja-JP" altLang="en-US" dirty="0">
                <a:sym typeface="Wingdings" pitchFamily="2" charset="2"/>
              </a:rPr>
              <a:t>比較的</a:t>
            </a:r>
            <a:r>
              <a:rPr lang="en-US" altLang="ja-JP" dirty="0">
                <a:sym typeface="Wingdings" pitchFamily="2" charset="2"/>
              </a:rPr>
              <a:t>)</a:t>
            </a:r>
            <a:endParaRPr lang="ja-JP" altLang="en-US" dirty="0"/>
          </a:p>
        </p:txBody>
      </p:sp>
      <p:sp>
        <p:nvSpPr>
          <p:cNvPr id="10263" name="Text Box 23"/>
          <p:cNvSpPr txBox="1">
            <a:spLocks noChangeArrowheads="1"/>
          </p:cNvSpPr>
          <p:nvPr/>
        </p:nvSpPr>
        <p:spPr bwMode="auto">
          <a:xfrm>
            <a:off x="4716463" y="3644900"/>
            <a:ext cx="3743325" cy="1200329"/>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a:t>
            </a:r>
            <a:r>
              <a:rPr lang="ja-JP" altLang="en-US" dirty="0"/>
              <a:t>の取分を増加させようとすると，</a:t>
            </a:r>
            <a:r>
              <a:rPr lang="en-US" altLang="ja-JP" dirty="0"/>
              <a:t>B</a:t>
            </a:r>
            <a:r>
              <a:rPr lang="ja-JP" altLang="en-US" dirty="0"/>
              <a:t>の取分は減る</a:t>
            </a:r>
            <a:r>
              <a:rPr lang="ja-JP" altLang="en-US" dirty="0">
                <a:sym typeface="Wingdings" pitchFamily="2" charset="2"/>
              </a:rPr>
              <a:t>パレート改善の余地は無いパレート効率的、平等</a:t>
            </a:r>
            <a:r>
              <a:rPr lang="en-US" altLang="ja-JP" dirty="0">
                <a:sym typeface="Wingdings" pitchFamily="2" charset="2"/>
              </a:rPr>
              <a:t>(</a:t>
            </a:r>
            <a:r>
              <a:rPr lang="ja-JP" altLang="en-US" dirty="0">
                <a:sym typeface="Wingdings" pitchFamily="2" charset="2"/>
              </a:rPr>
              <a:t>比較的</a:t>
            </a:r>
            <a:r>
              <a:rPr lang="en-US" altLang="ja-JP" dirty="0">
                <a:sym typeface="Wingdings" pitchFamily="2" charset="2"/>
              </a:rPr>
              <a:t>)</a:t>
            </a:r>
            <a:endParaRPr lang="ja-JP" altLang="en-US" dirty="0"/>
          </a:p>
        </p:txBody>
      </p:sp>
      <p:sp>
        <p:nvSpPr>
          <p:cNvPr id="10264" name="Text Box 24"/>
          <p:cNvSpPr txBox="1">
            <a:spLocks noChangeArrowheads="1"/>
          </p:cNvSpPr>
          <p:nvPr/>
        </p:nvSpPr>
        <p:spPr bwMode="auto">
          <a:xfrm>
            <a:off x="4787900" y="5229225"/>
            <a:ext cx="3743325" cy="1200329"/>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a:t>
            </a:r>
            <a:r>
              <a:rPr lang="ja-JP" altLang="en-US" dirty="0"/>
              <a:t>の取分を増加させようとする時，</a:t>
            </a:r>
            <a:r>
              <a:rPr lang="en-US" altLang="ja-JP" dirty="0"/>
              <a:t>B</a:t>
            </a:r>
            <a:r>
              <a:rPr lang="ja-JP" altLang="en-US" dirty="0"/>
              <a:t>の取分を減らす必要は無い</a:t>
            </a:r>
            <a:r>
              <a:rPr lang="ja-JP" altLang="en-US" dirty="0">
                <a:sym typeface="Wingdings" pitchFamily="2" charset="2"/>
              </a:rPr>
              <a:t>パレート改善の余地があるパレート効率的ではない</a:t>
            </a:r>
            <a:r>
              <a:rPr lang="en-US" altLang="ja-JP" dirty="0">
                <a:sym typeface="Wingdings" pitchFamily="2" charset="2"/>
              </a:rPr>
              <a:t>(</a:t>
            </a:r>
            <a:r>
              <a:rPr lang="ja-JP" altLang="en-US" dirty="0">
                <a:sym typeface="Wingdings" pitchFamily="2" charset="2"/>
              </a:rPr>
              <a:t>改善の余地がある</a:t>
            </a:r>
            <a:r>
              <a:rPr lang="en-US" altLang="ja-JP" dirty="0">
                <a:sym typeface="Wingdings" pitchFamily="2" charset="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7E29-4935-9343-B16F-0C74FF26C9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E1E2C8-66ED-B14D-B4AF-E0AC38C60147}"/>
              </a:ext>
            </a:extLst>
          </p:cNvPr>
          <p:cNvSpPr>
            <a:spLocks noGrp="1"/>
          </p:cNvSpPr>
          <p:nvPr>
            <p:ph idx="1"/>
          </p:nvPr>
        </p:nvSpPr>
        <p:spPr/>
        <p:txBody>
          <a:bodyPr/>
          <a:lstStyle/>
          <a:p>
            <a:pPr marL="0" indent="0">
              <a:buNone/>
            </a:pPr>
            <a:r>
              <a:rPr lang="ja-JP" altLang="en-US" dirty="0"/>
              <a:t>ケーキを分配する問題ではあまりがある</a:t>
            </a:r>
            <a:endParaRPr lang="en-US" altLang="ja-JP" dirty="0"/>
          </a:p>
          <a:p>
            <a:pPr marL="0" indent="0">
              <a:buNone/>
            </a:pPr>
            <a:r>
              <a:rPr lang="ja-JP" altLang="en-US" dirty="0"/>
              <a:t>→分配の効率性とは無関係</a:t>
            </a:r>
            <a:endParaRPr lang="en-US" dirty="0"/>
          </a:p>
        </p:txBody>
      </p:sp>
    </p:spTree>
    <p:extLst>
      <p:ext uri="{BB962C8B-B14F-4D97-AF65-F5344CB8AC3E}">
        <p14:creationId xmlns:p14="http://schemas.microsoft.com/office/powerpoint/2010/main" val="54626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ja-JP"/>
              <a:t>2</a:t>
            </a:r>
            <a:r>
              <a:rPr lang="ja-JP" altLang="en-US"/>
              <a:t>財のケース</a:t>
            </a:r>
          </a:p>
        </p:txBody>
      </p:sp>
      <p:sp>
        <p:nvSpPr>
          <p:cNvPr id="12293" name="Rectangle 5"/>
          <p:cNvSpPr>
            <a:spLocks noGrp="1" noChangeArrowheads="1"/>
          </p:cNvSpPr>
          <p:nvPr>
            <p:ph idx="1"/>
          </p:nvPr>
        </p:nvSpPr>
        <p:spPr>
          <a:xfrm>
            <a:off x="457200" y="1600200"/>
            <a:ext cx="8363272" cy="4853136"/>
          </a:xfrm>
        </p:spPr>
        <p:txBody>
          <a:bodyPr>
            <a:normAutofit lnSpcReduction="10000"/>
          </a:bodyPr>
          <a:lstStyle/>
          <a:p>
            <a:pPr marL="0" indent="0">
              <a:lnSpc>
                <a:spcPct val="80000"/>
              </a:lnSpc>
              <a:buNone/>
            </a:pPr>
            <a:r>
              <a:rPr lang="ja-JP" altLang="en-US" sz="2400" dirty="0">
                <a:latin typeface="Times New Roman" pitchFamily="18" charset="0"/>
                <a:cs typeface="Times New Roman" pitchFamily="18" charset="0"/>
              </a:rPr>
              <a:t>財の供給量が与えられていて，それを</a:t>
            </a:r>
            <a:r>
              <a:rPr lang="en-US" altLang="ja-JP" sz="2400" dirty="0">
                <a:latin typeface="Times New Roman" pitchFamily="18" charset="0"/>
                <a:cs typeface="Times New Roman" pitchFamily="18" charset="0"/>
              </a:rPr>
              <a:t>2</a:t>
            </a:r>
            <a:r>
              <a:rPr lang="ja-JP" altLang="en-US" sz="2400" dirty="0">
                <a:latin typeface="Times New Roman" pitchFamily="18" charset="0"/>
                <a:cs typeface="Times New Roman" pitchFamily="18" charset="0"/>
              </a:rPr>
              <a:t>人の個人に分配するケースを考える</a:t>
            </a:r>
          </a:p>
          <a:p>
            <a:pPr marL="0" indent="0">
              <a:lnSpc>
                <a:spcPct val="80000"/>
              </a:lnSpc>
              <a:buNone/>
            </a:pPr>
            <a:r>
              <a:rPr lang="ja-JP" altLang="en-US" sz="2400" dirty="0"/>
              <a:t>			消費者 </a:t>
            </a:r>
            <a:r>
              <a:rPr lang="en-US" altLang="ja-JP" sz="2400" dirty="0">
                <a:latin typeface="Times New Roman" panose="02020603050405020304" pitchFamily="18" charset="0"/>
                <a:cs typeface="Times New Roman" panose="02020603050405020304" pitchFamily="18" charset="0"/>
              </a:rPr>
              <a:t>A</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B</a:t>
            </a:r>
            <a:r>
              <a:rPr lang="ja-JP" altLang="en-US" sz="2400" dirty="0">
                <a:latin typeface="Times New Roman" panose="02020603050405020304" pitchFamily="18" charset="0"/>
                <a:cs typeface="Times New Roman" panose="02020603050405020304" pitchFamily="18" charset="0"/>
              </a:rPr>
              <a:t>　→効用関数で行う</a:t>
            </a:r>
            <a:endParaRPr lang="en-US" altLang="ja-JP" sz="2400" dirty="0">
              <a:latin typeface="Times New Roman" panose="02020603050405020304" pitchFamily="18" charset="0"/>
              <a:cs typeface="Times New Roman" panose="02020603050405020304" pitchFamily="18" charset="0"/>
            </a:endParaRPr>
          </a:p>
          <a:p>
            <a:pPr marL="0" indent="0">
              <a:lnSpc>
                <a:spcPct val="80000"/>
              </a:lnSpc>
              <a:buNone/>
            </a:pPr>
            <a:r>
              <a:rPr lang="en-US" altLang="ja-JP" sz="2400" dirty="0"/>
              <a:t>			</a:t>
            </a:r>
            <a:r>
              <a:rPr lang="ja-JP" altLang="en-US" sz="2400" dirty="0"/>
              <a:t>財	</a:t>
            </a:r>
            <a:r>
              <a:rPr lang="en-US" altLang="ja-JP" sz="2400" i="1" dirty="0">
                <a:latin typeface="Times New Roman" pitchFamily="18" charset="0"/>
                <a:cs typeface="Times New Roman" pitchFamily="18" charset="0"/>
              </a:rPr>
              <a:t>x</a:t>
            </a:r>
            <a:r>
              <a:rPr lang="ja-JP" altLang="en-US" sz="2400" dirty="0" err="1">
                <a:cs typeface="Times New Roman" pitchFamily="18" charset="0"/>
              </a:rPr>
              <a:t>，</a:t>
            </a:r>
            <a:r>
              <a:rPr lang="en-US" altLang="ja-JP" sz="2400" i="1" dirty="0">
                <a:latin typeface="Times New Roman" pitchFamily="18" charset="0"/>
                <a:cs typeface="Times New Roman" pitchFamily="18" charset="0"/>
              </a:rPr>
              <a:t>y</a:t>
            </a:r>
          </a:p>
          <a:p>
            <a:pPr marL="0" indent="0">
              <a:lnSpc>
                <a:spcPct val="80000"/>
              </a:lnSpc>
              <a:buNone/>
            </a:pPr>
            <a:endParaRPr lang="en-US" altLang="ja-JP" sz="2400"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状況</a:t>
            </a:r>
            <a:r>
              <a:rPr lang="ja-JP" altLang="en-US" sz="2400" dirty="0">
                <a:latin typeface="Times New Roman" pitchFamily="18" charset="0"/>
                <a:cs typeface="Times New Roman" pitchFamily="18" charset="0"/>
                <a:sym typeface="Wingdings" pitchFamily="2" charset="2"/>
              </a:rPr>
              <a:t> </a:t>
            </a:r>
            <a:r>
              <a:rPr lang="ja-JP" altLang="en-US" sz="2400" dirty="0">
                <a:latin typeface="Times New Roman" pitchFamily="18" charset="0"/>
                <a:cs typeface="Times New Roman" pitchFamily="18" charset="0"/>
              </a:rPr>
              <a:t>効用で考える	 </a:t>
            </a:r>
            <a:r>
              <a:rPr lang="en-US" altLang="ja-JP" sz="2400" i="1" dirty="0" err="1">
                <a:latin typeface="Times New Roman" pitchFamily="18" charset="0"/>
                <a:cs typeface="Times New Roman" pitchFamily="18" charset="0"/>
              </a:rPr>
              <a:t>U</a:t>
            </a:r>
            <a:r>
              <a:rPr lang="en-US" altLang="ja-JP" sz="2400" i="1" baseline="-25000" dirty="0" err="1">
                <a:latin typeface="Times New Roman" pitchFamily="18" charset="0"/>
                <a:cs typeface="Times New Roman" pitchFamily="18" charset="0"/>
              </a:rPr>
              <a:t>i</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i="1" baseline="-25000" dirty="0">
                <a:latin typeface="Times New Roman" pitchFamily="18" charset="0"/>
                <a:cs typeface="Times New Roman" pitchFamily="18" charset="0"/>
              </a:rPr>
              <a:t>i</a:t>
            </a:r>
            <a:r>
              <a:rPr lang="en-US" altLang="ja-JP"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y</a:t>
            </a:r>
            <a:r>
              <a:rPr lang="en-US" altLang="ja-JP" sz="2400" i="1" baseline="-25000" dirty="0" err="1">
                <a:latin typeface="Times New Roman" pitchFamily="18" charset="0"/>
                <a:cs typeface="Times New Roman" pitchFamily="18" charset="0"/>
              </a:rPr>
              <a:t>i</a:t>
            </a:r>
            <a:r>
              <a:rPr lang="en-US" altLang="ja-JP" sz="2400" dirty="0">
                <a:latin typeface="Times New Roman" pitchFamily="18" charset="0"/>
                <a:cs typeface="Times New Roman" pitchFamily="18" charset="0"/>
              </a:rPr>
              <a:t>) , </a:t>
            </a:r>
            <a:r>
              <a:rPr lang="en-US" altLang="ja-JP" sz="2400" i="1" dirty="0" err="1">
                <a:latin typeface="Times New Roman" pitchFamily="18" charset="0"/>
                <a:cs typeface="Times New Roman" pitchFamily="18" charset="0"/>
              </a:rPr>
              <a:t>i</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A</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B</a:t>
            </a:r>
          </a:p>
          <a:p>
            <a:pPr marL="0" indent="0">
              <a:lnSpc>
                <a:spcPct val="80000"/>
              </a:lnSpc>
              <a:buNone/>
            </a:pPr>
            <a:endParaRPr lang="en-US" altLang="ja-JP" sz="2400"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財の分配状況（余りが無い場合）</a:t>
            </a:r>
          </a:p>
          <a:p>
            <a:pPr marL="0" indent="0">
              <a:lnSpc>
                <a:spcPct val="80000"/>
              </a:lnSpc>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x</a:t>
            </a:r>
            <a:r>
              <a:rPr lang="en-US" altLang="ja-JP" sz="2400" i="1" baseline="-25000" dirty="0" err="1">
                <a:latin typeface="Times New Roman" pitchFamily="18" charset="0"/>
                <a:cs typeface="Times New Roman" pitchFamily="18" charset="0"/>
              </a:rPr>
              <a:t>A</a:t>
            </a:r>
            <a:r>
              <a:rPr lang="en-US" altLang="ja-JP" sz="2400" i="1" dirty="0" err="1">
                <a:latin typeface="Times New Roman" pitchFamily="18" charset="0"/>
                <a:cs typeface="Times New Roman" pitchFamily="18" charset="0"/>
              </a:rPr>
              <a:t>+x</a:t>
            </a:r>
            <a:r>
              <a:rPr lang="en-US" altLang="ja-JP" sz="2400" i="1" baseline="-25000" dirty="0" err="1">
                <a:latin typeface="Times New Roman" pitchFamily="18" charset="0"/>
                <a:cs typeface="Times New Roman" pitchFamily="18" charset="0"/>
              </a:rPr>
              <a:t>B</a:t>
            </a:r>
            <a:r>
              <a:rPr lang="en-US" altLang="ja-JP" sz="2400" i="1" dirty="0">
                <a:latin typeface="Times New Roman" pitchFamily="18" charset="0"/>
                <a:cs typeface="Times New Roman" pitchFamily="18" charset="0"/>
              </a:rPr>
              <a:t>=X</a:t>
            </a:r>
          </a:p>
          <a:p>
            <a:pPr marL="0" indent="0">
              <a:lnSpc>
                <a:spcPct val="80000"/>
              </a:lnSpc>
              <a:buNone/>
            </a:pPr>
            <a:r>
              <a:rPr lang="en-US" altLang="ja-JP"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y</a:t>
            </a:r>
            <a:r>
              <a:rPr lang="en-US" altLang="ja-JP" sz="2400" i="1" baseline="-25000" dirty="0" err="1">
                <a:latin typeface="Times New Roman" pitchFamily="18" charset="0"/>
                <a:cs typeface="Times New Roman" pitchFamily="18" charset="0"/>
              </a:rPr>
              <a:t>A</a:t>
            </a:r>
            <a:r>
              <a:rPr lang="en-US" altLang="ja-JP" sz="2400" i="1" dirty="0" err="1">
                <a:latin typeface="Times New Roman" pitchFamily="18" charset="0"/>
                <a:cs typeface="Times New Roman" pitchFamily="18" charset="0"/>
              </a:rPr>
              <a:t>+y</a:t>
            </a:r>
            <a:r>
              <a:rPr lang="en-US" altLang="ja-JP" sz="2400" i="1" baseline="-25000" dirty="0" err="1">
                <a:latin typeface="Times New Roman" pitchFamily="18" charset="0"/>
                <a:cs typeface="Times New Roman" pitchFamily="18" charset="0"/>
              </a:rPr>
              <a:t>B</a:t>
            </a:r>
            <a:r>
              <a:rPr lang="en-US" altLang="ja-JP" sz="2400" i="1" dirty="0">
                <a:latin typeface="Times New Roman" pitchFamily="18" charset="0"/>
                <a:cs typeface="Times New Roman" pitchFamily="18" charset="0"/>
              </a:rPr>
              <a:t>=Y</a:t>
            </a:r>
          </a:p>
          <a:p>
            <a:pPr marL="0" indent="0">
              <a:lnSpc>
                <a:spcPct val="80000"/>
              </a:lnSpc>
              <a:buNone/>
            </a:pPr>
            <a:endParaRPr lang="en-US" altLang="ja-JP" sz="2400"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この場合，単に余り無く分配しただけではパレート効率的にはならない</a:t>
            </a:r>
            <a:endParaRPr lang="en-US" altLang="ja-JP" sz="2400"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→全部　絵を使って表すことができる</a:t>
            </a:r>
            <a:endParaRPr lang="en-US" altLang="ja-JP" sz="2400" dirty="0">
              <a:latin typeface="Times New Roman" pitchFamily="18" charset="0"/>
              <a:cs typeface="Times New Roman" pitchFamily="18" charset="0"/>
            </a:endParaRPr>
          </a:p>
          <a:p>
            <a:pPr marL="0" indent="0">
              <a:lnSpc>
                <a:spcPct val="80000"/>
              </a:lnSpc>
              <a:buNone/>
            </a:pPr>
            <a:r>
              <a:rPr lang="en-US" altLang="ja-JP" sz="2400" dirty="0">
                <a:latin typeface="Times New Roman" pitchFamily="18" charset="0"/>
                <a:cs typeface="Times New Roman" pitchFamily="18" charset="0"/>
              </a:rPr>
              <a:t>	</a:t>
            </a:r>
            <a:endParaRPr lang="ja-JP" alt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395288" y="1341438"/>
            <a:ext cx="7705725" cy="5186362"/>
            <a:chOff x="249" y="300"/>
            <a:chExt cx="5217" cy="3818"/>
          </a:xfrm>
        </p:grpSpPr>
        <p:sp>
          <p:nvSpPr>
            <p:cNvPr id="17411" name="Rectangle 3"/>
            <p:cNvSpPr>
              <a:spLocks noChangeArrowheads="1"/>
            </p:cNvSpPr>
            <p:nvPr/>
          </p:nvSpPr>
          <p:spPr bwMode="auto">
            <a:xfrm>
              <a:off x="748" y="754"/>
              <a:ext cx="4219" cy="294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12" name="Text Box 4"/>
            <p:cNvSpPr txBox="1">
              <a:spLocks noChangeArrowheads="1"/>
            </p:cNvSpPr>
            <p:nvPr/>
          </p:nvSpPr>
          <p:spPr bwMode="auto">
            <a:xfrm>
              <a:off x="476" y="3782"/>
              <a:ext cx="407"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A</a:t>
              </a:r>
            </a:p>
          </p:txBody>
        </p:sp>
        <p:sp>
          <p:nvSpPr>
            <p:cNvPr id="17413" name="Text Box 5"/>
            <p:cNvSpPr txBox="1">
              <a:spLocks noChangeArrowheads="1"/>
            </p:cNvSpPr>
            <p:nvPr/>
          </p:nvSpPr>
          <p:spPr bwMode="auto">
            <a:xfrm>
              <a:off x="4922" y="436"/>
              <a:ext cx="406"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B</a:t>
              </a:r>
            </a:p>
          </p:txBody>
        </p:sp>
        <p:sp>
          <p:nvSpPr>
            <p:cNvPr id="17414" name="Line 6"/>
            <p:cNvSpPr>
              <a:spLocks noChangeShapeType="1"/>
            </p:cNvSpPr>
            <p:nvPr/>
          </p:nvSpPr>
          <p:spPr bwMode="auto">
            <a:xfrm>
              <a:off x="748" y="3793"/>
              <a:ext cx="9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15" name="Line 7"/>
            <p:cNvSpPr>
              <a:spLocks noChangeShapeType="1"/>
            </p:cNvSpPr>
            <p:nvPr/>
          </p:nvSpPr>
          <p:spPr bwMode="auto">
            <a:xfrm flipH="1">
              <a:off x="4014" y="663"/>
              <a:ext cx="90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16" name="Line 8"/>
            <p:cNvSpPr>
              <a:spLocks noChangeShapeType="1"/>
            </p:cNvSpPr>
            <p:nvPr/>
          </p:nvSpPr>
          <p:spPr bwMode="auto">
            <a:xfrm>
              <a:off x="5057" y="754"/>
              <a:ext cx="0" cy="7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17" name="Line 9"/>
            <p:cNvSpPr>
              <a:spLocks noChangeShapeType="1"/>
            </p:cNvSpPr>
            <p:nvPr/>
          </p:nvSpPr>
          <p:spPr bwMode="auto">
            <a:xfrm flipV="1">
              <a:off x="657" y="2840"/>
              <a:ext cx="0"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18" name="Text Box 10"/>
            <p:cNvSpPr txBox="1">
              <a:spLocks noChangeArrowheads="1"/>
            </p:cNvSpPr>
            <p:nvPr/>
          </p:nvSpPr>
          <p:spPr bwMode="auto">
            <a:xfrm>
              <a:off x="1701" y="3748"/>
              <a:ext cx="454"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A</a:t>
              </a:r>
            </a:p>
          </p:txBody>
        </p:sp>
        <p:sp>
          <p:nvSpPr>
            <p:cNvPr id="17419" name="Text Box 11"/>
            <p:cNvSpPr txBox="1">
              <a:spLocks noChangeArrowheads="1"/>
            </p:cNvSpPr>
            <p:nvPr/>
          </p:nvSpPr>
          <p:spPr bwMode="auto">
            <a:xfrm>
              <a:off x="249" y="2523"/>
              <a:ext cx="454" cy="33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A</a:t>
              </a:r>
            </a:p>
          </p:txBody>
        </p:sp>
        <p:sp>
          <p:nvSpPr>
            <p:cNvPr id="17420" name="Text Box 12"/>
            <p:cNvSpPr txBox="1">
              <a:spLocks noChangeArrowheads="1"/>
            </p:cNvSpPr>
            <p:nvPr/>
          </p:nvSpPr>
          <p:spPr bwMode="auto">
            <a:xfrm>
              <a:off x="3833" y="300"/>
              <a:ext cx="454" cy="33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B</a:t>
              </a:r>
            </a:p>
          </p:txBody>
        </p:sp>
        <p:sp>
          <p:nvSpPr>
            <p:cNvPr id="17421" name="Text Box 13"/>
            <p:cNvSpPr txBox="1">
              <a:spLocks noChangeArrowheads="1"/>
            </p:cNvSpPr>
            <p:nvPr/>
          </p:nvSpPr>
          <p:spPr bwMode="auto">
            <a:xfrm>
              <a:off x="5012" y="1524"/>
              <a:ext cx="454"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B</a:t>
              </a:r>
            </a:p>
          </p:txBody>
        </p:sp>
        <p:sp>
          <p:nvSpPr>
            <p:cNvPr id="17422" name="Oval 14"/>
            <p:cNvSpPr>
              <a:spLocks noChangeArrowheads="1"/>
            </p:cNvSpPr>
            <p:nvPr/>
          </p:nvSpPr>
          <p:spPr bwMode="auto">
            <a:xfrm>
              <a:off x="1882" y="1661"/>
              <a:ext cx="91" cy="91"/>
            </a:xfrm>
            <a:prstGeom prst="ellipse">
              <a:avLst/>
            </a:prstGeom>
            <a:solidFill>
              <a:srgbClr val="FF66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23" name="Line 15"/>
            <p:cNvSpPr>
              <a:spLocks noChangeShapeType="1"/>
            </p:cNvSpPr>
            <p:nvPr/>
          </p:nvSpPr>
          <p:spPr bwMode="auto">
            <a:xfrm>
              <a:off x="748" y="1706"/>
              <a:ext cx="4219" cy="0"/>
            </a:xfrm>
            <a:prstGeom prst="line">
              <a:avLst/>
            </a:prstGeom>
            <a:noFill/>
            <a:ln w="9525" cap="rnd">
              <a:solidFill>
                <a:schemeClr val="tx1"/>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424" name="Line 16"/>
            <p:cNvSpPr>
              <a:spLocks noChangeShapeType="1"/>
            </p:cNvSpPr>
            <p:nvPr/>
          </p:nvSpPr>
          <p:spPr bwMode="auto">
            <a:xfrm>
              <a:off x="1927" y="754"/>
              <a:ext cx="0" cy="2948"/>
            </a:xfrm>
            <a:prstGeom prst="line">
              <a:avLst/>
            </a:prstGeom>
            <a:noFill/>
            <a:ln w="9525" cap="rnd">
              <a:solidFill>
                <a:schemeClr val="tx1"/>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17425" name="Rectangle 17"/>
          <p:cNvSpPr>
            <a:spLocks noGrp="1" noChangeArrowheads="1"/>
          </p:cNvSpPr>
          <p:nvPr>
            <p:ph type="title"/>
          </p:nvPr>
        </p:nvSpPr>
        <p:spPr/>
        <p:txBody>
          <a:bodyPr>
            <a:normAutofit fontScale="90000"/>
          </a:bodyPr>
          <a:lstStyle/>
          <a:p>
            <a:r>
              <a:rPr lang="ja-JP" altLang="en-US" sz="4000"/>
              <a:t>エッジワースの箱</a:t>
            </a:r>
            <a:br>
              <a:rPr lang="ja-JP" altLang="en-US" sz="4000"/>
            </a:br>
            <a:r>
              <a:rPr lang="en-US" altLang="ja-JP" sz="4000"/>
              <a:t>Edgeworth’s box</a:t>
            </a:r>
          </a:p>
        </p:txBody>
      </p:sp>
      <p:sp>
        <p:nvSpPr>
          <p:cNvPr id="17426" name="Text Box 18"/>
          <p:cNvSpPr txBox="1">
            <a:spLocks noChangeArrowheads="1"/>
          </p:cNvSpPr>
          <p:nvPr/>
        </p:nvSpPr>
        <p:spPr bwMode="auto">
          <a:xfrm>
            <a:off x="2987675" y="2781300"/>
            <a:ext cx="4318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C</a:t>
            </a:r>
          </a:p>
        </p:txBody>
      </p:sp>
      <p:sp>
        <p:nvSpPr>
          <p:cNvPr id="17427" name="Text Box 19"/>
          <p:cNvSpPr txBox="1">
            <a:spLocks noChangeArrowheads="1"/>
          </p:cNvSpPr>
          <p:nvPr/>
        </p:nvSpPr>
        <p:spPr bwMode="auto">
          <a:xfrm>
            <a:off x="3132138" y="4581525"/>
            <a:ext cx="3816350" cy="11906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エッジワースの箱の内部の任意の点（周辺含む）は，</a:t>
            </a:r>
            <a:r>
              <a:rPr lang="en-US" altLang="ja-JP"/>
              <a:t>2</a:t>
            </a:r>
            <a:r>
              <a:rPr lang="ja-JP" altLang="en-US"/>
              <a:t>人の消費者間で，</a:t>
            </a:r>
            <a:r>
              <a:rPr lang="en-US" altLang="ja-JP"/>
              <a:t>2</a:t>
            </a:r>
            <a:r>
              <a:rPr lang="ja-JP" altLang="en-US"/>
              <a:t>種類の財を余り無く分配した状況を表す</a:t>
            </a:r>
          </a:p>
        </p:txBody>
      </p:sp>
      <p:sp>
        <p:nvSpPr>
          <p:cNvPr id="17428" name="Text Box 20"/>
          <p:cNvSpPr txBox="1">
            <a:spLocks noChangeArrowheads="1"/>
          </p:cNvSpPr>
          <p:nvPr/>
        </p:nvSpPr>
        <p:spPr bwMode="auto">
          <a:xfrm>
            <a:off x="3203575" y="3500438"/>
            <a:ext cx="3889375" cy="9159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エッジワースの箱の横の長さは</a:t>
            </a:r>
            <a:r>
              <a:rPr lang="en-US" altLang="ja-JP"/>
              <a:t>X</a:t>
            </a:r>
            <a:r>
              <a:rPr lang="ja-JP" altLang="en-US"/>
              <a:t>（財</a:t>
            </a:r>
            <a:r>
              <a:rPr lang="en-US" altLang="ja-JP"/>
              <a:t>x</a:t>
            </a:r>
            <a:r>
              <a:rPr lang="ja-JP" altLang="en-US"/>
              <a:t>の総供給量），縦の長さは</a:t>
            </a:r>
            <a:r>
              <a:rPr lang="en-US" altLang="ja-JP"/>
              <a:t>Y</a:t>
            </a:r>
            <a:r>
              <a:rPr lang="ja-JP" altLang="en-US"/>
              <a:t>（財</a:t>
            </a:r>
            <a:r>
              <a:rPr lang="en-US" altLang="ja-JP"/>
              <a:t>y</a:t>
            </a:r>
            <a:r>
              <a:rPr lang="ja-JP" altLang="en-US"/>
              <a:t>の総供給量）を表している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EC43-FB50-C14D-8E62-591327D8D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D9D7FB-0B48-C148-AD3E-0C61865E8D95}"/>
              </a:ext>
            </a:extLst>
          </p:cNvPr>
          <p:cNvSpPr>
            <a:spLocks noGrp="1"/>
          </p:cNvSpPr>
          <p:nvPr>
            <p:ph idx="1"/>
          </p:nvPr>
        </p:nvSpPr>
        <p:spPr/>
        <p:txBody>
          <a:bodyPr/>
          <a:lstStyle/>
          <a:p>
            <a:pPr marL="0" indent="0">
              <a:buNone/>
            </a:pPr>
            <a:r>
              <a:rPr lang="ja-JP" altLang="en-US" dirty="0"/>
              <a:t>個人</a:t>
            </a:r>
            <a:r>
              <a:rPr lang="en-US" altLang="ja-JP" dirty="0"/>
              <a:t>AB</a:t>
            </a:r>
            <a:r>
              <a:rPr lang="ja-JP" altLang="en-US" dirty="0"/>
              <a:t>の消費する</a:t>
            </a:r>
            <a:r>
              <a:rPr lang="en-US" altLang="ja-JP" dirty="0"/>
              <a:t>X</a:t>
            </a:r>
            <a:r>
              <a:rPr lang="ja-JP" altLang="en-US" dirty="0"/>
              <a:t>財</a:t>
            </a:r>
            <a:r>
              <a:rPr lang="en-US" altLang="ja-JP" dirty="0"/>
              <a:t>Y</a:t>
            </a:r>
            <a:r>
              <a:rPr lang="ja-JP" altLang="en-US" dirty="0"/>
              <a:t>財の原点をとる</a:t>
            </a:r>
            <a:endParaRPr lang="en-US" altLang="ja-JP" dirty="0"/>
          </a:p>
          <a:p>
            <a:pPr marL="0" indent="0">
              <a:buNone/>
            </a:pPr>
            <a:r>
              <a:rPr lang="ja-JP" altLang="en-US" dirty="0"/>
              <a:t>→それで個人</a:t>
            </a:r>
            <a:r>
              <a:rPr lang="en-US" altLang="ja-JP" dirty="0"/>
              <a:t>A</a:t>
            </a:r>
            <a:r>
              <a:rPr lang="ja-JP" altLang="en-US" dirty="0"/>
              <a:t>の</a:t>
            </a:r>
            <a:r>
              <a:rPr lang="en-US" altLang="ja-JP" dirty="0"/>
              <a:t>X</a:t>
            </a:r>
            <a:r>
              <a:rPr lang="ja-JP" altLang="en-US" dirty="0"/>
              <a:t>財の消費量を考える</a:t>
            </a:r>
            <a:endParaRPr lang="en-US" altLang="ja-JP" dirty="0"/>
          </a:p>
          <a:p>
            <a:pPr marL="0" indent="0">
              <a:buNone/>
            </a:pPr>
            <a:r>
              <a:rPr lang="en-US" altLang="ja-JP" dirty="0"/>
              <a:t>	</a:t>
            </a:r>
            <a:r>
              <a:rPr lang="ja-JP" altLang="en-US" dirty="0"/>
              <a:t>→</a:t>
            </a:r>
            <a:r>
              <a:rPr lang="en-US" altLang="ja-JP" dirty="0"/>
              <a:t>C</a:t>
            </a:r>
            <a:r>
              <a:rPr lang="ja-JP" altLang="en-US" dirty="0"/>
              <a:t>点は両方の財をあまりなく分配した時の状況を考えいている</a:t>
            </a:r>
            <a:endParaRPr lang="en-US" altLang="ja-JP" dirty="0"/>
          </a:p>
          <a:p>
            <a:pPr marL="0" indent="0">
              <a:buNone/>
            </a:pPr>
            <a:r>
              <a:rPr lang="en-US" altLang="ja-JP" dirty="0"/>
              <a:t>	</a:t>
            </a:r>
          </a:p>
        </p:txBody>
      </p:sp>
    </p:spTree>
    <p:extLst>
      <p:ext uri="{BB962C8B-B14F-4D97-AF65-F5344CB8AC3E}">
        <p14:creationId xmlns:p14="http://schemas.microsoft.com/office/powerpoint/2010/main" val="225559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5" name="Arc 35"/>
          <p:cNvSpPr>
            <a:spLocks/>
          </p:cNvSpPr>
          <p:nvPr/>
        </p:nvSpPr>
        <p:spPr bwMode="auto">
          <a:xfrm>
            <a:off x="2411413" y="3213100"/>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98" name="Arc 38"/>
          <p:cNvSpPr>
            <a:spLocks/>
          </p:cNvSpPr>
          <p:nvPr/>
        </p:nvSpPr>
        <p:spPr bwMode="auto">
          <a:xfrm rot="-10800000">
            <a:off x="2700338" y="2349500"/>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5382" name="Group 22"/>
          <p:cNvGrpSpPr>
            <a:grpSpLocks/>
          </p:cNvGrpSpPr>
          <p:nvPr/>
        </p:nvGrpSpPr>
        <p:grpSpPr bwMode="auto">
          <a:xfrm>
            <a:off x="395288" y="1341438"/>
            <a:ext cx="7705725" cy="5186362"/>
            <a:chOff x="249" y="300"/>
            <a:chExt cx="5217" cy="3818"/>
          </a:xfrm>
        </p:grpSpPr>
        <p:sp>
          <p:nvSpPr>
            <p:cNvPr id="15365" name="Rectangle 5"/>
            <p:cNvSpPr>
              <a:spLocks noChangeArrowheads="1"/>
            </p:cNvSpPr>
            <p:nvPr/>
          </p:nvSpPr>
          <p:spPr bwMode="auto">
            <a:xfrm>
              <a:off x="748" y="754"/>
              <a:ext cx="4219" cy="294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66" name="Text Box 6"/>
            <p:cNvSpPr txBox="1">
              <a:spLocks noChangeArrowheads="1"/>
            </p:cNvSpPr>
            <p:nvPr/>
          </p:nvSpPr>
          <p:spPr bwMode="auto">
            <a:xfrm>
              <a:off x="476" y="3782"/>
              <a:ext cx="407"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A</a:t>
              </a:r>
            </a:p>
          </p:txBody>
        </p:sp>
        <p:sp>
          <p:nvSpPr>
            <p:cNvPr id="15367" name="Text Box 7"/>
            <p:cNvSpPr txBox="1">
              <a:spLocks noChangeArrowheads="1"/>
            </p:cNvSpPr>
            <p:nvPr/>
          </p:nvSpPr>
          <p:spPr bwMode="auto">
            <a:xfrm>
              <a:off x="4922" y="436"/>
              <a:ext cx="406"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B</a:t>
              </a:r>
            </a:p>
          </p:txBody>
        </p:sp>
        <p:sp>
          <p:nvSpPr>
            <p:cNvPr id="15368" name="Line 8"/>
            <p:cNvSpPr>
              <a:spLocks noChangeShapeType="1"/>
            </p:cNvSpPr>
            <p:nvPr/>
          </p:nvSpPr>
          <p:spPr bwMode="auto">
            <a:xfrm>
              <a:off x="748" y="3793"/>
              <a:ext cx="9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0" name="Line 10"/>
            <p:cNvSpPr>
              <a:spLocks noChangeShapeType="1"/>
            </p:cNvSpPr>
            <p:nvPr/>
          </p:nvSpPr>
          <p:spPr bwMode="auto">
            <a:xfrm flipH="1">
              <a:off x="4014" y="663"/>
              <a:ext cx="90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1" name="Line 11"/>
            <p:cNvSpPr>
              <a:spLocks noChangeShapeType="1"/>
            </p:cNvSpPr>
            <p:nvPr/>
          </p:nvSpPr>
          <p:spPr bwMode="auto">
            <a:xfrm>
              <a:off x="5057" y="754"/>
              <a:ext cx="0" cy="7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2" name="Line 12"/>
            <p:cNvSpPr>
              <a:spLocks noChangeShapeType="1"/>
            </p:cNvSpPr>
            <p:nvPr/>
          </p:nvSpPr>
          <p:spPr bwMode="auto">
            <a:xfrm flipV="1">
              <a:off x="657" y="2840"/>
              <a:ext cx="0" cy="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3" name="Text Box 13"/>
            <p:cNvSpPr txBox="1">
              <a:spLocks noChangeArrowheads="1"/>
            </p:cNvSpPr>
            <p:nvPr/>
          </p:nvSpPr>
          <p:spPr bwMode="auto">
            <a:xfrm>
              <a:off x="1701" y="3748"/>
              <a:ext cx="454"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A</a:t>
              </a:r>
            </a:p>
          </p:txBody>
        </p:sp>
        <p:sp>
          <p:nvSpPr>
            <p:cNvPr id="15374" name="Text Box 14"/>
            <p:cNvSpPr txBox="1">
              <a:spLocks noChangeArrowheads="1"/>
            </p:cNvSpPr>
            <p:nvPr/>
          </p:nvSpPr>
          <p:spPr bwMode="auto">
            <a:xfrm>
              <a:off x="249" y="2523"/>
              <a:ext cx="454" cy="33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A</a:t>
              </a:r>
            </a:p>
          </p:txBody>
        </p:sp>
        <p:sp>
          <p:nvSpPr>
            <p:cNvPr id="15375" name="Text Box 15"/>
            <p:cNvSpPr txBox="1">
              <a:spLocks noChangeArrowheads="1"/>
            </p:cNvSpPr>
            <p:nvPr/>
          </p:nvSpPr>
          <p:spPr bwMode="auto">
            <a:xfrm>
              <a:off x="3833" y="300"/>
              <a:ext cx="454" cy="33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B</a:t>
              </a:r>
            </a:p>
          </p:txBody>
        </p:sp>
        <p:sp>
          <p:nvSpPr>
            <p:cNvPr id="15376" name="Text Box 16"/>
            <p:cNvSpPr txBox="1">
              <a:spLocks noChangeArrowheads="1"/>
            </p:cNvSpPr>
            <p:nvPr/>
          </p:nvSpPr>
          <p:spPr bwMode="auto">
            <a:xfrm>
              <a:off x="5012" y="1524"/>
              <a:ext cx="454" cy="33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B</a:t>
              </a:r>
            </a:p>
          </p:txBody>
        </p:sp>
        <p:sp>
          <p:nvSpPr>
            <p:cNvPr id="15377" name="Oval 17"/>
            <p:cNvSpPr>
              <a:spLocks noChangeArrowheads="1"/>
            </p:cNvSpPr>
            <p:nvPr/>
          </p:nvSpPr>
          <p:spPr bwMode="auto">
            <a:xfrm>
              <a:off x="1882" y="1661"/>
              <a:ext cx="91" cy="91"/>
            </a:xfrm>
            <a:prstGeom prst="ellipse">
              <a:avLst/>
            </a:prstGeom>
            <a:solidFill>
              <a:srgbClr val="FF66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9" name="Line 19"/>
            <p:cNvSpPr>
              <a:spLocks noChangeShapeType="1"/>
            </p:cNvSpPr>
            <p:nvPr/>
          </p:nvSpPr>
          <p:spPr bwMode="auto">
            <a:xfrm>
              <a:off x="748" y="1706"/>
              <a:ext cx="4219" cy="0"/>
            </a:xfrm>
            <a:prstGeom prst="line">
              <a:avLst/>
            </a:prstGeom>
            <a:noFill/>
            <a:ln w="9525" cap="rnd">
              <a:solidFill>
                <a:schemeClr val="tx1"/>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80" name="Line 20"/>
            <p:cNvSpPr>
              <a:spLocks noChangeShapeType="1"/>
            </p:cNvSpPr>
            <p:nvPr/>
          </p:nvSpPr>
          <p:spPr bwMode="auto">
            <a:xfrm>
              <a:off x="1927" y="754"/>
              <a:ext cx="0" cy="2948"/>
            </a:xfrm>
            <a:prstGeom prst="line">
              <a:avLst/>
            </a:prstGeom>
            <a:noFill/>
            <a:ln w="9525" cap="rnd">
              <a:solidFill>
                <a:schemeClr val="tx1"/>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15383" name="Rectangle 23"/>
          <p:cNvSpPr>
            <a:spLocks noGrp="1" noChangeArrowheads="1"/>
          </p:cNvSpPr>
          <p:nvPr>
            <p:ph type="title"/>
          </p:nvPr>
        </p:nvSpPr>
        <p:spPr/>
        <p:txBody>
          <a:bodyPr/>
          <a:lstStyle/>
          <a:p>
            <a:r>
              <a:rPr lang="ja-JP" altLang="en-US"/>
              <a:t>エッジワースの箱</a:t>
            </a:r>
            <a:r>
              <a:rPr lang="en-US" altLang="ja-JP"/>
              <a:t>(2)</a:t>
            </a:r>
          </a:p>
        </p:txBody>
      </p:sp>
      <p:sp>
        <p:nvSpPr>
          <p:cNvPr id="15385" name="Text Box 25"/>
          <p:cNvSpPr txBox="1">
            <a:spLocks noChangeArrowheads="1"/>
          </p:cNvSpPr>
          <p:nvPr/>
        </p:nvSpPr>
        <p:spPr bwMode="auto">
          <a:xfrm>
            <a:off x="2987675" y="2781300"/>
            <a:ext cx="4318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C</a:t>
            </a:r>
          </a:p>
        </p:txBody>
      </p:sp>
      <p:sp>
        <p:nvSpPr>
          <p:cNvPr id="15396" name="Arc 36"/>
          <p:cNvSpPr>
            <a:spLocks/>
          </p:cNvSpPr>
          <p:nvPr/>
        </p:nvSpPr>
        <p:spPr bwMode="auto">
          <a:xfrm>
            <a:off x="1403350" y="3357563"/>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97" name="Arc 37"/>
          <p:cNvSpPr>
            <a:spLocks/>
          </p:cNvSpPr>
          <p:nvPr/>
        </p:nvSpPr>
        <p:spPr bwMode="auto">
          <a:xfrm rot="-10800000">
            <a:off x="1979613" y="27082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99" name="Arc 39"/>
          <p:cNvSpPr>
            <a:spLocks/>
          </p:cNvSpPr>
          <p:nvPr/>
        </p:nvSpPr>
        <p:spPr bwMode="auto">
          <a:xfrm rot="-10800000">
            <a:off x="3419475" y="19891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0" name="Arc 40"/>
          <p:cNvSpPr>
            <a:spLocks/>
          </p:cNvSpPr>
          <p:nvPr/>
        </p:nvSpPr>
        <p:spPr bwMode="auto">
          <a:xfrm>
            <a:off x="3708400" y="24209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1" name="Arc 41"/>
          <p:cNvSpPr>
            <a:spLocks/>
          </p:cNvSpPr>
          <p:nvPr/>
        </p:nvSpPr>
        <p:spPr bwMode="auto">
          <a:xfrm>
            <a:off x="2987675" y="28527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3" name="Arc 43"/>
          <p:cNvSpPr>
            <a:spLocks/>
          </p:cNvSpPr>
          <p:nvPr/>
        </p:nvSpPr>
        <p:spPr bwMode="auto">
          <a:xfrm rot="-10800000">
            <a:off x="1258888" y="30686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4" name="Arc 44"/>
          <p:cNvSpPr>
            <a:spLocks/>
          </p:cNvSpPr>
          <p:nvPr/>
        </p:nvSpPr>
        <p:spPr bwMode="auto">
          <a:xfrm rot="-10800000">
            <a:off x="3995738" y="16287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5" name="Arc 45"/>
          <p:cNvSpPr>
            <a:spLocks/>
          </p:cNvSpPr>
          <p:nvPr/>
        </p:nvSpPr>
        <p:spPr bwMode="auto">
          <a:xfrm>
            <a:off x="684213" y="37163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406" name="Text Box 46"/>
          <p:cNvSpPr txBox="1">
            <a:spLocks noChangeArrowheads="1"/>
          </p:cNvSpPr>
          <p:nvPr/>
        </p:nvSpPr>
        <p:spPr bwMode="auto">
          <a:xfrm>
            <a:off x="3708400" y="5516563"/>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0</a:t>
            </a:r>
          </a:p>
        </p:txBody>
      </p:sp>
      <p:sp>
        <p:nvSpPr>
          <p:cNvPr id="15407" name="Text Box 47"/>
          <p:cNvSpPr txBox="1">
            <a:spLocks noChangeArrowheads="1"/>
          </p:cNvSpPr>
          <p:nvPr/>
        </p:nvSpPr>
        <p:spPr bwMode="auto">
          <a:xfrm>
            <a:off x="4643438" y="51577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1</a:t>
            </a:r>
          </a:p>
        </p:txBody>
      </p:sp>
      <p:sp>
        <p:nvSpPr>
          <p:cNvPr id="15408" name="Text Box 48"/>
          <p:cNvSpPr txBox="1">
            <a:spLocks noChangeArrowheads="1"/>
          </p:cNvSpPr>
          <p:nvPr/>
        </p:nvSpPr>
        <p:spPr bwMode="auto">
          <a:xfrm>
            <a:off x="5246688" y="4859337"/>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2</a:t>
            </a:r>
          </a:p>
        </p:txBody>
      </p:sp>
      <p:sp>
        <p:nvSpPr>
          <p:cNvPr id="15409" name="Text Box 49"/>
          <p:cNvSpPr txBox="1">
            <a:spLocks noChangeArrowheads="1"/>
          </p:cNvSpPr>
          <p:nvPr/>
        </p:nvSpPr>
        <p:spPr bwMode="auto">
          <a:xfrm>
            <a:off x="6300788" y="50133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u</a:t>
            </a:r>
            <a:r>
              <a:rPr lang="en-US" altLang="ja-JP" i="1" baseline="30000" dirty="0">
                <a:solidFill>
                  <a:schemeClr val="tx2"/>
                </a:solidFill>
                <a:latin typeface="Times New Roman" pitchFamily="18" charset="0"/>
                <a:cs typeface="Times New Roman" pitchFamily="18" charset="0"/>
              </a:rPr>
              <a:t>B</a:t>
            </a:r>
            <a:r>
              <a:rPr lang="en-US" altLang="ja-JP" baseline="-25000" dirty="0">
                <a:solidFill>
                  <a:schemeClr val="tx2"/>
                </a:solidFill>
              </a:rPr>
              <a:t>0</a:t>
            </a:r>
          </a:p>
        </p:txBody>
      </p:sp>
      <p:sp>
        <p:nvSpPr>
          <p:cNvPr id="15410" name="Text Box 50"/>
          <p:cNvSpPr txBox="1">
            <a:spLocks noChangeArrowheads="1"/>
          </p:cNvSpPr>
          <p:nvPr/>
        </p:nvSpPr>
        <p:spPr bwMode="auto">
          <a:xfrm>
            <a:off x="5651500" y="53736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u</a:t>
            </a:r>
            <a:r>
              <a:rPr lang="en-US" altLang="ja-JP" i="1" baseline="30000" dirty="0">
                <a:solidFill>
                  <a:schemeClr val="tx2"/>
                </a:solidFill>
                <a:latin typeface="Times New Roman" pitchFamily="18" charset="0"/>
                <a:cs typeface="Times New Roman" pitchFamily="18" charset="0"/>
              </a:rPr>
              <a:t>B</a:t>
            </a:r>
            <a:r>
              <a:rPr lang="en-US" altLang="ja-JP" baseline="-25000" dirty="0">
                <a:solidFill>
                  <a:schemeClr val="tx2"/>
                </a:solidFill>
              </a:rPr>
              <a:t>1</a:t>
            </a:r>
          </a:p>
        </p:txBody>
      </p:sp>
      <p:sp>
        <p:nvSpPr>
          <p:cNvPr id="15411" name="Text Box 51"/>
          <p:cNvSpPr txBox="1">
            <a:spLocks noChangeArrowheads="1"/>
          </p:cNvSpPr>
          <p:nvPr/>
        </p:nvSpPr>
        <p:spPr bwMode="auto">
          <a:xfrm>
            <a:off x="5148263" y="55895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u</a:t>
            </a:r>
            <a:r>
              <a:rPr lang="en-US" altLang="ja-JP" i="1" baseline="30000" dirty="0">
                <a:solidFill>
                  <a:schemeClr val="tx2"/>
                </a:solidFill>
                <a:latin typeface="Times New Roman" pitchFamily="18" charset="0"/>
                <a:cs typeface="Times New Roman" pitchFamily="18" charset="0"/>
              </a:rPr>
              <a:t>B</a:t>
            </a:r>
            <a:r>
              <a:rPr lang="en-US" altLang="ja-JP" baseline="-25000" dirty="0">
                <a:solidFill>
                  <a:schemeClr val="tx2"/>
                </a:solidFill>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AF2-B71B-6046-B454-6F39724155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2626EE-8AD3-F04E-858F-ACF343D819EE}"/>
              </a:ext>
            </a:extLst>
          </p:cNvPr>
          <p:cNvSpPr>
            <a:spLocks noGrp="1"/>
          </p:cNvSpPr>
          <p:nvPr>
            <p:ph idx="1"/>
          </p:nvPr>
        </p:nvSpPr>
        <p:spPr/>
        <p:txBody>
          <a:bodyPr>
            <a:normAutofit lnSpcReduction="10000"/>
          </a:bodyPr>
          <a:lstStyle/>
          <a:p>
            <a:pPr marL="0" indent="0">
              <a:buNone/>
            </a:pPr>
            <a:r>
              <a:rPr lang="ja-JP" altLang="en-US" dirty="0"/>
              <a:t>それぞれの効用の時の点</a:t>
            </a:r>
            <a:r>
              <a:rPr lang="en-US" altLang="ja-JP" dirty="0"/>
              <a:t>C</a:t>
            </a:r>
            <a:r>
              <a:rPr lang="ja-JP" altLang="en-US" dirty="0"/>
              <a:t>を見て見ることができる</a:t>
            </a:r>
            <a:endParaRPr lang="en-US" altLang="ja-JP" dirty="0"/>
          </a:p>
          <a:p>
            <a:pPr marL="0" indent="0">
              <a:buNone/>
            </a:pPr>
            <a:r>
              <a:rPr lang="en-US" dirty="0"/>
              <a:t>	</a:t>
            </a:r>
            <a:r>
              <a:rPr lang="ja-JP" altLang="en-US" dirty="0"/>
              <a:t>→点</a:t>
            </a:r>
            <a:r>
              <a:rPr lang="en-US" altLang="ja-JP" dirty="0"/>
              <a:t>C</a:t>
            </a:r>
            <a:r>
              <a:rPr lang="ja-JP" altLang="en-US" dirty="0"/>
              <a:t>はその内の一つ</a:t>
            </a:r>
            <a:endParaRPr lang="en-US" altLang="ja-JP" dirty="0"/>
          </a:p>
          <a:p>
            <a:pPr marL="0" indent="0">
              <a:buNone/>
            </a:pPr>
            <a:r>
              <a:rPr lang="en-US" dirty="0"/>
              <a:t>	</a:t>
            </a:r>
            <a:r>
              <a:rPr lang="ja-JP" altLang="en-US" dirty="0"/>
              <a:t>→パレート効率的→誰かの効用をさげざろうえない場合の時のことを言う</a:t>
            </a:r>
            <a:endParaRPr lang="en-US" altLang="ja-JP" dirty="0"/>
          </a:p>
          <a:p>
            <a:pPr marL="0" indent="0">
              <a:buNone/>
            </a:pPr>
            <a:r>
              <a:rPr lang="en-US" altLang="ja-JP" dirty="0"/>
              <a:t>		</a:t>
            </a:r>
            <a:r>
              <a:rPr lang="ja-JP" altLang="en-US" dirty="0"/>
              <a:t>→パレート改善の余地がある時のことをいう</a:t>
            </a:r>
            <a:endParaRPr lang="en-US" altLang="ja-JP" dirty="0"/>
          </a:p>
          <a:p>
            <a:pPr marL="0" indent="0">
              <a:buNone/>
            </a:pPr>
            <a:r>
              <a:rPr lang="en-US" altLang="ja-JP" dirty="0"/>
              <a:t>			</a:t>
            </a:r>
            <a:r>
              <a:rPr lang="ja-JP" altLang="en-US" dirty="0"/>
              <a:t>→余った部分がなければ、、、、、、</a:t>
            </a:r>
            <a:endParaRPr lang="en-US" altLang="ja-JP" dirty="0"/>
          </a:p>
        </p:txBody>
      </p:sp>
    </p:spTree>
    <p:extLst>
      <p:ext uri="{BB962C8B-B14F-4D97-AF65-F5344CB8AC3E}">
        <p14:creationId xmlns:p14="http://schemas.microsoft.com/office/powerpoint/2010/main" val="23384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1131888" y="1957388"/>
            <a:ext cx="6232525" cy="4005262"/>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36" name="Text Box 4"/>
          <p:cNvSpPr txBox="1">
            <a:spLocks noChangeArrowheads="1"/>
          </p:cNvSpPr>
          <p:nvPr/>
        </p:nvSpPr>
        <p:spPr bwMode="auto">
          <a:xfrm>
            <a:off x="730250" y="6070600"/>
            <a:ext cx="601663"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A</a:t>
            </a:r>
          </a:p>
        </p:txBody>
      </p:sp>
      <p:sp>
        <p:nvSpPr>
          <p:cNvPr id="18437" name="Text Box 5"/>
          <p:cNvSpPr txBox="1">
            <a:spLocks noChangeArrowheads="1"/>
          </p:cNvSpPr>
          <p:nvPr/>
        </p:nvSpPr>
        <p:spPr bwMode="auto">
          <a:xfrm>
            <a:off x="7297738" y="1525588"/>
            <a:ext cx="60007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B</a:t>
            </a:r>
          </a:p>
        </p:txBody>
      </p:sp>
      <p:sp>
        <p:nvSpPr>
          <p:cNvPr id="18438" name="Line 6"/>
          <p:cNvSpPr>
            <a:spLocks noChangeShapeType="1"/>
          </p:cNvSpPr>
          <p:nvPr/>
        </p:nvSpPr>
        <p:spPr bwMode="auto">
          <a:xfrm>
            <a:off x="1131888" y="6086475"/>
            <a:ext cx="1408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39" name="Line 7"/>
          <p:cNvSpPr>
            <a:spLocks noChangeShapeType="1"/>
          </p:cNvSpPr>
          <p:nvPr/>
        </p:nvSpPr>
        <p:spPr bwMode="auto">
          <a:xfrm flipH="1">
            <a:off x="5956300" y="1835150"/>
            <a:ext cx="1339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0" name="Line 8"/>
          <p:cNvSpPr>
            <a:spLocks noChangeShapeType="1"/>
          </p:cNvSpPr>
          <p:nvPr/>
        </p:nvSpPr>
        <p:spPr bwMode="auto">
          <a:xfrm>
            <a:off x="7496175" y="1957388"/>
            <a:ext cx="0" cy="987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1" name="Line 9"/>
          <p:cNvSpPr>
            <a:spLocks noChangeShapeType="1"/>
          </p:cNvSpPr>
          <p:nvPr/>
        </p:nvSpPr>
        <p:spPr bwMode="auto">
          <a:xfrm flipV="1">
            <a:off x="998538" y="4791075"/>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2" name="Text Box 10"/>
          <p:cNvSpPr txBox="1">
            <a:spLocks noChangeArrowheads="1"/>
          </p:cNvSpPr>
          <p:nvPr/>
        </p:nvSpPr>
        <p:spPr bwMode="auto">
          <a:xfrm>
            <a:off x="2540000" y="6024563"/>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A</a:t>
            </a:r>
          </a:p>
        </p:txBody>
      </p:sp>
      <p:sp>
        <p:nvSpPr>
          <p:cNvPr id="18443" name="Text Box 11"/>
          <p:cNvSpPr txBox="1">
            <a:spLocks noChangeArrowheads="1"/>
          </p:cNvSpPr>
          <p:nvPr/>
        </p:nvSpPr>
        <p:spPr bwMode="auto">
          <a:xfrm>
            <a:off x="395288" y="4360863"/>
            <a:ext cx="669925" cy="4587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A</a:t>
            </a:r>
          </a:p>
        </p:txBody>
      </p:sp>
      <p:sp>
        <p:nvSpPr>
          <p:cNvPr id="18444" name="Text Box 12"/>
          <p:cNvSpPr txBox="1">
            <a:spLocks noChangeArrowheads="1"/>
          </p:cNvSpPr>
          <p:nvPr/>
        </p:nvSpPr>
        <p:spPr bwMode="auto">
          <a:xfrm>
            <a:off x="5689600" y="1341438"/>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B</a:t>
            </a:r>
          </a:p>
        </p:txBody>
      </p:sp>
      <p:sp>
        <p:nvSpPr>
          <p:cNvPr id="18445" name="Text Box 13"/>
          <p:cNvSpPr txBox="1">
            <a:spLocks noChangeArrowheads="1"/>
          </p:cNvSpPr>
          <p:nvPr/>
        </p:nvSpPr>
        <p:spPr bwMode="auto">
          <a:xfrm>
            <a:off x="7431088" y="3003550"/>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B</a:t>
            </a:r>
          </a:p>
        </p:txBody>
      </p:sp>
      <p:sp>
        <p:nvSpPr>
          <p:cNvPr id="18449" name="Rectangle 17"/>
          <p:cNvSpPr>
            <a:spLocks noGrp="1" noChangeArrowheads="1"/>
          </p:cNvSpPr>
          <p:nvPr>
            <p:ph type="title"/>
          </p:nvPr>
        </p:nvSpPr>
        <p:spPr/>
        <p:txBody>
          <a:bodyPr/>
          <a:lstStyle/>
          <a:p>
            <a:r>
              <a:rPr lang="ja-JP" altLang="en-US"/>
              <a:t>パレート効率性の条件</a:t>
            </a:r>
          </a:p>
        </p:txBody>
      </p:sp>
      <p:sp>
        <p:nvSpPr>
          <p:cNvPr id="18450" name="Text Box 18"/>
          <p:cNvSpPr txBox="1">
            <a:spLocks noChangeArrowheads="1"/>
          </p:cNvSpPr>
          <p:nvPr/>
        </p:nvSpPr>
        <p:spPr bwMode="auto">
          <a:xfrm>
            <a:off x="2987675" y="2205038"/>
            <a:ext cx="4318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C</a:t>
            </a:r>
          </a:p>
        </p:txBody>
      </p:sp>
      <p:sp>
        <p:nvSpPr>
          <p:cNvPr id="18451" name="Arc 19"/>
          <p:cNvSpPr>
            <a:spLocks/>
          </p:cNvSpPr>
          <p:nvPr/>
        </p:nvSpPr>
        <p:spPr bwMode="auto">
          <a:xfrm>
            <a:off x="2268538" y="2708275"/>
            <a:ext cx="3816350" cy="2952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55" name="Arc 23"/>
          <p:cNvSpPr>
            <a:spLocks/>
          </p:cNvSpPr>
          <p:nvPr/>
        </p:nvSpPr>
        <p:spPr bwMode="auto">
          <a:xfrm rot="-10800000">
            <a:off x="4140200" y="1628775"/>
            <a:ext cx="3455988" cy="2879725"/>
          </a:xfrm>
          <a:custGeom>
            <a:avLst/>
            <a:gdLst>
              <a:gd name="G0" fmla="+- 0 0 0"/>
              <a:gd name="G1" fmla="+- 21600 0 0"/>
              <a:gd name="G2" fmla="+- 21600 0 0"/>
              <a:gd name="T0" fmla="*/ 0 w 21317"/>
              <a:gd name="T1" fmla="*/ 0 h 21600"/>
              <a:gd name="T2" fmla="*/ 21317 w 21317"/>
              <a:gd name="T3" fmla="*/ 18113 h 21600"/>
              <a:gd name="T4" fmla="*/ 0 w 21317"/>
              <a:gd name="T5" fmla="*/ 21600 h 21600"/>
            </a:gdLst>
            <a:ahLst/>
            <a:cxnLst>
              <a:cxn ang="0">
                <a:pos x="T0" y="T1"/>
              </a:cxn>
              <a:cxn ang="0">
                <a:pos x="T2" y="T3"/>
              </a:cxn>
              <a:cxn ang="0">
                <a:pos x="T4" y="T5"/>
              </a:cxn>
            </a:cxnLst>
            <a:rect l="0" t="0" r="r" b="b"/>
            <a:pathLst>
              <a:path w="21317" h="21600" fill="none" extrusionOk="0">
                <a:moveTo>
                  <a:pt x="-1" y="0"/>
                </a:moveTo>
                <a:cubicBezTo>
                  <a:pt x="10583" y="0"/>
                  <a:pt x="19608" y="7668"/>
                  <a:pt x="21316" y="18113"/>
                </a:cubicBezTo>
              </a:path>
              <a:path w="21317" h="21600" stroke="0" extrusionOk="0">
                <a:moveTo>
                  <a:pt x="-1" y="0"/>
                </a:moveTo>
                <a:cubicBezTo>
                  <a:pt x="10583" y="0"/>
                  <a:pt x="19608" y="7668"/>
                  <a:pt x="21316" y="18113"/>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52" name="Arc 20"/>
          <p:cNvSpPr>
            <a:spLocks/>
          </p:cNvSpPr>
          <p:nvPr/>
        </p:nvSpPr>
        <p:spPr bwMode="auto">
          <a:xfrm>
            <a:off x="1763713" y="3500438"/>
            <a:ext cx="2733675" cy="23764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61" name="Text Box 29"/>
          <p:cNvSpPr txBox="1">
            <a:spLocks noChangeArrowheads="1"/>
          </p:cNvSpPr>
          <p:nvPr/>
        </p:nvSpPr>
        <p:spPr bwMode="auto">
          <a:xfrm>
            <a:off x="6516688" y="52292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0</a:t>
            </a:r>
          </a:p>
        </p:txBody>
      </p:sp>
      <p:sp>
        <p:nvSpPr>
          <p:cNvPr id="18462" name="Text Box 30"/>
          <p:cNvSpPr txBox="1">
            <a:spLocks noChangeArrowheads="1"/>
          </p:cNvSpPr>
          <p:nvPr/>
        </p:nvSpPr>
        <p:spPr bwMode="auto">
          <a:xfrm>
            <a:off x="6732588" y="4508500"/>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1</a:t>
            </a:r>
          </a:p>
        </p:txBody>
      </p:sp>
      <p:sp>
        <p:nvSpPr>
          <p:cNvPr id="18465" name="Text Box 33"/>
          <p:cNvSpPr txBox="1">
            <a:spLocks noChangeArrowheads="1"/>
          </p:cNvSpPr>
          <p:nvPr/>
        </p:nvSpPr>
        <p:spPr bwMode="auto">
          <a:xfrm>
            <a:off x="5580063" y="5516563"/>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u</a:t>
            </a:r>
            <a:r>
              <a:rPr lang="en-US" altLang="ja-JP" i="1" baseline="30000" dirty="0">
                <a:solidFill>
                  <a:schemeClr val="tx2"/>
                </a:solidFill>
                <a:latin typeface="Times New Roman" pitchFamily="18" charset="0"/>
                <a:cs typeface="Times New Roman" pitchFamily="18" charset="0"/>
              </a:rPr>
              <a:t>B</a:t>
            </a:r>
            <a:r>
              <a:rPr lang="en-US" altLang="ja-JP" baseline="-25000" dirty="0">
                <a:solidFill>
                  <a:schemeClr val="tx2"/>
                </a:solidFill>
              </a:rPr>
              <a:t>0</a:t>
            </a:r>
          </a:p>
        </p:txBody>
      </p:sp>
      <p:sp>
        <p:nvSpPr>
          <p:cNvPr id="18454" name="Arc 22"/>
          <p:cNvSpPr>
            <a:spLocks/>
          </p:cNvSpPr>
          <p:nvPr/>
        </p:nvSpPr>
        <p:spPr bwMode="auto">
          <a:xfrm rot="10800000">
            <a:off x="2843213" y="2060575"/>
            <a:ext cx="3744912" cy="3311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66" name="Text Box 34"/>
          <p:cNvSpPr txBox="1">
            <a:spLocks noChangeArrowheads="1"/>
          </p:cNvSpPr>
          <p:nvPr/>
        </p:nvSpPr>
        <p:spPr bwMode="auto">
          <a:xfrm>
            <a:off x="3852069" y="54451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err="1">
                <a:solidFill>
                  <a:schemeClr val="tx2"/>
                </a:solidFill>
                <a:latin typeface="Times New Roman" pitchFamily="18" charset="0"/>
                <a:cs typeface="Times New Roman" pitchFamily="18" charset="0"/>
              </a:rPr>
              <a:t>u</a:t>
            </a:r>
            <a:r>
              <a:rPr lang="en-US" altLang="ja-JP" i="1" baseline="30000" dirty="0" err="1">
                <a:solidFill>
                  <a:schemeClr val="tx2"/>
                </a:solidFill>
                <a:latin typeface="Times New Roman" pitchFamily="18" charset="0"/>
                <a:cs typeface="Times New Roman" pitchFamily="18" charset="0"/>
              </a:rPr>
              <a:t>B</a:t>
            </a:r>
            <a:r>
              <a:rPr lang="ja-JP" altLang="en-US" baseline="-25000" dirty="0">
                <a:solidFill>
                  <a:schemeClr val="tx2"/>
                </a:solidFill>
              </a:rPr>
              <a:t>１</a:t>
            </a:r>
          </a:p>
        </p:txBody>
      </p:sp>
      <p:sp>
        <p:nvSpPr>
          <p:cNvPr id="18467" name="Oval 35"/>
          <p:cNvSpPr>
            <a:spLocks noChangeArrowheads="1"/>
          </p:cNvSpPr>
          <p:nvPr/>
        </p:nvSpPr>
        <p:spPr bwMode="auto">
          <a:xfrm>
            <a:off x="2843213" y="2708275"/>
            <a:ext cx="144462" cy="144463"/>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1" name="Oval 39"/>
          <p:cNvSpPr>
            <a:spLocks noChangeArrowheads="1"/>
          </p:cNvSpPr>
          <p:nvPr/>
        </p:nvSpPr>
        <p:spPr bwMode="auto">
          <a:xfrm>
            <a:off x="5076825" y="3644900"/>
            <a:ext cx="144463" cy="1444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2" name="Oval 40"/>
          <p:cNvSpPr>
            <a:spLocks noChangeArrowheads="1"/>
          </p:cNvSpPr>
          <p:nvPr/>
        </p:nvSpPr>
        <p:spPr bwMode="auto">
          <a:xfrm>
            <a:off x="3635375" y="3284538"/>
            <a:ext cx="144463" cy="144462"/>
          </a:xfrm>
          <a:prstGeom prst="ellipse">
            <a:avLst/>
          </a:prstGeom>
          <a:solidFill>
            <a:srgbClr val="3333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4" name="Oval 42"/>
          <p:cNvSpPr>
            <a:spLocks noChangeArrowheads="1"/>
          </p:cNvSpPr>
          <p:nvPr/>
        </p:nvSpPr>
        <p:spPr bwMode="auto">
          <a:xfrm>
            <a:off x="3779838" y="4221163"/>
            <a:ext cx="144462" cy="1444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5" name="Text Box 43"/>
          <p:cNvSpPr txBox="1">
            <a:spLocks noChangeArrowheads="1"/>
          </p:cNvSpPr>
          <p:nvPr/>
        </p:nvSpPr>
        <p:spPr bwMode="auto">
          <a:xfrm>
            <a:off x="5364163" y="3357563"/>
            <a:ext cx="4318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E</a:t>
            </a:r>
          </a:p>
        </p:txBody>
      </p:sp>
      <p:sp>
        <p:nvSpPr>
          <p:cNvPr id="18476" name="Text Box 44"/>
          <p:cNvSpPr txBox="1">
            <a:spLocks noChangeArrowheads="1"/>
          </p:cNvSpPr>
          <p:nvPr/>
        </p:nvSpPr>
        <p:spPr bwMode="auto">
          <a:xfrm>
            <a:off x="3348038" y="4292600"/>
            <a:ext cx="4318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F</a:t>
            </a:r>
          </a:p>
        </p:txBody>
      </p:sp>
      <p:sp>
        <p:nvSpPr>
          <p:cNvPr id="18477" name="Oval 45"/>
          <p:cNvSpPr>
            <a:spLocks noChangeArrowheads="1"/>
          </p:cNvSpPr>
          <p:nvPr/>
        </p:nvSpPr>
        <p:spPr bwMode="auto">
          <a:xfrm>
            <a:off x="3779838" y="2924175"/>
            <a:ext cx="144462" cy="144463"/>
          </a:xfrm>
          <a:prstGeom prst="ellipse">
            <a:avLst/>
          </a:prstGeom>
          <a:solidFill>
            <a:srgbClr val="3333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8" name="Oval 46"/>
          <p:cNvSpPr>
            <a:spLocks noChangeArrowheads="1"/>
          </p:cNvSpPr>
          <p:nvPr/>
        </p:nvSpPr>
        <p:spPr bwMode="auto">
          <a:xfrm>
            <a:off x="3132138" y="3429000"/>
            <a:ext cx="144462" cy="144463"/>
          </a:xfrm>
          <a:prstGeom prst="ellipse">
            <a:avLst/>
          </a:prstGeom>
          <a:solidFill>
            <a:srgbClr val="3333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79" name="Text Box 47"/>
          <p:cNvSpPr txBox="1">
            <a:spLocks noChangeArrowheads="1"/>
          </p:cNvSpPr>
          <p:nvPr/>
        </p:nvSpPr>
        <p:spPr bwMode="auto">
          <a:xfrm>
            <a:off x="6300788" y="620713"/>
            <a:ext cx="2592387" cy="9159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C</a:t>
            </a:r>
            <a:r>
              <a:rPr lang="ja-JP" altLang="en-US"/>
              <a:t>点はパレート改善の余地がある。</a:t>
            </a:r>
            <a:r>
              <a:rPr lang="en-US" altLang="ja-JP"/>
              <a:t>E</a:t>
            </a:r>
            <a:r>
              <a:rPr lang="ja-JP" altLang="en-US"/>
              <a:t>点や</a:t>
            </a:r>
            <a:r>
              <a:rPr lang="en-US" altLang="ja-JP"/>
              <a:t>F</a:t>
            </a:r>
            <a:r>
              <a:rPr lang="ja-JP" altLang="en-US"/>
              <a:t>点はそうではない。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F759-DDA8-1A47-BF36-313CBDD81A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2A5CA4-F3A6-2F42-9732-0F1268E1CC2B}"/>
              </a:ext>
            </a:extLst>
          </p:cNvPr>
          <p:cNvSpPr>
            <a:spLocks noGrp="1"/>
          </p:cNvSpPr>
          <p:nvPr>
            <p:ph idx="1"/>
          </p:nvPr>
        </p:nvSpPr>
        <p:spPr/>
        <p:txBody>
          <a:bodyPr/>
          <a:lstStyle/>
          <a:p>
            <a:pPr marL="0" indent="0">
              <a:buNone/>
            </a:pPr>
            <a:r>
              <a:rPr lang="ja-JP" altLang="en-US" dirty="0"/>
              <a:t>個人</a:t>
            </a:r>
            <a:r>
              <a:rPr lang="en-US" altLang="ja-JP" dirty="0"/>
              <a:t>A</a:t>
            </a:r>
            <a:r>
              <a:rPr lang="ja-JP" altLang="en-US" dirty="0"/>
              <a:t>の無差別曲線</a:t>
            </a:r>
            <a:endParaRPr lang="en-US" altLang="ja-JP" dirty="0"/>
          </a:p>
          <a:p>
            <a:pPr marL="0" indent="0">
              <a:buNone/>
            </a:pPr>
            <a:r>
              <a:rPr lang="en-US" dirty="0"/>
              <a:t>	</a:t>
            </a:r>
            <a:r>
              <a:rPr lang="ja-JP" altLang="en-US" dirty="0"/>
              <a:t>→</a:t>
            </a:r>
            <a:endParaRPr lang="en-US" dirty="0"/>
          </a:p>
        </p:txBody>
      </p:sp>
    </p:spTree>
    <p:extLst>
      <p:ext uri="{BB962C8B-B14F-4D97-AF65-F5344CB8AC3E}">
        <p14:creationId xmlns:p14="http://schemas.microsoft.com/office/powerpoint/2010/main" val="68342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1131888" y="1957388"/>
            <a:ext cx="6232525" cy="4005262"/>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60" name="Text Box 4"/>
          <p:cNvSpPr txBox="1">
            <a:spLocks noChangeArrowheads="1"/>
          </p:cNvSpPr>
          <p:nvPr/>
        </p:nvSpPr>
        <p:spPr bwMode="auto">
          <a:xfrm>
            <a:off x="730250" y="6070600"/>
            <a:ext cx="601663"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A</a:t>
            </a:r>
          </a:p>
        </p:txBody>
      </p:sp>
      <p:sp>
        <p:nvSpPr>
          <p:cNvPr id="19461" name="Text Box 5"/>
          <p:cNvSpPr txBox="1">
            <a:spLocks noChangeArrowheads="1"/>
          </p:cNvSpPr>
          <p:nvPr/>
        </p:nvSpPr>
        <p:spPr bwMode="auto">
          <a:xfrm>
            <a:off x="7297738" y="1525588"/>
            <a:ext cx="60007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B</a:t>
            </a:r>
          </a:p>
        </p:txBody>
      </p:sp>
      <p:sp>
        <p:nvSpPr>
          <p:cNvPr id="19462" name="Line 6"/>
          <p:cNvSpPr>
            <a:spLocks noChangeShapeType="1"/>
          </p:cNvSpPr>
          <p:nvPr/>
        </p:nvSpPr>
        <p:spPr bwMode="auto">
          <a:xfrm>
            <a:off x="1131888" y="6086475"/>
            <a:ext cx="1408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63" name="Line 7"/>
          <p:cNvSpPr>
            <a:spLocks noChangeShapeType="1"/>
          </p:cNvSpPr>
          <p:nvPr/>
        </p:nvSpPr>
        <p:spPr bwMode="auto">
          <a:xfrm flipH="1">
            <a:off x="5956300" y="1835150"/>
            <a:ext cx="1339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64" name="Line 8"/>
          <p:cNvSpPr>
            <a:spLocks noChangeShapeType="1"/>
          </p:cNvSpPr>
          <p:nvPr/>
        </p:nvSpPr>
        <p:spPr bwMode="auto">
          <a:xfrm>
            <a:off x="7496175" y="1957388"/>
            <a:ext cx="0" cy="987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65" name="Line 9"/>
          <p:cNvSpPr>
            <a:spLocks noChangeShapeType="1"/>
          </p:cNvSpPr>
          <p:nvPr/>
        </p:nvSpPr>
        <p:spPr bwMode="auto">
          <a:xfrm flipV="1">
            <a:off x="998538" y="4791075"/>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66" name="Text Box 10"/>
          <p:cNvSpPr txBox="1">
            <a:spLocks noChangeArrowheads="1"/>
          </p:cNvSpPr>
          <p:nvPr/>
        </p:nvSpPr>
        <p:spPr bwMode="auto">
          <a:xfrm>
            <a:off x="2540000" y="6024563"/>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A</a:t>
            </a:r>
          </a:p>
        </p:txBody>
      </p:sp>
      <p:sp>
        <p:nvSpPr>
          <p:cNvPr id="19467" name="Text Box 11"/>
          <p:cNvSpPr txBox="1">
            <a:spLocks noChangeArrowheads="1"/>
          </p:cNvSpPr>
          <p:nvPr/>
        </p:nvSpPr>
        <p:spPr bwMode="auto">
          <a:xfrm>
            <a:off x="395288" y="4360863"/>
            <a:ext cx="669925" cy="4587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A</a:t>
            </a:r>
          </a:p>
        </p:txBody>
      </p:sp>
      <p:sp>
        <p:nvSpPr>
          <p:cNvPr id="19468" name="Text Box 12"/>
          <p:cNvSpPr txBox="1">
            <a:spLocks noChangeArrowheads="1"/>
          </p:cNvSpPr>
          <p:nvPr/>
        </p:nvSpPr>
        <p:spPr bwMode="auto">
          <a:xfrm>
            <a:off x="5689600" y="1341438"/>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r>
              <a:rPr lang="en-US" altLang="ja-JP" sz="2400" i="1" baseline="-25000">
                <a:latin typeface="Times New Roman" pitchFamily="18" charset="0"/>
                <a:cs typeface="Times New Roman" pitchFamily="18" charset="0"/>
              </a:rPr>
              <a:t>B</a:t>
            </a:r>
          </a:p>
        </p:txBody>
      </p:sp>
      <p:sp>
        <p:nvSpPr>
          <p:cNvPr id="19469" name="Text Box 13"/>
          <p:cNvSpPr txBox="1">
            <a:spLocks noChangeArrowheads="1"/>
          </p:cNvSpPr>
          <p:nvPr/>
        </p:nvSpPr>
        <p:spPr bwMode="auto">
          <a:xfrm>
            <a:off x="7431088" y="3003550"/>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r>
              <a:rPr lang="en-US" altLang="ja-JP" sz="2400" i="1" baseline="-25000">
                <a:latin typeface="Times New Roman" pitchFamily="18" charset="0"/>
                <a:cs typeface="Times New Roman" pitchFamily="18" charset="0"/>
              </a:rPr>
              <a:t>B</a:t>
            </a:r>
          </a:p>
        </p:txBody>
      </p:sp>
      <p:sp>
        <p:nvSpPr>
          <p:cNvPr id="19473" name="Rectangle 17"/>
          <p:cNvSpPr>
            <a:spLocks noGrp="1" noChangeArrowheads="1"/>
          </p:cNvSpPr>
          <p:nvPr>
            <p:ph type="title"/>
          </p:nvPr>
        </p:nvSpPr>
        <p:spPr/>
        <p:txBody>
          <a:bodyPr>
            <a:normAutofit fontScale="90000"/>
          </a:bodyPr>
          <a:lstStyle/>
          <a:p>
            <a:r>
              <a:rPr lang="ja-JP" altLang="en-US" sz="4000"/>
              <a:t>パレート効率的な点の集まり</a:t>
            </a:r>
            <a:br>
              <a:rPr lang="ja-JP" altLang="en-US" sz="4000"/>
            </a:br>
            <a:r>
              <a:rPr lang="ja-JP" altLang="en-US" sz="4000"/>
              <a:t>契約曲線</a:t>
            </a:r>
          </a:p>
        </p:txBody>
      </p:sp>
      <p:sp>
        <p:nvSpPr>
          <p:cNvPr id="19475" name="Arc 19"/>
          <p:cNvSpPr>
            <a:spLocks/>
          </p:cNvSpPr>
          <p:nvPr/>
        </p:nvSpPr>
        <p:spPr bwMode="auto">
          <a:xfrm>
            <a:off x="2195513" y="30686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76" name="Arc 20"/>
          <p:cNvSpPr>
            <a:spLocks/>
          </p:cNvSpPr>
          <p:nvPr/>
        </p:nvSpPr>
        <p:spPr bwMode="auto">
          <a:xfrm>
            <a:off x="1403350" y="3357563"/>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77" name="Arc 21"/>
          <p:cNvSpPr>
            <a:spLocks/>
          </p:cNvSpPr>
          <p:nvPr/>
        </p:nvSpPr>
        <p:spPr bwMode="auto">
          <a:xfrm rot="-10800000">
            <a:off x="1979613" y="27082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78" name="Arc 22"/>
          <p:cNvSpPr>
            <a:spLocks/>
          </p:cNvSpPr>
          <p:nvPr/>
        </p:nvSpPr>
        <p:spPr bwMode="auto">
          <a:xfrm rot="-10800000">
            <a:off x="2700338" y="2349500"/>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79" name="Arc 23"/>
          <p:cNvSpPr>
            <a:spLocks/>
          </p:cNvSpPr>
          <p:nvPr/>
        </p:nvSpPr>
        <p:spPr bwMode="auto">
          <a:xfrm rot="-10800000">
            <a:off x="3419475" y="19891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0" name="Arc 24"/>
          <p:cNvSpPr>
            <a:spLocks/>
          </p:cNvSpPr>
          <p:nvPr/>
        </p:nvSpPr>
        <p:spPr bwMode="auto">
          <a:xfrm>
            <a:off x="3708400" y="24209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1" name="Arc 25"/>
          <p:cNvSpPr>
            <a:spLocks/>
          </p:cNvSpPr>
          <p:nvPr/>
        </p:nvSpPr>
        <p:spPr bwMode="auto">
          <a:xfrm>
            <a:off x="2987675" y="28527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2" name="Arc 26"/>
          <p:cNvSpPr>
            <a:spLocks/>
          </p:cNvSpPr>
          <p:nvPr/>
        </p:nvSpPr>
        <p:spPr bwMode="auto">
          <a:xfrm rot="-10800000">
            <a:off x="1258888" y="30686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3" name="Arc 27"/>
          <p:cNvSpPr>
            <a:spLocks/>
          </p:cNvSpPr>
          <p:nvPr/>
        </p:nvSpPr>
        <p:spPr bwMode="auto">
          <a:xfrm rot="-10800000">
            <a:off x="3995738" y="16287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4" name="Arc 28"/>
          <p:cNvSpPr>
            <a:spLocks/>
          </p:cNvSpPr>
          <p:nvPr/>
        </p:nvSpPr>
        <p:spPr bwMode="auto">
          <a:xfrm>
            <a:off x="684213" y="37163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5" name="Text Box 29"/>
          <p:cNvSpPr txBox="1">
            <a:spLocks noChangeArrowheads="1"/>
          </p:cNvSpPr>
          <p:nvPr/>
        </p:nvSpPr>
        <p:spPr bwMode="auto">
          <a:xfrm>
            <a:off x="3708400" y="5516563"/>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0</a:t>
            </a:r>
          </a:p>
        </p:txBody>
      </p:sp>
      <p:sp>
        <p:nvSpPr>
          <p:cNvPr id="19486" name="Text Box 30"/>
          <p:cNvSpPr txBox="1">
            <a:spLocks noChangeArrowheads="1"/>
          </p:cNvSpPr>
          <p:nvPr/>
        </p:nvSpPr>
        <p:spPr bwMode="auto">
          <a:xfrm>
            <a:off x="4643438" y="51577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1</a:t>
            </a:r>
          </a:p>
        </p:txBody>
      </p:sp>
      <p:sp>
        <p:nvSpPr>
          <p:cNvPr id="19487" name="Text Box 31"/>
          <p:cNvSpPr txBox="1">
            <a:spLocks noChangeArrowheads="1"/>
          </p:cNvSpPr>
          <p:nvPr/>
        </p:nvSpPr>
        <p:spPr bwMode="auto">
          <a:xfrm>
            <a:off x="5286548" y="47974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u</a:t>
            </a:r>
            <a:r>
              <a:rPr lang="en-US" altLang="ja-JP" i="1" baseline="30000" dirty="0">
                <a:solidFill>
                  <a:srgbClr val="FF0000"/>
                </a:solidFill>
                <a:latin typeface="Times New Roman" pitchFamily="18" charset="0"/>
                <a:cs typeface="Times New Roman" pitchFamily="18" charset="0"/>
              </a:rPr>
              <a:t>A</a:t>
            </a:r>
            <a:r>
              <a:rPr lang="en-US" altLang="ja-JP" baseline="-25000" dirty="0">
                <a:solidFill>
                  <a:srgbClr val="FF0000"/>
                </a:solidFill>
              </a:rPr>
              <a:t>2</a:t>
            </a:r>
          </a:p>
        </p:txBody>
      </p:sp>
      <p:sp>
        <p:nvSpPr>
          <p:cNvPr id="19488" name="Text Box 32"/>
          <p:cNvSpPr txBox="1">
            <a:spLocks noChangeArrowheads="1"/>
          </p:cNvSpPr>
          <p:nvPr/>
        </p:nvSpPr>
        <p:spPr bwMode="auto">
          <a:xfrm>
            <a:off x="6300788" y="50133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solidFill>
                  <a:srgbClr val="0000CC"/>
                </a:solidFill>
                <a:latin typeface="Times New Roman" pitchFamily="18" charset="0"/>
                <a:cs typeface="Times New Roman" pitchFamily="18" charset="0"/>
              </a:rPr>
              <a:t>u</a:t>
            </a:r>
            <a:r>
              <a:rPr lang="en-US" altLang="ja-JP" i="1" baseline="30000">
                <a:solidFill>
                  <a:srgbClr val="0000CC"/>
                </a:solidFill>
                <a:latin typeface="Times New Roman" pitchFamily="18" charset="0"/>
                <a:cs typeface="Times New Roman" pitchFamily="18" charset="0"/>
              </a:rPr>
              <a:t>B</a:t>
            </a:r>
            <a:r>
              <a:rPr lang="en-US" altLang="ja-JP" baseline="-25000">
                <a:solidFill>
                  <a:srgbClr val="0000CC"/>
                </a:solidFill>
              </a:rPr>
              <a:t>0</a:t>
            </a:r>
          </a:p>
        </p:txBody>
      </p:sp>
      <p:sp>
        <p:nvSpPr>
          <p:cNvPr id="19489" name="Text Box 33"/>
          <p:cNvSpPr txBox="1">
            <a:spLocks noChangeArrowheads="1"/>
          </p:cNvSpPr>
          <p:nvPr/>
        </p:nvSpPr>
        <p:spPr bwMode="auto">
          <a:xfrm>
            <a:off x="5651500" y="53736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solidFill>
                  <a:srgbClr val="0000CC"/>
                </a:solidFill>
                <a:latin typeface="Times New Roman" pitchFamily="18" charset="0"/>
                <a:cs typeface="Times New Roman" pitchFamily="18" charset="0"/>
              </a:rPr>
              <a:t>u</a:t>
            </a:r>
            <a:r>
              <a:rPr lang="en-US" altLang="ja-JP" i="1" baseline="30000">
                <a:solidFill>
                  <a:srgbClr val="0000CC"/>
                </a:solidFill>
                <a:latin typeface="Times New Roman" pitchFamily="18" charset="0"/>
                <a:cs typeface="Times New Roman" pitchFamily="18" charset="0"/>
              </a:rPr>
              <a:t>B</a:t>
            </a:r>
            <a:r>
              <a:rPr lang="en-US" altLang="ja-JP" baseline="-25000">
                <a:solidFill>
                  <a:srgbClr val="0000CC"/>
                </a:solidFill>
              </a:rPr>
              <a:t>1</a:t>
            </a:r>
          </a:p>
        </p:txBody>
      </p:sp>
      <p:sp>
        <p:nvSpPr>
          <p:cNvPr id="19490" name="Text Box 34"/>
          <p:cNvSpPr txBox="1">
            <a:spLocks noChangeArrowheads="1"/>
          </p:cNvSpPr>
          <p:nvPr/>
        </p:nvSpPr>
        <p:spPr bwMode="auto">
          <a:xfrm>
            <a:off x="5148263" y="55895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solidFill>
                  <a:srgbClr val="0000CC"/>
                </a:solidFill>
                <a:latin typeface="Times New Roman" pitchFamily="18" charset="0"/>
                <a:cs typeface="Times New Roman" pitchFamily="18" charset="0"/>
              </a:rPr>
              <a:t>u</a:t>
            </a:r>
            <a:r>
              <a:rPr lang="en-US" altLang="ja-JP" i="1" baseline="30000">
                <a:solidFill>
                  <a:srgbClr val="0000CC"/>
                </a:solidFill>
                <a:latin typeface="Times New Roman" pitchFamily="18" charset="0"/>
                <a:cs typeface="Times New Roman" pitchFamily="18" charset="0"/>
              </a:rPr>
              <a:t>B</a:t>
            </a:r>
            <a:r>
              <a:rPr lang="en-US" altLang="ja-JP" baseline="-25000">
                <a:solidFill>
                  <a:srgbClr val="0000CC"/>
                </a:solidFill>
              </a:rPr>
              <a:t>2</a:t>
            </a:r>
          </a:p>
        </p:txBody>
      </p:sp>
      <p:sp>
        <p:nvSpPr>
          <p:cNvPr id="19491" name="Freeform 35"/>
          <p:cNvSpPr>
            <a:spLocks/>
          </p:cNvSpPr>
          <p:nvPr/>
        </p:nvSpPr>
        <p:spPr bwMode="auto">
          <a:xfrm>
            <a:off x="1763713" y="2420938"/>
            <a:ext cx="5113337" cy="2808287"/>
          </a:xfrm>
          <a:custGeom>
            <a:avLst/>
            <a:gdLst>
              <a:gd name="T0" fmla="*/ 0 w 3221"/>
              <a:gd name="T1" fmla="*/ 1769 h 1769"/>
              <a:gd name="T2" fmla="*/ 408 w 3221"/>
              <a:gd name="T3" fmla="*/ 1451 h 1769"/>
              <a:gd name="T4" fmla="*/ 544 w 3221"/>
              <a:gd name="T5" fmla="*/ 1361 h 1769"/>
              <a:gd name="T6" fmla="*/ 680 w 3221"/>
              <a:gd name="T7" fmla="*/ 1270 h 1769"/>
              <a:gd name="T8" fmla="*/ 1089 w 3221"/>
              <a:gd name="T9" fmla="*/ 1043 h 1769"/>
              <a:gd name="T10" fmla="*/ 1588 w 3221"/>
              <a:gd name="T11" fmla="*/ 907 h 1769"/>
              <a:gd name="T12" fmla="*/ 2041 w 3221"/>
              <a:gd name="T13" fmla="*/ 680 h 1769"/>
              <a:gd name="T14" fmla="*/ 2313 w 3221"/>
              <a:gd name="T15" fmla="*/ 544 h 1769"/>
              <a:gd name="T16" fmla="*/ 2449 w 3221"/>
              <a:gd name="T17" fmla="*/ 454 h 1769"/>
              <a:gd name="T18" fmla="*/ 2631 w 3221"/>
              <a:gd name="T19" fmla="*/ 408 h 1769"/>
              <a:gd name="T20" fmla="*/ 2994 w 3221"/>
              <a:gd name="T21" fmla="*/ 181 h 1769"/>
              <a:gd name="T22" fmla="*/ 3221 w 3221"/>
              <a:gd name="T23" fmla="*/ 0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21" h="1769">
                <a:moveTo>
                  <a:pt x="0" y="1769"/>
                </a:moveTo>
                <a:cubicBezTo>
                  <a:pt x="158" y="1644"/>
                  <a:pt x="317" y="1519"/>
                  <a:pt x="408" y="1451"/>
                </a:cubicBezTo>
                <a:cubicBezTo>
                  <a:pt x="499" y="1383"/>
                  <a:pt x="499" y="1391"/>
                  <a:pt x="544" y="1361"/>
                </a:cubicBezTo>
                <a:cubicBezTo>
                  <a:pt x="589" y="1331"/>
                  <a:pt x="589" y="1323"/>
                  <a:pt x="680" y="1270"/>
                </a:cubicBezTo>
                <a:cubicBezTo>
                  <a:pt x="771" y="1217"/>
                  <a:pt x="938" y="1103"/>
                  <a:pt x="1089" y="1043"/>
                </a:cubicBezTo>
                <a:cubicBezTo>
                  <a:pt x="1240" y="983"/>
                  <a:pt x="1429" y="967"/>
                  <a:pt x="1588" y="907"/>
                </a:cubicBezTo>
                <a:cubicBezTo>
                  <a:pt x="1747" y="847"/>
                  <a:pt x="1920" y="740"/>
                  <a:pt x="2041" y="680"/>
                </a:cubicBezTo>
                <a:cubicBezTo>
                  <a:pt x="2162" y="620"/>
                  <a:pt x="2245" y="582"/>
                  <a:pt x="2313" y="544"/>
                </a:cubicBezTo>
                <a:cubicBezTo>
                  <a:pt x="2381" y="506"/>
                  <a:pt x="2396" y="477"/>
                  <a:pt x="2449" y="454"/>
                </a:cubicBezTo>
                <a:cubicBezTo>
                  <a:pt x="2502" y="431"/>
                  <a:pt x="2540" y="453"/>
                  <a:pt x="2631" y="408"/>
                </a:cubicBezTo>
                <a:cubicBezTo>
                  <a:pt x="2722" y="363"/>
                  <a:pt x="2896" y="249"/>
                  <a:pt x="2994" y="181"/>
                </a:cubicBezTo>
                <a:cubicBezTo>
                  <a:pt x="3092" y="113"/>
                  <a:pt x="3156" y="56"/>
                  <a:pt x="3221"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ja-JP" altLang="en-US"/>
              <a:t>部分均衡分析での結果</a:t>
            </a:r>
          </a:p>
        </p:txBody>
      </p:sp>
      <p:sp>
        <p:nvSpPr>
          <p:cNvPr id="4101" name="Line 5"/>
          <p:cNvSpPr>
            <a:spLocks noChangeShapeType="1"/>
          </p:cNvSpPr>
          <p:nvPr/>
        </p:nvSpPr>
        <p:spPr bwMode="auto">
          <a:xfrm>
            <a:off x="1908175" y="5589588"/>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02" name="Line 6"/>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03" name="Text Box 7"/>
          <p:cNvSpPr txBox="1">
            <a:spLocks noChangeArrowheads="1"/>
          </p:cNvSpPr>
          <p:nvPr/>
        </p:nvSpPr>
        <p:spPr bwMode="auto">
          <a:xfrm>
            <a:off x="1331913" y="17002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p>
        </p:txBody>
      </p:sp>
      <p:sp>
        <p:nvSpPr>
          <p:cNvPr id="4104" name="Text Box 8"/>
          <p:cNvSpPr txBox="1">
            <a:spLocks noChangeArrowheads="1"/>
          </p:cNvSpPr>
          <p:nvPr/>
        </p:nvSpPr>
        <p:spPr bwMode="auto">
          <a:xfrm>
            <a:off x="709295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4105" name="Text Box 9"/>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0</a:t>
            </a:r>
          </a:p>
        </p:txBody>
      </p:sp>
      <p:sp>
        <p:nvSpPr>
          <p:cNvPr id="4106" name="AutoShape 10"/>
          <p:cNvSpPr>
            <a:spLocks noChangeArrowheads="1"/>
          </p:cNvSpPr>
          <p:nvPr/>
        </p:nvSpPr>
        <p:spPr bwMode="auto">
          <a:xfrm>
            <a:off x="1908175" y="2276475"/>
            <a:ext cx="1943100" cy="1584325"/>
          </a:xfrm>
          <a:prstGeom prst="rtTriangle">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4107" name="Text Box 11"/>
          <p:cNvSpPr txBox="1">
            <a:spLocks noChangeArrowheads="1"/>
          </p:cNvSpPr>
          <p:nvPr/>
        </p:nvSpPr>
        <p:spPr bwMode="auto">
          <a:xfrm flipH="1">
            <a:off x="3711575" y="55895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r>
              <a:rPr lang="en-US" altLang="ja-JP" baseline="-25000">
                <a:latin typeface="Times New Roman" pitchFamily="18" charset="0"/>
              </a:rPr>
              <a:t>0</a:t>
            </a:r>
          </a:p>
        </p:txBody>
      </p:sp>
      <p:sp>
        <p:nvSpPr>
          <p:cNvPr id="4108" name="Line 12"/>
          <p:cNvSpPr>
            <a:spLocks noChangeShapeType="1"/>
          </p:cNvSpPr>
          <p:nvPr/>
        </p:nvSpPr>
        <p:spPr bwMode="auto">
          <a:xfrm>
            <a:off x="3851275" y="3860800"/>
            <a:ext cx="0"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09" name="AutoShape 13"/>
          <p:cNvSpPr>
            <a:spLocks noChangeArrowheads="1"/>
          </p:cNvSpPr>
          <p:nvPr/>
        </p:nvSpPr>
        <p:spPr bwMode="auto">
          <a:xfrm flipV="1">
            <a:off x="1908175" y="3860800"/>
            <a:ext cx="1943100" cy="1296988"/>
          </a:xfrm>
          <a:prstGeom prst="rtTriangle">
            <a:avLst/>
          </a:prstGeom>
          <a:solidFill>
            <a:srgbClr val="C0C0C0">
              <a:alpha val="60000"/>
            </a:srgbClr>
          </a:solidFill>
          <a:ln w="9525">
            <a:solidFill>
              <a:schemeClr val="tx1"/>
            </a:solidFill>
            <a:miter lim="800000"/>
            <a:headEnd/>
            <a:tailEnd/>
          </a:ln>
          <a:effectLst/>
          <a:extLst/>
        </p:spPr>
        <p:txBody>
          <a:bodyPr wrap="none" anchor="ctr"/>
          <a:lstStyle/>
          <a:p>
            <a:endParaRPr lang="ja-JP" altLang="en-US"/>
          </a:p>
        </p:txBody>
      </p:sp>
      <p:sp>
        <p:nvSpPr>
          <p:cNvPr id="4110" name="Line 14"/>
          <p:cNvSpPr>
            <a:spLocks noChangeShapeType="1"/>
          </p:cNvSpPr>
          <p:nvPr/>
        </p:nvSpPr>
        <p:spPr bwMode="auto">
          <a:xfrm>
            <a:off x="1908175" y="2276475"/>
            <a:ext cx="3959225" cy="32400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11" name="Line 15"/>
          <p:cNvSpPr>
            <a:spLocks noChangeShapeType="1"/>
          </p:cNvSpPr>
          <p:nvPr/>
        </p:nvSpPr>
        <p:spPr bwMode="auto">
          <a:xfrm flipV="1">
            <a:off x="1908175" y="2852738"/>
            <a:ext cx="3384550" cy="2303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12" name="Text Box 16"/>
          <p:cNvSpPr txBox="1">
            <a:spLocks noChangeArrowheads="1"/>
          </p:cNvSpPr>
          <p:nvPr/>
        </p:nvSpPr>
        <p:spPr bwMode="auto">
          <a:xfrm>
            <a:off x="5795963" y="50847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D</a:t>
            </a:r>
          </a:p>
        </p:txBody>
      </p:sp>
      <p:sp>
        <p:nvSpPr>
          <p:cNvPr id="4113" name="Text Box 17"/>
          <p:cNvSpPr txBox="1">
            <a:spLocks noChangeArrowheads="1"/>
          </p:cNvSpPr>
          <p:nvPr/>
        </p:nvSpPr>
        <p:spPr bwMode="auto">
          <a:xfrm>
            <a:off x="5292725" y="2492375"/>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S</a:t>
            </a:r>
          </a:p>
        </p:txBody>
      </p:sp>
      <p:sp>
        <p:nvSpPr>
          <p:cNvPr id="4114" name="Text Box 18"/>
          <p:cNvSpPr txBox="1">
            <a:spLocks noChangeArrowheads="1"/>
          </p:cNvSpPr>
          <p:nvPr/>
        </p:nvSpPr>
        <p:spPr bwMode="auto">
          <a:xfrm>
            <a:off x="1979613" y="31416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Times New Roman" pitchFamily="18" charset="0"/>
              </a:rPr>
              <a:t>CS</a:t>
            </a:r>
          </a:p>
        </p:txBody>
      </p:sp>
      <p:sp>
        <p:nvSpPr>
          <p:cNvPr id="4115" name="Text Box 19"/>
          <p:cNvSpPr txBox="1">
            <a:spLocks noChangeArrowheads="1"/>
          </p:cNvSpPr>
          <p:nvPr/>
        </p:nvSpPr>
        <p:spPr bwMode="auto">
          <a:xfrm>
            <a:off x="2051050" y="4292600"/>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Times New Roman" pitchFamily="18" charset="0"/>
              </a:rPr>
              <a:t>PS</a:t>
            </a:r>
          </a:p>
        </p:txBody>
      </p:sp>
      <p:sp>
        <p:nvSpPr>
          <p:cNvPr id="4116" name="Line 20"/>
          <p:cNvSpPr>
            <a:spLocks noChangeShapeType="1"/>
          </p:cNvSpPr>
          <p:nvPr/>
        </p:nvSpPr>
        <p:spPr bwMode="auto">
          <a:xfrm flipV="1">
            <a:off x="2771775" y="2997200"/>
            <a:ext cx="0" cy="2592388"/>
          </a:xfrm>
          <a:prstGeom prst="line">
            <a:avLst/>
          </a:prstGeom>
          <a:noFill/>
          <a:ln w="5715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17" name="Line 21"/>
          <p:cNvSpPr>
            <a:spLocks noChangeShapeType="1"/>
          </p:cNvSpPr>
          <p:nvPr/>
        </p:nvSpPr>
        <p:spPr bwMode="auto">
          <a:xfrm>
            <a:off x="2843213" y="4581525"/>
            <a:ext cx="0" cy="1008063"/>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18" name="Line 22"/>
          <p:cNvSpPr>
            <a:spLocks noChangeShapeType="1"/>
          </p:cNvSpPr>
          <p:nvPr/>
        </p:nvSpPr>
        <p:spPr bwMode="auto">
          <a:xfrm flipV="1">
            <a:off x="3779838" y="3789363"/>
            <a:ext cx="0" cy="1800225"/>
          </a:xfrm>
          <a:prstGeom prst="line">
            <a:avLst/>
          </a:prstGeom>
          <a:noFill/>
          <a:ln w="5715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19" name="Line 23"/>
          <p:cNvSpPr>
            <a:spLocks noChangeShapeType="1"/>
          </p:cNvSpPr>
          <p:nvPr/>
        </p:nvSpPr>
        <p:spPr bwMode="auto">
          <a:xfrm flipV="1">
            <a:off x="4932363" y="4797425"/>
            <a:ext cx="0" cy="792163"/>
          </a:xfrm>
          <a:prstGeom prst="line">
            <a:avLst/>
          </a:prstGeom>
          <a:noFill/>
          <a:ln w="5715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0" name="Line 24"/>
          <p:cNvSpPr>
            <a:spLocks noChangeShapeType="1"/>
          </p:cNvSpPr>
          <p:nvPr/>
        </p:nvSpPr>
        <p:spPr bwMode="auto">
          <a:xfrm>
            <a:off x="3924300" y="3789363"/>
            <a:ext cx="0" cy="1800225"/>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1" name="Line 25"/>
          <p:cNvSpPr>
            <a:spLocks noChangeShapeType="1"/>
          </p:cNvSpPr>
          <p:nvPr/>
        </p:nvSpPr>
        <p:spPr bwMode="auto">
          <a:xfrm>
            <a:off x="5003800" y="3068638"/>
            <a:ext cx="0" cy="2520950"/>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2" name="Line 26"/>
          <p:cNvSpPr>
            <a:spLocks noChangeShapeType="1"/>
          </p:cNvSpPr>
          <p:nvPr/>
        </p:nvSpPr>
        <p:spPr bwMode="auto">
          <a:xfrm flipH="1">
            <a:off x="2843213" y="2852738"/>
            <a:ext cx="36195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3" name="Text Box 27"/>
          <p:cNvSpPr txBox="1">
            <a:spLocks noChangeArrowheads="1"/>
          </p:cNvSpPr>
          <p:nvPr/>
        </p:nvSpPr>
        <p:spPr bwMode="auto">
          <a:xfrm>
            <a:off x="2700338" y="2492375"/>
            <a:ext cx="1150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Times New Roman" pitchFamily="18" charset="0"/>
                <a:cs typeface="Times New Roman" pitchFamily="18" charset="0"/>
              </a:rPr>
              <a:t>MB&gt;MC</a:t>
            </a:r>
          </a:p>
        </p:txBody>
      </p:sp>
      <p:sp>
        <p:nvSpPr>
          <p:cNvPr id="4124" name="Line 28"/>
          <p:cNvSpPr>
            <a:spLocks noChangeShapeType="1"/>
          </p:cNvSpPr>
          <p:nvPr/>
        </p:nvSpPr>
        <p:spPr bwMode="auto">
          <a:xfrm flipH="1">
            <a:off x="3851275" y="2924175"/>
            <a:ext cx="288925"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5" name="Text Box 29"/>
          <p:cNvSpPr txBox="1">
            <a:spLocks noChangeArrowheads="1"/>
          </p:cNvSpPr>
          <p:nvPr/>
        </p:nvSpPr>
        <p:spPr bwMode="auto">
          <a:xfrm>
            <a:off x="3851275" y="2565400"/>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Times New Roman" pitchFamily="18" charset="0"/>
                <a:cs typeface="Times New Roman" pitchFamily="18" charset="0"/>
              </a:rPr>
              <a:t>MB=MC</a:t>
            </a:r>
          </a:p>
        </p:txBody>
      </p:sp>
      <p:sp>
        <p:nvSpPr>
          <p:cNvPr id="4126" name="Line 30"/>
          <p:cNvSpPr>
            <a:spLocks noChangeShapeType="1"/>
          </p:cNvSpPr>
          <p:nvPr/>
        </p:nvSpPr>
        <p:spPr bwMode="auto">
          <a:xfrm flipH="1">
            <a:off x="5076825" y="3500438"/>
            <a:ext cx="287338"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27" name="Text Box 31"/>
          <p:cNvSpPr txBox="1">
            <a:spLocks noChangeArrowheads="1"/>
          </p:cNvSpPr>
          <p:nvPr/>
        </p:nvSpPr>
        <p:spPr bwMode="auto">
          <a:xfrm>
            <a:off x="51482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Times New Roman" pitchFamily="18" charset="0"/>
                <a:cs typeface="Times New Roman" pitchFamily="18" charset="0"/>
              </a:rPr>
              <a:t>MB&lt;MC</a:t>
            </a:r>
          </a:p>
        </p:txBody>
      </p:sp>
      <p:sp>
        <p:nvSpPr>
          <p:cNvPr id="4128" name="Text Box 32"/>
          <p:cNvSpPr txBox="1">
            <a:spLocks noChangeArrowheads="1"/>
          </p:cNvSpPr>
          <p:nvPr/>
        </p:nvSpPr>
        <p:spPr bwMode="auto">
          <a:xfrm>
            <a:off x="6227763" y="3284538"/>
            <a:ext cx="2592387"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ja-JP" altLang="en-US" dirty="0"/>
              <a:t>市場均衡で社会的余剰が最大化される</a:t>
            </a:r>
          </a:p>
          <a:p>
            <a:pPr>
              <a:spcBef>
                <a:spcPct val="50000"/>
              </a:spcBef>
              <a:buFontTx/>
              <a:buChar char="•"/>
            </a:pPr>
            <a:r>
              <a:rPr lang="en-US" altLang="ja-JP" dirty="0"/>
              <a:t>MB=p=MC</a:t>
            </a:r>
          </a:p>
          <a:p>
            <a:pPr>
              <a:spcBef>
                <a:spcPct val="50000"/>
              </a:spcBef>
              <a:buFontTx/>
              <a:buChar char="•"/>
            </a:pPr>
            <a:r>
              <a:rPr lang="ja-JP" altLang="en-US" dirty="0"/>
              <a:t>市場の失敗が存在しない場合</a:t>
            </a:r>
            <a:endParaRPr lang="en-US" altLang="ja-JP" dirty="0"/>
          </a:p>
          <a:p>
            <a:pPr>
              <a:spcBef>
                <a:spcPct val="50000"/>
              </a:spcBef>
              <a:buFontTx/>
              <a:buChar char="•"/>
            </a:pPr>
            <a:r>
              <a:rPr lang="ja-JP" altLang="en-US" dirty="0"/>
              <a:t>→需要曲線　→　価格と限界便益</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ja-JP" altLang="en-US" sz="4000"/>
              <a:t>消費におけるパレート効率性の条件</a:t>
            </a:r>
          </a:p>
        </p:txBody>
      </p:sp>
      <p:sp>
        <p:nvSpPr>
          <p:cNvPr id="20483" name="Rectangle 3"/>
          <p:cNvSpPr>
            <a:spLocks noGrp="1" noChangeArrowheads="1"/>
          </p:cNvSpPr>
          <p:nvPr>
            <p:ph idx="1"/>
          </p:nvPr>
        </p:nvSpPr>
        <p:spPr/>
        <p:txBody>
          <a:bodyPr/>
          <a:lstStyle/>
          <a:p>
            <a:r>
              <a:rPr lang="en-US" altLang="ja-JP" sz="2800"/>
              <a:t>2</a:t>
            </a:r>
            <a:r>
              <a:rPr lang="ja-JP" altLang="en-US" sz="2800"/>
              <a:t>人の個人の無差別曲線が接する</a:t>
            </a:r>
          </a:p>
          <a:p>
            <a:r>
              <a:rPr lang="en-US" altLang="ja-JP" sz="2800"/>
              <a:t>2</a:t>
            </a:r>
            <a:r>
              <a:rPr lang="ja-JP" altLang="en-US" sz="2800"/>
              <a:t>人の限界代替率が一致する</a:t>
            </a:r>
          </a:p>
          <a:p>
            <a:r>
              <a:rPr lang="en-US" altLang="ja-JP" sz="2800">
                <a:latin typeface="Times New Roman" pitchFamily="18" charset="0"/>
                <a:cs typeface="Times New Roman" pitchFamily="18" charset="0"/>
              </a:rPr>
              <a:t>MRS</a:t>
            </a:r>
            <a:r>
              <a:rPr lang="en-US" altLang="ja-JP" sz="2800" i="1" baseline="30000">
                <a:latin typeface="Times New Roman" pitchFamily="18" charset="0"/>
                <a:cs typeface="Times New Roman" pitchFamily="18" charset="0"/>
              </a:rPr>
              <a:t>A</a:t>
            </a:r>
            <a:r>
              <a:rPr lang="en-US" altLang="ja-JP" sz="2800">
                <a:latin typeface="Times New Roman" pitchFamily="18" charset="0"/>
                <a:cs typeface="Times New Roman" pitchFamily="18" charset="0"/>
              </a:rPr>
              <a:t>=MRS</a:t>
            </a:r>
            <a:r>
              <a:rPr lang="en-US" altLang="ja-JP" sz="2800" i="1" baseline="30000">
                <a:latin typeface="Times New Roman" pitchFamily="18" charset="0"/>
                <a:cs typeface="Times New Roman" pitchFamily="18" charset="0"/>
              </a:rPr>
              <a:t>B</a:t>
            </a:r>
          </a:p>
          <a:p>
            <a:r>
              <a:rPr lang="ja-JP" altLang="en-US" sz="2800">
                <a:latin typeface="Times New Roman" pitchFamily="18" charset="0"/>
                <a:cs typeface="Times New Roman" pitchFamily="18" charset="0"/>
              </a:rPr>
              <a:t>市場均衡でパレート効率性が実現すること</a:t>
            </a:r>
          </a:p>
          <a:p>
            <a:pPr lvl="1"/>
            <a:r>
              <a:rPr lang="ja-JP" altLang="en-US" sz="2400">
                <a:latin typeface="Times New Roman" pitchFamily="18" charset="0"/>
                <a:cs typeface="Times New Roman" pitchFamily="18" charset="0"/>
              </a:rPr>
              <a:t>消費者</a:t>
            </a:r>
            <a:r>
              <a:rPr lang="en-US" altLang="ja-JP" sz="2400" i="1">
                <a:latin typeface="Times New Roman" pitchFamily="18" charset="0"/>
                <a:cs typeface="Times New Roman" pitchFamily="18" charset="0"/>
              </a:rPr>
              <a:t>i</a:t>
            </a:r>
            <a:r>
              <a:rPr lang="ja-JP" altLang="en-US" sz="2400">
                <a:latin typeface="Times New Roman" pitchFamily="18" charset="0"/>
                <a:cs typeface="Times New Roman" pitchFamily="18" charset="0"/>
              </a:rPr>
              <a:t>の効用最大化   </a:t>
            </a:r>
            <a:r>
              <a:rPr lang="en-US" altLang="ja-JP" sz="2400">
                <a:latin typeface="Times New Roman" pitchFamily="18" charset="0"/>
                <a:cs typeface="Times New Roman" pitchFamily="18" charset="0"/>
              </a:rPr>
              <a:t>MRS</a:t>
            </a:r>
            <a:r>
              <a:rPr lang="en-US" altLang="ja-JP" sz="2400" i="1" baseline="30000">
                <a:latin typeface="Times New Roman" pitchFamily="18" charset="0"/>
                <a:cs typeface="Times New Roman" pitchFamily="18" charset="0"/>
              </a:rPr>
              <a:t>i</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p</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q</a:t>
            </a:r>
          </a:p>
          <a:p>
            <a:pPr lvl="1"/>
            <a:r>
              <a:rPr lang="en-US" altLang="ja-JP" sz="2400">
                <a:latin typeface="Times New Roman" pitchFamily="18" charset="0"/>
                <a:cs typeface="Times New Roman" pitchFamily="18" charset="0"/>
              </a:rPr>
              <a:t>2</a:t>
            </a:r>
            <a:r>
              <a:rPr lang="ja-JP" altLang="en-US" sz="2400">
                <a:latin typeface="Times New Roman" pitchFamily="18" charset="0"/>
                <a:cs typeface="Times New Roman" pitchFamily="18" charset="0"/>
              </a:rPr>
              <a:t>財の相対価格は全ての消費者にとって等しいから，全ての消費者の限界代替率は一致する</a:t>
            </a:r>
          </a:p>
          <a:p>
            <a:r>
              <a:rPr lang="ja-JP" altLang="en-US" sz="2800">
                <a:latin typeface="Times New Roman" pitchFamily="18" charset="0"/>
                <a:cs typeface="Times New Roman" pitchFamily="18" charset="0"/>
              </a:rPr>
              <a:t>分配の公平性とは無関係</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ja-JP" altLang="en-US"/>
              <a:t>生産におけるパレート効率性</a:t>
            </a:r>
          </a:p>
        </p:txBody>
      </p:sp>
      <p:sp>
        <p:nvSpPr>
          <p:cNvPr id="21507" name="Rectangle 3"/>
          <p:cNvSpPr>
            <a:spLocks noGrp="1" noChangeArrowheads="1"/>
          </p:cNvSpPr>
          <p:nvPr>
            <p:ph idx="1"/>
          </p:nvPr>
        </p:nvSpPr>
        <p:spPr>
          <a:xfrm>
            <a:off x="457200" y="1981200"/>
            <a:ext cx="8229600" cy="4400550"/>
          </a:xfrm>
        </p:spPr>
        <p:txBody>
          <a:bodyPr/>
          <a:lstStyle/>
          <a:p>
            <a:pPr>
              <a:lnSpc>
                <a:spcPct val="90000"/>
              </a:lnSpc>
            </a:pPr>
            <a:r>
              <a:rPr lang="ja-JP" altLang="en-US"/>
              <a:t>２つの企業　財</a:t>
            </a:r>
            <a:r>
              <a:rPr lang="en-US" altLang="ja-JP" i="1">
                <a:latin typeface="Times New Roman" pitchFamily="18" charset="0"/>
                <a:cs typeface="Times New Roman" pitchFamily="18" charset="0"/>
              </a:rPr>
              <a:t>x</a:t>
            </a:r>
            <a:r>
              <a:rPr lang="ja-JP" altLang="en-US"/>
              <a:t>を生産する企業，財</a:t>
            </a:r>
            <a:r>
              <a:rPr lang="en-US" altLang="ja-JP" i="1">
                <a:latin typeface="Times New Roman" pitchFamily="18" charset="0"/>
                <a:cs typeface="Times New Roman" pitchFamily="18" charset="0"/>
              </a:rPr>
              <a:t>y</a:t>
            </a:r>
            <a:r>
              <a:rPr lang="ja-JP" altLang="en-US"/>
              <a:t>を生産する企業</a:t>
            </a:r>
          </a:p>
          <a:p>
            <a:pPr>
              <a:lnSpc>
                <a:spcPct val="90000"/>
              </a:lnSpc>
            </a:pPr>
            <a:r>
              <a:rPr lang="en-US" altLang="ja-JP"/>
              <a:t>2</a:t>
            </a:r>
            <a:r>
              <a:rPr lang="ja-JP" altLang="en-US"/>
              <a:t>種類の生産要素　資本</a:t>
            </a:r>
            <a:r>
              <a:rPr lang="en-US" altLang="ja-JP" i="1">
                <a:latin typeface="Times New Roman" pitchFamily="18" charset="0"/>
                <a:cs typeface="Times New Roman" pitchFamily="18" charset="0"/>
              </a:rPr>
              <a:t>K</a:t>
            </a:r>
            <a:r>
              <a:rPr lang="en-US" altLang="ja-JP"/>
              <a:t>, </a:t>
            </a:r>
            <a:r>
              <a:rPr lang="ja-JP" altLang="en-US"/>
              <a:t>労働</a:t>
            </a:r>
            <a:r>
              <a:rPr lang="en-US" altLang="ja-JP" i="1">
                <a:latin typeface="Times New Roman" pitchFamily="18" charset="0"/>
                <a:cs typeface="Times New Roman" pitchFamily="18" charset="0"/>
              </a:rPr>
              <a:t>L</a:t>
            </a:r>
          </a:p>
          <a:p>
            <a:pPr>
              <a:lnSpc>
                <a:spcPct val="90000"/>
              </a:lnSpc>
            </a:pPr>
            <a:r>
              <a:rPr lang="ja-JP" altLang="en-US"/>
              <a:t>生産要素の総供給量は与えられている</a:t>
            </a:r>
          </a:p>
          <a:p>
            <a:pPr>
              <a:lnSpc>
                <a:spcPct val="90000"/>
              </a:lnSpc>
            </a:pPr>
            <a:r>
              <a:rPr lang="ja-JP" altLang="en-US"/>
              <a:t>どのように生産要素を</a:t>
            </a:r>
            <a:r>
              <a:rPr lang="en-US" altLang="ja-JP"/>
              <a:t>2</a:t>
            </a:r>
            <a:r>
              <a:rPr lang="ja-JP" altLang="en-US"/>
              <a:t>つの企業に分配すると「効率的」な生産が可能になるか</a:t>
            </a:r>
          </a:p>
          <a:p>
            <a:pPr>
              <a:lnSpc>
                <a:spcPct val="90000"/>
              </a:lnSpc>
              <a:buFont typeface="Wingdings" pitchFamily="2" charset="2"/>
              <a:buNone/>
            </a:pPr>
            <a:r>
              <a:rPr lang="ja-JP" altLang="en-US" i="1">
                <a:latin typeface="Times New Roman" pitchFamily="18" charset="0"/>
                <a:cs typeface="Times New Roman" pitchFamily="18" charset="0"/>
              </a:rPr>
              <a:t>			</a:t>
            </a:r>
            <a:r>
              <a:rPr lang="en-US" altLang="ja-JP" i="1">
                <a:latin typeface="Times New Roman" pitchFamily="18" charset="0"/>
                <a:cs typeface="Times New Roman" pitchFamily="18" charset="0"/>
              </a:rPr>
              <a:t>K</a:t>
            </a:r>
            <a:r>
              <a:rPr lang="en-US" altLang="ja-JP" i="1" baseline="-25000">
                <a:latin typeface="Times New Roman" pitchFamily="18" charset="0"/>
                <a:cs typeface="Times New Roman" pitchFamily="18" charset="0"/>
              </a:rPr>
              <a:t>x</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K</a:t>
            </a:r>
            <a:r>
              <a:rPr lang="en-US" altLang="ja-JP" i="1" baseline="-25000">
                <a:latin typeface="Times New Roman" pitchFamily="18" charset="0"/>
                <a:cs typeface="Times New Roman" pitchFamily="18" charset="0"/>
              </a:rPr>
              <a:t>y</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K,	L</a:t>
            </a:r>
            <a:r>
              <a:rPr lang="en-US" altLang="ja-JP" i="1" baseline="-25000">
                <a:latin typeface="Times New Roman" pitchFamily="18" charset="0"/>
                <a:cs typeface="Times New Roman" pitchFamily="18" charset="0"/>
              </a:rPr>
              <a:t>x</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L</a:t>
            </a:r>
            <a:r>
              <a:rPr lang="en-US" altLang="ja-JP" i="1" baseline="-25000">
                <a:latin typeface="Times New Roman" pitchFamily="18" charset="0"/>
                <a:cs typeface="Times New Roman" pitchFamily="18" charset="0"/>
              </a:rPr>
              <a:t>y</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L</a:t>
            </a:r>
          </a:p>
          <a:p>
            <a:pPr>
              <a:lnSpc>
                <a:spcPct val="90000"/>
              </a:lnSpc>
              <a:buFont typeface="Wingdings" pitchFamily="2" charset="2"/>
              <a:buNone/>
            </a:pPr>
            <a:r>
              <a:rPr lang="en-US" altLang="ja-JP" i="1">
                <a:latin typeface="Times New Roman" pitchFamily="18" charset="0"/>
                <a:cs typeface="Times New Roman" pitchFamily="18" charset="0"/>
              </a:rPr>
              <a:t>			X</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F</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K</a:t>
            </a:r>
            <a:r>
              <a:rPr lang="en-US" altLang="ja-JP" i="1" baseline="-25000">
                <a:latin typeface="Times New Roman" pitchFamily="18" charset="0"/>
                <a:cs typeface="Times New Roman" pitchFamily="18" charset="0"/>
              </a:rPr>
              <a:t>x</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L</a:t>
            </a:r>
            <a:r>
              <a:rPr lang="en-US" altLang="ja-JP" i="1" baseline="-25000">
                <a:latin typeface="Times New Roman" pitchFamily="18" charset="0"/>
                <a:cs typeface="Times New Roman" pitchFamily="18" charset="0"/>
              </a:rPr>
              <a:t>x</a:t>
            </a:r>
            <a:r>
              <a:rPr lang="en-US" altLang="ja-JP">
                <a:latin typeface="Times New Roman" pitchFamily="18" charset="0"/>
                <a:cs typeface="Times New Roman" pitchFamily="18" charset="0"/>
              </a:rPr>
              <a:t>), </a:t>
            </a:r>
            <a:r>
              <a:rPr lang="en-US" altLang="ja-JP" i="1">
                <a:latin typeface="Times New Roman" pitchFamily="18" charset="0"/>
                <a:cs typeface="Times New Roman" pitchFamily="18" charset="0"/>
              </a:rPr>
              <a:t>Y</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G</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K</a:t>
            </a:r>
            <a:r>
              <a:rPr lang="en-US" altLang="ja-JP" i="1" baseline="-25000">
                <a:latin typeface="Times New Roman" pitchFamily="18" charset="0"/>
                <a:cs typeface="Times New Roman" pitchFamily="18" charset="0"/>
              </a:rPr>
              <a:t>y</a:t>
            </a:r>
            <a:r>
              <a:rPr lang="en-US" altLang="ja-JP">
                <a:latin typeface="Times New Roman" pitchFamily="18" charset="0"/>
                <a:cs typeface="Times New Roman" pitchFamily="18" charset="0"/>
              </a:rPr>
              <a:t>,</a:t>
            </a:r>
            <a:r>
              <a:rPr lang="en-US" altLang="ja-JP" i="1">
                <a:latin typeface="Times New Roman" pitchFamily="18" charset="0"/>
                <a:cs typeface="Times New Roman" pitchFamily="18" charset="0"/>
              </a:rPr>
              <a:t>L</a:t>
            </a:r>
            <a:r>
              <a:rPr lang="en-US" altLang="ja-JP" i="1" baseline="-25000">
                <a:latin typeface="Times New Roman" pitchFamily="18" charset="0"/>
                <a:cs typeface="Times New Roman" pitchFamily="18" charset="0"/>
              </a:rPr>
              <a:t>y</a:t>
            </a:r>
            <a:r>
              <a:rPr lang="en-US" altLang="ja-JP">
                <a:latin typeface="Times New Roman" pitchFamily="18" charset="0"/>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1131888" y="1957388"/>
            <a:ext cx="6232525" cy="4005262"/>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32" name="Text Box 4"/>
          <p:cNvSpPr txBox="1">
            <a:spLocks noChangeArrowheads="1"/>
          </p:cNvSpPr>
          <p:nvPr/>
        </p:nvSpPr>
        <p:spPr bwMode="auto">
          <a:xfrm>
            <a:off x="730250" y="6070600"/>
            <a:ext cx="601663"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x</a:t>
            </a:r>
          </a:p>
        </p:txBody>
      </p:sp>
      <p:sp>
        <p:nvSpPr>
          <p:cNvPr id="22533" name="Text Box 5"/>
          <p:cNvSpPr txBox="1">
            <a:spLocks noChangeArrowheads="1"/>
          </p:cNvSpPr>
          <p:nvPr/>
        </p:nvSpPr>
        <p:spPr bwMode="auto">
          <a:xfrm>
            <a:off x="7297738" y="1525588"/>
            <a:ext cx="60007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O</a:t>
            </a:r>
            <a:r>
              <a:rPr lang="en-US" altLang="ja-JP" sz="2400" i="1" baseline="-25000">
                <a:latin typeface="Times New Roman" pitchFamily="18" charset="0"/>
                <a:cs typeface="Times New Roman" pitchFamily="18" charset="0"/>
              </a:rPr>
              <a:t>y</a:t>
            </a:r>
          </a:p>
        </p:txBody>
      </p:sp>
      <p:sp>
        <p:nvSpPr>
          <p:cNvPr id="22534" name="Line 6"/>
          <p:cNvSpPr>
            <a:spLocks noChangeShapeType="1"/>
          </p:cNvSpPr>
          <p:nvPr/>
        </p:nvSpPr>
        <p:spPr bwMode="auto">
          <a:xfrm>
            <a:off x="1131888" y="6086475"/>
            <a:ext cx="1408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35" name="Line 7"/>
          <p:cNvSpPr>
            <a:spLocks noChangeShapeType="1"/>
          </p:cNvSpPr>
          <p:nvPr/>
        </p:nvSpPr>
        <p:spPr bwMode="auto">
          <a:xfrm flipH="1">
            <a:off x="5956300" y="1835150"/>
            <a:ext cx="1339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36" name="Line 8"/>
          <p:cNvSpPr>
            <a:spLocks noChangeShapeType="1"/>
          </p:cNvSpPr>
          <p:nvPr/>
        </p:nvSpPr>
        <p:spPr bwMode="auto">
          <a:xfrm>
            <a:off x="7496175" y="1957388"/>
            <a:ext cx="0" cy="987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37" name="Line 9"/>
          <p:cNvSpPr>
            <a:spLocks noChangeShapeType="1"/>
          </p:cNvSpPr>
          <p:nvPr/>
        </p:nvSpPr>
        <p:spPr bwMode="auto">
          <a:xfrm flipV="1">
            <a:off x="998538" y="4791075"/>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38" name="Text Box 10"/>
          <p:cNvSpPr txBox="1">
            <a:spLocks noChangeArrowheads="1"/>
          </p:cNvSpPr>
          <p:nvPr/>
        </p:nvSpPr>
        <p:spPr bwMode="auto">
          <a:xfrm>
            <a:off x="2540000" y="6024563"/>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L</a:t>
            </a:r>
            <a:r>
              <a:rPr lang="en-US" altLang="ja-JP" sz="2400" i="1" baseline="-25000">
                <a:latin typeface="Times New Roman" pitchFamily="18" charset="0"/>
                <a:cs typeface="Times New Roman" pitchFamily="18" charset="0"/>
              </a:rPr>
              <a:t>x</a:t>
            </a:r>
          </a:p>
        </p:txBody>
      </p:sp>
      <p:sp>
        <p:nvSpPr>
          <p:cNvPr id="22539" name="Text Box 11"/>
          <p:cNvSpPr txBox="1">
            <a:spLocks noChangeArrowheads="1"/>
          </p:cNvSpPr>
          <p:nvPr/>
        </p:nvSpPr>
        <p:spPr bwMode="auto">
          <a:xfrm>
            <a:off x="395288" y="4360863"/>
            <a:ext cx="669925" cy="8239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K</a:t>
            </a:r>
            <a:r>
              <a:rPr lang="en-US" altLang="ja-JP" sz="2400" i="1" baseline="-25000">
                <a:latin typeface="Times New Roman" pitchFamily="18" charset="0"/>
                <a:cs typeface="Times New Roman" pitchFamily="18" charset="0"/>
              </a:rPr>
              <a:t>x</a:t>
            </a:r>
          </a:p>
          <a:p>
            <a:pPr algn="ctr">
              <a:spcBef>
                <a:spcPct val="50000"/>
              </a:spcBef>
            </a:pPr>
            <a:endParaRPr lang="en-US" altLang="ja-JP" sz="2400" i="1" baseline="-25000">
              <a:latin typeface="Times New Roman" pitchFamily="18" charset="0"/>
              <a:cs typeface="Times New Roman" pitchFamily="18" charset="0"/>
            </a:endParaRPr>
          </a:p>
        </p:txBody>
      </p:sp>
      <p:sp>
        <p:nvSpPr>
          <p:cNvPr id="22540" name="Text Box 12"/>
          <p:cNvSpPr txBox="1">
            <a:spLocks noChangeArrowheads="1"/>
          </p:cNvSpPr>
          <p:nvPr/>
        </p:nvSpPr>
        <p:spPr bwMode="auto">
          <a:xfrm>
            <a:off x="5689600" y="1341438"/>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L</a:t>
            </a:r>
            <a:r>
              <a:rPr lang="en-US" altLang="ja-JP" sz="2400" i="1" baseline="-25000">
                <a:latin typeface="Times New Roman" pitchFamily="18" charset="0"/>
                <a:cs typeface="Times New Roman" pitchFamily="18" charset="0"/>
              </a:rPr>
              <a:t>y</a:t>
            </a:r>
          </a:p>
        </p:txBody>
      </p:sp>
      <p:sp>
        <p:nvSpPr>
          <p:cNvPr id="22541" name="Text Box 13"/>
          <p:cNvSpPr txBox="1">
            <a:spLocks noChangeArrowheads="1"/>
          </p:cNvSpPr>
          <p:nvPr/>
        </p:nvSpPr>
        <p:spPr bwMode="auto">
          <a:xfrm>
            <a:off x="7431088" y="3003550"/>
            <a:ext cx="6699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K</a:t>
            </a:r>
            <a:r>
              <a:rPr lang="en-US" altLang="ja-JP" sz="2400" i="1" baseline="-25000">
                <a:latin typeface="Times New Roman" pitchFamily="18" charset="0"/>
                <a:cs typeface="Times New Roman" pitchFamily="18" charset="0"/>
              </a:rPr>
              <a:t>y</a:t>
            </a:r>
          </a:p>
        </p:txBody>
      </p:sp>
      <p:sp>
        <p:nvSpPr>
          <p:cNvPr id="22545" name="Rectangle 17"/>
          <p:cNvSpPr>
            <a:spLocks noGrp="1" noChangeArrowheads="1"/>
          </p:cNvSpPr>
          <p:nvPr>
            <p:ph type="title"/>
          </p:nvPr>
        </p:nvSpPr>
        <p:spPr/>
        <p:txBody>
          <a:bodyPr/>
          <a:lstStyle/>
          <a:p>
            <a:r>
              <a:rPr lang="ja-JP" altLang="en-US"/>
              <a:t>生産におけるパレート効率性</a:t>
            </a:r>
            <a:r>
              <a:rPr lang="en-US" altLang="ja-JP"/>
              <a:t>(2)</a:t>
            </a:r>
          </a:p>
        </p:txBody>
      </p:sp>
      <p:sp>
        <p:nvSpPr>
          <p:cNvPr id="22547" name="Arc 19"/>
          <p:cNvSpPr>
            <a:spLocks/>
          </p:cNvSpPr>
          <p:nvPr/>
        </p:nvSpPr>
        <p:spPr bwMode="auto">
          <a:xfrm>
            <a:off x="2268538" y="3141663"/>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48" name="Arc 20"/>
          <p:cNvSpPr>
            <a:spLocks/>
          </p:cNvSpPr>
          <p:nvPr/>
        </p:nvSpPr>
        <p:spPr bwMode="auto">
          <a:xfrm>
            <a:off x="1403350" y="3357563"/>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49" name="Arc 21"/>
          <p:cNvSpPr>
            <a:spLocks/>
          </p:cNvSpPr>
          <p:nvPr/>
        </p:nvSpPr>
        <p:spPr bwMode="auto">
          <a:xfrm rot="-10800000">
            <a:off x="1979613" y="27082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0" name="Arc 22"/>
          <p:cNvSpPr>
            <a:spLocks/>
          </p:cNvSpPr>
          <p:nvPr/>
        </p:nvSpPr>
        <p:spPr bwMode="auto">
          <a:xfrm rot="-10800000">
            <a:off x="2700338" y="2349500"/>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1" name="Arc 23"/>
          <p:cNvSpPr>
            <a:spLocks/>
          </p:cNvSpPr>
          <p:nvPr/>
        </p:nvSpPr>
        <p:spPr bwMode="auto">
          <a:xfrm rot="-10800000">
            <a:off x="3419475" y="19891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2" name="Arc 24"/>
          <p:cNvSpPr>
            <a:spLocks/>
          </p:cNvSpPr>
          <p:nvPr/>
        </p:nvSpPr>
        <p:spPr bwMode="auto">
          <a:xfrm>
            <a:off x="3708400" y="24209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3" name="Arc 25"/>
          <p:cNvSpPr>
            <a:spLocks/>
          </p:cNvSpPr>
          <p:nvPr/>
        </p:nvSpPr>
        <p:spPr bwMode="auto">
          <a:xfrm>
            <a:off x="2987675" y="2852738"/>
            <a:ext cx="2951163"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4" name="Arc 26"/>
          <p:cNvSpPr>
            <a:spLocks/>
          </p:cNvSpPr>
          <p:nvPr/>
        </p:nvSpPr>
        <p:spPr bwMode="auto">
          <a:xfrm rot="-10800000">
            <a:off x="1258888" y="30686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5" name="Arc 27"/>
          <p:cNvSpPr>
            <a:spLocks/>
          </p:cNvSpPr>
          <p:nvPr/>
        </p:nvSpPr>
        <p:spPr bwMode="auto">
          <a:xfrm rot="-10800000">
            <a:off x="3995738" y="1628775"/>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6" name="Arc 28"/>
          <p:cNvSpPr>
            <a:spLocks/>
          </p:cNvSpPr>
          <p:nvPr/>
        </p:nvSpPr>
        <p:spPr bwMode="auto">
          <a:xfrm>
            <a:off x="684213" y="3716338"/>
            <a:ext cx="2951162" cy="2520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557" name="Text Box 29"/>
          <p:cNvSpPr txBox="1">
            <a:spLocks noChangeArrowheads="1"/>
          </p:cNvSpPr>
          <p:nvPr/>
        </p:nvSpPr>
        <p:spPr bwMode="auto">
          <a:xfrm>
            <a:off x="3708400" y="5516563"/>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x</a:t>
            </a:r>
            <a:r>
              <a:rPr lang="en-US" altLang="ja-JP" baseline="-25000" dirty="0">
                <a:solidFill>
                  <a:srgbClr val="FF0000"/>
                </a:solidFill>
              </a:rPr>
              <a:t>0</a:t>
            </a:r>
          </a:p>
        </p:txBody>
      </p:sp>
      <p:sp>
        <p:nvSpPr>
          <p:cNvPr id="22558" name="Text Box 30"/>
          <p:cNvSpPr txBox="1">
            <a:spLocks noChangeArrowheads="1"/>
          </p:cNvSpPr>
          <p:nvPr/>
        </p:nvSpPr>
        <p:spPr bwMode="auto">
          <a:xfrm>
            <a:off x="4643438" y="51577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x</a:t>
            </a:r>
            <a:r>
              <a:rPr lang="en-US" altLang="ja-JP" baseline="-25000" dirty="0">
                <a:solidFill>
                  <a:srgbClr val="FF0000"/>
                </a:solidFill>
              </a:rPr>
              <a:t>1</a:t>
            </a:r>
          </a:p>
        </p:txBody>
      </p:sp>
      <p:sp>
        <p:nvSpPr>
          <p:cNvPr id="22559" name="Text Box 31"/>
          <p:cNvSpPr txBox="1">
            <a:spLocks noChangeArrowheads="1"/>
          </p:cNvSpPr>
          <p:nvPr/>
        </p:nvSpPr>
        <p:spPr bwMode="auto">
          <a:xfrm>
            <a:off x="5292725" y="4797425"/>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rgbClr val="FF0000"/>
                </a:solidFill>
                <a:latin typeface="Times New Roman" pitchFamily="18" charset="0"/>
                <a:cs typeface="Times New Roman" pitchFamily="18" charset="0"/>
              </a:rPr>
              <a:t>x</a:t>
            </a:r>
            <a:r>
              <a:rPr lang="en-US" altLang="ja-JP" baseline="-25000" dirty="0">
                <a:solidFill>
                  <a:srgbClr val="FF0000"/>
                </a:solidFill>
              </a:rPr>
              <a:t>2</a:t>
            </a:r>
          </a:p>
        </p:txBody>
      </p:sp>
      <p:sp>
        <p:nvSpPr>
          <p:cNvPr id="22560" name="Text Box 32"/>
          <p:cNvSpPr txBox="1">
            <a:spLocks noChangeArrowheads="1"/>
          </p:cNvSpPr>
          <p:nvPr/>
        </p:nvSpPr>
        <p:spPr bwMode="auto">
          <a:xfrm>
            <a:off x="6410325" y="4818062"/>
            <a:ext cx="720725"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y</a:t>
            </a:r>
            <a:r>
              <a:rPr lang="en-US" altLang="ja-JP" baseline="-25000" dirty="0">
                <a:solidFill>
                  <a:schemeClr val="tx2"/>
                </a:solidFill>
              </a:rPr>
              <a:t>0</a:t>
            </a:r>
          </a:p>
        </p:txBody>
      </p:sp>
      <p:sp>
        <p:nvSpPr>
          <p:cNvPr id="22561" name="Text Box 33"/>
          <p:cNvSpPr txBox="1">
            <a:spLocks noChangeArrowheads="1"/>
          </p:cNvSpPr>
          <p:nvPr/>
        </p:nvSpPr>
        <p:spPr bwMode="auto">
          <a:xfrm>
            <a:off x="5689600" y="5314157"/>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y</a:t>
            </a:r>
            <a:r>
              <a:rPr lang="en-US" altLang="ja-JP" baseline="-25000" dirty="0">
                <a:solidFill>
                  <a:schemeClr val="tx2"/>
                </a:solidFill>
              </a:rPr>
              <a:t>1</a:t>
            </a:r>
          </a:p>
        </p:txBody>
      </p:sp>
      <p:sp>
        <p:nvSpPr>
          <p:cNvPr id="22562" name="Text Box 34"/>
          <p:cNvSpPr txBox="1">
            <a:spLocks noChangeArrowheads="1"/>
          </p:cNvSpPr>
          <p:nvPr/>
        </p:nvSpPr>
        <p:spPr bwMode="auto">
          <a:xfrm>
            <a:off x="5003800" y="5589588"/>
            <a:ext cx="7207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dirty="0">
                <a:solidFill>
                  <a:schemeClr val="tx2"/>
                </a:solidFill>
                <a:latin typeface="Times New Roman" pitchFamily="18" charset="0"/>
                <a:cs typeface="Times New Roman" pitchFamily="18" charset="0"/>
              </a:rPr>
              <a:t>y</a:t>
            </a:r>
            <a:r>
              <a:rPr lang="en-US" altLang="ja-JP" baseline="-25000" dirty="0">
                <a:solidFill>
                  <a:schemeClr val="tx2"/>
                </a:solidFill>
              </a:rPr>
              <a:t>2</a:t>
            </a:r>
          </a:p>
        </p:txBody>
      </p:sp>
      <p:sp>
        <p:nvSpPr>
          <p:cNvPr id="22563" name="Freeform 35"/>
          <p:cNvSpPr>
            <a:spLocks/>
          </p:cNvSpPr>
          <p:nvPr/>
        </p:nvSpPr>
        <p:spPr bwMode="auto">
          <a:xfrm>
            <a:off x="1763713" y="2636838"/>
            <a:ext cx="4895850" cy="2663825"/>
          </a:xfrm>
          <a:custGeom>
            <a:avLst/>
            <a:gdLst>
              <a:gd name="T0" fmla="*/ 0 w 3084"/>
              <a:gd name="T1" fmla="*/ 1678 h 1678"/>
              <a:gd name="T2" fmla="*/ 272 w 3084"/>
              <a:gd name="T3" fmla="*/ 1451 h 1678"/>
              <a:gd name="T4" fmla="*/ 589 w 3084"/>
              <a:gd name="T5" fmla="*/ 1270 h 1678"/>
              <a:gd name="T6" fmla="*/ 725 w 3084"/>
              <a:gd name="T7" fmla="*/ 1179 h 1678"/>
              <a:gd name="T8" fmla="*/ 971 w 3084"/>
              <a:gd name="T9" fmla="*/ 1066 h 1678"/>
              <a:gd name="T10" fmla="*/ 1088 w 3084"/>
              <a:gd name="T11" fmla="*/ 998 h 1678"/>
              <a:gd name="T12" fmla="*/ 1451 w 3084"/>
              <a:gd name="T13" fmla="*/ 862 h 1678"/>
              <a:gd name="T14" fmla="*/ 1633 w 3084"/>
              <a:gd name="T15" fmla="*/ 816 h 1678"/>
              <a:gd name="T16" fmla="*/ 1769 w 3084"/>
              <a:gd name="T17" fmla="*/ 771 h 1678"/>
              <a:gd name="T18" fmla="*/ 1905 w 3084"/>
              <a:gd name="T19" fmla="*/ 680 h 1678"/>
              <a:gd name="T20" fmla="*/ 2086 w 3084"/>
              <a:gd name="T21" fmla="*/ 589 h 1678"/>
              <a:gd name="T22" fmla="*/ 2222 w 3084"/>
              <a:gd name="T23" fmla="*/ 499 h 1678"/>
              <a:gd name="T24" fmla="*/ 2585 w 3084"/>
              <a:gd name="T25" fmla="*/ 317 h 1678"/>
              <a:gd name="T26" fmla="*/ 2812 w 3084"/>
              <a:gd name="T27" fmla="*/ 181 h 1678"/>
              <a:gd name="T28" fmla="*/ 2993 w 3084"/>
              <a:gd name="T29" fmla="*/ 90 h 1678"/>
              <a:gd name="T30" fmla="*/ 3084 w 3084"/>
              <a:gd name="T31" fmla="*/ 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4" h="1678">
                <a:moveTo>
                  <a:pt x="0" y="1678"/>
                </a:moveTo>
                <a:cubicBezTo>
                  <a:pt x="87" y="1598"/>
                  <a:pt x="174" y="1519"/>
                  <a:pt x="272" y="1451"/>
                </a:cubicBezTo>
                <a:cubicBezTo>
                  <a:pt x="370" y="1383"/>
                  <a:pt x="514" y="1315"/>
                  <a:pt x="589" y="1270"/>
                </a:cubicBezTo>
                <a:cubicBezTo>
                  <a:pt x="664" y="1225"/>
                  <a:pt x="661" y="1213"/>
                  <a:pt x="725" y="1179"/>
                </a:cubicBezTo>
                <a:cubicBezTo>
                  <a:pt x="789" y="1145"/>
                  <a:pt x="911" y="1096"/>
                  <a:pt x="971" y="1066"/>
                </a:cubicBezTo>
                <a:cubicBezTo>
                  <a:pt x="1031" y="1036"/>
                  <a:pt x="1008" y="1032"/>
                  <a:pt x="1088" y="998"/>
                </a:cubicBezTo>
                <a:cubicBezTo>
                  <a:pt x="1168" y="964"/>
                  <a:pt x="1360" y="892"/>
                  <a:pt x="1451" y="862"/>
                </a:cubicBezTo>
                <a:cubicBezTo>
                  <a:pt x="1542" y="832"/>
                  <a:pt x="1580" y="831"/>
                  <a:pt x="1633" y="816"/>
                </a:cubicBezTo>
                <a:cubicBezTo>
                  <a:pt x="1686" y="801"/>
                  <a:pt x="1724" y="794"/>
                  <a:pt x="1769" y="771"/>
                </a:cubicBezTo>
                <a:cubicBezTo>
                  <a:pt x="1814" y="748"/>
                  <a:pt x="1852" y="710"/>
                  <a:pt x="1905" y="680"/>
                </a:cubicBezTo>
                <a:cubicBezTo>
                  <a:pt x="1958" y="650"/>
                  <a:pt x="2033" y="619"/>
                  <a:pt x="2086" y="589"/>
                </a:cubicBezTo>
                <a:cubicBezTo>
                  <a:pt x="2139" y="559"/>
                  <a:pt x="2139" y="544"/>
                  <a:pt x="2222" y="499"/>
                </a:cubicBezTo>
                <a:cubicBezTo>
                  <a:pt x="2305" y="454"/>
                  <a:pt x="2487" y="370"/>
                  <a:pt x="2585" y="317"/>
                </a:cubicBezTo>
                <a:cubicBezTo>
                  <a:pt x="2683" y="264"/>
                  <a:pt x="2744" y="219"/>
                  <a:pt x="2812" y="181"/>
                </a:cubicBezTo>
                <a:cubicBezTo>
                  <a:pt x="2880" y="143"/>
                  <a:pt x="2948" y="120"/>
                  <a:pt x="2993" y="90"/>
                </a:cubicBezTo>
                <a:cubicBezTo>
                  <a:pt x="3038" y="60"/>
                  <a:pt x="3061" y="30"/>
                  <a:pt x="3084"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80-50FB-F14C-9923-1E71C6B7EB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8736C1-F77E-A64A-82ED-9E531D415D71}"/>
              </a:ext>
            </a:extLst>
          </p:cNvPr>
          <p:cNvSpPr>
            <a:spLocks noGrp="1"/>
          </p:cNvSpPr>
          <p:nvPr>
            <p:ph idx="1"/>
          </p:nvPr>
        </p:nvSpPr>
        <p:spPr/>
        <p:txBody>
          <a:bodyPr/>
          <a:lstStyle/>
          <a:p>
            <a:pPr marL="0" indent="0">
              <a:buNone/>
            </a:pPr>
            <a:r>
              <a:rPr lang="en-US" dirty="0" err="1"/>
              <a:t>Kx</a:t>
            </a:r>
            <a:r>
              <a:rPr lang="en-US" dirty="0"/>
              <a:t> + </a:t>
            </a:r>
            <a:r>
              <a:rPr lang="en-US" dirty="0" err="1"/>
              <a:t>Ky</a:t>
            </a:r>
            <a:r>
              <a:rPr lang="en-US" dirty="0"/>
              <a:t> = K</a:t>
            </a:r>
          </a:p>
          <a:p>
            <a:pPr marL="0" indent="0">
              <a:buNone/>
            </a:pPr>
            <a:r>
              <a:rPr lang="en-US" dirty="0"/>
              <a:t>Lx + Ly = L</a:t>
            </a:r>
          </a:p>
          <a:p>
            <a:pPr marL="0" indent="0">
              <a:buNone/>
            </a:pPr>
            <a:r>
              <a:rPr lang="en-US" dirty="0"/>
              <a:t>X = F(</a:t>
            </a:r>
            <a:r>
              <a:rPr lang="en-US" dirty="0" err="1"/>
              <a:t>Kx</a:t>
            </a:r>
            <a:r>
              <a:rPr lang="en-US" dirty="0"/>
              <a:t>, </a:t>
            </a:r>
            <a:r>
              <a:rPr lang="en-US" dirty="0" err="1"/>
              <a:t>Lz</a:t>
            </a:r>
            <a:r>
              <a:rPr lang="en-US" dirty="0"/>
              <a:t>), Y = G(</a:t>
            </a:r>
            <a:r>
              <a:rPr lang="en-US" dirty="0" err="1"/>
              <a:t>Ky</a:t>
            </a:r>
            <a:r>
              <a:rPr lang="en-US" dirty="0"/>
              <a:t>, Ly)</a:t>
            </a:r>
          </a:p>
        </p:txBody>
      </p:sp>
    </p:spTree>
    <p:extLst>
      <p:ext uri="{BB962C8B-B14F-4D97-AF65-F5344CB8AC3E}">
        <p14:creationId xmlns:p14="http://schemas.microsoft.com/office/powerpoint/2010/main" val="29176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ja-JP" altLang="en-US"/>
              <a:t>生産におけるパレート効率性</a:t>
            </a:r>
            <a:r>
              <a:rPr lang="en-US" altLang="ja-JP"/>
              <a:t>(3)</a:t>
            </a:r>
          </a:p>
        </p:txBody>
      </p:sp>
      <p:sp>
        <p:nvSpPr>
          <p:cNvPr id="23555" name="Rectangle 3"/>
          <p:cNvSpPr>
            <a:spLocks noGrp="1" noChangeArrowheads="1"/>
          </p:cNvSpPr>
          <p:nvPr>
            <p:ph idx="1"/>
          </p:nvPr>
        </p:nvSpPr>
        <p:spPr/>
        <p:txBody>
          <a:bodyPr>
            <a:normAutofit fontScale="92500" lnSpcReduction="10000"/>
          </a:bodyPr>
          <a:lstStyle/>
          <a:p>
            <a:pPr>
              <a:lnSpc>
                <a:spcPct val="90000"/>
              </a:lnSpc>
            </a:pPr>
            <a:r>
              <a:rPr lang="en-US" altLang="ja-JP" sz="2800" dirty="0"/>
              <a:t>2</a:t>
            </a:r>
            <a:r>
              <a:rPr lang="ja-JP" altLang="en-US" sz="2800" dirty="0"/>
              <a:t>つの企業の等量曲線が接する</a:t>
            </a:r>
            <a:endParaRPr lang="en-US" altLang="ja-JP" sz="2800" dirty="0"/>
          </a:p>
          <a:p>
            <a:pPr>
              <a:lnSpc>
                <a:spcPct val="90000"/>
              </a:lnSpc>
            </a:pPr>
            <a:r>
              <a:rPr lang="ja-JP" altLang="en-US" sz="2800" dirty="0"/>
              <a:t>技術的限界代替率が一致する</a:t>
            </a:r>
            <a:endParaRPr lang="en-US" altLang="ja-JP" sz="2800" dirty="0"/>
          </a:p>
          <a:p>
            <a:pPr marL="0" indent="0">
              <a:lnSpc>
                <a:spcPct val="90000"/>
              </a:lnSpc>
              <a:buNone/>
            </a:pPr>
            <a:endParaRPr lang="ja-JP" altLang="en-US" sz="2800" dirty="0"/>
          </a:p>
          <a:p>
            <a:pPr>
              <a:lnSpc>
                <a:spcPct val="90000"/>
              </a:lnSpc>
            </a:pPr>
            <a:r>
              <a:rPr lang="en-US" altLang="ja-JP" sz="2800" i="1" dirty="0" err="1">
                <a:latin typeface="Times New Roman" pitchFamily="18" charset="0"/>
                <a:cs typeface="Times New Roman" pitchFamily="18" charset="0"/>
              </a:rPr>
              <a:t>RTS</a:t>
            </a:r>
            <a:r>
              <a:rPr lang="en-US" altLang="ja-JP" sz="2800" i="1" baseline="30000" dirty="0" err="1">
                <a:latin typeface="Times New Roman" pitchFamily="18" charset="0"/>
                <a:cs typeface="Times New Roman" pitchFamily="18" charset="0"/>
              </a:rPr>
              <a:t>x</a:t>
            </a:r>
            <a:r>
              <a:rPr lang="en-US" altLang="ja-JP" sz="2800" dirty="0">
                <a:latin typeface="Times New Roman" pitchFamily="18" charset="0"/>
                <a:cs typeface="Times New Roman" pitchFamily="18" charset="0"/>
              </a:rPr>
              <a:t>=</a:t>
            </a:r>
            <a:r>
              <a:rPr lang="en-US" altLang="ja-JP" sz="2800" i="1" dirty="0" err="1">
                <a:latin typeface="Times New Roman" pitchFamily="18" charset="0"/>
                <a:cs typeface="Times New Roman" pitchFamily="18" charset="0"/>
              </a:rPr>
              <a:t>RTS</a:t>
            </a:r>
            <a:r>
              <a:rPr lang="en-US" altLang="ja-JP" sz="2800" i="1" baseline="30000" dirty="0" err="1">
                <a:latin typeface="Times New Roman" pitchFamily="18" charset="0"/>
                <a:cs typeface="Times New Roman" pitchFamily="18" charset="0"/>
              </a:rPr>
              <a:t>y</a:t>
            </a:r>
            <a:endParaRPr lang="en-US" altLang="ja-JP" sz="2800" i="1" baseline="30000" dirty="0">
              <a:latin typeface="Times New Roman" pitchFamily="18" charset="0"/>
              <a:cs typeface="Times New Roman" pitchFamily="18" charset="0"/>
            </a:endParaRPr>
          </a:p>
          <a:p>
            <a:pPr>
              <a:lnSpc>
                <a:spcPct val="90000"/>
              </a:lnSpc>
              <a:buFont typeface="Wingdings" pitchFamily="2" charset="2"/>
              <a:buNone/>
            </a:pPr>
            <a:r>
              <a:rPr lang="ja-JP" altLang="en-US" sz="2800" dirty="0">
                <a:latin typeface="Times New Roman" pitchFamily="18" charset="0"/>
                <a:cs typeface="Times New Roman" pitchFamily="18" charset="0"/>
              </a:rPr>
              <a:t>市場でパレート効率性が実現することの確認</a:t>
            </a:r>
          </a:p>
          <a:p>
            <a:pPr>
              <a:lnSpc>
                <a:spcPct val="90000"/>
              </a:lnSpc>
            </a:pPr>
            <a:r>
              <a:rPr lang="ja-JP" altLang="en-US" sz="2800" dirty="0">
                <a:latin typeface="Times New Roman" pitchFamily="18" charset="0"/>
                <a:cs typeface="Times New Roman" pitchFamily="18" charset="0"/>
              </a:rPr>
              <a:t>全ての企業は，与えられた生産要素の価格を所与として，費用最小化行動をする</a:t>
            </a:r>
          </a:p>
          <a:p>
            <a:pPr lvl="1">
              <a:lnSpc>
                <a:spcPct val="90000"/>
              </a:lnSpc>
            </a:pPr>
            <a:r>
              <a:rPr lang="en-US" altLang="ja-JP" sz="2400" dirty="0">
                <a:latin typeface="Times New Roman" pitchFamily="18" charset="0"/>
                <a:cs typeface="Times New Roman" pitchFamily="18" charset="0"/>
              </a:rPr>
              <a:t>RTS</a:t>
            </a:r>
            <a:r>
              <a:rPr lang="ja-JP" altLang="en-US" sz="2400" dirty="0">
                <a:latin typeface="Times New Roman" pitchFamily="18" charset="0"/>
                <a:cs typeface="Times New Roman" pitchFamily="18" charset="0"/>
              </a:rPr>
              <a:t>と生産要素の相対価格（</a:t>
            </a:r>
            <a:r>
              <a:rPr lang="en-US" altLang="ja-JP" sz="2400" i="1" dirty="0">
                <a:latin typeface="Times New Roman" pitchFamily="18" charset="0"/>
                <a:cs typeface="Times New Roman" pitchFamily="18" charset="0"/>
              </a:rPr>
              <a:t>w</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r</a:t>
            </a:r>
            <a:r>
              <a:rPr lang="ja-JP" altLang="en-US" sz="2400" dirty="0">
                <a:latin typeface="Times New Roman" pitchFamily="18" charset="0"/>
                <a:cs typeface="Times New Roman" pitchFamily="18" charset="0"/>
              </a:rPr>
              <a:t>）を一致させる</a:t>
            </a:r>
            <a:endParaRPr lang="en-US" altLang="ja-JP" sz="2400" dirty="0">
              <a:latin typeface="Times New Roman" pitchFamily="18" charset="0"/>
              <a:cs typeface="Times New Roman" pitchFamily="18" charset="0"/>
            </a:endParaRPr>
          </a:p>
          <a:p>
            <a:pPr marL="457200" lvl="1" indent="0">
              <a:lnSpc>
                <a:spcPct val="90000"/>
              </a:lnSpc>
              <a:buNone/>
            </a:pPr>
            <a:r>
              <a:rPr lang="ja-JP" altLang="en-US" sz="2400" dirty="0">
                <a:latin typeface="Times New Roman" pitchFamily="18" charset="0"/>
                <a:cs typeface="Times New Roman" pitchFamily="18" charset="0"/>
              </a:rPr>
              <a:t>→このように動く</a:t>
            </a:r>
            <a:endParaRPr lang="en-US" altLang="ja-JP" sz="2400" dirty="0">
              <a:latin typeface="Times New Roman" pitchFamily="18" charset="0"/>
              <a:cs typeface="Times New Roman" pitchFamily="18" charset="0"/>
            </a:endParaRPr>
          </a:p>
          <a:p>
            <a:pPr marL="457200" lvl="1" indent="0">
              <a:lnSpc>
                <a:spcPct val="90000"/>
              </a:lnSpc>
              <a:buNone/>
            </a:pP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→したがって、全ての要素は同じ生産価格で動く</a:t>
            </a:r>
          </a:p>
          <a:p>
            <a:pPr lvl="1">
              <a:lnSpc>
                <a:spcPct val="90000"/>
              </a:lnSpc>
            </a:pPr>
            <a:r>
              <a:rPr lang="ja-JP" altLang="en-US" sz="2400" dirty="0">
                <a:latin typeface="Times New Roman" pitchFamily="18" charset="0"/>
                <a:cs typeface="Times New Roman" pitchFamily="18" charset="0"/>
              </a:rPr>
              <a:t>全ての企業が同一の生産要素の価格に直面するから，全ての企業の技術的限界代替率は均等化する。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ja-JP" altLang="en-US" sz="4000"/>
              <a:t>生産と消費におけるパレート効率性</a:t>
            </a:r>
          </a:p>
        </p:txBody>
      </p:sp>
      <p:sp>
        <p:nvSpPr>
          <p:cNvPr id="24579" name="Rectangle 3"/>
          <p:cNvSpPr>
            <a:spLocks noGrp="1" noChangeArrowheads="1"/>
          </p:cNvSpPr>
          <p:nvPr>
            <p:ph idx="1"/>
          </p:nvPr>
        </p:nvSpPr>
        <p:spPr/>
        <p:txBody>
          <a:bodyPr>
            <a:normAutofit fontScale="85000" lnSpcReduction="20000"/>
          </a:bodyPr>
          <a:lstStyle/>
          <a:p>
            <a:r>
              <a:rPr lang="en-US" altLang="ja-JP" dirty="0"/>
              <a:t>2</a:t>
            </a:r>
            <a:r>
              <a:rPr lang="ja-JP" altLang="en-US" dirty="0"/>
              <a:t>種類の生産物　</a:t>
            </a:r>
            <a:r>
              <a:rPr lang="en-US" altLang="ja-JP" i="1" dirty="0">
                <a:latin typeface="Times New Roman" pitchFamily="18" charset="0"/>
                <a:cs typeface="Times New Roman" pitchFamily="18" charset="0"/>
              </a:rPr>
              <a:t>X</a:t>
            </a:r>
            <a:r>
              <a:rPr lang="ja-JP" altLang="en-US" dirty="0"/>
              <a:t>と</a:t>
            </a:r>
            <a:r>
              <a:rPr lang="en-US" altLang="ja-JP" i="1" dirty="0">
                <a:latin typeface="Times New Roman" pitchFamily="18" charset="0"/>
                <a:cs typeface="Times New Roman" pitchFamily="18" charset="0"/>
              </a:rPr>
              <a:t>Y</a:t>
            </a:r>
            <a:r>
              <a:rPr lang="ja-JP" altLang="en-US" i="1" dirty="0">
                <a:latin typeface="Times New Roman" pitchFamily="18" charset="0"/>
                <a:cs typeface="Times New Roman" pitchFamily="18" charset="0"/>
              </a:rPr>
              <a:t>　</a:t>
            </a:r>
            <a:r>
              <a:rPr lang="ja-JP" altLang="en-US" dirty="0"/>
              <a:t>（生産要素の総供給量は与えられている）</a:t>
            </a:r>
            <a:endParaRPr lang="en-US" altLang="ja-JP" dirty="0"/>
          </a:p>
          <a:p>
            <a:pPr marL="0" indent="0">
              <a:lnSpc>
                <a:spcPct val="90000"/>
              </a:lnSpc>
              <a:buNone/>
            </a:pPr>
            <a:r>
              <a:rPr lang="ja-JP" altLang="en-US" dirty="0"/>
              <a:t>→二つの企業が</a:t>
            </a:r>
            <a:r>
              <a:rPr lang="en-US" altLang="ja-JP" dirty="0"/>
              <a:t>X</a:t>
            </a:r>
            <a:r>
              <a:rPr lang="ja-JP" altLang="en-US" dirty="0"/>
              <a:t>、</a:t>
            </a:r>
            <a:r>
              <a:rPr lang="en-US" altLang="ja-JP" dirty="0"/>
              <a:t>Y</a:t>
            </a:r>
          </a:p>
          <a:p>
            <a:pPr marL="0" indent="0">
              <a:lnSpc>
                <a:spcPct val="90000"/>
              </a:lnSpc>
              <a:buNone/>
            </a:pPr>
            <a:r>
              <a:rPr lang="en-US" altLang="ja-JP" dirty="0"/>
              <a:t>	</a:t>
            </a:r>
            <a:r>
              <a:rPr lang="ja-JP" altLang="en-US" dirty="0"/>
              <a:t>→消費における</a:t>
            </a:r>
            <a:endParaRPr lang="en-US" altLang="ja-JP" dirty="0"/>
          </a:p>
          <a:p>
            <a:pPr marL="0" indent="0">
              <a:lnSpc>
                <a:spcPct val="90000"/>
              </a:lnSpc>
              <a:buNone/>
            </a:pPr>
            <a:r>
              <a:rPr lang="en-US" altLang="ja-JP" dirty="0"/>
              <a:t>		</a:t>
            </a:r>
            <a:r>
              <a:rPr lang="ja-JP" altLang="en-US" dirty="0"/>
              <a:t>→限界代替率、効用の状況</a:t>
            </a:r>
            <a:endParaRPr lang="en-US" altLang="ja-JP" dirty="0"/>
          </a:p>
          <a:p>
            <a:pPr marL="0" indent="0">
              <a:lnSpc>
                <a:spcPct val="90000"/>
              </a:lnSpc>
              <a:buNone/>
            </a:pPr>
            <a:r>
              <a:rPr lang="en-US" altLang="ja-JP" dirty="0"/>
              <a:t>			</a:t>
            </a:r>
            <a:r>
              <a:rPr lang="ja-JP" altLang="en-US" dirty="0"/>
              <a:t>→消費者の分配の状況は無視</a:t>
            </a:r>
            <a:endParaRPr lang="en-US" altLang="ja-JP" dirty="0"/>
          </a:p>
          <a:p>
            <a:pPr marL="0" indent="0">
              <a:lnSpc>
                <a:spcPct val="90000"/>
              </a:lnSpc>
              <a:buNone/>
            </a:pPr>
            <a:r>
              <a:rPr lang="en-US" altLang="ja-JP" dirty="0"/>
              <a:t>				</a:t>
            </a:r>
            <a:r>
              <a:rPr lang="ja-JP" altLang="en-US" dirty="0"/>
              <a:t>→代表的な消費者の存在を考える</a:t>
            </a:r>
          </a:p>
          <a:p>
            <a:r>
              <a:rPr lang="ja-JP" altLang="en-US" dirty="0"/>
              <a:t>代表的な消費者の存在</a:t>
            </a:r>
          </a:p>
          <a:p>
            <a:r>
              <a:rPr lang="ja-JP" altLang="en-US" dirty="0"/>
              <a:t>生産の効率性を満たすような方法で，</a:t>
            </a:r>
            <a:r>
              <a:rPr lang="en-US" altLang="ja-JP" dirty="0"/>
              <a:t>2</a:t>
            </a:r>
            <a:r>
              <a:rPr lang="ja-JP" altLang="en-US" dirty="0"/>
              <a:t>種類の生産物を生産されている。代表的な消費者の効用を最大にするような消費と生産の組合せはどのようなものか。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normAutofit fontScale="90000"/>
          </a:bodyPr>
          <a:lstStyle/>
          <a:p>
            <a:r>
              <a:rPr lang="ja-JP" altLang="en-US" sz="4000"/>
              <a:t>生産可能性フロンティア</a:t>
            </a:r>
            <a:br>
              <a:rPr lang="ja-JP" altLang="en-US" sz="4000"/>
            </a:br>
            <a:r>
              <a:rPr lang="en-US" altLang="ja-JP" sz="4000"/>
              <a:t>Production Possibility Frontier</a:t>
            </a:r>
          </a:p>
        </p:txBody>
      </p:sp>
      <p:sp>
        <p:nvSpPr>
          <p:cNvPr id="25606" name="Line 6"/>
          <p:cNvSpPr>
            <a:spLocks noChangeShapeType="1"/>
          </p:cNvSpPr>
          <p:nvPr/>
        </p:nvSpPr>
        <p:spPr bwMode="auto">
          <a:xfrm>
            <a:off x="1619250" y="6021388"/>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07" name="Line 7"/>
          <p:cNvSpPr>
            <a:spLocks noChangeShapeType="1"/>
          </p:cNvSpPr>
          <p:nvPr/>
        </p:nvSpPr>
        <p:spPr bwMode="auto">
          <a:xfrm flipV="1">
            <a:off x="1619250" y="2133600"/>
            <a:ext cx="0" cy="388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08" name="Arc 8"/>
          <p:cNvSpPr>
            <a:spLocks/>
          </p:cNvSpPr>
          <p:nvPr/>
        </p:nvSpPr>
        <p:spPr bwMode="auto">
          <a:xfrm>
            <a:off x="1619250" y="3213100"/>
            <a:ext cx="3816350" cy="2808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09" name="Text Box 9"/>
          <p:cNvSpPr txBox="1">
            <a:spLocks noChangeArrowheads="1"/>
          </p:cNvSpPr>
          <p:nvPr/>
        </p:nvSpPr>
        <p:spPr bwMode="auto">
          <a:xfrm>
            <a:off x="6443663" y="5805488"/>
            <a:ext cx="5048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p>
        </p:txBody>
      </p:sp>
      <p:sp>
        <p:nvSpPr>
          <p:cNvPr id="25610" name="Text Box 10"/>
          <p:cNvSpPr txBox="1">
            <a:spLocks noChangeArrowheads="1"/>
          </p:cNvSpPr>
          <p:nvPr/>
        </p:nvSpPr>
        <p:spPr bwMode="auto">
          <a:xfrm>
            <a:off x="1042988" y="1916113"/>
            <a:ext cx="5048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p>
        </p:txBody>
      </p:sp>
      <p:sp>
        <p:nvSpPr>
          <p:cNvPr id="25611" name="Text Box 11"/>
          <p:cNvSpPr txBox="1">
            <a:spLocks noChangeArrowheads="1"/>
          </p:cNvSpPr>
          <p:nvPr/>
        </p:nvSpPr>
        <p:spPr bwMode="auto">
          <a:xfrm>
            <a:off x="2195513" y="1700213"/>
            <a:ext cx="5832475" cy="70788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2000" dirty="0"/>
              <a:t>所与の生産要素のもとで，生産の効率性を満たす</a:t>
            </a:r>
            <a:r>
              <a:rPr lang="en-US" altLang="ja-JP" sz="2000" dirty="0"/>
              <a:t>X</a:t>
            </a:r>
            <a:r>
              <a:rPr lang="ja-JP" altLang="en-US" sz="2000" dirty="0"/>
              <a:t>と</a:t>
            </a:r>
            <a:r>
              <a:rPr lang="en-US" altLang="ja-JP" sz="2000" dirty="0"/>
              <a:t>Y</a:t>
            </a:r>
            <a:r>
              <a:rPr lang="ja-JP" altLang="en-US" sz="2000" dirty="0"/>
              <a:t>の組合せ</a:t>
            </a:r>
            <a:endParaRPr lang="en-US" altLang="ja-JP" sz="2000" dirty="0"/>
          </a:p>
        </p:txBody>
      </p:sp>
      <p:sp>
        <p:nvSpPr>
          <p:cNvPr id="25612" name="Line 12"/>
          <p:cNvSpPr>
            <a:spLocks noChangeShapeType="1"/>
          </p:cNvSpPr>
          <p:nvPr/>
        </p:nvSpPr>
        <p:spPr bwMode="auto">
          <a:xfrm>
            <a:off x="2555875" y="3284538"/>
            <a:ext cx="720725" cy="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3" name="Line 13"/>
          <p:cNvSpPr>
            <a:spLocks noChangeShapeType="1"/>
          </p:cNvSpPr>
          <p:nvPr/>
        </p:nvSpPr>
        <p:spPr bwMode="auto">
          <a:xfrm>
            <a:off x="3276600" y="3284538"/>
            <a:ext cx="0" cy="21590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5" name="Line 15"/>
          <p:cNvSpPr>
            <a:spLocks noChangeShapeType="1"/>
          </p:cNvSpPr>
          <p:nvPr/>
        </p:nvSpPr>
        <p:spPr bwMode="auto">
          <a:xfrm>
            <a:off x="3276600" y="3500438"/>
            <a:ext cx="720725" cy="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6" name="Line 16"/>
          <p:cNvSpPr>
            <a:spLocks noChangeShapeType="1"/>
          </p:cNvSpPr>
          <p:nvPr/>
        </p:nvSpPr>
        <p:spPr bwMode="auto">
          <a:xfrm>
            <a:off x="3995738" y="3500438"/>
            <a:ext cx="0" cy="360362"/>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7" name="Line 17"/>
          <p:cNvSpPr>
            <a:spLocks noChangeShapeType="1"/>
          </p:cNvSpPr>
          <p:nvPr/>
        </p:nvSpPr>
        <p:spPr bwMode="auto">
          <a:xfrm>
            <a:off x="3995738" y="3860800"/>
            <a:ext cx="720725" cy="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8" name="Line 18"/>
          <p:cNvSpPr>
            <a:spLocks noChangeShapeType="1"/>
          </p:cNvSpPr>
          <p:nvPr/>
        </p:nvSpPr>
        <p:spPr bwMode="auto">
          <a:xfrm>
            <a:off x="4716463" y="3860800"/>
            <a:ext cx="0" cy="504825"/>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19" name="Line 19"/>
          <p:cNvSpPr>
            <a:spLocks noChangeShapeType="1"/>
          </p:cNvSpPr>
          <p:nvPr/>
        </p:nvSpPr>
        <p:spPr bwMode="auto">
          <a:xfrm>
            <a:off x="4716463" y="4365625"/>
            <a:ext cx="720725" cy="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20" name="Line 20"/>
          <p:cNvSpPr>
            <a:spLocks noChangeShapeType="1"/>
          </p:cNvSpPr>
          <p:nvPr/>
        </p:nvSpPr>
        <p:spPr bwMode="auto">
          <a:xfrm>
            <a:off x="5435600" y="4365625"/>
            <a:ext cx="0" cy="1295400"/>
          </a:xfrm>
          <a:prstGeom prst="line">
            <a:avLst/>
          </a:prstGeom>
          <a:noFill/>
          <a:ln w="190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621" name="Text Box 21"/>
          <p:cNvSpPr txBox="1">
            <a:spLocks noChangeArrowheads="1"/>
          </p:cNvSpPr>
          <p:nvPr/>
        </p:nvSpPr>
        <p:spPr bwMode="auto">
          <a:xfrm>
            <a:off x="5724525" y="3644900"/>
            <a:ext cx="2592388"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MRT</a:t>
            </a:r>
            <a:r>
              <a:rPr lang="en-US" altLang="ja-JP" sz="2400">
                <a:latin typeface="Times New Roman" pitchFamily="18" charset="0"/>
                <a:cs typeface="Times New Roman" pitchFamily="18" charset="0"/>
              </a:rPr>
              <a:t>=</a:t>
            </a: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Y</a:t>
            </a:r>
            <a:r>
              <a:rPr lang="en-US" altLang="ja-JP" sz="2400">
                <a:latin typeface="Times New Roman" pitchFamily="18" charset="0"/>
                <a:cs typeface="Times New Roman" pitchFamily="18" charset="0"/>
              </a:rPr>
              <a:t>/</a:t>
            </a: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X</a:t>
            </a:r>
          </a:p>
        </p:txBody>
      </p:sp>
      <p:sp>
        <p:nvSpPr>
          <p:cNvPr id="25622" name="Text Box 22"/>
          <p:cNvSpPr txBox="1">
            <a:spLocks noChangeArrowheads="1"/>
          </p:cNvSpPr>
          <p:nvPr/>
        </p:nvSpPr>
        <p:spPr bwMode="auto">
          <a:xfrm>
            <a:off x="4859338" y="2349500"/>
            <a:ext cx="3816350" cy="146526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r>
              <a:rPr lang="ja-JP" altLang="en-US"/>
              <a:t>を</a:t>
            </a:r>
            <a:r>
              <a:rPr lang="en-US" altLang="ja-JP">
                <a:latin typeface="Symbol" pitchFamily="18" charset="2"/>
              </a:rPr>
              <a:t>D</a:t>
            </a:r>
            <a:r>
              <a:rPr lang="en-US" altLang="ja-JP" i="1">
                <a:latin typeface="Times New Roman" pitchFamily="18" charset="0"/>
                <a:cs typeface="Times New Roman" pitchFamily="18" charset="0"/>
              </a:rPr>
              <a:t>X</a:t>
            </a:r>
            <a:r>
              <a:rPr lang="ja-JP" altLang="en-US"/>
              <a:t>だけ増加させるとき，</a:t>
            </a:r>
            <a:r>
              <a:rPr lang="en-US" altLang="ja-JP" i="1">
                <a:latin typeface="Times New Roman" pitchFamily="18" charset="0"/>
                <a:cs typeface="Times New Roman" pitchFamily="18" charset="0"/>
              </a:rPr>
              <a:t>Y</a:t>
            </a:r>
            <a:r>
              <a:rPr lang="ja-JP" altLang="en-US"/>
              <a:t>を</a:t>
            </a:r>
            <a:r>
              <a:rPr lang="en-US" altLang="ja-JP">
                <a:latin typeface="Symbol" pitchFamily="18" charset="2"/>
              </a:rPr>
              <a:t>D</a:t>
            </a:r>
            <a:r>
              <a:rPr lang="en-US" altLang="ja-JP" i="1">
                <a:latin typeface="Times New Roman" pitchFamily="18" charset="0"/>
                <a:cs typeface="Times New Roman" pitchFamily="18" charset="0"/>
              </a:rPr>
              <a:t>Y</a:t>
            </a:r>
            <a:r>
              <a:rPr lang="ja-JP" altLang="en-US"/>
              <a:t>だけ減少させないといけない（生産要素の制約のため）。</a:t>
            </a:r>
            <a:r>
              <a:rPr lang="en-US" altLang="ja-JP">
                <a:latin typeface="Symbol" pitchFamily="18" charset="2"/>
              </a:rPr>
              <a:t>D</a:t>
            </a:r>
            <a:r>
              <a:rPr lang="en-US" altLang="ja-JP" i="1">
                <a:latin typeface="Times New Roman" pitchFamily="18" charset="0"/>
                <a:cs typeface="Times New Roman" pitchFamily="18" charset="0"/>
              </a:rPr>
              <a:t>Y</a:t>
            </a:r>
            <a:r>
              <a:rPr lang="en-US" altLang="ja-JP">
                <a:latin typeface="Times New Roman" pitchFamily="18" charset="0"/>
                <a:cs typeface="Times New Roman" pitchFamily="18" charset="0"/>
              </a:rPr>
              <a:t>/</a:t>
            </a:r>
            <a:r>
              <a:rPr lang="en-US" altLang="ja-JP">
                <a:latin typeface="Symbol" pitchFamily="18" charset="2"/>
                <a:cs typeface="Times New Roman" pitchFamily="18" charset="0"/>
              </a:rPr>
              <a:t>D</a:t>
            </a:r>
            <a:r>
              <a:rPr lang="en-US" altLang="ja-JP" i="1">
                <a:latin typeface="Times New Roman" pitchFamily="18" charset="0"/>
                <a:cs typeface="Times New Roman" pitchFamily="18" charset="0"/>
              </a:rPr>
              <a:t>X</a:t>
            </a:r>
            <a:r>
              <a:rPr lang="ja-JP" altLang="en-US"/>
              <a:t>を限界変形率</a:t>
            </a:r>
            <a:r>
              <a:rPr lang="en-US" altLang="ja-JP"/>
              <a:t>Marginal Rate of Transformation</a:t>
            </a:r>
            <a:r>
              <a:rPr lang="ja-JP" altLang="en-US"/>
              <a:t>という。</a:t>
            </a:r>
          </a:p>
        </p:txBody>
      </p:sp>
      <p:sp>
        <p:nvSpPr>
          <p:cNvPr id="25623" name="Text Box 23"/>
          <p:cNvSpPr txBox="1">
            <a:spLocks noChangeArrowheads="1"/>
          </p:cNvSpPr>
          <p:nvPr/>
        </p:nvSpPr>
        <p:spPr bwMode="auto">
          <a:xfrm>
            <a:off x="5867400" y="4221163"/>
            <a:ext cx="3095625" cy="1635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a:t>MRT</a:t>
            </a:r>
            <a:r>
              <a:rPr lang="ja-JP" altLang="en-US"/>
              <a:t>は逓増する</a:t>
            </a:r>
          </a:p>
          <a:p>
            <a:pPr algn="ctr">
              <a:spcBef>
                <a:spcPct val="50000"/>
              </a:spcBef>
            </a:pPr>
            <a:r>
              <a:rPr lang="ja-JP" altLang="en-US"/>
              <a:t>限界費用逓増の一般化</a:t>
            </a:r>
          </a:p>
          <a:p>
            <a:pPr algn="ctr">
              <a:spcBef>
                <a:spcPct val="50000"/>
              </a:spcBef>
            </a:pPr>
            <a:r>
              <a:rPr lang="ja-JP" altLang="en-US" sz="1600"/>
              <a:t>（図のような形になるためにはそれぞれの財の生産に特有な固定的な生産要素を暗黙に仮定）</a:t>
            </a:r>
          </a:p>
        </p:txBody>
      </p:sp>
      <p:sp>
        <p:nvSpPr>
          <p:cNvPr id="25624" name="Text Box 24"/>
          <p:cNvSpPr txBox="1">
            <a:spLocks noChangeArrowheads="1"/>
          </p:cNvSpPr>
          <p:nvPr/>
        </p:nvSpPr>
        <p:spPr bwMode="auto">
          <a:xfrm>
            <a:off x="2700338" y="28527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Symbol" pitchFamily="18" charset="2"/>
                <a:cs typeface="Times New Roman" pitchFamily="18" charset="0"/>
              </a:rPr>
              <a:t>D</a:t>
            </a:r>
            <a:r>
              <a:rPr lang="en-US" altLang="ja-JP" i="1">
                <a:latin typeface="Times New Roman" pitchFamily="18" charset="0"/>
                <a:cs typeface="Times New Roman" pitchFamily="18" charset="0"/>
              </a:rPr>
              <a:t>X</a:t>
            </a:r>
          </a:p>
        </p:txBody>
      </p:sp>
      <p:sp>
        <p:nvSpPr>
          <p:cNvPr id="25625" name="Text Box 25"/>
          <p:cNvSpPr txBox="1">
            <a:spLocks noChangeArrowheads="1"/>
          </p:cNvSpPr>
          <p:nvPr/>
        </p:nvSpPr>
        <p:spPr bwMode="auto">
          <a:xfrm>
            <a:off x="3348038" y="30686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Symbol" pitchFamily="18" charset="2"/>
                <a:cs typeface="Times New Roman" pitchFamily="18" charset="0"/>
              </a:rPr>
              <a:t>D</a:t>
            </a:r>
            <a:r>
              <a:rPr lang="en-US" altLang="ja-JP" i="1">
                <a:latin typeface="Times New Roman" pitchFamily="18" charset="0"/>
                <a:cs typeface="Times New Roman" pitchFamily="18" charset="0"/>
              </a:rPr>
              <a: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522-6C15-F04B-8ADB-7ED55313B60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DB3AC6C-D513-5143-94B3-107019D46359}"/>
              </a:ext>
            </a:extLst>
          </p:cNvPr>
          <p:cNvSpPr>
            <a:spLocks noGrp="1"/>
          </p:cNvSpPr>
          <p:nvPr>
            <p:ph idx="1"/>
          </p:nvPr>
        </p:nvSpPr>
        <p:spPr/>
        <p:txBody>
          <a:bodyPr>
            <a:normAutofit lnSpcReduction="10000"/>
          </a:bodyPr>
          <a:lstStyle/>
          <a:p>
            <a:pPr marL="0" indent="0">
              <a:buNone/>
            </a:pPr>
            <a:r>
              <a:rPr lang="ja-JP" altLang="en-US" dirty="0"/>
              <a:t>フロンティアの特徴</a:t>
            </a:r>
            <a:endParaRPr lang="en-US" altLang="ja-JP" dirty="0"/>
          </a:p>
          <a:p>
            <a:pPr marL="0" indent="0">
              <a:buNone/>
            </a:pPr>
            <a:r>
              <a:rPr lang="ja-JP" altLang="en-US" dirty="0"/>
              <a:t>→</a:t>
            </a:r>
            <a:r>
              <a:rPr lang="en-US" altLang="ja-JP" dirty="0"/>
              <a:t>X</a:t>
            </a:r>
            <a:r>
              <a:rPr lang="ja-JP" altLang="en-US" dirty="0"/>
              <a:t>をデルタ</a:t>
            </a:r>
            <a:r>
              <a:rPr lang="en-US" altLang="ja-JP" dirty="0"/>
              <a:t>X </a:t>
            </a:r>
            <a:r>
              <a:rPr lang="ja-JP" altLang="en-US" dirty="0"/>
              <a:t>→ </a:t>
            </a:r>
            <a:r>
              <a:rPr lang="en-US" altLang="ja-JP" dirty="0"/>
              <a:t>X</a:t>
            </a:r>
            <a:r>
              <a:rPr lang="ja-JP" altLang="en-US" dirty="0"/>
              <a:t>財の生産量は多くない</a:t>
            </a:r>
            <a:endParaRPr lang="en-US" altLang="ja-JP" dirty="0"/>
          </a:p>
          <a:p>
            <a:pPr marL="0" indent="0">
              <a:buNone/>
            </a:pPr>
            <a:r>
              <a:rPr lang="en-US" dirty="0"/>
              <a:t>	</a:t>
            </a:r>
            <a:r>
              <a:rPr lang="ja-JP" altLang="en-US" dirty="0"/>
              <a:t>→ </a:t>
            </a:r>
            <a:r>
              <a:rPr lang="en-US" altLang="ja-JP" dirty="0"/>
              <a:t>X</a:t>
            </a:r>
            <a:r>
              <a:rPr lang="ja-JP" altLang="en-US" dirty="0"/>
              <a:t>を </a:t>
            </a:r>
            <a:r>
              <a:rPr lang="en-US" altLang="ja-JP" dirty="0"/>
              <a:t>ΔX</a:t>
            </a:r>
            <a:r>
              <a:rPr lang="ja-JP" altLang="en-US" dirty="0"/>
              <a:t>増やす</a:t>
            </a:r>
            <a:endParaRPr lang="en-US" altLang="ja-JP" dirty="0"/>
          </a:p>
          <a:p>
            <a:pPr marL="0" indent="0">
              <a:buNone/>
            </a:pPr>
            <a:r>
              <a:rPr lang="en-US" altLang="ja-JP" dirty="0"/>
              <a:t>		</a:t>
            </a:r>
            <a:r>
              <a:rPr lang="ja-JP" altLang="en-US" dirty="0"/>
              <a:t>→どのくらい</a:t>
            </a:r>
            <a:r>
              <a:rPr lang="en-US" altLang="ja-JP" dirty="0"/>
              <a:t>Y</a:t>
            </a:r>
            <a:r>
              <a:rPr lang="ja-JP" altLang="en-US" dirty="0"/>
              <a:t>財が犠牲になるの？</a:t>
            </a:r>
            <a:endParaRPr lang="en-US" altLang="ja-JP" dirty="0"/>
          </a:p>
          <a:p>
            <a:pPr marL="0" indent="0">
              <a:buNone/>
            </a:pPr>
            <a:r>
              <a:rPr lang="en-US" altLang="ja-JP" dirty="0"/>
              <a:t>			</a:t>
            </a:r>
            <a:r>
              <a:rPr lang="ja-JP" altLang="en-US" dirty="0"/>
              <a:t>→限界変形率、これが</a:t>
            </a:r>
            <a:endParaRPr lang="en-US" altLang="ja-JP" dirty="0"/>
          </a:p>
          <a:p>
            <a:pPr marL="0" indent="0">
              <a:buNone/>
            </a:pPr>
            <a:r>
              <a:rPr lang="ja-JP" altLang="en-US" dirty="0"/>
              <a:t>→</a:t>
            </a:r>
            <a:r>
              <a:rPr lang="en-US" altLang="ja-JP" dirty="0"/>
              <a:t>X</a:t>
            </a:r>
            <a:r>
              <a:rPr lang="ja-JP" altLang="en-US" dirty="0"/>
              <a:t>財生産の限界費用</a:t>
            </a:r>
            <a:endParaRPr lang="en-US" altLang="ja-JP" dirty="0"/>
          </a:p>
          <a:p>
            <a:pPr marL="0" indent="0">
              <a:buNone/>
            </a:pPr>
            <a:r>
              <a:rPr lang="en-US" altLang="ja-JP" dirty="0"/>
              <a:t>	</a:t>
            </a:r>
            <a:r>
              <a:rPr lang="ja-JP" altLang="en-US" dirty="0"/>
              <a:t>→限界変形率</a:t>
            </a:r>
            <a:endParaRPr lang="en-US" altLang="ja-JP" dirty="0"/>
          </a:p>
          <a:p>
            <a:pPr marL="0" indent="0">
              <a:buNone/>
            </a:pPr>
            <a:r>
              <a:rPr lang="en-US" altLang="ja-JP" dirty="0"/>
              <a:t>		</a:t>
            </a:r>
            <a:r>
              <a:rPr lang="ja-JP" altLang="en-US" dirty="0"/>
              <a:t>→</a:t>
            </a:r>
            <a:endParaRPr lang="en-US" altLang="ja-JP" dirty="0"/>
          </a:p>
        </p:txBody>
      </p:sp>
    </p:spTree>
    <p:extLst>
      <p:ext uri="{BB962C8B-B14F-4D97-AF65-F5344CB8AC3E}">
        <p14:creationId xmlns:p14="http://schemas.microsoft.com/office/powerpoint/2010/main" val="379674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ja-JP" altLang="en-US" sz="4000"/>
              <a:t>生産と消費におけるパレート効率性</a:t>
            </a:r>
          </a:p>
        </p:txBody>
      </p:sp>
      <p:sp>
        <p:nvSpPr>
          <p:cNvPr id="27651" name="Line 3"/>
          <p:cNvSpPr>
            <a:spLocks noChangeShapeType="1"/>
          </p:cNvSpPr>
          <p:nvPr/>
        </p:nvSpPr>
        <p:spPr bwMode="auto">
          <a:xfrm>
            <a:off x="1619250" y="6021388"/>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52" name="Line 4"/>
          <p:cNvSpPr>
            <a:spLocks noChangeShapeType="1"/>
          </p:cNvSpPr>
          <p:nvPr/>
        </p:nvSpPr>
        <p:spPr bwMode="auto">
          <a:xfrm flipV="1">
            <a:off x="1619250" y="2133600"/>
            <a:ext cx="0" cy="388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53" name="Arc 5"/>
          <p:cNvSpPr>
            <a:spLocks/>
          </p:cNvSpPr>
          <p:nvPr/>
        </p:nvSpPr>
        <p:spPr bwMode="auto">
          <a:xfrm>
            <a:off x="1619250" y="3213100"/>
            <a:ext cx="3816350" cy="2808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54" name="Text Box 6"/>
          <p:cNvSpPr txBox="1">
            <a:spLocks noChangeArrowheads="1"/>
          </p:cNvSpPr>
          <p:nvPr/>
        </p:nvSpPr>
        <p:spPr bwMode="auto">
          <a:xfrm>
            <a:off x="6443663" y="5805488"/>
            <a:ext cx="5048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p>
        </p:txBody>
      </p:sp>
      <p:sp>
        <p:nvSpPr>
          <p:cNvPr id="27655" name="Text Box 7"/>
          <p:cNvSpPr txBox="1">
            <a:spLocks noChangeArrowheads="1"/>
          </p:cNvSpPr>
          <p:nvPr/>
        </p:nvSpPr>
        <p:spPr bwMode="auto">
          <a:xfrm>
            <a:off x="1042988" y="1916113"/>
            <a:ext cx="5048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Y</a:t>
            </a:r>
          </a:p>
        </p:txBody>
      </p:sp>
      <p:sp>
        <p:nvSpPr>
          <p:cNvPr id="27665" name="Text Box 17"/>
          <p:cNvSpPr txBox="1">
            <a:spLocks noChangeArrowheads="1"/>
          </p:cNvSpPr>
          <p:nvPr/>
        </p:nvSpPr>
        <p:spPr bwMode="auto">
          <a:xfrm>
            <a:off x="6011863" y="3644900"/>
            <a:ext cx="2592387"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a:latin typeface="Times New Roman" pitchFamily="18" charset="0"/>
                <a:cs typeface="Times New Roman" pitchFamily="18" charset="0"/>
              </a:rPr>
              <a:t>MRT=MRS</a:t>
            </a:r>
          </a:p>
        </p:txBody>
      </p:sp>
      <p:sp>
        <p:nvSpPr>
          <p:cNvPr id="27668" name="Arc 20"/>
          <p:cNvSpPr>
            <a:spLocks/>
          </p:cNvSpPr>
          <p:nvPr/>
        </p:nvSpPr>
        <p:spPr bwMode="auto">
          <a:xfrm rot="5400000" flipV="1">
            <a:off x="3473451" y="1574800"/>
            <a:ext cx="3313112" cy="35639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33FF"/>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69" name="Text Box 21"/>
          <p:cNvSpPr txBox="1">
            <a:spLocks noChangeArrowheads="1"/>
          </p:cNvSpPr>
          <p:nvPr/>
        </p:nvSpPr>
        <p:spPr bwMode="auto">
          <a:xfrm>
            <a:off x="1908175" y="2852738"/>
            <a:ext cx="647700"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a:t>PPF</a:t>
            </a:r>
          </a:p>
        </p:txBody>
      </p:sp>
      <p:sp>
        <p:nvSpPr>
          <p:cNvPr id="27670" name="Text Box 22"/>
          <p:cNvSpPr txBox="1">
            <a:spLocks noChangeArrowheads="1"/>
          </p:cNvSpPr>
          <p:nvPr/>
        </p:nvSpPr>
        <p:spPr bwMode="auto">
          <a:xfrm>
            <a:off x="6300788" y="5445125"/>
            <a:ext cx="504825" cy="365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U</a:t>
            </a:r>
            <a:r>
              <a:rPr lang="en-US" altLang="ja-JP" baseline="-25000">
                <a:latin typeface="Times New Roman" pitchFamily="18" charset="0"/>
                <a:cs typeface="Times New Roman" pitchFamily="18" charset="0"/>
              </a:rPr>
              <a:t>0</a:t>
            </a:r>
          </a:p>
        </p:txBody>
      </p:sp>
      <p:sp>
        <p:nvSpPr>
          <p:cNvPr id="27671" name="Arc 23"/>
          <p:cNvSpPr>
            <a:spLocks/>
          </p:cNvSpPr>
          <p:nvPr/>
        </p:nvSpPr>
        <p:spPr bwMode="auto">
          <a:xfrm rot="5400000" flipV="1">
            <a:off x="2789237" y="2043113"/>
            <a:ext cx="3529013" cy="35639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33FF"/>
            </a:solidFill>
            <a:prstDash val="dash"/>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72" name="Text Box 24"/>
          <p:cNvSpPr txBox="1">
            <a:spLocks noChangeArrowheads="1"/>
          </p:cNvSpPr>
          <p:nvPr/>
        </p:nvSpPr>
        <p:spPr bwMode="auto">
          <a:xfrm>
            <a:off x="6877050" y="4868863"/>
            <a:ext cx="504825"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U</a:t>
            </a:r>
            <a:r>
              <a:rPr lang="en-US" altLang="ja-JP" baseline="-25000">
                <a:latin typeface="Times New Roman" pitchFamily="18" charset="0"/>
                <a:cs typeface="Times New Roman" pitchFamily="18" charset="0"/>
              </a:rPr>
              <a:t>1</a:t>
            </a:r>
          </a:p>
        </p:txBody>
      </p:sp>
      <p:sp>
        <p:nvSpPr>
          <p:cNvPr id="27673" name="Arc 25"/>
          <p:cNvSpPr>
            <a:spLocks/>
          </p:cNvSpPr>
          <p:nvPr/>
        </p:nvSpPr>
        <p:spPr bwMode="auto">
          <a:xfrm rot="5400000" flipV="1">
            <a:off x="4175919" y="1232694"/>
            <a:ext cx="3167062" cy="3384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33FF"/>
            </a:solidFill>
            <a:prstDash val="sysDot"/>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74" name="Text Box 26"/>
          <p:cNvSpPr txBox="1">
            <a:spLocks noChangeArrowheads="1"/>
          </p:cNvSpPr>
          <p:nvPr/>
        </p:nvSpPr>
        <p:spPr bwMode="auto">
          <a:xfrm>
            <a:off x="6443663" y="5805488"/>
            <a:ext cx="504825"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X</a:t>
            </a:r>
          </a:p>
        </p:txBody>
      </p:sp>
      <p:sp>
        <p:nvSpPr>
          <p:cNvPr id="27675" name="Text Box 27"/>
          <p:cNvSpPr txBox="1">
            <a:spLocks noChangeArrowheads="1"/>
          </p:cNvSpPr>
          <p:nvPr/>
        </p:nvSpPr>
        <p:spPr bwMode="auto">
          <a:xfrm>
            <a:off x="7451725" y="4292600"/>
            <a:ext cx="504825" cy="365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U</a:t>
            </a:r>
            <a:r>
              <a:rPr lang="en-US" altLang="ja-JP" baseline="-25000">
                <a:latin typeface="Times New Roman" pitchFamily="18" charset="0"/>
                <a:cs typeface="Times New Roman" pitchFamily="18" charset="0"/>
              </a:rPr>
              <a:t>2</a:t>
            </a:r>
          </a:p>
        </p:txBody>
      </p:sp>
      <p:sp>
        <p:nvSpPr>
          <p:cNvPr id="27676" name="Oval 28"/>
          <p:cNvSpPr>
            <a:spLocks noChangeArrowheads="1"/>
          </p:cNvSpPr>
          <p:nvPr/>
        </p:nvSpPr>
        <p:spPr bwMode="auto">
          <a:xfrm>
            <a:off x="4500563" y="4149725"/>
            <a:ext cx="144462" cy="144463"/>
          </a:xfrm>
          <a:prstGeom prst="ellipse">
            <a:avLst/>
          </a:prstGeom>
          <a:solidFill>
            <a:srgbClr val="FF66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77" name="Oval 29"/>
          <p:cNvSpPr>
            <a:spLocks noChangeArrowheads="1"/>
          </p:cNvSpPr>
          <p:nvPr/>
        </p:nvSpPr>
        <p:spPr bwMode="auto">
          <a:xfrm>
            <a:off x="2987675" y="3357563"/>
            <a:ext cx="144463" cy="1444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78" name="Oval 30"/>
          <p:cNvSpPr>
            <a:spLocks noChangeArrowheads="1"/>
          </p:cNvSpPr>
          <p:nvPr/>
        </p:nvSpPr>
        <p:spPr bwMode="auto">
          <a:xfrm>
            <a:off x="4211638" y="4437063"/>
            <a:ext cx="144462" cy="1444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680" name="Text Box 32"/>
          <p:cNvSpPr txBox="1">
            <a:spLocks noChangeArrowheads="1"/>
          </p:cNvSpPr>
          <p:nvPr/>
        </p:nvSpPr>
        <p:spPr bwMode="auto">
          <a:xfrm>
            <a:off x="5148263" y="1412875"/>
            <a:ext cx="3311525" cy="2016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ja-JP"/>
              <a:t>PPF</a:t>
            </a:r>
            <a:r>
              <a:rPr lang="ja-JP" altLang="en-US"/>
              <a:t>上の点であっても</a:t>
            </a:r>
            <a:r>
              <a:rPr lang="en-US" altLang="ja-JP"/>
              <a:t>A</a:t>
            </a:r>
            <a:r>
              <a:rPr lang="ja-JP" altLang="en-US"/>
              <a:t>点はパレート効率的ではない</a:t>
            </a:r>
          </a:p>
          <a:p>
            <a:pPr>
              <a:spcBef>
                <a:spcPct val="50000"/>
              </a:spcBef>
              <a:buFontTx/>
              <a:buChar char="•"/>
            </a:pPr>
            <a:r>
              <a:rPr lang="en-US" altLang="ja-JP"/>
              <a:t>PPF</a:t>
            </a:r>
            <a:r>
              <a:rPr lang="ja-JP" altLang="en-US"/>
              <a:t>の内部の点はパレート効率的ではない</a:t>
            </a:r>
          </a:p>
          <a:p>
            <a:pPr>
              <a:spcBef>
                <a:spcPct val="50000"/>
              </a:spcBef>
              <a:buFontTx/>
              <a:buChar char="•"/>
            </a:pPr>
            <a:r>
              <a:rPr lang="en-US" altLang="ja-JP"/>
              <a:t>PPF</a:t>
            </a:r>
            <a:r>
              <a:rPr lang="ja-JP" altLang="en-US"/>
              <a:t>と無差別曲線が接する点はパレート効率的</a:t>
            </a:r>
          </a:p>
        </p:txBody>
      </p:sp>
      <p:sp>
        <p:nvSpPr>
          <p:cNvPr id="27681" name="Text Box 33"/>
          <p:cNvSpPr txBox="1">
            <a:spLocks noChangeArrowheads="1"/>
          </p:cNvSpPr>
          <p:nvPr/>
        </p:nvSpPr>
        <p:spPr bwMode="auto">
          <a:xfrm>
            <a:off x="2700338" y="3500438"/>
            <a:ext cx="287337"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A</a:t>
            </a:r>
          </a:p>
        </p:txBody>
      </p:sp>
      <p:sp>
        <p:nvSpPr>
          <p:cNvPr id="27682" name="Text Box 34"/>
          <p:cNvSpPr txBox="1">
            <a:spLocks noChangeArrowheads="1"/>
          </p:cNvSpPr>
          <p:nvPr/>
        </p:nvSpPr>
        <p:spPr bwMode="auto">
          <a:xfrm>
            <a:off x="4284663" y="4581525"/>
            <a:ext cx="360362"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B</a:t>
            </a:r>
          </a:p>
        </p:txBody>
      </p:sp>
      <p:sp>
        <p:nvSpPr>
          <p:cNvPr id="27683" name="Text Box 35"/>
          <p:cNvSpPr txBox="1">
            <a:spLocks noChangeArrowheads="1"/>
          </p:cNvSpPr>
          <p:nvPr/>
        </p:nvSpPr>
        <p:spPr bwMode="auto">
          <a:xfrm>
            <a:off x="4500563" y="3644900"/>
            <a:ext cx="360362"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E</a:t>
            </a:r>
          </a:p>
        </p:txBody>
      </p:sp>
      <p:sp>
        <p:nvSpPr>
          <p:cNvPr id="27685" name="Line 37"/>
          <p:cNvSpPr>
            <a:spLocks noChangeShapeType="1"/>
          </p:cNvSpPr>
          <p:nvPr/>
        </p:nvSpPr>
        <p:spPr bwMode="auto">
          <a:xfrm flipH="1">
            <a:off x="4787900" y="3860800"/>
            <a:ext cx="1655763"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A0E2-799B-744C-BECA-B79EDDF66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4B761D-A4EA-E24B-A5A5-410CA484DC50}"/>
              </a:ext>
            </a:extLst>
          </p:cNvPr>
          <p:cNvSpPr>
            <a:spLocks noGrp="1"/>
          </p:cNvSpPr>
          <p:nvPr>
            <p:ph idx="1"/>
          </p:nvPr>
        </p:nvSpPr>
        <p:spPr/>
        <p:txBody>
          <a:bodyPr/>
          <a:lstStyle/>
          <a:p>
            <a:pPr marL="0" indent="0">
              <a:buNone/>
            </a:pPr>
            <a:r>
              <a:rPr lang="ja-JP" altLang="en-US" dirty="0"/>
              <a:t>生産効率性→</a:t>
            </a:r>
            <a:r>
              <a:rPr lang="en-US" altLang="ja-JP" dirty="0"/>
              <a:t>PPF</a:t>
            </a:r>
            <a:r>
              <a:rPr lang="ja-JP" altLang="en-US" dirty="0"/>
              <a:t>で表す、右下がり</a:t>
            </a:r>
            <a:endParaRPr lang="en-US" altLang="ja-JP" dirty="0"/>
          </a:p>
          <a:p>
            <a:pPr marL="0" indent="0">
              <a:buNone/>
            </a:pPr>
            <a:r>
              <a:rPr lang="ja-JP" altLang="en-US" dirty="0"/>
              <a:t>消費効率性→代表的な消費者、二つの企業の技術的限界代替率</a:t>
            </a:r>
            <a:endParaRPr lang="en-US" altLang="ja-JP" dirty="0"/>
          </a:p>
          <a:p>
            <a:pPr marL="0" indent="0">
              <a:buNone/>
            </a:pPr>
            <a:r>
              <a:rPr lang="en-US" altLang="ja-JP" dirty="0"/>
              <a:t>	</a:t>
            </a:r>
            <a:r>
              <a:rPr lang="ja-JP" altLang="en-US" dirty="0"/>
              <a:t>→代表的</a:t>
            </a:r>
            <a:r>
              <a:rPr lang="ja-JP" altLang="en-US"/>
              <a:t>消費者の効用は増加していく</a:t>
            </a:r>
            <a:endParaRPr lang="en-US" altLang="ja-JP" dirty="0"/>
          </a:p>
        </p:txBody>
      </p:sp>
    </p:spTree>
    <p:extLst>
      <p:ext uri="{BB962C8B-B14F-4D97-AF65-F5344CB8AC3E}">
        <p14:creationId xmlns:p14="http://schemas.microsoft.com/office/powerpoint/2010/main" val="301585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6AF4-4DE2-8B43-8CEB-2EA62D176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113CB6-3F9A-D143-BEDF-1F441E89944E}"/>
              </a:ext>
            </a:extLst>
          </p:cNvPr>
          <p:cNvSpPr>
            <a:spLocks noGrp="1"/>
          </p:cNvSpPr>
          <p:nvPr>
            <p:ph idx="1"/>
          </p:nvPr>
        </p:nvSpPr>
        <p:spPr/>
        <p:txBody>
          <a:bodyPr>
            <a:normAutofit fontScale="92500" lnSpcReduction="10000"/>
          </a:bodyPr>
          <a:lstStyle/>
          <a:p>
            <a:pPr marL="0" indent="0">
              <a:buNone/>
            </a:pPr>
            <a:r>
              <a:rPr lang="ja-JP" altLang="en-US" dirty="0"/>
              <a:t>価格と限界費用を一致させるようにする</a:t>
            </a:r>
            <a:endParaRPr lang="en-US" altLang="ja-JP" dirty="0"/>
          </a:p>
          <a:p>
            <a:pPr marL="0" indent="0">
              <a:buNone/>
            </a:pPr>
            <a:r>
              <a:rPr lang="ja-JP" altLang="en-US" dirty="0"/>
              <a:t>供給曲線　→　限界費用</a:t>
            </a:r>
            <a:endParaRPr lang="en-US" altLang="ja-JP" dirty="0"/>
          </a:p>
          <a:p>
            <a:pPr marL="0" indent="0">
              <a:buNone/>
            </a:pPr>
            <a:r>
              <a:rPr lang="en-US" dirty="0"/>
              <a:t>	</a:t>
            </a:r>
            <a:r>
              <a:rPr lang="ja-JP" altLang="en-US" dirty="0"/>
              <a:t>→もう一単位</a:t>
            </a:r>
            <a:endParaRPr lang="en-US" altLang="ja-JP" dirty="0"/>
          </a:p>
          <a:p>
            <a:pPr marL="0" indent="0">
              <a:buNone/>
            </a:pPr>
            <a:r>
              <a:rPr lang="en-US" dirty="0"/>
              <a:t>		</a:t>
            </a:r>
            <a:r>
              <a:rPr lang="ja-JP" altLang="en-US" dirty="0"/>
              <a:t>→ベネフィットーコスト</a:t>
            </a:r>
            <a:endParaRPr lang="en-US" altLang="ja-JP" dirty="0"/>
          </a:p>
          <a:p>
            <a:pPr marL="0" indent="0">
              <a:buNone/>
            </a:pPr>
            <a:r>
              <a:rPr lang="en-US" dirty="0"/>
              <a:t>			</a:t>
            </a:r>
            <a:r>
              <a:rPr lang="ja-JP" altLang="en-US" dirty="0"/>
              <a:t>→これが三角形の面積</a:t>
            </a:r>
            <a:r>
              <a:rPr lang="en-US" altLang="ja-JP" dirty="0"/>
              <a:t>					</a:t>
            </a:r>
            <a:r>
              <a:rPr lang="ja-JP" altLang="en-US" dirty="0"/>
              <a:t>→消費を減らす</a:t>
            </a:r>
            <a:endParaRPr lang="en-US" altLang="ja-JP" dirty="0"/>
          </a:p>
          <a:p>
            <a:pPr marL="0" indent="0">
              <a:buNone/>
            </a:pPr>
            <a:r>
              <a:rPr lang="ja-JP" altLang="en-US" dirty="0"/>
              <a:t>→社会的利益を最大に</a:t>
            </a:r>
            <a:endParaRPr lang="en-US" altLang="ja-JP" dirty="0"/>
          </a:p>
          <a:p>
            <a:pPr marL="0" indent="0">
              <a:buNone/>
            </a:pPr>
            <a:r>
              <a:rPr lang="en-US" altLang="ja-JP" dirty="0"/>
              <a:t>	</a:t>
            </a:r>
            <a:r>
              <a:rPr lang="ja-JP" altLang="en-US" dirty="0"/>
              <a:t>→需要曲線と供給曲線</a:t>
            </a:r>
            <a:endParaRPr lang="en-US" altLang="ja-JP" dirty="0"/>
          </a:p>
          <a:p>
            <a:pPr marL="0" indent="0">
              <a:buNone/>
            </a:pPr>
            <a:r>
              <a:rPr lang="en-US" altLang="ja-JP" dirty="0"/>
              <a:t>		</a:t>
            </a:r>
            <a:r>
              <a:rPr lang="ja-JP" altLang="en-US" dirty="0"/>
              <a:t>→</a:t>
            </a:r>
            <a:r>
              <a:rPr lang="en-US" altLang="ja-JP" dirty="0"/>
              <a:t>MB</a:t>
            </a:r>
            <a:r>
              <a:rPr lang="ja-JP" altLang="en-US" dirty="0"/>
              <a:t>と</a:t>
            </a:r>
            <a:r>
              <a:rPr lang="en-US" altLang="ja-JP" dirty="0"/>
              <a:t>MC</a:t>
            </a:r>
          </a:p>
        </p:txBody>
      </p:sp>
    </p:spTree>
    <p:extLst>
      <p:ext uri="{BB962C8B-B14F-4D97-AF65-F5344CB8AC3E}">
        <p14:creationId xmlns:p14="http://schemas.microsoft.com/office/powerpoint/2010/main" val="180762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ja-JP" altLang="en-US"/>
              <a:t>パレート効率性の条件　まとめ</a:t>
            </a:r>
          </a:p>
        </p:txBody>
      </p:sp>
      <p:sp>
        <p:nvSpPr>
          <p:cNvPr id="28675" name="Rectangle 3"/>
          <p:cNvSpPr>
            <a:spLocks noGrp="1" noChangeArrowheads="1"/>
          </p:cNvSpPr>
          <p:nvPr>
            <p:ph idx="1"/>
          </p:nvPr>
        </p:nvSpPr>
        <p:spPr/>
        <p:txBody>
          <a:bodyPr>
            <a:normAutofit lnSpcReduction="10000"/>
          </a:bodyPr>
          <a:lstStyle/>
          <a:p>
            <a:r>
              <a:rPr lang="ja-JP" altLang="en-US" sz="2800" dirty="0"/>
              <a:t>消費：		</a:t>
            </a:r>
            <a:r>
              <a:rPr lang="en-US" altLang="ja-JP" sz="2800" i="1" dirty="0">
                <a:latin typeface="Times New Roman" pitchFamily="18" charset="0"/>
                <a:cs typeface="Times New Roman" pitchFamily="18" charset="0"/>
              </a:rPr>
              <a:t>MRS</a:t>
            </a:r>
            <a:r>
              <a:rPr lang="en-US" altLang="ja-JP" sz="2800" i="1" baseline="30000" dirty="0">
                <a:latin typeface="Times New Roman" pitchFamily="18" charset="0"/>
                <a:cs typeface="Times New Roman" pitchFamily="18" charset="0"/>
              </a:rPr>
              <a:t>A</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MRS</a:t>
            </a:r>
            <a:r>
              <a:rPr lang="en-US" altLang="ja-JP" sz="2800" i="1" baseline="30000" dirty="0">
                <a:latin typeface="Times New Roman" pitchFamily="18" charset="0"/>
                <a:cs typeface="Times New Roman" pitchFamily="18" charset="0"/>
              </a:rPr>
              <a:t>B</a:t>
            </a:r>
            <a:r>
              <a:rPr lang="en-US" altLang="ja-JP" sz="2800" i="1" dirty="0">
                <a:latin typeface="Times New Roman" pitchFamily="18" charset="0"/>
                <a:cs typeface="Times New Roman" pitchFamily="18" charset="0"/>
              </a:rPr>
              <a:t>		</a:t>
            </a:r>
            <a:r>
              <a:rPr lang="en-US" altLang="ja-JP" sz="2800" dirty="0">
                <a:latin typeface="Times New Roman" pitchFamily="18" charset="0"/>
                <a:cs typeface="Times New Roman" pitchFamily="18" charset="0"/>
              </a:rPr>
              <a:t>(1)</a:t>
            </a:r>
          </a:p>
          <a:p>
            <a:r>
              <a:rPr lang="ja-JP" altLang="en-US" sz="2800" dirty="0">
                <a:latin typeface="Times New Roman" pitchFamily="18" charset="0"/>
                <a:cs typeface="Times New Roman" pitchFamily="18" charset="0"/>
              </a:rPr>
              <a:t>生産：		</a:t>
            </a:r>
            <a:r>
              <a:rPr lang="en-US" altLang="ja-JP" sz="2800" i="1" dirty="0" err="1">
                <a:latin typeface="Times New Roman" pitchFamily="18" charset="0"/>
                <a:cs typeface="Times New Roman" pitchFamily="18" charset="0"/>
              </a:rPr>
              <a:t>RTS</a:t>
            </a:r>
            <a:r>
              <a:rPr lang="en-US" altLang="ja-JP" sz="2800" i="1" baseline="30000" dirty="0" err="1">
                <a:latin typeface="Times New Roman" pitchFamily="18" charset="0"/>
                <a:cs typeface="Times New Roman" pitchFamily="18" charset="0"/>
              </a:rPr>
              <a:t>x</a:t>
            </a:r>
            <a:r>
              <a:rPr lang="en-US" altLang="ja-JP" sz="2800" dirty="0">
                <a:latin typeface="Times New Roman" pitchFamily="18" charset="0"/>
                <a:cs typeface="Times New Roman" pitchFamily="18" charset="0"/>
              </a:rPr>
              <a:t>=</a:t>
            </a:r>
            <a:r>
              <a:rPr lang="en-US" altLang="ja-JP" sz="2800" i="1" dirty="0" err="1">
                <a:latin typeface="Times New Roman" pitchFamily="18" charset="0"/>
                <a:cs typeface="Times New Roman" pitchFamily="18" charset="0"/>
              </a:rPr>
              <a:t>RTS</a:t>
            </a:r>
            <a:r>
              <a:rPr lang="en-US" altLang="ja-JP" sz="2800" i="1" baseline="30000" dirty="0" err="1">
                <a:latin typeface="Times New Roman" pitchFamily="18" charset="0"/>
                <a:cs typeface="Times New Roman" pitchFamily="18" charset="0"/>
              </a:rPr>
              <a:t>y</a:t>
            </a:r>
            <a:r>
              <a:rPr lang="en-US" altLang="ja-JP" sz="2800" i="1" dirty="0">
                <a:latin typeface="Times New Roman" pitchFamily="18" charset="0"/>
                <a:cs typeface="Times New Roman" pitchFamily="18" charset="0"/>
              </a:rPr>
              <a:t>	</a:t>
            </a:r>
            <a:r>
              <a:rPr lang="en-US" altLang="ja-JP" sz="2800" dirty="0">
                <a:latin typeface="Times New Roman" pitchFamily="18" charset="0"/>
                <a:cs typeface="Times New Roman" pitchFamily="18" charset="0"/>
              </a:rPr>
              <a:t>		(2)</a:t>
            </a:r>
            <a:endParaRPr lang="en-US" altLang="ja-JP" sz="2800" baseline="30000" dirty="0">
              <a:latin typeface="Times New Roman" pitchFamily="18" charset="0"/>
              <a:cs typeface="Times New Roman" pitchFamily="18" charset="0"/>
            </a:endParaRPr>
          </a:p>
          <a:p>
            <a:r>
              <a:rPr lang="ja-JP" altLang="en-US" sz="2800" dirty="0">
                <a:latin typeface="Times New Roman" pitchFamily="18" charset="0"/>
                <a:cs typeface="Times New Roman" pitchFamily="18" charset="0"/>
              </a:rPr>
              <a:t>生産と消費：	</a:t>
            </a:r>
            <a:r>
              <a:rPr lang="en-US" altLang="ja-JP" sz="2800" i="1" dirty="0">
                <a:latin typeface="Times New Roman" pitchFamily="18" charset="0"/>
                <a:cs typeface="Times New Roman" pitchFamily="18" charset="0"/>
              </a:rPr>
              <a:t>MRS</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MRT</a:t>
            </a:r>
            <a:r>
              <a:rPr lang="en-US" altLang="ja-JP" sz="2800" dirty="0">
                <a:latin typeface="Times New Roman" pitchFamily="18" charset="0"/>
                <a:cs typeface="Times New Roman" pitchFamily="18" charset="0"/>
              </a:rPr>
              <a:t>			(3)</a:t>
            </a:r>
          </a:p>
          <a:p>
            <a:r>
              <a:rPr lang="ja-JP" altLang="en-US" sz="2800" dirty="0"/>
              <a:t>市場均衡 →利潤最大化</a:t>
            </a:r>
            <a:endParaRPr lang="en-US" altLang="ja-JP" sz="2800" dirty="0"/>
          </a:p>
          <a:p>
            <a:pPr lvl="1"/>
            <a:r>
              <a:rPr lang="ja-JP" altLang="en-US" sz="2400" dirty="0"/>
              <a:t>→市場近郊はかなりややこしい</a:t>
            </a:r>
          </a:p>
          <a:p>
            <a:pPr lvl="1"/>
            <a:r>
              <a:rPr lang="ja-JP" altLang="en-US" sz="2400" dirty="0"/>
              <a:t>効用最大化	</a:t>
            </a:r>
            <a:r>
              <a:rPr lang="en-US" altLang="ja-JP" sz="2400" i="1" dirty="0" err="1">
                <a:latin typeface="Times New Roman" pitchFamily="18" charset="0"/>
                <a:cs typeface="Times New Roman" pitchFamily="18" charset="0"/>
              </a:rPr>
              <a:t>MRS</a:t>
            </a:r>
            <a:r>
              <a:rPr lang="en-US" altLang="ja-JP" sz="2400" i="1" baseline="30000" dirty="0" err="1">
                <a:latin typeface="Times New Roman" pitchFamily="18" charset="0"/>
                <a:cs typeface="Times New Roman" pitchFamily="18" charset="0"/>
              </a:rPr>
              <a:t>i</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p>
          <a:p>
            <a:pPr lvl="1"/>
            <a:r>
              <a:rPr lang="ja-JP" altLang="en-US" sz="2400" dirty="0">
                <a:latin typeface="Times New Roman" pitchFamily="18" charset="0"/>
                <a:cs typeface="Times New Roman" pitchFamily="18" charset="0"/>
              </a:rPr>
              <a:t>費用最小化	</a:t>
            </a:r>
            <a:r>
              <a:rPr lang="en-US" altLang="ja-JP" sz="2400" i="1" dirty="0" err="1">
                <a:latin typeface="Times New Roman" pitchFamily="18" charset="0"/>
                <a:cs typeface="Times New Roman" pitchFamily="18" charset="0"/>
              </a:rPr>
              <a:t>RTS</a:t>
            </a:r>
            <a:r>
              <a:rPr lang="en-US" altLang="ja-JP" sz="2400" i="1" baseline="30000" dirty="0" err="1">
                <a:latin typeface="Times New Roman" pitchFamily="18" charset="0"/>
                <a:cs typeface="Times New Roman" pitchFamily="18" charset="0"/>
              </a:rPr>
              <a:t>j</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r</a:t>
            </a:r>
            <a:r>
              <a:rPr lang="ja-JP" altLang="en-US" sz="2400" i="1" dirty="0">
                <a:latin typeface="Times New Roman" pitchFamily="18" charset="0"/>
                <a:cs typeface="Times New Roman" pitchFamily="18" charset="0"/>
              </a:rPr>
              <a:t>　技術的限界代替率 </a:t>
            </a:r>
            <a:r>
              <a:rPr lang="en-US" altLang="ja-JP" sz="2400" i="1" dirty="0">
                <a:latin typeface="Times New Roman" pitchFamily="18" charset="0"/>
                <a:cs typeface="Times New Roman" pitchFamily="18" charset="0"/>
              </a:rPr>
              <a:t>= </a:t>
            </a:r>
            <a:r>
              <a:rPr lang="ja-JP" altLang="en-US" sz="2400" i="1" dirty="0">
                <a:latin typeface="Times New Roman" pitchFamily="18" charset="0"/>
                <a:cs typeface="Times New Roman" pitchFamily="18" charset="0"/>
              </a:rPr>
              <a:t>生産要素の相対価格</a:t>
            </a:r>
            <a:endParaRPr lang="en-US" altLang="ja-JP" sz="2400" i="1" dirty="0">
              <a:latin typeface="Times New Roman" pitchFamily="18" charset="0"/>
              <a:cs typeface="Times New Roman" pitchFamily="18" charset="0"/>
            </a:endParaRPr>
          </a:p>
          <a:p>
            <a:pPr lvl="1"/>
            <a:r>
              <a:rPr lang="ja-JP" altLang="en-US" sz="2400" dirty="0">
                <a:latin typeface="Times New Roman" pitchFamily="18" charset="0"/>
                <a:cs typeface="Times New Roman" pitchFamily="18" charset="0"/>
              </a:rPr>
              <a:t>利潤最大化　</a:t>
            </a:r>
            <a:r>
              <a:rPr lang="en-US" altLang="ja-JP" sz="2400" i="1" dirty="0">
                <a:latin typeface="Times New Roman" pitchFamily="18" charset="0"/>
                <a:cs typeface="Times New Roman" pitchFamily="18" charset="0"/>
              </a:rPr>
              <a:t>MRT</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MC</a:t>
            </a:r>
            <a:r>
              <a:rPr lang="en-US" altLang="ja-JP" sz="2400" i="1" baseline="-25000" dirty="0" err="1">
                <a:latin typeface="Times New Roman" pitchFamily="18" charset="0"/>
                <a:cs typeface="Times New Roman" pitchFamily="18" charset="0"/>
              </a:rPr>
              <a:t>x</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MC</a:t>
            </a:r>
            <a:r>
              <a:rPr lang="en-US" altLang="ja-JP" sz="2400" i="1" baseline="-25000"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p>
          <a:p>
            <a:pPr lvl="1"/>
            <a:r>
              <a:rPr lang="en-US" altLang="ja-JP" sz="2400" dirty="0">
                <a:latin typeface="Times New Roman" pitchFamily="18" charset="0"/>
                <a:cs typeface="Times New Roman" pitchFamily="18" charset="0"/>
              </a:rPr>
              <a:t>(1)</a:t>
            </a:r>
            <a:r>
              <a:rPr lang="ja-JP" altLang="en-US" sz="2400" dirty="0">
                <a:latin typeface="Times New Roman" pitchFamily="18" charset="0"/>
                <a:cs typeface="Times New Roman" pitchFamily="18" charset="0"/>
              </a:rPr>
              <a:t>から</a:t>
            </a:r>
            <a:r>
              <a:rPr lang="en-US" altLang="ja-JP" sz="2400" dirty="0">
                <a:latin typeface="Times New Roman" pitchFamily="18" charset="0"/>
                <a:cs typeface="Times New Roman" pitchFamily="18" charset="0"/>
              </a:rPr>
              <a:t>(3)</a:t>
            </a:r>
            <a:r>
              <a:rPr lang="ja-JP" altLang="en-US" sz="2400" dirty="0">
                <a:latin typeface="Times New Roman" pitchFamily="18" charset="0"/>
                <a:cs typeface="Times New Roman" pitchFamily="18" charset="0"/>
              </a:rPr>
              <a:t>の条件が成立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3C08-74CD-FF4F-9ADB-DC6A55C54C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50983D-2191-3044-A45B-C8A5A8E203CC}"/>
              </a:ext>
            </a:extLst>
          </p:cNvPr>
          <p:cNvSpPr>
            <a:spLocks noGrp="1"/>
          </p:cNvSpPr>
          <p:nvPr>
            <p:ph idx="1"/>
          </p:nvPr>
        </p:nvSpPr>
        <p:spPr/>
        <p:txBody>
          <a:bodyPr>
            <a:normAutofit lnSpcReduction="10000"/>
          </a:bodyPr>
          <a:lstStyle/>
          <a:p>
            <a:pPr marL="0" indent="0">
              <a:buNone/>
            </a:pPr>
            <a:r>
              <a:rPr lang="ja-JP" altLang="en-US" dirty="0"/>
              <a:t>生産と消費、両方を同時に考慮しなければならない</a:t>
            </a:r>
            <a:endParaRPr lang="en-US" altLang="ja-JP" dirty="0"/>
          </a:p>
          <a:p>
            <a:pPr marL="0" indent="0">
              <a:buNone/>
            </a:pPr>
            <a:r>
              <a:rPr lang="en-US" dirty="0"/>
              <a:t>	</a:t>
            </a:r>
            <a:r>
              <a:rPr lang="ja-JP" altLang="en-US" dirty="0"/>
              <a:t>→代表的な消費者の限界代替率</a:t>
            </a:r>
            <a:endParaRPr lang="en-US" altLang="ja-JP" dirty="0"/>
          </a:p>
          <a:p>
            <a:pPr marL="0" indent="0">
              <a:buNone/>
            </a:pPr>
            <a:r>
              <a:rPr lang="en-US" dirty="0"/>
              <a:t>		</a:t>
            </a:r>
            <a:r>
              <a:rPr lang="ja-JP" altLang="en-US" dirty="0"/>
              <a:t>→</a:t>
            </a:r>
            <a:endParaRPr lang="en-US" altLang="ja-JP" dirty="0"/>
          </a:p>
          <a:p>
            <a:pPr marL="0" indent="0">
              <a:buNone/>
            </a:pPr>
            <a:r>
              <a:rPr lang="ja-JP" altLang="en-US" dirty="0"/>
              <a:t>市場では</a:t>
            </a:r>
            <a:r>
              <a:rPr lang="ja-JP" altLang="en-US" dirty="0">
                <a:solidFill>
                  <a:srgbClr val="FF0000"/>
                </a:solidFill>
              </a:rPr>
              <a:t>効率的な資源配分</a:t>
            </a:r>
            <a:r>
              <a:rPr lang="ja-JP" altLang="en-US" dirty="0"/>
              <a:t>ができる</a:t>
            </a:r>
            <a:endParaRPr lang="en-US" altLang="ja-JP" dirty="0"/>
          </a:p>
          <a:p>
            <a:pPr marL="0" indent="0">
              <a:buNone/>
            </a:pPr>
            <a:r>
              <a:rPr lang="en-US" dirty="0"/>
              <a:t>	</a:t>
            </a:r>
            <a:r>
              <a:rPr lang="ja-JP" altLang="en-US" dirty="0"/>
              <a:t>→パレート効率的だという意味で</a:t>
            </a:r>
            <a:endParaRPr lang="en-US" altLang="ja-JP" dirty="0"/>
          </a:p>
          <a:p>
            <a:pPr marL="0" indent="0">
              <a:buNone/>
            </a:pPr>
            <a:r>
              <a:rPr lang="en-US" dirty="0"/>
              <a:t>		</a:t>
            </a:r>
            <a:r>
              <a:rPr lang="ja-JP" altLang="en-US" dirty="0"/>
              <a:t>→第一定理</a:t>
            </a:r>
            <a:endParaRPr lang="en-US" altLang="ja-JP" dirty="0"/>
          </a:p>
          <a:p>
            <a:pPr marL="0" indent="0">
              <a:buNone/>
            </a:pPr>
            <a:r>
              <a:rPr lang="en-US" dirty="0"/>
              <a:t>			</a:t>
            </a:r>
            <a:r>
              <a:rPr lang="ja-JP" altLang="en-US" dirty="0"/>
              <a:t>→</a:t>
            </a:r>
            <a:r>
              <a:rPr lang="en-US" altLang="ja-JP" dirty="0"/>
              <a:t>3</a:t>
            </a:r>
            <a:r>
              <a:rPr lang="ja-JP" altLang="en-US" dirty="0"/>
              <a:t>番目</a:t>
            </a:r>
            <a:endParaRPr lang="en-US" dirty="0"/>
          </a:p>
        </p:txBody>
      </p:sp>
    </p:spTree>
    <p:extLst>
      <p:ext uri="{BB962C8B-B14F-4D97-AF65-F5344CB8AC3E}">
        <p14:creationId xmlns:p14="http://schemas.microsoft.com/office/powerpoint/2010/main" val="409740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ja-JP" altLang="en-US"/>
              <a:t>厚生経済学の基本定理</a:t>
            </a:r>
          </a:p>
        </p:txBody>
      </p:sp>
      <p:sp>
        <p:nvSpPr>
          <p:cNvPr id="29699" name="Rectangle 3"/>
          <p:cNvSpPr>
            <a:spLocks noGrp="1" noChangeArrowheads="1"/>
          </p:cNvSpPr>
          <p:nvPr>
            <p:ph idx="1"/>
          </p:nvPr>
        </p:nvSpPr>
        <p:spPr/>
        <p:txBody>
          <a:bodyPr>
            <a:normAutofit fontScale="55000" lnSpcReduction="20000"/>
          </a:bodyPr>
          <a:lstStyle/>
          <a:p>
            <a:pPr>
              <a:lnSpc>
                <a:spcPct val="80000"/>
              </a:lnSpc>
            </a:pPr>
            <a:r>
              <a:rPr lang="ja-JP" altLang="en-US" sz="2800" dirty="0"/>
              <a:t>第</a:t>
            </a:r>
            <a:r>
              <a:rPr lang="en-US" altLang="ja-JP" sz="2800" dirty="0"/>
              <a:t>1</a:t>
            </a:r>
            <a:r>
              <a:rPr lang="ja-JP" altLang="en-US" sz="2800" dirty="0"/>
              <a:t>定理		市場均衡はパレート効率的である</a:t>
            </a:r>
          </a:p>
          <a:p>
            <a:pPr>
              <a:lnSpc>
                <a:spcPct val="80000"/>
              </a:lnSpc>
            </a:pPr>
            <a:r>
              <a:rPr lang="ja-JP" altLang="en-US" sz="2800" dirty="0"/>
              <a:t>第</a:t>
            </a:r>
            <a:r>
              <a:rPr lang="en-US" altLang="ja-JP" sz="2800" dirty="0"/>
              <a:t>2</a:t>
            </a:r>
            <a:r>
              <a:rPr lang="ja-JP" altLang="en-US" sz="2800" dirty="0"/>
              <a:t>定理		任意のパレート効率的な資源配分は*，適切な所得再分配政策**のもとで，市場を通じて実現できる</a:t>
            </a:r>
            <a:endParaRPr lang="en-US" altLang="ja-JP" sz="2800" dirty="0"/>
          </a:p>
          <a:p>
            <a:pPr marL="0" indent="0">
              <a:lnSpc>
                <a:spcPct val="80000"/>
              </a:lnSpc>
              <a:buNone/>
            </a:pPr>
            <a:r>
              <a:rPr lang="ja-JP" altLang="en-US" sz="2800" dirty="0"/>
              <a:t>→分配の公平性を目指すような資源配分</a:t>
            </a:r>
            <a:endParaRPr lang="en-US" altLang="ja-JP" sz="2800" dirty="0"/>
          </a:p>
          <a:p>
            <a:pPr marL="0" indent="0">
              <a:lnSpc>
                <a:spcPct val="80000"/>
              </a:lnSpc>
              <a:buNone/>
            </a:pPr>
            <a:r>
              <a:rPr lang="en-US" altLang="ja-JP" sz="2800" dirty="0"/>
              <a:t>	</a:t>
            </a:r>
            <a:r>
              <a:rPr lang="ja-JP" altLang="en-US" sz="2800" dirty="0"/>
              <a:t>→任意の分配の公平性を考える</a:t>
            </a:r>
            <a:endParaRPr lang="en-US" altLang="ja-JP" sz="2800" dirty="0"/>
          </a:p>
          <a:p>
            <a:pPr marL="0" indent="0">
              <a:lnSpc>
                <a:spcPct val="80000"/>
              </a:lnSpc>
              <a:buNone/>
            </a:pPr>
            <a:r>
              <a:rPr lang="en-US" altLang="ja-JP" sz="2800" dirty="0"/>
              <a:t>		</a:t>
            </a:r>
            <a:r>
              <a:rPr lang="ja-JP" altLang="en-US" sz="2800" dirty="0"/>
              <a:t>→分配の公平性を目指すような資源配分</a:t>
            </a:r>
            <a:endParaRPr lang="en-US" altLang="ja-JP" sz="2800" dirty="0"/>
          </a:p>
          <a:p>
            <a:pPr marL="0" indent="0">
              <a:lnSpc>
                <a:spcPct val="80000"/>
              </a:lnSpc>
              <a:buNone/>
            </a:pPr>
            <a:r>
              <a:rPr lang="en-US" altLang="ja-JP" sz="2800" dirty="0"/>
              <a:t>			</a:t>
            </a:r>
            <a:r>
              <a:rPr lang="ja-JP" altLang="en-US" sz="2800" dirty="0"/>
              <a:t>→パレート効率的な資源配分</a:t>
            </a:r>
          </a:p>
          <a:p>
            <a:pPr>
              <a:lnSpc>
                <a:spcPct val="80000"/>
              </a:lnSpc>
            </a:pPr>
            <a:r>
              <a:rPr lang="ja-JP" altLang="en-US" sz="2800" dirty="0"/>
              <a:t>*　任意のパレート効率的な資源配分を満たす点の中に，分配上の公平性を満たす資源配分が含まれることが重要</a:t>
            </a:r>
          </a:p>
          <a:p>
            <a:pPr>
              <a:lnSpc>
                <a:spcPct val="80000"/>
              </a:lnSpc>
            </a:pPr>
            <a:r>
              <a:rPr lang="ja-JP" altLang="en-US" sz="2800" dirty="0"/>
              <a:t>**  相対価格に影響を与えるような再分配政策は資源配分の非効率性をもたらす（所得税など）</a:t>
            </a:r>
            <a:endParaRPr lang="en-US" altLang="ja-JP" sz="2800" dirty="0"/>
          </a:p>
          <a:p>
            <a:pPr marL="0" indent="0">
              <a:lnSpc>
                <a:spcPct val="80000"/>
              </a:lnSpc>
              <a:buNone/>
            </a:pPr>
            <a:r>
              <a:rPr lang="ja-JP" altLang="en-US" sz="2800" dirty="0"/>
              <a:t>→再分配政策の根拠→同時に実現できるようなこと</a:t>
            </a:r>
            <a:endParaRPr lang="en-US" altLang="ja-JP" sz="2800" dirty="0"/>
          </a:p>
          <a:p>
            <a:pPr marL="0" indent="0">
              <a:lnSpc>
                <a:spcPct val="80000"/>
              </a:lnSpc>
              <a:buNone/>
            </a:pPr>
            <a:r>
              <a:rPr lang="en-US" altLang="ja-JP" sz="2800" dirty="0"/>
              <a:t>	</a:t>
            </a:r>
            <a:r>
              <a:rPr lang="ja-JP" altLang="en-US" sz="2800" dirty="0"/>
              <a:t>→問題→適切な所得再分配政策</a:t>
            </a:r>
            <a:endParaRPr lang="en-US" altLang="ja-JP" sz="2800" dirty="0"/>
          </a:p>
          <a:p>
            <a:pPr marL="0" indent="0">
              <a:lnSpc>
                <a:spcPct val="80000"/>
              </a:lnSpc>
              <a:buNone/>
            </a:pPr>
            <a:r>
              <a:rPr lang="en-US" altLang="ja-JP" sz="2800" dirty="0"/>
              <a:t>			</a:t>
            </a:r>
            <a:r>
              <a:rPr lang="ja-JP" altLang="en-US" sz="2800" dirty="0"/>
              <a:t>→一般にお金持ちから貧乏に移転</a:t>
            </a:r>
            <a:endParaRPr lang="en-US" altLang="ja-JP" sz="2800" dirty="0"/>
          </a:p>
          <a:p>
            <a:pPr marL="0" indent="0">
              <a:lnSpc>
                <a:spcPct val="80000"/>
              </a:lnSpc>
              <a:buNone/>
            </a:pPr>
            <a:r>
              <a:rPr lang="ja-JP" altLang="en-US" sz="2800" dirty="0"/>
              <a:t>→莫大な財産に恵まれたから</a:t>
            </a:r>
            <a:endParaRPr lang="en-US" altLang="ja-JP" sz="2800" dirty="0"/>
          </a:p>
          <a:p>
            <a:pPr marL="0" indent="0">
              <a:lnSpc>
                <a:spcPct val="80000"/>
              </a:lnSpc>
              <a:buNone/>
            </a:pPr>
            <a:r>
              <a:rPr lang="en-US" altLang="ja-JP" sz="2800" dirty="0"/>
              <a:t>		</a:t>
            </a:r>
            <a:r>
              <a:rPr lang="ja-JP" altLang="en-US" sz="2800" dirty="0"/>
              <a:t>→実現した労働所得を再分配→資源配分に影響を与えいる</a:t>
            </a:r>
            <a:r>
              <a:rPr lang="en-US" altLang="ja-JP" sz="2800" dirty="0"/>
              <a:t>	</a:t>
            </a:r>
            <a:r>
              <a:rPr lang="ja-JP" altLang="en-US" sz="2800" dirty="0"/>
              <a:t>→労働供給の効率性</a:t>
            </a:r>
            <a:endParaRPr lang="en-US" altLang="ja-JP" sz="2800" dirty="0"/>
          </a:p>
          <a:p>
            <a:pPr marL="0" indent="0">
              <a:lnSpc>
                <a:spcPct val="80000"/>
              </a:lnSpc>
              <a:buNone/>
            </a:pPr>
            <a:r>
              <a:rPr lang="en-US" altLang="ja-JP" sz="2800" dirty="0"/>
              <a:t>			</a:t>
            </a:r>
            <a:r>
              <a:rPr lang="ja-JP" altLang="en-US" sz="2800" dirty="0"/>
              <a:t>→適切な所得再分配政策</a:t>
            </a:r>
          </a:p>
          <a:p>
            <a:pPr>
              <a:lnSpc>
                <a:spcPct val="80000"/>
              </a:lnSpc>
            </a:pPr>
            <a:r>
              <a:rPr lang="ja-JP" altLang="en-US" sz="2800" dirty="0"/>
              <a:t>市場の失敗が存在しないことが前提</a:t>
            </a:r>
            <a:endParaRPr lang="en-US" altLang="ja-JP" sz="2800" dirty="0"/>
          </a:p>
          <a:p>
            <a:pPr marL="0" indent="0">
              <a:lnSpc>
                <a:spcPct val="80000"/>
              </a:lnSpc>
              <a:buNone/>
            </a:pPr>
            <a:r>
              <a:rPr lang="ja-JP" altLang="en-US" sz="2800" dirty="0"/>
              <a:t>→市場が失敗しないことが前提</a:t>
            </a:r>
            <a:endParaRPr lang="en-US" altLang="ja-JP" sz="2800" dirty="0"/>
          </a:p>
          <a:p>
            <a:pPr marL="0" indent="0">
              <a:lnSpc>
                <a:spcPct val="80000"/>
              </a:lnSpc>
              <a:buNone/>
            </a:pPr>
            <a:r>
              <a:rPr lang="en-US" altLang="ja-JP" sz="2800" dirty="0"/>
              <a:t>	</a:t>
            </a:r>
            <a:r>
              <a:rPr lang="ja-JP" altLang="en-US" sz="2800" dirty="0"/>
              <a:t>→自由な競争的な資源配分</a:t>
            </a:r>
            <a:endParaRPr lang="en-US" altLang="ja-JP" sz="2800" dirty="0"/>
          </a:p>
          <a:p>
            <a:pPr marL="0" indent="0">
              <a:lnSpc>
                <a:spcPct val="80000"/>
              </a:lnSpc>
              <a:buNone/>
            </a:pPr>
            <a:r>
              <a:rPr lang="en-US" altLang="ja-JP" sz="2800" dirty="0"/>
              <a:t>		</a:t>
            </a:r>
            <a:r>
              <a:rPr lang="ja-JP" altLang="en-US" sz="2800" dirty="0"/>
              <a:t>→その場合にもそれが実現する</a:t>
            </a:r>
          </a:p>
          <a:p>
            <a:pPr>
              <a:lnSpc>
                <a:spcPct val="80000"/>
              </a:lnSpc>
            </a:pPr>
            <a:endParaRPr lang="en-US" altLang="ja-JP"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ja-JP" altLang="en-US" dirty="0"/>
              <a:t>分配の公平性</a:t>
            </a:r>
            <a:br>
              <a:rPr lang="en-US" altLang="ja-JP" dirty="0"/>
            </a:br>
            <a:r>
              <a:rPr lang="ja-JP" altLang="en-US" dirty="0"/>
              <a:t>→分配の効率性、全ての条件を満たす</a:t>
            </a:r>
          </a:p>
        </p:txBody>
      </p:sp>
      <p:sp>
        <p:nvSpPr>
          <p:cNvPr id="36867" name="Line 3"/>
          <p:cNvSpPr>
            <a:spLocks noChangeShapeType="1"/>
          </p:cNvSpPr>
          <p:nvPr/>
        </p:nvSpPr>
        <p:spPr bwMode="auto">
          <a:xfrm>
            <a:off x="1619250" y="6021388"/>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68" name="Line 4"/>
          <p:cNvSpPr>
            <a:spLocks noChangeShapeType="1"/>
          </p:cNvSpPr>
          <p:nvPr/>
        </p:nvSpPr>
        <p:spPr bwMode="auto">
          <a:xfrm flipV="1">
            <a:off x="1619250" y="2133600"/>
            <a:ext cx="0" cy="388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69" name="Arc 5"/>
          <p:cNvSpPr>
            <a:spLocks/>
          </p:cNvSpPr>
          <p:nvPr/>
        </p:nvSpPr>
        <p:spPr bwMode="auto">
          <a:xfrm>
            <a:off x="1619250" y="3573463"/>
            <a:ext cx="3457575" cy="24479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71" name="Text Box 7"/>
          <p:cNvSpPr txBox="1">
            <a:spLocks noChangeArrowheads="1"/>
          </p:cNvSpPr>
          <p:nvPr/>
        </p:nvSpPr>
        <p:spPr bwMode="auto">
          <a:xfrm>
            <a:off x="900113" y="1916113"/>
            <a:ext cx="647700"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U</a:t>
            </a:r>
            <a:r>
              <a:rPr lang="en-US" altLang="ja-JP" sz="2400" i="1" baseline="-25000">
                <a:latin typeface="Times New Roman" pitchFamily="18" charset="0"/>
                <a:cs typeface="Times New Roman" pitchFamily="18" charset="0"/>
              </a:rPr>
              <a:t>B</a:t>
            </a:r>
          </a:p>
        </p:txBody>
      </p:sp>
      <p:sp>
        <p:nvSpPr>
          <p:cNvPr id="36873" name="Arc 9"/>
          <p:cNvSpPr>
            <a:spLocks/>
          </p:cNvSpPr>
          <p:nvPr/>
        </p:nvSpPr>
        <p:spPr bwMode="auto">
          <a:xfrm rot="4862899" flipV="1">
            <a:off x="3041650" y="1719263"/>
            <a:ext cx="3313113" cy="35639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lumMod val="50000"/>
              </a:schemeClr>
            </a:solidFill>
            <a:round/>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74" name="Text Box 10"/>
          <p:cNvSpPr txBox="1">
            <a:spLocks noChangeArrowheads="1"/>
          </p:cNvSpPr>
          <p:nvPr/>
        </p:nvSpPr>
        <p:spPr bwMode="auto">
          <a:xfrm>
            <a:off x="1835150" y="1628775"/>
            <a:ext cx="2087563" cy="3667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ja-JP" altLang="en-US"/>
              <a:t>効用フロンティア</a:t>
            </a:r>
          </a:p>
        </p:txBody>
      </p:sp>
      <p:sp>
        <p:nvSpPr>
          <p:cNvPr id="36879" name="Text Box 15"/>
          <p:cNvSpPr txBox="1">
            <a:spLocks noChangeArrowheads="1"/>
          </p:cNvSpPr>
          <p:nvPr/>
        </p:nvSpPr>
        <p:spPr bwMode="auto">
          <a:xfrm>
            <a:off x="6588125" y="5876925"/>
            <a:ext cx="792163" cy="4572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a:latin typeface="Times New Roman" pitchFamily="18" charset="0"/>
                <a:cs typeface="Times New Roman" pitchFamily="18" charset="0"/>
              </a:rPr>
              <a:t>U</a:t>
            </a:r>
            <a:r>
              <a:rPr lang="en-US" altLang="ja-JP" sz="2400" i="1" baseline="-25000">
                <a:latin typeface="Times New Roman" pitchFamily="18" charset="0"/>
                <a:cs typeface="Times New Roman" pitchFamily="18" charset="0"/>
              </a:rPr>
              <a:t>A</a:t>
            </a:r>
          </a:p>
        </p:txBody>
      </p:sp>
      <p:sp>
        <p:nvSpPr>
          <p:cNvPr id="36882" name="Oval 18"/>
          <p:cNvSpPr>
            <a:spLocks noChangeArrowheads="1"/>
          </p:cNvSpPr>
          <p:nvPr/>
        </p:nvSpPr>
        <p:spPr bwMode="auto">
          <a:xfrm>
            <a:off x="3995738" y="4221163"/>
            <a:ext cx="144462" cy="1444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83" name="Oval 19"/>
          <p:cNvSpPr>
            <a:spLocks noChangeArrowheads="1"/>
          </p:cNvSpPr>
          <p:nvPr/>
        </p:nvSpPr>
        <p:spPr bwMode="auto">
          <a:xfrm>
            <a:off x="4356100" y="4508500"/>
            <a:ext cx="144463" cy="144463"/>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84" name="Text Box 20"/>
          <p:cNvSpPr txBox="1">
            <a:spLocks noChangeArrowheads="1"/>
          </p:cNvSpPr>
          <p:nvPr/>
        </p:nvSpPr>
        <p:spPr bwMode="auto">
          <a:xfrm>
            <a:off x="5148263" y="1412875"/>
            <a:ext cx="3672209" cy="258532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a:t>社会厚生関数</a:t>
            </a:r>
            <a:r>
              <a:rPr lang="en-US" altLang="ja-JP" dirty="0"/>
              <a:t>(social welfare function)</a:t>
            </a:r>
          </a:p>
          <a:p>
            <a:pPr>
              <a:spcBef>
                <a:spcPct val="50000"/>
              </a:spcBef>
              <a:buFontTx/>
              <a:buChar char="•"/>
            </a:pPr>
            <a:r>
              <a:rPr lang="ja-JP" altLang="en-US" dirty="0"/>
              <a:t>功利主義　</a:t>
            </a:r>
            <a:r>
              <a:rPr lang="en-US" altLang="ja-JP" i="1" dirty="0">
                <a:latin typeface="Times New Roman" pitchFamily="18" charset="0"/>
                <a:cs typeface="Times New Roman" pitchFamily="18" charset="0"/>
              </a:rPr>
              <a:t>SSW</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U</a:t>
            </a:r>
            <a:r>
              <a:rPr lang="en-US" altLang="ja-JP" i="1" baseline="-25000" dirty="0">
                <a:latin typeface="Times New Roman" pitchFamily="18" charset="0"/>
                <a:cs typeface="Times New Roman" pitchFamily="18" charset="0"/>
              </a:rPr>
              <a:t>A</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U</a:t>
            </a:r>
            <a:r>
              <a:rPr lang="en-US" altLang="ja-JP" i="1" baseline="-25000" dirty="0">
                <a:latin typeface="Times New Roman" pitchFamily="18" charset="0"/>
                <a:cs typeface="Times New Roman" pitchFamily="18" charset="0"/>
              </a:rPr>
              <a:t>B</a:t>
            </a:r>
            <a:r>
              <a:rPr lang="en-US" altLang="ja-JP" i="1" dirty="0">
                <a:latin typeface="Times New Roman" pitchFamily="18" charset="0"/>
                <a:cs typeface="Times New Roman" pitchFamily="18" charset="0"/>
              </a:rPr>
              <a:t> </a:t>
            </a:r>
            <a:r>
              <a:rPr lang="en-US" altLang="ja-JP" dirty="0">
                <a:latin typeface="Times New Roman" pitchFamily="18" charset="0"/>
                <a:cs typeface="Times New Roman" pitchFamily="18" charset="0"/>
                <a:sym typeface="Wingdings" panose="05000000000000000000" pitchFamily="2" charset="2"/>
              </a:rPr>
              <a:t>A</a:t>
            </a:r>
            <a:r>
              <a:rPr lang="ja-JP" altLang="en-US" dirty="0">
                <a:latin typeface="Times New Roman" pitchFamily="18" charset="0"/>
                <a:cs typeface="Times New Roman" pitchFamily="18" charset="0"/>
                <a:sym typeface="Wingdings" panose="05000000000000000000" pitchFamily="2" charset="2"/>
              </a:rPr>
              <a:t>点</a:t>
            </a:r>
            <a:endParaRPr lang="en-US" altLang="ja-JP" dirty="0">
              <a:latin typeface="Times New Roman" pitchFamily="18" charset="0"/>
              <a:cs typeface="Times New Roman" pitchFamily="18" charset="0"/>
            </a:endParaRPr>
          </a:p>
          <a:p>
            <a:pPr>
              <a:spcBef>
                <a:spcPct val="50000"/>
              </a:spcBef>
              <a:buFontTx/>
              <a:buChar char="•"/>
            </a:pPr>
            <a:r>
              <a:rPr lang="ja-JP" altLang="en-US" dirty="0">
                <a:latin typeface="Times New Roman" pitchFamily="18" charset="0"/>
                <a:cs typeface="Times New Roman" pitchFamily="18" charset="0"/>
              </a:rPr>
              <a:t>一般的なケース　	</a:t>
            </a:r>
            <a:r>
              <a:rPr lang="en-US" altLang="ja-JP" i="1" dirty="0">
                <a:latin typeface="Times New Roman" pitchFamily="18" charset="0"/>
                <a:cs typeface="Times New Roman" pitchFamily="18" charset="0"/>
              </a:rPr>
              <a:t>SSW</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W</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U</a:t>
            </a:r>
            <a:r>
              <a:rPr lang="en-US" altLang="ja-JP" i="1" baseline="-25000" dirty="0">
                <a:latin typeface="Times New Roman" pitchFamily="18" charset="0"/>
                <a:cs typeface="Times New Roman" pitchFamily="18" charset="0"/>
              </a:rPr>
              <a:t>A</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U</a:t>
            </a:r>
            <a:r>
              <a:rPr lang="en-US" altLang="ja-JP" i="1" baseline="-25000" dirty="0">
                <a:latin typeface="Times New Roman" pitchFamily="18" charset="0"/>
                <a:cs typeface="Times New Roman" pitchFamily="18" charset="0"/>
              </a:rPr>
              <a:t>B</a:t>
            </a:r>
            <a:r>
              <a:rPr lang="en-US" altLang="ja-JP" dirty="0">
                <a:latin typeface="Times New Roman" pitchFamily="18" charset="0"/>
                <a:cs typeface="Times New Roman" pitchFamily="18" charset="0"/>
              </a:rPr>
              <a:t>)</a:t>
            </a:r>
          </a:p>
          <a:p>
            <a:pPr lvl="2">
              <a:spcBef>
                <a:spcPct val="50000"/>
              </a:spcBef>
            </a:pPr>
            <a:r>
              <a:rPr lang="en-US" altLang="ja-JP" dirty="0">
                <a:latin typeface="Times New Roman" pitchFamily="18" charset="0"/>
                <a:cs typeface="Times New Roman" pitchFamily="18" charset="0"/>
                <a:sym typeface="Wingdings" panose="05000000000000000000" pitchFamily="2" charset="2"/>
              </a:rPr>
              <a:t>B</a:t>
            </a:r>
            <a:r>
              <a:rPr lang="ja-JP" altLang="en-US" dirty="0">
                <a:latin typeface="Times New Roman" pitchFamily="18" charset="0"/>
                <a:cs typeface="Times New Roman" pitchFamily="18" charset="0"/>
                <a:sym typeface="Wingdings" panose="05000000000000000000" pitchFamily="2" charset="2"/>
              </a:rPr>
              <a:t>点</a:t>
            </a:r>
            <a:endParaRPr lang="en-US" altLang="ja-JP" dirty="0">
              <a:latin typeface="Times New Roman" pitchFamily="18" charset="0"/>
              <a:cs typeface="Times New Roman" pitchFamily="18" charset="0"/>
            </a:endParaRPr>
          </a:p>
          <a:p>
            <a:pPr>
              <a:spcBef>
                <a:spcPct val="50000"/>
              </a:spcBef>
              <a:buFontTx/>
              <a:buChar char="•"/>
            </a:pPr>
            <a:r>
              <a:rPr lang="en-US" altLang="ja-JP" dirty="0"/>
              <a:t>Rawls</a:t>
            </a:r>
            <a:r>
              <a:rPr lang="ja-JP" altLang="en-US" dirty="0"/>
              <a:t>主義　最も不利な状況の人だけ考える　</a:t>
            </a:r>
            <a:r>
              <a:rPr lang="en-US" altLang="ja-JP" dirty="0">
                <a:sym typeface="Wingdings" panose="05000000000000000000" pitchFamily="2" charset="2"/>
              </a:rPr>
              <a:t>C</a:t>
            </a:r>
            <a:r>
              <a:rPr lang="ja-JP" altLang="en-US" dirty="0">
                <a:sym typeface="Wingdings" panose="05000000000000000000" pitchFamily="2" charset="2"/>
              </a:rPr>
              <a:t>点</a:t>
            </a:r>
            <a:endParaRPr lang="ja-JP" altLang="en-US" dirty="0"/>
          </a:p>
        </p:txBody>
      </p:sp>
      <p:sp>
        <p:nvSpPr>
          <p:cNvPr id="36885" name="Text Box 21"/>
          <p:cNvSpPr txBox="1">
            <a:spLocks noChangeArrowheads="1"/>
          </p:cNvSpPr>
          <p:nvPr/>
        </p:nvSpPr>
        <p:spPr bwMode="auto">
          <a:xfrm>
            <a:off x="4211638" y="4724400"/>
            <a:ext cx="287337" cy="365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A</a:t>
            </a:r>
          </a:p>
        </p:txBody>
      </p:sp>
      <p:sp>
        <p:nvSpPr>
          <p:cNvPr id="36886" name="Text Box 22"/>
          <p:cNvSpPr txBox="1">
            <a:spLocks noChangeArrowheads="1"/>
          </p:cNvSpPr>
          <p:nvPr/>
        </p:nvSpPr>
        <p:spPr bwMode="auto">
          <a:xfrm>
            <a:off x="3779838" y="4437063"/>
            <a:ext cx="360362" cy="36671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B</a:t>
            </a:r>
          </a:p>
        </p:txBody>
      </p:sp>
      <p:sp>
        <p:nvSpPr>
          <p:cNvPr id="36889" name="Line 25"/>
          <p:cNvSpPr>
            <a:spLocks noChangeShapeType="1"/>
          </p:cNvSpPr>
          <p:nvPr/>
        </p:nvSpPr>
        <p:spPr bwMode="auto">
          <a:xfrm flipH="1">
            <a:off x="1979613" y="2060575"/>
            <a:ext cx="504825"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90" name="Line 26"/>
          <p:cNvSpPr>
            <a:spLocks noChangeShapeType="1"/>
          </p:cNvSpPr>
          <p:nvPr/>
        </p:nvSpPr>
        <p:spPr bwMode="auto">
          <a:xfrm>
            <a:off x="2124075" y="2133600"/>
            <a:ext cx="3672061" cy="3887788"/>
          </a:xfrm>
          <a:prstGeom prst="line">
            <a:avLst/>
          </a:prstGeom>
          <a:noFill/>
          <a:ln w="38100">
            <a:solidFill>
              <a:schemeClr val="accent6">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91" name="Oval 27"/>
          <p:cNvSpPr>
            <a:spLocks noChangeArrowheads="1"/>
          </p:cNvSpPr>
          <p:nvPr/>
        </p:nvSpPr>
        <p:spPr bwMode="auto">
          <a:xfrm>
            <a:off x="3563938" y="4005263"/>
            <a:ext cx="144462" cy="14446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6895" name="Group 31"/>
          <p:cNvGrpSpPr>
            <a:grpSpLocks/>
          </p:cNvGrpSpPr>
          <p:nvPr/>
        </p:nvGrpSpPr>
        <p:grpSpPr bwMode="auto">
          <a:xfrm>
            <a:off x="3635375" y="2492375"/>
            <a:ext cx="1800225" cy="1584325"/>
            <a:chOff x="2336" y="1298"/>
            <a:chExt cx="862" cy="817"/>
          </a:xfrm>
        </p:grpSpPr>
        <p:sp>
          <p:nvSpPr>
            <p:cNvPr id="36893" name="Line 29"/>
            <p:cNvSpPr>
              <a:spLocks noChangeShapeType="1"/>
            </p:cNvSpPr>
            <p:nvPr/>
          </p:nvSpPr>
          <p:spPr bwMode="auto">
            <a:xfrm>
              <a:off x="2336" y="1298"/>
              <a:ext cx="0" cy="817"/>
            </a:xfrm>
            <a:prstGeom prst="line">
              <a:avLst/>
            </a:prstGeom>
            <a:noFill/>
            <a:ln w="44450" cap="rnd">
              <a:solidFill>
                <a:schemeClr val="accent3">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94" name="Line 30"/>
            <p:cNvSpPr>
              <a:spLocks noChangeShapeType="1"/>
            </p:cNvSpPr>
            <p:nvPr/>
          </p:nvSpPr>
          <p:spPr bwMode="auto">
            <a:xfrm>
              <a:off x="2336" y="2115"/>
              <a:ext cx="862" cy="0"/>
            </a:xfrm>
            <a:prstGeom prst="line">
              <a:avLst/>
            </a:prstGeom>
            <a:noFill/>
            <a:ln w="44450" cap="rnd">
              <a:solidFill>
                <a:schemeClr val="accent3">
                  <a:lumMod val="5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36896" name="Text Box 32"/>
          <p:cNvSpPr txBox="1">
            <a:spLocks noChangeArrowheads="1"/>
          </p:cNvSpPr>
          <p:nvPr/>
        </p:nvSpPr>
        <p:spPr bwMode="auto">
          <a:xfrm>
            <a:off x="3348038" y="4076700"/>
            <a:ext cx="287337" cy="3651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i="1">
                <a:latin typeface="Times New Roman" pitchFamily="18" charset="0"/>
                <a:cs typeface="Times New Roman" pitchFamily="18" charset="0"/>
              </a:rPr>
              <a:t>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B37F-45D7-5840-AE72-78800661A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581D69-7CF3-D741-B6A4-36A547566A3C}"/>
              </a:ext>
            </a:extLst>
          </p:cNvPr>
          <p:cNvSpPr>
            <a:spLocks noGrp="1"/>
          </p:cNvSpPr>
          <p:nvPr>
            <p:ph idx="1"/>
          </p:nvPr>
        </p:nvSpPr>
        <p:spPr/>
        <p:txBody>
          <a:bodyPr>
            <a:normAutofit fontScale="92500" lnSpcReduction="20000"/>
          </a:bodyPr>
          <a:lstStyle/>
          <a:p>
            <a:pPr marL="0" indent="0">
              <a:buNone/>
            </a:pPr>
            <a:r>
              <a:rPr lang="en-US" dirty="0"/>
              <a:t>A</a:t>
            </a:r>
            <a:r>
              <a:rPr lang="ja-JP" altLang="en-US" dirty="0"/>
              <a:t>さんの効用を上げようとすると、</a:t>
            </a:r>
            <a:r>
              <a:rPr lang="en-US" altLang="ja-JP" dirty="0"/>
              <a:t>B</a:t>
            </a:r>
            <a:r>
              <a:rPr lang="ja-JP" altLang="en-US" dirty="0"/>
              <a:t>さんの効用がやはり現象してしまう</a:t>
            </a:r>
            <a:endParaRPr lang="en-US" altLang="ja-JP" dirty="0"/>
          </a:p>
          <a:p>
            <a:pPr marL="0" indent="0">
              <a:buNone/>
            </a:pPr>
            <a:r>
              <a:rPr lang="en-US" dirty="0"/>
              <a:t>	</a:t>
            </a:r>
            <a:r>
              <a:rPr lang="ja-JP" altLang="en-US" dirty="0"/>
              <a:t>→効用の現象</a:t>
            </a:r>
            <a:endParaRPr lang="en-US" altLang="ja-JP" dirty="0"/>
          </a:p>
          <a:p>
            <a:pPr marL="0" indent="0">
              <a:buNone/>
            </a:pPr>
            <a:r>
              <a:rPr lang="en-US" dirty="0"/>
              <a:t>		</a:t>
            </a:r>
            <a:r>
              <a:rPr lang="ja-JP" altLang="en-US" dirty="0"/>
              <a:t>→分配の公平性</a:t>
            </a:r>
            <a:endParaRPr lang="en-US" altLang="ja-JP" dirty="0"/>
          </a:p>
          <a:p>
            <a:pPr marL="0" indent="0">
              <a:buNone/>
            </a:pPr>
            <a:r>
              <a:rPr lang="en-US" dirty="0"/>
              <a:t>			</a:t>
            </a:r>
            <a:r>
              <a:rPr lang="ja-JP" altLang="en-US" dirty="0"/>
              <a:t>→二人の効用の差を考える</a:t>
            </a:r>
            <a:endParaRPr lang="en-US" altLang="ja-JP" dirty="0"/>
          </a:p>
          <a:p>
            <a:pPr marL="0" indent="0">
              <a:buNone/>
            </a:pPr>
            <a:r>
              <a:rPr lang="en-US" altLang="ja-JP" dirty="0"/>
              <a:t>			</a:t>
            </a:r>
            <a:r>
              <a:rPr lang="ja-JP" altLang="en-US" dirty="0"/>
              <a:t>→個人の効用関数</a:t>
            </a:r>
            <a:endParaRPr lang="en-US" altLang="ja-JP" dirty="0"/>
          </a:p>
          <a:p>
            <a:pPr marL="0" indent="0">
              <a:buNone/>
            </a:pPr>
            <a:r>
              <a:rPr lang="en-US" altLang="ja-JP" dirty="0"/>
              <a:t>				</a:t>
            </a:r>
            <a:r>
              <a:rPr lang="ja-JP" altLang="en-US" dirty="0"/>
              <a:t>→</a:t>
            </a:r>
            <a:r>
              <a:rPr lang="en-US" altLang="ja-JP" dirty="0"/>
              <a:t>B</a:t>
            </a:r>
            <a:r>
              <a:rPr lang="ja-JP" altLang="en-US" dirty="0"/>
              <a:t>さんの効用と </a:t>
            </a:r>
            <a:r>
              <a:rPr lang="en-US" altLang="ja-JP" dirty="0"/>
              <a:t>C</a:t>
            </a:r>
            <a:r>
              <a:rPr lang="ja-JP" altLang="en-US" dirty="0"/>
              <a:t>さんの効用が比較可能</a:t>
            </a:r>
            <a:endParaRPr lang="en-US" altLang="ja-JP" dirty="0"/>
          </a:p>
          <a:p>
            <a:pPr marL="0" indent="0">
              <a:buNone/>
            </a:pPr>
            <a:r>
              <a:rPr lang="en-US" altLang="ja-JP" dirty="0"/>
              <a:t>	</a:t>
            </a:r>
            <a:r>
              <a:rPr lang="ja-JP" altLang="en-US" dirty="0"/>
              <a:t>→</a:t>
            </a:r>
            <a:r>
              <a:rPr lang="en-US" altLang="ja-JP" dirty="0"/>
              <a:t>B</a:t>
            </a:r>
            <a:r>
              <a:rPr lang="ja-JP" altLang="en-US" dirty="0"/>
              <a:t>さんは効用が下がる人？</a:t>
            </a:r>
            <a:endParaRPr lang="en-US" altLang="ja-JP" dirty="0"/>
          </a:p>
          <a:p>
            <a:pPr marL="0" indent="0">
              <a:buNone/>
            </a:pPr>
            <a:r>
              <a:rPr lang="en-US" altLang="ja-JP" dirty="0"/>
              <a:t>		</a:t>
            </a:r>
            <a:r>
              <a:rPr lang="ja-JP" altLang="en-US" dirty="0"/>
              <a:t>→効用関数→社会構成を考える</a:t>
            </a:r>
            <a:endParaRPr lang="en-US" altLang="ja-JP" dirty="0"/>
          </a:p>
        </p:txBody>
      </p:sp>
    </p:spTree>
    <p:extLst>
      <p:ext uri="{BB962C8B-B14F-4D97-AF65-F5344CB8AC3E}">
        <p14:creationId xmlns:p14="http://schemas.microsoft.com/office/powerpoint/2010/main" val="3766546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5D3B-0A0A-4A40-8883-200E8C90BD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6FC143-303C-374F-84E9-30B841B20D0D}"/>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0116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DFA1-6B66-1F49-AC1B-B2573038B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136E7D-8BD6-7941-9946-F11C7F766B08}"/>
              </a:ext>
            </a:extLst>
          </p:cNvPr>
          <p:cNvSpPr>
            <a:spLocks noGrp="1"/>
          </p:cNvSpPr>
          <p:nvPr>
            <p:ph idx="1"/>
          </p:nvPr>
        </p:nvSpPr>
        <p:spPr/>
        <p:txBody>
          <a:bodyPr>
            <a:normAutofit fontScale="92500"/>
          </a:bodyPr>
          <a:lstStyle/>
          <a:p>
            <a:pPr marL="0" indent="0">
              <a:buNone/>
            </a:pPr>
            <a:r>
              <a:rPr lang="ja-JP" altLang="en-US" dirty="0"/>
              <a:t>社会的余剰 </a:t>
            </a:r>
            <a:r>
              <a:rPr lang="en-US" altLang="ja-JP" dirty="0"/>
              <a:t>= </a:t>
            </a:r>
            <a:r>
              <a:rPr lang="ja-JP" altLang="en-US" dirty="0"/>
              <a:t>消費者余剰と生産者余剰の合計</a:t>
            </a:r>
            <a:endParaRPr lang="en-US" altLang="ja-JP" dirty="0"/>
          </a:p>
          <a:p>
            <a:pPr marL="0" indent="0">
              <a:buNone/>
            </a:pPr>
            <a:r>
              <a:rPr lang="ja-JP" altLang="en-US" dirty="0"/>
              <a:t>→</a:t>
            </a:r>
            <a:r>
              <a:rPr lang="en-US" altLang="ja-JP" dirty="0"/>
              <a:t>Gross</a:t>
            </a:r>
            <a:r>
              <a:rPr lang="ja-JP" altLang="en-US" dirty="0"/>
              <a:t>の便益 ー　支出金額</a:t>
            </a:r>
            <a:endParaRPr lang="en-US" altLang="ja-JP" dirty="0"/>
          </a:p>
          <a:p>
            <a:pPr marL="0" indent="0">
              <a:buNone/>
            </a:pPr>
            <a:r>
              <a:rPr lang="en-US" dirty="0"/>
              <a:t>	</a:t>
            </a:r>
            <a:r>
              <a:rPr lang="ja-JP" altLang="en-US" dirty="0"/>
              <a:t>→社会的余剰</a:t>
            </a:r>
            <a:endParaRPr lang="en-US" altLang="ja-JP" dirty="0"/>
          </a:p>
          <a:p>
            <a:pPr marL="0" indent="0">
              <a:buNone/>
            </a:pPr>
            <a:r>
              <a:rPr lang="en-US" dirty="0"/>
              <a:t>		</a:t>
            </a:r>
            <a:r>
              <a:rPr lang="ja-JP" altLang="en-US" dirty="0"/>
              <a:t>→資源配分の効率性に関連した議論</a:t>
            </a:r>
            <a:endParaRPr lang="en-US" altLang="ja-JP" dirty="0"/>
          </a:p>
          <a:p>
            <a:pPr marL="0" indent="0">
              <a:buNone/>
            </a:pPr>
            <a:r>
              <a:rPr lang="en-US" dirty="0"/>
              <a:t>			</a:t>
            </a:r>
            <a:r>
              <a:rPr lang="ja-JP" altLang="en-US" dirty="0"/>
              <a:t>→消費者の限界便益</a:t>
            </a:r>
            <a:endParaRPr lang="en-US" altLang="ja-JP" dirty="0"/>
          </a:p>
          <a:p>
            <a:pPr marL="0" indent="0">
              <a:buNone/>
            </a:pPr>
            <a:r>
              <a:rPr lang="en-US" dirty="0"/>
              <a:t>				</a:t>
            </a:r>
            <a:r>
              <a:rPr lang="ja-JP" altLang="en-US" dirty="0"/>
              <a:t>→多様な消費者</a:t>
            </a:r>
            <a:endParaRPr lang="en-US" altLang="ja-JP" dirty="0"/>
          </a:p>
          <a:p>
            <a:pPr marL="0" indent="0">
              <a:buNone/>
            </a:pPr>
            <a:r>
              <a:rPr lang="en-US" dirty="0"/>
              <a:t>					</a:t>
            </a:r>
            <a:r>
              <a:rPr lang="ja-JP" altLang="en-US" dirty="0"/>
              <a:t>→単純便益を足してしまっている</a:t>
            </a:r>
            <a:endParaRPr lang="en-US" altLang="ja-JP" dirty="0"/>
          </a:p>
          <a:p>
            <a:pPr marL="0" indent="0">
              <a:buNone/>
            </a:pPr>
            <a:endParaRPr lang="en-US" dirty="0"/>
          </a:p>
        </p:txBody>
      </p:sp>
    </p:spTree>
    <p:extLst>
      <p:ext uri="{BB962C8B-B14F-4D97-AF65-F5344CB8AC3E}">
        <p14:creationId xmlns:p14="http://schemas.microsoft.com/office/powerpoint/2010/main" val="237726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5E19-02B3-A840-A2DA-B3C667E04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04C3EA-1D8A-9B42-8562-16E85422CF1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1305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sz="4000"/>
              <a:t>厚生経済学の基本定理</a:t>
            </a:r>
            <a:br>
              <a:rPr lang="ja-JP" altLang="en-US" sz="4000"/>
            </a:br>
            <a:r>
              <a:rPr lang="ja-JP" altLang="en-US" sz="2800"/>
              <a:t>部分均衡分析における社会的余剰最大化の一般化</a:t>
            </a:r>
          </a:p>
        </p:txBody>
      </p:sp>
      <p:sp>
        <p:nvSpPr>
          <p:cNvPr id="7171" name="Rectangle 3"/>
          <p:cNvSpPr>
            <a:spLocks noGrp="1" noChangeArrowheads="1"/>
          </p:cNvSpPr>
          <p:nvPr>
            <p:ph idx="1"/>
          </p:nvPr>
        </p:nvSpPr>
        <p:spPr/>
        <p:txBody>
          <a:bodyPr>
            <a:normAutofit fontScale="92500" lnSpcReduction="10000"/>
          </a:bodyPr>
          <a:lstStyle/>
          <a:p>
            <a:pPr>
              <a:lnSpc>
                <a:spcPct val="90000"/>
              </a:lnSpc>
            </a:pPr>
            <a:r>
              <a:rPr lang="ja-JP" altLang="en-US" sz="2400" dirty="0"/>
              <a:t>第</a:t>
            </a:r>
            <a:r>
              <a:rPr lang="en-US" altLang="ja-JP" sz="2400" dirty="0"/>
              <a:t>1</a:t>
            </a:r>
            <a:r>
              <a:rPr lang="ja-JP" altLang="en-US" sz="2400" dirty="0"/>
              <a:t>定理　市場の失敗が存在しない場合，市場で実現する資源配分は</a:t>
            </a:r>
            <a:r>
              <a:rPr lang="ja-JP" altLang="en-US" sz="2400" u="sng" dirty="0"/>
              <a:t>ある意味で望ましい性質*</a:t>
            </a:r>
            <a:r>
              <a:rPr lang="ja-JP" altLang="en-US" sz="2400" dirty="0"/>
              <a:t>を持っている。</a:t>
            </a:r>
          </a:p>
          <a:p>
            <a:pPr>
              <a:lnSpc>
                <a:spcPct val="90000"/>
              </a:lnSpc>
            </a:pPr>
            <a:r>
              <a:rPr lang="ja-JP" altLang="en-US" sz="2400" dirty="0"/>
              <a:t>第</a:t>
            </a:r>
            <a:r>
              <a:rPr lang="en-US" altLang="ja-JP" sz="2400" dirty="0"/>
              <a:t>2</a:t>
            </a:r>
            <a:r>
              <a:rPr lang="ja-JP" altLang="en-US" sz="2400" dirty="0"/>
              <a:t>定理**　任意の</a:t>
            </a:r>
            <a:r>
              <a:rPr lang="en-US" altLang="ja-JP" sz="2400" dirty="0"/>
              <a:t>Pareto</a:t>
            </a:r>
            <a:r>
              <a:rPr lang="ja-JP" altLang="en-US" sz="2400" dirty="0"/>
              <a:t>効率的な資源配分は，適切な所得再分配政策を用いることで市場を通じて実現することができる。</a:t>
            </a:r>
          </a:p>
          <a:p>
            <a:pPr>
              <a:lnSpc>
                <a:spcPct val="90000"/>
              </a:lnSpc>
            </a:pPr>
            <a:r>
              <a:rPr lang="ja-JP" altLang="en-US" sz="2400" dirty="0"/>
              <a:t>*：</a:t>
            </a:r>
            <a:r>
              <a:rPr lang="en-US" altLang="ja-JP" sz="2400" dirty="0">
                <a:solidFill>
                  <a:srgbClr val="FF0000"/>
                </a:solidFill>
              </a:rPr>
              <a:t>Pareto</a:t>
            </a:r>
            <a:r>
              <a:rPr lang="ja-JP" altLang="en-US" sz="2400" dirty="0">
                <a:solidFill>
                  <a:srgbClr val="FF0000"/>
                </a:solidFill>
              </a:rPr>
              <a:t>効率性</a:t>
            </a:r>
            <a:r>
              <a:rPr lang="ja-JP" altLang="en-US" sz="2400" dirty="0"/>
              <a:t>　資源配分の効率性に関する概念</a:t>
            </a:r>
            <a:endParaRPr lang="en-US" altLang="ja-JP" sz="2400" dirty="0"/>
          </a:p>
          <a:p>
            <a:pPr marL="0" indent="0">
              <a:lnSpc>
                <a:spcPct val="90000"/>
              </a:lnSpc>
              <a:buNone/>
            </a:pPr>
            <a:r>
              <a:rPr lang="ja-JP" altLang="en-US" sz="2400" dirty="0"/>
              <a:t>→効率性の概念に即している</a:t>
            </a:r>
            <a:endParaRPr lang="en-US" altLang="ja-JP" sz="2400" dirty="0"/>
          </a:p>
          <a:p>
            <a:pPr marL="0" indent="0">
              <a:lnSpc>
                <a:spcPct val="90000"/>
              </a:lnSpc>
              <a:buNone/>
            </a:pPr>
            <a:r>
              <a:rPr lang="en-US" altLang="ja-JP" sz="2400" dirty="0"/>
              <a:t>	</a:t>
            </a:r>
            <a:endParaRPr lang="ja-JP" altLang="en-US" sz="2400" dirty="0"/>
          </a:p>
          <a:p>
            <a:pPr>
              <a:lnSpc>
                <a:spcPct val="90000"/>
              </a:lnSpc>
            </a:pPr>
            <a:r>
              <a:rPr lang="ja-JP" altLang="en-US" sz="2400" dirty="0"/>
              <a:t>**：資源配分の効率性を満たしながら，社会的な公平性（あるいは公正性）を満たす資源配分が市場で実現できることを主張する</a:t>
            </a:r>
            <a:r>
              <a:rPr lang="ja-JP" altLang="en-US" sz="2400" dirty="0">
                <a:sym typeface="Wingdings" pitchFamily="2" charset="2"/>
              </a:rPr>
              <a:t>所得再分配政策の根拠。ただし，「適切な再分配」は困難。→平等な分配ができる</a:t>
            </a:r>
            <a:endParaRPr lang="en-US" altLang="ja-JP" sz="2400" dirty="0">
              <a:sym typeface="Wingdings" pitchFamily="2" charset="2"/>
            </a:endParaRPr>
          </a:p>
          <a:p>
            <a:pPr lvl="1">
              <a:lnSpc>
                <a:spcPct val="90000"/>
              </a:lnSpc>
            </a:pPr>
            <a:r>
              <a:rPr lang="ja-JP" altLang="en-US" sz="2000" dirty="0">
                <a:sym typeface="Wingdings" pitchFamily="2" charset="2"/>
              </a:rPr>
              <a:t>→民意の資源配分</a:t>
            </a:r>
            <a:endParaRPr lang="en-US" altLang="ja-JP" sz="2000" dirty="0">
              <a:sym typeface="Wingdings" pitchFamily="2" charset="2"/>
            </a:endParaRPr>
          </a:p>
          <a:p>
            <a:pPr lvl="2">
              <a:lnSpc>
                <a:spcPct val="90000"/>
              </a:lnSpc>
            </a:pPr>
            <a:r>
              <a:rPr lang="ja-JP" altLang="en-US" sz="1600" dirty="0">
                <a:sym typeface="Wingdings" pitchFamily="2" charset="2"/>
              </a:rPr>
              <a:t>→分配面の望ましさを満たす</a:t>
            </a:r>
            <a:endParaRPr lang="en-US" altLang="ja-JP" sz="1600" dirty="0">
              <a:sym typeface="Wingdings" pitchFamily="2" charset="2"/>
            </a:endParaRPr>
          </a:p>
          <a:p>
            <a:pPr lvl="3">
              <a:lnSpc>
                <a:spcPct val="90000"/>
              </a:lnSpc>
            </a:pPr>
            <a:r>
              <a:rPr lang="ja-JP" altLang="en-US" sz="1200" dirty="0">
                <a:sym typeface="Wingdings" pitchFamily="2" charset="2"/>
              </a:rPr>
              <a:t>→市場の優位性を考慮した</a:t>
            </a:r>
            <a:endParaRPr lang="en-US" altLang="ja-JP" sz="1200" dirty="0">
              <a:sym typeface="Wingdings" pitchFamily="2" charset="2"/>
            </a:endParaRPr>
          </a:p>
          <a:p>
            <a:pPr lvl="4">
              <a:lnSpc>
                <a:spcPct val="90000"/>
              </a:lnSpc>
            </a:pPr>
            <a:r>
              <a:rPr lang="ja-JP" altLang="en-US" sz="1200" dirty="0">
                <a:sym typeface="Wingdings" pitchFamily="2" charset="2"/>
              </a:rPr>
              <a:t>→</a:t>
            </a:r>
            <a:endParaRPr lang="ja-JP"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4CF7-7B8E-3F45-848D-C66B2D09B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08A34-CE97-E141-820C-1A40CFEABC02}"/>
              </a:ext>
            </a:extLst>
          </p:cNvPr>
          <p:cNvSpPr>
            <a:spLocks noGrp="1"/>
          </p:cNvSpPr>
          <p:nvPr>
            <p:ph idx="1"/>
          </p:nvPr>
        </p:nvSpPr>
        <p:spPr/>
        <p:txBody>
          <a:bodyPr>
            <a:normAutofit fontScale="92500"/>
          </a:bodyPr>
          <a:lstStyle/>
          <a:p>
            <a:pPr marL="0" indent="0">
              <a:buNone/>
            </a:pPr>
            <a:r>
              <a:rPr lang="ja-JP" altLang="en-US" dirty="0"/>
              <a:t>限界便益</a:t>
            </a:r>
            <a:endParaRPr lang="en-US" altLang="ja-JP" dirty="0"/>
          </a:p>
          <a:p>
            <a:pPr marL="0" indent="0">
              <a:buNone/>
            </a:pPr>
            <a:r>
              <a:rPr lang="en-US" dirty="0"/>
              <a:t>	</a:t>
            </a:r>
            <a:r>
              <a:rPr lang="ja-JP" altLang="en-US" dirty="0"/>
              <a:t>→</a:t>
            </a:r>
            <a:r>
              <a:rPr lang="en-US" altLang="ja-JP" dirty="0"/>
              <a:t>3000</a:t>
            </a:r>
            <a:r>
              <a:rPr lang="ja-JP" altLang="en-US" dirty="0"/>
              <a:t>円出せる人、</a:t>
            </a:r>
            <a:r>
              <a:rPr lang="en-US" altLang="ja-JP" dirty="0"/>
              <a:t>300</a:t>
            </a:r>
            <a:r>
              <a:rPr lang="ja-JP" altLang="en-US" dirty="0"/>
              <a:t>円しか出せない人</a:t>
            </a:r>
            <a:endParaRPr lang="en-US" altLang="ja-JP" dirty="0"/>
          </a:p>
          <a:p>
            <a:pPr marL="0" indent="0">
              <a:buNone/>
            </a:pPr>
            <a:r>
              <a:rPr lang="en-US" altLang="ja-JP" dirty="0"/>
              <a:t>		</a:t>
            </a:r>
            <a:r>
              <a:rPr lang="ja-JP" altLang="en-US" dirty="0"/>
              <a:t>→分配の公平性、分配に何も配慮がない</a:t>
            </a:r>
            <a:endParaRPr lang="en-US" altLang="ja-JP" dirty="0"/>
          </a:p>
          <a:p>
            <a:pPr marL="0" indent="0">
              <a:buNone/>
            </a:pPr>
            <a:r>
              <a:rPr lang="en-US" altLang="ja-JP" dirty="0"/>
              <a:t>	</a:t>
            </a:r>
            <a:r>
              <a:rPr lang="ja-JP" altLang="en-US" dirty="0"/>
              <a:t>→お金持ち→　たくさん余剰を持っている</a:t>
            </a:r>
            <a:endParaRPr lang="en-US" altLang="ja-JP" dirty="0"/>
          </a:p>
          <a:p>
            <a:pPr marL="0" indent="0">
              <a:buNone/>
            </a:pPr>
            <a:r>
              <a:rPr lang="en-US" altLang="ja-JP" dirty="0"/>
              <a:t>				</a:t>
            </a:r>
            <a:r>
              <a:rPr lang="ja-JP" altLang="en-US" dirty="0"/>
              <a:t>→限界代替率は高くなっている</a:t>
            </a:r>
            <a:endParaRPr lang="en-US" altLang="ja-JP" dirty="0"/>
          </a:p>
          <a:p>
            <a:pPr marL="0" indent="0">
              <a:buNone/>
            </a:pPr>
            <a:r>
              <a:rPr lang="en-US" altLang="ja-JP" dirty="0"/>
              <a:t>		</a:t>
            </a:r>
          </a:p>
        </p:txBody>
      </p:sp>
    </p:spTree>
    <p:extLst>
      <p:ext uri="{BB962C8B-B14F-4D97-AF65-F5344CB8AC3E}">
        <p14:creationId xmlns:p14="http://schemas.microsoft.com/office/powerpoint/2010/main" val="293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ja-JP" altLang="en-US"/>
              <a:t>厚生経済学の基本定理</a:t>
            </a:r>
            <a:r>
              <a:rPr lang="en-US" altLang="ja-JP"/>
              <a:t>(2)</a:t>
            </a:r>
          </a:p>
        </p:txBody>
      </p:sp>
      <p:sp>
        <p:nvSpPr>
          <p:cNvPr id="8195" name="Rectangle 3"/>
          <p:cNvSpPr>
            <a:spLocks noGrp="1" noChangeArrowheads="1"/>
          </p:cNvSpPr>
          <p:nvPr>
            <p:ph idx="1"/>
          </p:nvPr>
        </p:nvSpPr>
        <p:spPr/>
        <p:txBody>
          <a:bodyPr>
            <a:normAutofit lnSpcReduction="10000"/>
          </a:bodyPr>
          <a:lstStyle/>
          <a:p>
            <a:r>
              <a:rPr lang="en-US" altLang="ja-JP" sz="2800" dirty="0"/>
              <a:t>Pareto</a:t>
            </a:r>
            <a:r>
              <a:rPr lang="ja-JP" altLang="en-US" sz="2800" dirty="0"/>
              <a:t>効率性の定義</a:t>
            </a:r>
            <a:endParaRPr lang="en-US" altLang="ja-JP" sz="2800" dirty="0"/>
          </a:p>
          <a:p>
            <a:pPr marL="0" indent="0">
              <a:buNone/>
            </a:pPr>
            <a:r>
              <a:rPr lang="ja-JP" altLang="en-US" sz="2800" dirty="0"/>
              <a:t>→</a:t>
            </a:r>
            <a:r>
              <a:rPr lang="en-US" altLang="ja-JP" sz="2800" dirty="0"/>
              <a:t>1</a:t>
            </a:r>
            <a:r>
              <a:rPr lang="ja-JP" altLang="en-US" sz="2800" dirty="0"/>
              <a:t>財しか存在しない場合を考える</a:t>
            </a:r>
            <a:endParaRPr lang="en-US" altLang="ja-JP" sz="2800" dirty="0"/>
          </a:p>
          <a:p>
            <a:pPr marL="0" indent="0">
              <a:buNone/>
            </a:pPr>
            <a:r>
              <a:rPr lang="en-US" altLang="ja-JP" sz="2800" dirty="0"/>
              <a:t>	</a:t>
            </a:r>
            <a:r>
              <a:rPr lang="ja-JP" altLang="en-US" sz="2800" dirty="0"/>
              <a:t>→生産と消費がどんなのかを考える</a:t>
            </a:r>
          </a:p>
          <a:p>
            <a:r>
              <a:rPr lang="en-US" altLang="ja-JP" sz="2800" dirty="0"/>
              <a:t>1</a:t>
            </a:r>
            <a:r>
              <a:rPr lang="ja-JP" altLang="en-US" sz="2800" dirty="0"/>
              <a:t>財の分配のケース</a:t>
            </a:r>
          </a:p>
          <a:p>
            <a:pPr lvl="1"/>
            <a:r>
              <a:rPr lang="ja-JP" altLang="en-US" sz="2400" dirty="0"/>
              <a:t>公平性との関連</a:t>
            </a:r>
          </a:p>
          <a:p>
            <a:r>
              <a:rPr lang="en-US" altLang="ja-JP" sz="2800" dirty="0"/>
              <a:t>2</a:t>
            </a:r>
            <a:r>
              <a:rPr lang="ja-JP" altLang="en-US" sz="2800" dirty="0"/>
              <a:t>財のケース</a:t>
            </a:r>
          </a:p>
          <a:p>
            <a:pPr lvl="1"/>
            <a:r>
              <a:rPr lang="ja-JP" altLang="en-US" sz="2400" dirty="0"/>
              <a:t>消費におけるパレート効率性</a:t>
            </a:r>
          </a:p>
          <a:p>
            <a:pPr lvl="1"/>
            <a:r>
              <a:rPr lang="ja-JP" altLang="en-US" sz="2400" dirty="0"/>
              <a:t>生産におけるパレート効率性</a:t>
            </a:r>
          </a:p>
          <a:p>
            <a:pPr lvl="1"/>
            <a:r>
              <a:rPr lang="ja-JP" altLang="en-US" sz="2400" dirty="0"/>
              <a:t>生産と消費の組合せにおけるパレート効率性</a:t>
            </a:r>
          </a:p>
          <a:p>
            <a:pPr lvl="1"/>
            <a:r>
              <a:rPr lang="ja-JP" altLang="en-US" sz="2400" dirty="0"/>
              <a:t>市場でパレート効率性が実現することの確認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ja-JP" altLang="en-US"/>
              <a:t>パレート効率性の定義</a:t>
            </a:r>
          </a:p>
        </p:txBody>
      </p:sp>
      <p:sp>
        <p:nvSpPr>
          <p:cNvPr id="9219" name="Rectangle 3"/>
          <p:cNvSpPr>
            <a:spLocks noGrp="1" noChangeArrowheads="1"/>
          </p:cNvSpPr>
          <p:nvPr>
            <p:ph idx="1"/>
          </p:nvPr>
        </p:nvSpPr>
        <p:spPr/>
        <p:txBody>
          <a:bodyPr>
            <a:normAutofit fontScale="92500" lnSpcReduction="20000"/>
          </a:bodyPr>
          <a:lstStyle/>
          <a:p>
            <a:pPr marL="609600" indent="-609600">
              <a:lnSpc>
                <a:spcPct val="80000"/>
              </a:lnSpc>
              <a:buFontTx/>
              <a:buAutoNum type="arabicPeriod"/>
            </a:pPr>
            <a:r>
              <a:rPr lang="ja-JP" altLang="en-US" sz="2800" dirty="0"/>
              <a:t>「誰かの状況を改善しようとするとき，必ず他の誰かの状況を悪化させてしまう」ような状況を，パレート効率的であると言う。</a:t>
            </a:r>
            <a:endParaRPr lang="en-US" altLang="ja-JP" sz="2800" dirty="0"/>
          </a:p>
          <a:p>
            <a:pPr marL="0" indent="0">
              <a:lnSpc>
                <a:spcPct val="80000"/>
              </a:lnSpc>
              <a:buNone/>
            </a:pPr>
            <a:r>
              <a:rPr lang="ja-JP" altLang="en-US" sz="2800" dirty="0"/>
              <a:t>→必ず誰かの状況を悪化させてしまう</a:t>
            </a:r>
            <a:endParaRPr lang="en-US" altLang="ja-JP" sz="2800" dirty="0"/>
          </a:p>
          <a:p>
            <a:pPr marL="0" indent="0">
              <a:lnSpc>
                <a:spcPct val="80000"/>
              </a:lnSpc>
              <a:buNone/>
            </a:pPr>
            <a:r>
              <a:rPr lang="en-US" altLang="ja-JP" sz="2800" dirty="0"/>
              <a:t>	</a:t>
            </a:r>
            <a:r>
              <a:rPr lang="ja-JP" altLang="en-US" sz="2800" dirty="0"/>
              <a:t>→概念の理解</a:t>
            </a:r>
          </a:p>
          <a:p>
            <a:pPr marL="609600" indent="-609600">
              <a:lnSpc>
                <a:spcPct val="80000"/>
              </a:lnSpc>
              <a:buFontTx/>
              <a:buAutoNum type="arabicPeriod"/>
            </a:pPr>
            <a:r>
              <a:rPr lang="ja-JP" altLang="en-US" sz="2800" dirty="0"/>
              <a:t>「誰かの状況を改善しようとするとき，他の人の状況を悪化させないでそれが可能」なら，</a:t>
            </a:r>
            <a:r>
              <a:rPr lang="ja-JP" altLang="en-US" sz="2800" u="sng" dirty="0"/>
              <a:t>パレート改善の余地がある</a:t>
            </a:r>
            <a:r>
              <a:rPr lang="ja-JP" altLang="en-US" sz="2800" dirty="0"/>
              <a:t>と言う。</a:t>
            </a:r>
            <a:endParaRPr lang="en-US" altLang="ja-JP" sz="2800" dirty="0"/>
          </a:p>
          <a:p>
            <a:pPr marL="0" indent="0">
              <a:lnSpc>
                <a:spcPct val="80000"/>
              </a:lnSpc>
              <a:buNone/>
            </a:pPr>
            <a:r>
              <a:rPr lang="ja-JP" altLang="en-US" sz="2800" dirty="0"/>
              <a:t>→パレート改善の余地がある</a:t>
            </a:r>
            <a:endParaRPr lang="en-US" altLang="ja-JP" sz="2800" dirty="0"/>
          </a:p>
          <a:p>
            <a:pPr marL="0" indent="0">
              <a:lnSpc>
                <a:spcPct val="80000"/>
              </a:lnSpc>
              <a:buNone/>
            </a:pPr>
            <a:r>
              <a:rPr lang="en-US" altLang="ja-JP" sz="2800" dirty="0"/>
              <a:t>	</a:t>
            </a:r>
            <a:r>
              <a:rPr lang="ja-JP" altLang="en-US" sz="2800" dirty="0"/>
              <a:t>→個人主義的な価値判断</a:t>
            </a:r>
            <a:endParaRPr lang="en-US" altLang="ja-JP" sz="2800" dirty="0"/>
          </a:p>
          <a:p>
            <a:pPr marL="0" indent="0">
              <a:lnSpc>
                <a:spcPct val="80000"/>
              </a:lnSpc>
              <a:buNone/>
            </a:pPr>
            <a:r>
              <a:rPr lang="en-US" altLang="ja-JP" sz="2800" dirty="0"/>
              <a:t>		</a:t>
            </a:r>
            <a:endParaRPr lang="ja-JP" altLang="en-US" sz="2800" dirty="0"/>
          </a:p>
          <a:p>
            <a:pPr marL="609600" indent="-609600">
              <a:lnSpc>
                <a:spcPct val="80000"/>
              </a:lnSpc>
              <a:buFont typeface="Wingdings" pitchFamily="2" charset="2"/>
              <a:buNone/>
            </a:pPr>
            <a:endParaRPr lang="ja-JP" altLang="en-US" sz="2800" dirty="0"/>
          </a:p>
          <a:p>
            <a:pPr marL="990600" lvl="1" indent="-533400">
              <a:lnSpc>
                <a:spcPct val="80000"/>
              </a:lnSpc>
            </a:pPr>
            <a:r>
              <a:rPr lang="ja-JP" altLang="en-US" sz="2400" dirty="0"/>
              <a:t>パレート改善の余地が無いような状況がパレート効率的な状況である→全ての人をよくする事は不可能であり、誰かが不利益を被らなきゃいけない</a:t>
            </a:r>
            <a:endParaRPr lang="ja-JP" altLang="en-US" sz="2000" dirty="0"/>
          </a:p>
          <a:p>
            <a:pPr marL="990600" lvl="1" indent="-533400">
              <a:lnSpc>
                <a:spcPct val="80000"/>
              </a:lnSpc>
            </a:pPr>
            <a:r>
              <a:rPr lang="en-US" altLang="ja-JP" sz="2400" dirty="0"/>
              <a:t>2.</a:t>
            </a:r>
            <a:r>
              <a:rPr lang="ja-JP" altLang="en-US" sz="2400" dirty="0"/>
              <a:t>の状況</a:t>
            </a:r>
            <a:r>
              <a:rPr lang="ja-JP" altLang="en-US" sz="2400" dirty="0">
                <a:cs typeface="Arial" charset="0"/>
              </a:rPr>
              <a:t>↔「全ての人の状況を改善できる」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1004</Words>
  <Application>Microsoft Macintosh PowerPoint</Application>
  <PresentationFormat>On-screen Show (4:3)</PresentationFormat>
  <Paragraphs>312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ＭＳ Ｐゴシック</vt:lpstr>
      <vt:lpstr>Arial</vt:lpstr>
      <vt:lpstr>Calibri</vt:lpstr>
      <vt:lpstr>Symbol</vt:lpstr>
      <vt:lpstr>Times New Roman</vt:lpstr>
      <vt:lpstr>Wingdings</vt:lpstr>
      <vt:lpstr>Office ​​テーマ</vt:lpstr>
      <vt:lpstr>市場均衡と厚生経済学の基本定理</vt:lpstr>
      <vt:lpstr>部分均衡分析での結果</vt:lpstr>
      <vt:lpstr>PowerPoint Presentation</vt:lpstr>
      <vt:lpstr>PowerPoint Presentation</vt:lpstr>
      <vt:lpstr>PowerPoint Presentation</vt:lpstr>
      <vt:lpstr>厚生経済学の基本定理 部分均衡分析における社会的余剰最大化の一般化</vt:lpstr>
      <vt:lpstr>PowerPoint Presentation</vt:lpstr>
      <vt:lpstr>厚生経済学の基本定理(2)</vt:lpstr>
      <vt:lpstr>パレート効率性の定義</vt:lpstr>
      <vt:lpstr>パレート効率性　1財のケース</vt:lpstr>
      <vt:lpstr>PowerPoint Presentation</vt:lpstr>
      <vt:lpstr>2財のケース</vt:lpstr>
      <vt:lpstr>エッジワースの箱 Edgeworth’s box</vt:lpstr>
      <vt:lpstr>PowerPoint Presentation</vt:lpstr>
      <vt:lpstr>エッジワースの箱(2)</vt:lpstr>
      <vt:lpstr>PowerPoint Presentation</vt:lpstr>
      <vt:lpstr>パレート効率性の条件</vt:lpstr>
      <vt:lpstr>PowerPoint Presentation</vt:lpstr>
      <vt:lpstr>パレート効率的な点の集まり 契約曲線</vt:lpstr>
      <vt:lpstr>消費におけるパレート効率性の条件</vt:lpstr>
      <vt:lpstr>生産におけるパレート効率性</vt:lpstr>
      <vt:lpstr>生産におけるパレート効率性(2)</vt:lpstr>
      <vt:lpstr>PowerPoint Presentation</vt:lpstr>
      <vt:lpstr>生産におけるパレート効率性(3)</vt:lpstr>
      <vt:lpstr>生産と消費におけるパレート効率性</vt:lpstr>
      <vt:lpstr>生産可能性フロンティア Production Possibility Frontier</vt:lpstr>
      <vt:lpstr>PowerPoint Presentation</vt:lpstr>
      <vt:lpstr>生産と消費におけるパレート効率性</vt:lpstr>
      <vt:lpstr>PowerPoint Presentation</vt:lpstr>
      <vt:lpstr>パレート効率性の条件　まとめ</vt:lpstr>
      <vt:lpstr>PowerPoint Presentation</vt:lpstr>
      <vt:lpstr>厚生経済学の基本定理</vt:lpstr>
      <vt:lpstr>分配の公平性 →分配の効率性、全ての条件を満たす</vt:lpstr>
      <vt:lpstr>PowerPoint Presentation</vt:lpstr>
      <vt:lpstr>PowerPoint Presentation</vt:lpstr>
    </vt:vector>
  </TitlesOfParts>
  <Company>Keio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市場均衡と厚生経済学の基本定理</dc:title>
  <dc:creator>Yoshibumi Aso</dc:creator>
  <cp:lastModifiedBy>星野 寛人</cp:lastModifiedBy>
  <cp:revision>51</cp:revision>
  <dcterms:created xsi:type="dcterms:W3CDTF">2005-06-13T01:06:50Z</dcterms:created>
  <dcterms:modified xsi:type="dcterms:W3CDTF">2018-06-20T03:08:29Z</dcterms:modified>
</cp:coreProperties>
</file>