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handoutMasterIdLst>
    <p:handoutMasterId r:id="rId39"/>
  </p:handoutMasterIdLst>
  <p:sldIdLst>
    <p:sldId id="256" r:id="rId2"/>
    <p:sldId id="258" r:id="rId3"/>
    <p:sldId id="259" r:id="rId4"/>
    <p:sldId id="257" r:id="rId5"/>
    <p:sldId id="260" r:id="rId6"/>
    <p:sldId id="261" r:id="rId7"/>
    <p:sldId id="263" r:id="rId8"/>
    <p:sldId id="264" r:id="rId9"/>
    <p:sldId id="265" r:id="rId10"/>
    <p:sldId id="266" r:id="rId11"/>
    <p:sldId id="267" r:id="rId12"/>
    <p:sldId id="268" r:id="rId13"/>
    <p:sldId id="288" r:id="rId14"/>
    <p:sldId id="289" r:id="rId15"/>
    <p:sldId id="269" r:id="rId16"/>
    <p:sldId id="270" r:id="rId17"/>
    <p:sldId id="271" r:id="rId18"/>
    <p:sldId id="286" r:id="rId19"/>
    <p:sldId id="273" r:id="rId20"/>
    <p:sldId id="277" r:id="rId21"/>
    <p:sldId id="275" r:id="rId22"/>
    <p:sldId id="278" r:id="rId23"/>
    <p:sldId id="274" r:id="rId24"/>
    <p:sldId id="279" r:id="rId25"/>
    <p:sldId id="281" r:id="rId26"/>
    <p:sldId id="283" r:id="rId27"/>
    <p:sldId id="287" r:id="rId28"/>
    <p:sldId id="282" r:id="rId29"/>
    <p:sldId id="284" r:id="rId30"/>
    <p:sldId id="290" r:id="rId31"/>
    <p:sldId id="291" r:id="rId32"/>
    <p:sldId id="292" r:id="rId33"/>
    <p:sldId id="293" r:id="rId34"/>
    <p:sldId id="294" r:id="rId35"/>
    <p:sldId id="295" r:id="rId36"/>
    <p:sldId id="296" r:id="rId37"/>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p:cViewPr varScale="1">
        <p:scale>
          <a:sx n="106" d="100"/>
          <a:sy n="106" d="100"/>
        </p:scale>
        <p:origin x="180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defTabSz="990600">
              <a:defRPr sz="1300"/>
            </a:lvl1pPr>
          </a:lstStyle>
          <a:p>
            <a:endParaRPr lang="en-US" altLang="ja-JP"/>
          </a:p>
        </p:txBody>
      </p:sp>
      <p:sp>
        <p:nvSpPr>
          <p:cNvPr id="37891"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r" defTabSz="990600">
              <a:defRPr sz="1300"/>
            </a:lvl1pPr>
          </a:lstStyle>
          <a:p>
            <a:endParaRPr lang="en-US" altLang="ja-JP"/>
          </a:p>
        </p:txBody>
      </p:sp>
      <p:sp>
        <p:nvSpPr>
          <p:cNvPr id="37892"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defTabSz="990600">
              <a:defRPr sz="1300"/>
            </a:lvl1pPr>
          </a:lstStyle>
          <a:p>
            <a:endParaRPr lang="en-US" altLang="ja-JP"/>
          </a:p>
        </p:txBody>
      </p:sp>
      <p:sp>
        <p:nvSpPr>
          <p:cNvPr id="37893"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r" defTabSz="990600">
              <a:defRPr sz="1300"/>
            </a:lvl1pPr>
          </a:lstStyle>
          <a:p>
            <a:fld id="{3FBCAE5B-E62A-4A6E-8294-6937778504F7}" type="slidenum">
              <a:rPr lang="en-US" altLang="ja-JP"/>
              <a:pPr/>
              <a:t>‹#›</a:t>
            </a:fld>
            <a:endParaRPr lang="en-US" altLang="ja-JP"/>
          </a:p>
        </p:txBody>
      </p:sp>
    </p:spTree>
    <p:extLst>
      <p:ext uri="{BB962C8B-B14F-4D97-AF65-F5344CB8AC3E}">
        <p14:creationId xmlns:p14="http://schemas.microsoft.com/office/powerpoint/2010/main" val="106178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02A08441-1362-41C5-9C97-21F2C1CF39EC}" type="datetimeFigureOut">
              <a:rPr kumimoji="1" lang="ja-JP" altLang="en-US" smtClean="0"/>
              <a:t>2018/7/7</a:t>
            </a:fld>
            <a:endParaRPr kumimoji="1" lang="ja-JP" altLang="en-US"/>
          </a:p>
        </p:txBody>
      </p:sp>
      <p:sp>
        <p:nvSpPr>
          <p:cNvPr id="4" name="スライド イメージ プレースホルダー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FBA1D276-9580-41FB-AF53-F23DA6074268}" type="slidenum">
              <a:rPr kumimoji="1" lang="ja-JP" altLang="en-US" smtClean="0"/>
              <a:t>‹#›</a:t>
            </a:fld>
            <a:endParaRPr kumimoji="1" lang="ja-JP" altLang="en-US"/>
          </a:p>
        </p:txBody>
      </p:sp>
    </p:spTree>
    <p:extLst>
      <p:ext uri="{BB962C8B-B14F-4D97-AF65-F5344CB8AC3E}">
        <p14:creationId xmlns:p14="http://schemas.microsoft.com/office/powerpoint/2010/main" val="33152922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BA1D276-9580-41FB-AF53-F23DA6074268}" type="slidenum">
              <a:rPr kumimoji="1" lang="ja-JP" altLang="en-US" smtClean="0"/>
              <a:t>31</a:t>
            </a:fld>
            <a:endParaRPr kumimoji="1" lang="ja-JP" altLang="en-US"/>
          </a:p>
        </p:txBody>
      </p:sp>
    </p:spTree>
    <p:extLst>
      <p:ext uri="{BB962C8B-B14F-4D97-AF65-F5344CB8AC3E}">
        <p14:creationId xmlns:p14="http://schemas.microsoft.com/office/powerpoint/2010/main" val="200578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9D0D442C-5864-4710-9B80-6AB450065DA5}" type="slidenum">
              <a:rPr lang="en-US" altLang="ja-JP" smtClean="0"/>
              <a:pPr/>
              <a:t>‹#›</a:t>
            </a:fld>
            <a:endParaRPr lang="en-US" altLang="ja-JP"/>
          </a:p>
        </p:txBody>
      </p:sp>
    </p:spTree>
    <p:extLst>
      <p:ext uri="{BB962C8B-B14F-4D97-AF65-F5344CB8AC3E}">
        <p14:creationId xmlns:p14="http://schemas.microsoft.com/office/powerpoint/2010/main" val="194632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3C486647-EDB7-46D8-BA32-707E11B39F7C}" type="slidenum">
              <a:rPr lang="en-US" altLang="ja-JP" smtClean="0"/>
              <a:pPr/>
              <a:t>‹#›</a:t>
            </a:fld>
            <a:endParaRPr lang="en-US" altLang="ja-JP"/>
          </a:p>
        </p:txBody>
      </p:sp>
    </p:spTree>
    <p:extLst>
      <p:ext uri="{BB962C8B-B14F-4D97-AF65-F5344CB8AC3E}">
        <p14:creationId xmlns:p14="http://schemas.microsoft.com/office/powerpoint/2010/main" val="137052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C8ECA7F2-448D-4D60-ABB7-08CC5B4B3411}" type="slidenum">
              <a:rPr lang="en-US" altLang="ja-JP" smtClean="0"/>
              <a:pPr/>
              <a:t>‹#›</a:t>
            </a:fld>
            <a:endParaRPr lang="en-US" altLang="ja-JP"/>
          </a:p>
        </p:txBody>
      </p:sp>
    </p:spTree>
    <p:extLst>
      <p:ext uri="{BB962C8B-B14F-4D97-AF65-F5344CB8AC3E}">
        <p14:creationId xmlns:p14="http://schemas.microsoft.com/office/powerpoint/2010/main" val="1477161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457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9902A789-06B8-4D9E-A559-1109F5DBF729}"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76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A6BBD634-C4DD-4847-ABD8-723B2A11B86D}" type="slidenum">
              <a:rPr lang="en-US" altLang="ja-JP" smtClean="0"/>
              <a:pPr/>
              <a:t>‹#›</a:t>
            </a:fld>
            <a:endParaRPr lang="en-US" altLang="ja-JP"/>
          </a:p>
        </p:txBody>
      </p:sp>
    </p:spTree>
    <p:extLst>
      <p:ext uri="{BB962C8B-B14F-4D97-AF65-F5344CB8AC3E}">
        <p14:creationId xmlns:p14="http://schemas.microsoft.com/office/powerpoint/2010/main" val="15012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069007BB-CFBD-4931-BD5F-590FB7DBAE2F}" type="slidenum">
              <a:rPr lang="en-US" altLang="ja-JP" smtClean="0"/>
              <a:pPr/>
              <a:t>‹#›</a:t>
            </a:fld>
            <a:endParaRPr lang="en-US" altLang="ja-JP"/>
          </a:p>
        </p:txBody>
      </p:sp>
    </p:spTree>
    <p:extLst>
      <p:ext uri="{BB962C8B-B14F-4D97-AF65-F5344CB8AC3E}">
        <p14:creationId xmlns:p14="http://schemas.microsoft.com/office/powerpoint/2010/main" val="29156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E07B8168-9997-45A0-963F-A6D115A91909}" type="slidenum">
              <a:rPr lang="en-US" altLang="ja-JP" smtClean="0"/>
              <a:pPr/>
              <a:t>‹#›</a:t>
            </a:fld>
            <a:endParaRPr lang="en-US" altLang="ja-JP"/>
          </a:p>
        </p:txBody>
      </p:sp>
    </p:spTree>
    <p:extLst>
      <p:ext uri="{BB962C8B-B14F-4D97-AF65-F5344CB8AC3E}">
        <p14:creationId xmlns:p14="http://schemas.microsoft.com/office/powerpoint/2010/main" val="283431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lang="en-US" altLang="ja-JP"/>
          </a:p>
        </p:txBody>
      </p:sp>
      <p:sp>
        <p:nvSpPr>
          <p:cNvPr id="8" name="フッター プレースホルダー 7"/>
          <p:cNvSpPr>
            <a:spLocks noGrp="1"/>
          </p:cNvSpPr>
          <p:nvPr>
            <p:ph type="ftr" sz="quarter" idx="11"/>
          </p:nvPr>
        </p:nvSpPr>
        <p:spPr/>
        <p:txBody>
          <a:bodyPr/>
          <a:lstStyle/>
          <a:p>
            <a:endParaRPr lang="en-US" altLang="ja-JP"/>
          </a:p>
        </p:txBody>
      </p:sp>
      <p:sp>
        <p:nvSpPr>
          <p:cNvPr id="9" name="スライド番号プレースホルダー 8"/>
          <p:cNvSpPr>
            <a:spLocks noGrp="1"/>
          </p:cNvSpPr>
          <p:nvPr>
            <p:ph type="sldNum" sz="quarter" idx="12"/>
          </p:nvPr>
        </p:nvSpPr>
        <p:spPr/>
        <p:txBody>
          <a:bodyPr/>
          <a:lstStyle/>
          <a:p>
            <a:fld id="{C77C36CA-6491-48E9-9EF6-17A444339806}" type="slidenum">
              <a:rPr lang="en-US" altLang="ja-JP" smtClean="0"/>
              <a:pPr/>
              <a:t>‹#›</a:t>
            </a:fld>
            <a:endParaRPr lang="en-US" altLang="ja-JP"/>
          </a:p>
        </p:txBody>
      </p:sp>
    </p:spTree>
    <p:extLst>
      <p:ext uri="{BB962C8B-B14F-4D97-AF65-F5344CB8AC3E}">
        <p14:creationId xmlns:p14="http://schemas.microsoft.com/office/powerpoint/2010/main" val="179983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lang="en-US" altLang="ja-JP"/>
          </a:p>
        </p:txBody>
      </p:sp>
      <p:sp>
        <p:nvSpPr>
          <p:cNvPr id="4" name="フッター プレースホルダー 3"/>
          <p:cNvSpPr>
            <a:spLocks noGrp="1"/>
          </p:cNvSpPr>
          <p:nvPr>
            <p:ph type="ftr" sz="quarter" idx="11"/>
          </p:nvPr>
        </p:nvSpPr>
        <p:spPr/>
        <p:txBody>
          <a:bodyPr/>
          <a:lstStyle/>
          <a:p>
            <a:endParaRPr lang="en-US" altLang="ja-JP"/>
          </a:p>
        </p:txBody>
      </p:sp>
      <p:sp>
        <p:nvSpPr>
          <p:cNvPr id="5" name="スライド番号プレースホルダー 4"/>
          <p:cNvSpPr>
            <a:spLocks noGrp="1"/>
          </p:cNvSpPr>
          <p:nvPr>
            <p:ph type="sldNum" sz="quarter" idx="12"/>
          </p:nvPr>
        </p:nvSpPr>
        <p:spPr/>
        <p:txBody>
          <a:bodyPr/>
          <a:lstStyle/>
          <a:p>
            <a:fld id="{00992CC2-F183-4E76-9255-99247061939D}" type="slidenum">
              <a:rPr lang="en-US" altLang="ja-JP" smtClean="0"/>
              <a:pPr/>
              <a:t>‹#›</a:t>
            </a:fld>
            <a:endParaRPr lang="en-US" altLang="ja-JP"/>
          </a:p>
        </p:txBody>
      </p:sp>
    </p:spTree>
    <p:extLst>
      <p:ext uri="{BB962C8B-B14F-4D97-AF65-F5344CB8AC3E}">
        <p14:creationId xmlns:p14="http://schemas.microsoft.com/office/powerpoint/2010/main" val="292280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lang="en-US" altLang="ja-JP"/>
          </a:p>
        </p:txBody>
      </p:sp>
      <p:sp>
        <p:nvSpPr>
          <p:cNvPr id="3" name="フッター プレースホルダー 2"/>
          <p:cNvSpPr>
            <a:spLocks noGrp="1"/>
          </p:cNvSpPr>
          <p:nvPr>
            <p:ph type="ftr" sz="quarter" idx="11"/>
          </p:nvPr>
        </p:nvSpPr>
        <p:spPr/>
        <p:txBody>
          <a:bodyPr/>
          <a:lstStyle/>
          <a:p>
            <a:endParaRPr lang="en-US" altLang="ja-JP"/>
          </a:p>
        </p:txBody>
      </p:sp>
      <p:sp>
        <p:nvSpPr>
          <p:cNvPr id="4" name="スライド番号プレースホルダー 3"/>
          <p:cNvSpPr>
            <a:spLocks noGrp="1"/>
          </p:cNvSpPr>
          <p:nvPr>
            <p:ph type="sldNum" sz="quarter" idx="12"/>
          </p:nvPr>
        </p:nvSpPr>
        <p:spPr/>
        <p:txBody>
          <a:bodyPr/>
          <a:lstStyle/>
          <a:p>
            <a:fld id="{3D58CB15-4E24-4346-ABBA-BF7FB76C649C}" type="slidenum">
              <a:rPr lang="en-US" altLang="ja-JP" smtClean="0"/>
              <a:pPr/>
              <a:t>‹#›</a:t>
            </a:fld>
            <a:endParaRPr lang="en-US" altLang="ja-JP"/>
          </a:p>
        </p:txBody>
      </p:sp>
    </p:spTree>
    <p:extLst>
      <p:ext uri="{BB962C8B-B14F-4D97-AF65-F5344CB8AC3E}">
        <p14:creationId xmlns:p14="http://schemas.microsoft.com/office/powerpoint/2010/main" val="407310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876F2B5C-7FA3-4353-94A1-5AF6EAC23809}" type="slidenum">
              <a:rPr lang="en-US" altLang="ja-JP" smtClean="0"/>
              <a:pPr/>
              <a:t>‹#›</a:t>
            </a:fld>
            <a:endParaRPr lang="en-US" altLang="ja-JP"/>
          </a:p>
        </p:txBody>
      </p:sp>
    </p:spTree>
    <p:extLst>
      <p:ext uri="{BB962C8B-B14F-4D97-AF65-F5344CB8AC3E}">
        <p14:creationId xmlns:p14="http://schemas.microsoft.com/office/powerpoint/2010/main" val="2958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FABE199C-D83D-4766-A81A-75088770C14B}" type="slidenum">
              <a:rPr lang="en-US" altLang="ja-JP" smtClean="0"/>
              <a:pPr/>
              <a:t>‹#›</a:t>
            </a:fld>
            <a:endParaRPr lang="en-US" altLang="ja-JP"/>
          </a:p>
        </p:txBody>
      </p:sp>
    </p:spTree>
    <p:extLst>
      <p:ext uri="{BB962C8B-B14F-4D97-AF65-F5344CB8AC3E}">
        <p14:creationId xmlns:p14="http://schemas.microsoft.com/office/powerpoint/2010/main" val="1027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77D70-BC23-4784-8181-6C2B6506C2FE}" type="slidenum">
              <a:rPr lang="en-US" altLang="ja-JP" smtClean="0"/>
              <a:pPr/>
              <a:t>‹#›</a:t>
            </a:fld>
            <a:endParaRPr lang="en-US" altLang="ja-JP"/>
          </a:p>
        </p:txBody>
      </p:sp>
    </p:spTree>
    <p:extLst>
      <p:ext uri="{BB962C8B-B14F-4D97-AF65-F5344CB8AC3E}">
        <p14:creationId xmlns:p14="http://schemas.microsoft.com/office/powerpoint/2010/main" val="34749635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ja-JP" altLang="en-US"/>
              <a:t>ミクロ経済学入門</a:t>
            </a:r>
          </a:p>
        </p:txBody>
      </p:sp>
      <p:sp>
        <p:nvSpPr>
          <p:cNvPr id="2053" name="Rectangle 5"/>
          <p:cNvSpPr>
            <a:spLocks noGrp="1" noChangeArrowheads="1"/>
          </p:cNvSpPr>
          <p:nvPr>
            <p:ph idx="1"/>
          </p:nvPr>
        </p:nvSpPr>
        <p:spPr/>
        <p:txBody>
          <a:bodyPr/>
          <a:lstStyle/>
          <a:p>
            <a:pPr marL="609600" indent="-609600">
              <a:lnSpc>
                <a:spcPct val="90000"/>
              </a:lnSpc>
              <a:buFontTx/>
              <a:buAutoNum type="arabicPeriod"/>
            </a:pPr>
            <a:r>
              <a:rPr lang="ja-JP" altLang="en-US" sz="2800"/>
              <a:t>ミクロ経済学とは何か</a:t>
            </a:r>
          </a:p>
          <a:p>
            <a:pPr marL="990600" lvl="1" indent="-533400">
              <a:lnSpc>
                <a:spcPct val="90000"/>
              </a:lnSpc>
              <a:buClr>
                <a:schemeClr val="tx1"/>
              </a:buClr>
              <a:buFontTx/>
              <a:buChar char="•"/>
            </a:pPr>
            <a:r>
              <a:rPr lang="ja-JP" altLang="en-US" sz="2400"/>
              <a:t>ミクロ経済学とマクロ経済学</a:t>
            </a:r>
          </a:p>
          <a:p>
            <a:pPr marL="990600" lvl="1" indent="-533400">
              <a:lnSpc>
                <a:spcPct val="90000"/>
              </a:lnSpc>
              <a:buClr>
                <a:schemeClr val="tx1"/>
              </a:buClr>
              <a:buFontTx/>
              <a:buChar char="•"/>
            </a:pPr>
            <a:r>
              <a:rPr lang="ja-JP" altLang="en-US" sz="2400"/>
              <a:t>部分均衡分析と一般均衡分析</a:t>
            </a:r>
          </a:p>
          <a:p>
            <a:pPr marL="990600" lvl="1" indent="-533400">
              <a:lnSpc>
                <a:spcPct val="90000"/>
              </a:lnSpc>
              <a:buClr>
                <a:schemeClr val="tx1"/>
              </a:buClr>
              <a:buFontTx/>
              <a:buChar char="•"/>
            </a:pPr>
            <a:r>
              <a:rPr lang="ja-JP" altLang="en-US" sz="2400"/>
              <a:t>ミクロ経済学の方法論的特徴</a:t>
            </a:r>
          </a:p>
          <a:p>
            <a:pPr marL="990600" lvl="1" indent="-533400">
              <a:lnSpc>
                <a:spcPct val="90000"/>
              </a:lnSpc>
              <a:buClr>
                <a:schemeClr val="tx1"/>
              </a:buClr>
              <a:buFontTx/>
              <a:buChar char="•"/>
            </a:pPr>
            <a:r>
              <a:rPr lang="ja-JP" altLang="en-US" sz="2400"/>
              <a:t>応用分野</a:t>
            </a:r>
          </a:p>
          <a:p>
            <a:pPr marL="609600" indent="-609600">
              <a:lnSpc>
                <a:spcPct val="90000"/>
              </a:lnSpc>
              <a:buFontTx/>
              <a:buAutoNum type="arabicPeriod"/>
            </a:pPr>
            <a:r>
              <a:rPr lang="ja-JP" altLang="en-US" sz="2800"/>
              <a:t>ミクロ経済学の基礎概念</a:t>
            </a:r>
          </a:p>
          <a:p>
            <a:pPr marL="990600" lvl="1" indent="-533400">
              <a:lnSpc>
                <a:spcPct val="90000"/>
              </a:lnSpc>
              <a:buClr>
                <a:schemeClr val="tx1"/>
              </a:buClr>
              <a:buFontTx/>
              <a:buChar char="•"/>
            </a:pPr>
            <a:r>
              <a:rPr lang="ja-JP" altLang="en-US" sz="2400"/>
              <a:t>需要曲線，供給曲線</a:t>
            </a:r>
          </a:p>
          <a:p>
            <a:pPr marL="990600" lvl="1" indent="-533400">
              <a:lnSpc>
                <a:spcPct val="90000"/>
              </a:lnSpc>
              <a:buClr>
                <a:schemeClr val="tx1"/>
              </a:buClr>
              <a:buFontTx/>
              <a:buChar char="•"/>
            </a:pPr>
            <a:r>
              <a:rPr lang="ja-JP" altLang="en-US" sz="2400"/>
              <a:t>市場均衡，消費者余剰・生産者余剰</a:t>
            </a:r>
          </a:p>
          <a:p>
            <a:pPr marL="609600" indent="-609600">
              <a:lnSpc>
                <a:spcPct val="90000"/>
              </a:lnSpc>
              <a:buFontTx/>
              <a:buAutoNum type="arabicPeriod"/>
            </a:pPr>
            <a:r>
              <a:rPr lang="ja-JP" altLang="en-US" sz="2800"/>
              <a:t>価格メカニズムの役割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ja-JP" altLang="en-US" sz="3200"/>
              <a:t>需要曲線，供給曲線の背後にある意思決定</a:t>
            </a:r>
          </a:p>
        </p:txBody>
      </p:sp>
      <p:sp>
        <p:nvSpPr>
          <p:cNvPr id="15363" name="Rectangle 3"/>
          <p:cNvSpPr>
            <a:spLocks noGrp="1" noChangeArrowheads="1"/>
          </p:cNvSpPr>
          <p:nvPr>
            <p:ph idx="1"/>
          </p:nvPr>
        </p:nvSpPr>
        <p:spPr/>
        <p:txBody>
          <a:bodyPr/>
          <a:lstStyle/>
          <a:p>
            <a:pPr>
              <a:lnSpc>
                <a:spcPct val="80000"/>
              </a:lnSpc>
              <a:buFont typeface="Wingdings" pitchFamily="2" charset="2"/>
              <a:buNone/>
            </a:pPr>
            <a:r>
              <a:rPr lang="ja-JP" altLang="en-US" sz="2800" dirty="0"/>
              <a:t>生産物市場</a:t>
            </a:r>
          </a:p>
          <a:p>
            <a:pPr>
              <a:lnSpc>
                <a:spcPct val="80000"/>
              </a:lnSpc>
            </a:pPr>
            <a:r>
              <a:rPr lang="ja-JP" altLang="en-US" sz="2800" dirty="0"/>
              <a:t>需要曲線</a:t>
            </a:r>
            <a:r>
              <a:rPr lang="ja-JP" altLang="en-US" sz="2800" dirty="0">
                <a:sym typeface="Wingdings" pitchFamily="2" charset="2"/>
              </a:rPr>
              <a:t>家計（消費者）</a:t>
            </a:r>
            <a:r>
              <a:rPr lang="ja-JP" altLang="en-US" sz="2800" dirty="0"/>
              <a:t>の意思決定</a:t>
            </a:r>
          </a:p>
          <a:p>
            <a:pPr lvl="1">
              <a:lnSpc>
                <a:spcPct val="80000"/>
              </a:lnSpc>
            </a:pPr>
            <a:r>
              <a:rPr lang="ja-JP" altLang="en-US" sz="2400" dirty="0"/>
              <a:t>市場で決まった価格をみて，予算の制約のもとで買うか買わないか（他の財を買う）の選択</a:t>
            </a:r>
            <a:endParaRPr lang="en-US" altLang="ja-JP" sz="2400" dirty="0"/>
          </a:p>
          <a:p>
            <a:pPr lvl="2">
              <a:lnSpc>
                <a:spcPct val="80000"/>
              </a:lnSpc>
            </a:pPr>
            <a:r>
              <a:rPr lang="ja-JP" altLang="en-US" sz="2000" dirty="0"/>
              <a:t>他の財の価格との比較であることに注意</a:t>
            </a:r>
          </a:p>
          <a:p>
            <a:pPr>
              <a:lnSpc>
                <a:spcPct val="80000"/>
              </a:lnSpc>
            </a:pPr>
            <a:r>
              <a:rPr lang="ja-JP" altLang="en-US" sz="2800" dirty="0"/>
              <a:t>供給曲線</a:t>
            </a:r>
            <a:r>
              <a:rPr lang="ja-JP" altLang="en-US" sz="2800" dirty="0">
                <a:sym typeface="Wingdings" pitchFamily="2" charset="2"/>
              </a:rPr>
              <a:t>企業（生産者）の意思決定</a:t>
            </a:r>
          </a:p>
          <a:p>
            <a:pPr lvl="1">
              <a:lnSpc>
                <a:spcPct val="80000"/>
              </a:lnSpc>
            </a:pPr>
            <a:r>
              <a:rPr lang="ja-JP" altLang="en-US" sz="2400" dirty="0"/>
              <a:t>市場で決まった価格をみて，その財を生産することが利益になるかどうかを判断</a:t>
            </a:r>
          </a:p>
          <a:p>
            <a:pPr>
              <a:lnSpc>
                <a:spcPct val="80000"/>
              </a:lnSpc>
              <a:buFont typeface="Wingdings" pitchFamily="2" charset="2"/>
              <a:buNone/>
            </a:pPr>
            <a:r>
              <a:rPr lang="ja-JP" altLang="en-US" sz="2800" dirty="0"/>
              <a:t>生産要素市場</a:t>
            </a:r>
          </a:p>
          <a:p>
            <a:pPr>
              <a:lnSpc>
                <a:spcPct val="80000"/>
              </a:lnSpc>
            </a:pPr>
            <a:r>
              <a:rPr lang="ja-JP" altLang="en-US" sz="2800" dirty="0"/>
              <a:t>需要曲線</a:t>
            </a:r>
            <a:r>
              <a:rPr lang="ja-JP" altLang="en-US" sz="2800" dirty="0">
                <a:sym typeface="Wingdings" pitchFamily="2" charset="2"/>
              </a:rPr>
              <a:t>企業（雇用主）</a:t>
            </a:r>
          </a:p>
          <a:p>
            <a:pPr>
              <a:lnSpc>
                <a:spcPct val="80000"/>
              </a:lnSpc>
            </a:pPr>
            <a:r>
              <a:rPr lang="ja-JP" altLang="en-US" sz="2800" dirty="0"/>
              <a:t>供給曲線</a:t>
            </a:r>
            <a:r>
              <a:rPr lang="ja-JP" altLang="en-US" sz="2800" dirty="0">
                <a:sym typeface="Wingdings" pitchFamily="2" charset="2"/>
              </a:rPr>
              <a:t>家計</a:t>
            </a:r>
            <a:endParaRPr lang="ja-JP" altLang="en-US" sz="2800" dirty="0"/>
          </a:p>
          <a:p>
            <a:pPr lvl="2">
              <a:lnSpc>
                <a:spcPct val="80000"/>
              </a:lnSpc>
            </a:pPr>
            <a:endParaRPr lang="en-US" altLang="ja-JP"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ja-JP" altLang="en-US" dirty="0"/>
              <a:t>価格メカニズムの機能→</a:t>
            </a:r>
            <a:r>
              <a:rPr lang="en-US" altLang="ja-JP" dirty="0"/>
              <a:t>P9</a:t>
            </a:r>
            <a:endParaRPr lang="ja-JP" altLang="en-US" dirty="0"/>
          </a:p>
        </p:txBody>
      </p:sp>
      <p:sp>
        <p:nvSpPr>
          <p:cNvPr id="16387" name="Rectangle 3"/>
          <p:cNvSpPr>
            <a:spLocks noGrp="1" noChangeArrowheads="1"/>
          </p:cNvSpPr>
          <p:nvPr>
            <p:ph idx="1"/>
          </p:nvPr>
        </p:nvSpPr>
        <p:spPr/>
        <p:txBody>
          <a:bodyPr/>
          <a:lstStyle/>
          <a:p>
            <a:r>
              <a:rPr lang="ja-JP" altLang="en-US"/>
              <a:t>市場による資源配分</a:t>
            </a:r>
          </a:p>
          <a:p>
            <a:pPr lvl="1"/>
            <a:r>
              <a:rPr lang="ja-JP" altLang="en-US"/>
              <a:t>個々の経済主体（消費者，企業）はそれぞればらばらに意思決定</a:t>
            </a:r>
          </a:p>
          <a:p>
            <a:pPr lvl="1"/>
            <a:r>
              <a:rPr lang="ja-JP" altLang="en-US"/>
              <a:t>基本的には個々の利益の追求</a:t>
            </a:r>
          </a:p>
          <a:p>
            <a:pPr lvl="1"/>
            <a:r>
              <a:rPr lang="ja-JP" altLang="en-US"/>
              <a:t>しかし，全体としてはうまく機能</a:t>
            </a:r>
          </a:p>
          <a:p>
            <a:r>
              <a:rPr lang="ja-JP" altLang="en-US"/>
              <a:t>神のみえざる手（</a:t>
            </a:r>
            <a:r>
              <a:rPr lang="en-US" altLang="ja-JP"/>
              <a:t>Adam Smith)</a:t>
            </a:r>
          </a:p>
          <a:p>
            <a:r>
              <a:rPr lang="ja-JP" altLang="en-US"/>
              <a:t>中央計画経済の失敗（ソ連）</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ja-JP" altLang="en-US"/>
              <a:t>価格メカニズムの役割</a:t>
            </a:r>
            <a:r>
              <a:rPr lang="en-US" altLang="ja-JP"/>
              <a:t>(2)</a:t>
            </a:r>
          </a:p>
        </p:txBody>
      </p:sp>
      <p:sp>
        <p:nvSpPr>
          <p:cNvPr id="17411" name="Rectangle 3"/>
          <p:cNvSpPr>
            <a:spLocks noGrp="1" noChangeArrowheads="1"/>
          </p:cNvSpPr>
          <p:nvPr>
            <p:ph idx="1"/>
          </p:nvPr>
        </p:nvSpPr>
        <p:spPr/>
        <p:txBody>
          <a:bodyPr/>
          <a:lstStyle/>
          <a:p>
            <a:r>
              <a:rPr lang="ja-JP" altLang="en-US" sz="2800"/>
              <a:t>私的利益の追求</a:t>
            </a:r>
          </a:p>
          <a:p>
            <a:pPr lvl="1"/>
            <a:r>
              <a:rPr lang="ja-JP" altLang="en-US" sz="2400"/>
              <a:t>消費者の望む財を供給することが生産者の利益につながる</a:t>
            </a:r>
          </a:p>
          <a:p>
            <a:pPr lvl="1"/>
            <a:r>
              <a:rPr lang="ja-JP" altLang="en-US" sz="2400"/>
              <a:t>同じ品質の財を安く生産できれば，それは生産者の利益につながる（効率的な生産方法の追求）</a:t>
            </a:r>
          </a:p>
          <a:p>
            <a:pPr lvl="1"/>
            <a:r>
              <a:rPr lang="ja-JP" altLang="en-US" sz="2400"/>
              <a:t>消費者は同じ品質なら安い財を購入（資源の節約）</a:t>
            </a:r>
          </a:p>
          <a:p>
            <a:r>
              <a:rPr lang="ja-JP" altLang="en-US" sz="2800"/>
              <a:t>私的利益の追求が社会全体の利益を損ねる場合も存在</a:t>
            </a:r>
            <a:r>
              <a:rPr lang="ja-JP" altLang="en-US" sz="2800">
                <a:sym typeface="Wingdings" pitchFamily="2" charset="2"/>
              </a:rPr>
              <a:t> 公害など（</a:t>
            </a:r>
            <a:r>
              <a:rPr lang="ja-JP" altLang="en-US" sz="2800"/>
              <a:t>市場の失敗）</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ja-JP" altLang="en-US" dirty="0"/>
              <a:t>価格メカニズムの役割</a:t>
            </a:r>
            <a:r>
              <a:rPr lang="en-US" altLang="ja-JP" dirty="0"/>
              <a:t>(3)</a:t>
            </a:r>
          </a:p>
        </p:txBody>
      </p:sp>
      <p:sp>
        <p:nvSpPr>
          <p:cNvPr id="33795" name="Rectangle 3"/>
          <p:cNvSpPr>
            <a:spLocks noChangeArrowheads="1"/>
          </p:cNvSpPr>
          <p:nvPr/>
        </p:nvSpPr>
        <p:spPr bwMode="auto">
          <a:xfrm>
            <a:off x="4859338" y="2997200"/>
            <a:ext cx="1152525" cy="936625"/>
          </a:xfrm>
          <a:prstGeom prst="rect">
            <a:avLst/>
          </a:prstGeom>
          <a:solidFill>
            <a:schemeClr val="accent1">
              <a:alpha val="60000"/>
            </a:schemeClr>
          </a:solidFill>
          <a:ln w="9525">
            <a:solidFill>
              <a:schemeClr val="tx1"/>
            </a:solidFill>
            <a:miter lim="800000"/>
            <a:headEnd/>
            <a:tailEnd/>
          </a:ln>
          <a:effectLst/>
          <a:extLst/>
        </p:spPr>
        <p:txBody>
          <a:bodyPr wrap="none" anchor="ctr"/>
          <a:lstStyle/>
          <a:p>
            <a:pPr algn="ctr"/>
            <a:r>
              <a:rPr lang="en-US" altLang="ja-JP"/>
              <a:t>A</a:t>
            </a:r>
          </a:p>
        </p:txBody>
      </p:sp>
      <p:sp>
        <p:nvSpPr>
          <p:cNvPr id="33796" name="Rectangle 4"/>
          <p:cNvSpPr>
            <a:spLocks noChangeArrowheads="1"/>
          </p:cNvSpPr>
          <p:nvPr/>
        </p:nvSpPr>
        <p:spPr bwMode="auto">
          <a:xfrm>
            <a:off x="6731000" y="2997200"/>
            <a:ext cx="1152525" cy="936625"/>
          </a:xfrm>
          <a:prstGeom prst="rect">
            <a:avLst/>
          </a:prstGeom>
          <a:solidFill>
            <a:schemeClr val="accent1">
              <a:alpha val="60000"/>
            </a:schemeClr>
          </a:solidFill>
          <a:ln w="9525">
            <a:solidFill>
              <a:schemeClr val="tx1"/>
            </a:solidFill>
            <a:miter lim="800000"/>
            <a:headEnd/>
            <a:tailEnd/>
          </a:ln>
          <a:effectLst/>
          <a:extLst/>
        </p:spPr>
        <p:txBody>
          <a:bodyPr wrap="none" anchor="ctr"/>
          <a:lstStyle/>
          <a:p>
            <a:pPr algn="ctr"/>
            <a:r>
              <a:rPr lang="en-US" altLang="ja-JP"/>
              <a:t>B</a:t>
            </a:r>
          </a:p>
        </p:txBody>
      </p:sp>
      <p:cxnSp>
        <p:nvCxnSpPr>
          <p:cNvPr id="33797" name="AutoShape 5"/>
          <p:cNvCxnSpPr>
            <a:cxnSpLocks noChangeShapeType="1"/>
            <a:stCxn id="33795" idx="0"/>
            <a:endCxn id="33796" idx="0"/>
          </p:cNvCxnSpPr>
          <p:nvPr/>
        </p:nvCxnSpPr>
        <p:spPr bwMode="auto">
          <a:xfrm rot="5400000" flipV="1">
            <a:off x="6370638" y="2062162"/>
            <a:ext cx="1588" cy="1871663"/>
          </a:xfrm>
          <a:prstGeom prst="curvedConnector3">
            <a:avLst>
              <a:gd name="adj1" fmla="val -440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8" name="AutoShape 6"/>
          <p:cNvCxnSpPr>
            <a:cxnSpLocks noChangeShapeType="1"/>
            <a:stCxn id="33796" idx="2"/>
            <a:endCxn id="33795" idx="2"/>
          </p:cNvCxnSpPr>
          <p:nvPr/>
        </p:nvCxnSpPr>
        <p:spPr bwMode="auto">
          <a:xfrm rot="5400000">
            <a:off x="6370638" y="2998787"/>
            <a:ext cx="1588" cy="1871663"/>
          </a:xfrm>
          <a:prstGeom prst="curvedConnector3">
            <a:avLst>
              <a:gd name="adj1" fmla="val 4040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9" name="Text Box 7"/>
          <p:cNvSpPr txBox="1">
            <a:spLocks noChangeArrowheads="1"/>
          </p:cNvSpPr>
          <p:nvPr/>
        </p:nvSpPr>
        <p:spPr bwMode="auto">
          <a:xfrm>
            <a:off x="6011863" y="1844675"/>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a:t>bads</a:t>
            </a:r>
          </a:p>
        </p:txBody>
      </p:sp>
      <p:sp>
        <p:nvSpPr>
          <p:cNvPr id="33800" name="Text Box 8"/>
          <p:cNvSpPr txBox="1">
            <a:spLocks noChangeArrowheads="1"/>
          </p:cNvSpPr>
          <p:nvPr/>
        </p:nvSpPr>
        <p:spPr bwMode="auto">
          <a:xfrm>
            <a:off x="5938838" y="4725988"/>
            <a:ext cx="93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2000"/>
              <a:t>補償</a:t>
            </a:r>
          </a:p>
        </p:txBody>
      </p:sp>
      <p:sp>
        <p:nvSpPr>
          <p:cNvPr id="33801" name="Rectangle 9"/>
          <p:cNvSpPr>
            <a:spLocks noChangeArrowheads="1"/>
          </p:cNvSpPr>
          <p:nvPr/>
        </p:nvSpPr>
        <p:spPr bwMode="auto">
          <a:xfrm>
            <a:off x="1331913" y="2997200"/>
            <a:ext cx="1152525" cy="936625"/>
          </a:xfrm>
          <a:prstGeom prst="rect">
            <a:avLst/>
          </a:prstGeom>
          <a:solidFill>
            <a:schemeClr val="accent1">
              <a:alpha val="60000"/>
            </a:schemeClr>
          </a:solidFill>
          <a:ln w="9525">
            <a:solidFill>
              <a:schemeClr val="tx1"/>
            </a:solidFill>
            <a:miter lim="800000"/>
            <a:headEnd/>
            <a:tailEnd/>
          </a:ln>
          <a:effectLst/>
          <a:extLst/>
        </p:spPr>
        <p:txBody>
          <a:bodyPr wrap="none" anchor="ctr"/>
          <a:lstStyle/>
          <a:p>
            <a:pPr algn="ctr"/>
            <a:r>
              <a:rPr lang="en-US" altLang="ja-JP"/>
              <a:t>A</a:t>
            </a:r>
          </a:p>
        </p:txBody>
      </p:sp>
      <p:sp>
        <p:nvSpPr>
          <p:cNvPr id="33802" name="Rectangle 10"/>
          <p:cNvSpPr>
            <a:spLocks noChangeArrowheads="1"/>
          </p:cNvSpPr>
          <p:nvPr/>
        </p:nvSpPr>
        <p:spPr bwMode="auto">
          <a:xfrm>
            <a:off x="3203575" y="2997200"/>
            <a:ext cx="1152525" cy="936625"/>
          </a:xfrm>
          <a:prstGeom prst="rect">
            <a:avLst/>
          </a:prstGeom>
          <a:solidFill>
            <a:schemeClr val="accent1">
              <a:alpha val="60000"/>
            </a:schemeClr>
          </a:solidFill>
          <a:ln w="9525">
            <a:solidFill>
              <a:schemeClr val="tx1"/>
            </a:solidFill>
            <a:miter lim="800000"/>
            <a:headEnd/>
            <a:tailEnd/>
          </a:ln>
          <a:effectLst/>
          <a:extLst/>
        </p:spPr>
        <p:txBody>
          <a:bodyPr wrap="none" anchor="ctr"/>
          <a:lstStyle/>
          <a:p>
            <a:pPr algn="ctr"/>
            <a:r>
              <a:rPr lang="en-US" altLang="ja-JP"/>
              <a:t>B</a:t>
            </a:r>
          </a:p>
        </p:txBody>
      </p:sp>
      <p:cxnSp>
        <p:nvCxnSpPr>
          <p:cNvPr id="33803" name="AutoShape 11"/>
          <p:cNvCxnSpPr>
            <a:cxnSpLocks noChangeShapeType="1"/>
            <a:stCxn id="33801" idx="0"/>
            <a:endCxn id="33802" idx="0"/>
          </p:cNvCxnSpPr>
          <p:nvPr/>
        </p:nvCxnSpPr>
        <p:spPr bwMode="auto">
          <a:xfrm rot="5400000" flipV="1">
            <a:off x="2843213" y="2062162"/>
            <a:ext cx="1588" cy="1871663"/>
          </a:xfrm>
          <a:prstGeom prst="curvedConnector3">
            <a:avLst>
              <a:gd name="adj1" fmla="val -440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4" name="AutoShape 12"/>
          <p:cNvCxnSpPr>
            <a:cxnSpLocks noChangeShapeType="1"/>
            <a:stCxn id="33802" idx="2"/>
            <a:endCxn id="33801" idx="2"/>
          </p:cNvCxnSpPr>
          <p:nvPr/>
        </p:nvCxnSpPr>
        <p:spPr bwMode="auto">
          <a:xfrm rot="5400000">
            <a:off x="2843213" y="2998787"/>
            <a:ext cx="1588" cy="1871663"/>
          </a:xfrm>
          <a:prstGeom prst="curvedConnector3">
            <a:avLst>
              <a:gd name="adj1" fmla="val 40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05" name="Text Box 13"/>
          <p:cNvSpPr txBox="1">
            <a:spLocks noChangeArrowheads="1"/>
          </p:cNvSpPr>
          <p:nvPr/>
        </p:nvSpPr>
        <p:spPr bwMode="auto">
          <a:xfrm>
            <a:off x="2484438" y="1844675"/>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a:t>goods</a:t>
            </a:r>
          </a:p>
        </p:txBody>
      </p:sp>
      <p:sp>
        <p:nvSpPr>
          <p:cNvPr id="33806" name="Text Box 14"/>
          <p:cNvSpPr txBox="1">
            <a:spLocks noChangeArrowheads="1"/>
          </p:cNvSpPr>
          <p:nvPr/>
        </p:nvSpPr>
        <p:spPr bwMode="auto">
          <a:xfrm>
            <a:off x="2411413" y="4725988"/>
            <a:ext cx="93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2000"/>
              <a:t>支払い</a:t>
            </a:r>
          </a:p>
        </p:txBody>
      </p:sp>
      <p:sp>
        <p:nvSpPr>
          <p:cNvPr id="33809" name="Text Box 22"/>
          <p:cNvSpPr txBox="1">
            <a:spLocks noChangeArrowheads="1"/>
          </p:cNvSpPr>
          <p:nvPr/>
        </p:nvSpPr>
        <p:spPr bwMode="auto">
          <a:xfrm>
            <a:off x="755650" y="5229225"/>
            <a:ext cx="7920038"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dirty="0"/>
              <a:t>相手（</a:t>
            </a:r>
            <a:r>
              <a:rPr lang="en-US" altLang="ja-JP" dirty="0"/>
              <a:t>B)</a:t>
            </a:r>
            <a:r>
              <a:rPr lang="ja-JP" altLang="en-US" dirty="0"/>
              <a:t>に対してよい影響をもたらす活動を行うと自分（</a:t>
            </a:r>
            <a:r>
              <a:rPr lang="en-US" altLang="ja-JP" dirty="0"/>
              <a:t>A)</a:t>
            </a:r>
            <a:r>
              <a:rPr lang="ja-JP" altLang="en-US" dirty="0"/>
              <a:t>の利益になる</a:t>
            </a:r>
          </a:p>
          <a:p>
            <a:pPr eaLnBrk="1" hangingPunct="1">
              <a:spcBef>
                <a:spcPct val="50000"/>
              </a:spcBef>
            </a:pPr>
            <a:r>
              <a:rPr lang="ja-JP" altLang="en-US" dirty="0"/>
              <a:t>相手（</a:t>
            </a:r>
            <a:r>
              <a:rPr lang="en-US" altLang="ja-JP" dirty="0"/>
              <a:t>B)</a:t>
            </a:r>
            <a:r>
              <a:rPr lang="ja-JP" altLang="en-US" dirty="0"/>
              <a:t>に対して悪い影響を与える活動を抑制するインセンティヴが存在する（補償支払いの存在</a:t>
            </a:r>
            <a:r>
              <a:rPr lang="en-US" altLang="ja-JP" dirty="0"/>
              <a:t>=</a:t>
            </a:r>
            <a:r>
              <a:rPr lang="ja-JP" altLang="en-US" dirty="0"/>
              <a:t>自分（</a:t>
            </a:r>
            <a:r>
              <a:rPr lang="en-US" altLang="ja-JP" dirty="0"/>
              <a:t>A)</a:t>
            </a:r>
            <a:r>
              <a:rPr lang="ja-JP" altLang="en-US" dirty="0"/>
              <a:t>にとっての費用）</a:t>
            </a:r>
          </a:p>
        </p:txBody>
      </p:sp>
    </p:spTree>
    <p:extLst>
      <p:ext uri="{BB962C8B-B14F-4D97-AF65-F5344CB8AC3E}">
        <p14:creationId xmlns:p14="http://schemas.microsoft.com/office/powerpoint/2010/main" val="205394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ja-JP" altLang="en-US" dirty="0"/>
              <a:t>市場の失敗　（外部性）</a:t>
            </a:r>
            <a:endParaRPr lang="en-US" altLang="ja-JP" dirty="0"/>
          </a:p>
        </p:txBody>
      </p:sp>
      <p:sp>
        <p:nvSpPr>
          <p:cNvPr id="33795" name="Rectangle 3"/>
          <p:cNvSpPr>
            <a:spLocks noChangeArrowheads="1"/>
          </p:cNvSpPr>
          <p:nvPr/>
        </p:nvSpPr>
        <p:spPr bwMode="auto">
          <a:xfrm>
            <a:off x="4859338" y="2997200"/>
            <a:ext cx="1152525" cy="936625"/>
          </a:xfrm>
          <a:prstGeom prst="rect">
            <a:avLst/>
          </a:prstGeom>
          <a:solidFill>
            <a:schemeClr val="accent1">
              <a:alpha val="60000"/>
            </a:schemeClr>
          </a:solidFill>
          <a:ln w="9525">
            <a:solidFill>
              <a:schemeClr val="tx1"/>
            </a:solidFill>
            <a:miter lim="800000"/>
            <a:headEnd/>
            <a:tailEnd/>
          </a:ln>
          <a:effectLst/>
          <a:extLst/>
        </p:spPr>
        <p:txBody>
          <a:bodyPr wrap="none" anchor="ctr"/>
          <a:lstStyle/>
          <a:p>
            <a:pPr algn="ctr"/>
            <a:r>
              <a:rPr lang="en-US" altLang="ja-JP"/>
              <a:t>A</a:t>
            </a:r>
          </a:p>
        </p:txBody>
      </p:sp>
      <p:sp>
        <p:nvSpPr>
          <p:cNvPr id="33796" name="Rectangle 4"/>
          <p:cNvSpPr>
            <a:spLocks noChangeArrowheads="1"/>
          </p:cNvSpPr>
          <p:nvPr/>
        </p:nvSpPr>
        <p:spPr bwMode="auto">
          <a:xfrm>
            <a:off x="6731000" y="2997200"/>
            <a:ext cx="1152525" cy="936625"/>
          </a:xfrm>
          <a:prstGeom prst="rect">
            <a:avLst/>
          </a:prstGeom>
          <a:solidFill>
            <a:schemeClr val="accent1">
              <a:alpha val="60000"/>
            </a:schemeClr>
          </a:solidFill>
          <a:ln w="9525">
            <a:solidFill>
              <a:schemeClr val="tx1"/>
            </a:solidFill>
            <a:miter lim="800000"/>
            <a:headEnd/>
            <a:tailEnd/>
          </a:ln>
          <a:effectLst/>
          <a:extLst/>
        </p:spPr>
        <p:txBody>
          <a:bodyPr wrap="none" anchor="ctr"/>
          <a:lstStyle/>
          <a:p>
            <a:pPr algn="ctr"/>
            <a:r>
              <a:rPr lang="en-US" altLang="ja-JP"/>
              <a:t>B</a:t>
            </a:r>
          </a:p>
        </p:txBody>
      </p:sp>
      <p:cxnSp>
        <p:nvCxnSpPr>
          <p:cNvPr id="33797" name="AutoShape 5"/>
          <p:cNvCxnSpPr>
            <a:cxnSpLocks noChangeShapeType="1"/>
            <a:stCxn id="33795" idx="0"/>
            <a:endCxn id="33796" idx="0"/>
          </p:cNvCxnSpPr>
          <p:nvPr/>
        </p:nvCxnSpPr>
        <p:spPr bwMode="auto">
          <a:xfrm rot="5400000" flipV="1">
            <a:off x="6370638" y="2062162"/>
            <a:ext cx="1588" cy="1871663"/>
          </a:xfrm>
          <a:prstGeom prst="curvedConnector3">
            <a:avLst>
              <a:gd name="adj1" fmla="val -440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8" name="AutoShape 6"/>
          <p:cNvCxnSpPr>
            <a:cxnSpLocks noChangeShapeType="1"/>
            <a:stCxn id="33796" idx="2"/>
            <a:endCxn id="33795" idx="2"/>
          </p:cNvCxnSpPr>
          <p:nvPr/>
        </p:nvCxnSpPr>
        <p:spPr bwMode="auto">
          <a:xfrm rot="5400000">
            <a:off x="6370638" y="2998787"/>
            <a:ext cx="1588" cy="1871663"/>
          </a:xfrm>
          <a:prstGeom prst="curvedConnector3">
            <a:avLst>
              <a:gd name="adj1" fmla="val 4040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9" name="Text Box 7"/>
          <p:cNvSpPr txBox="1">
            <a:spLocks noChangeArrowheads="1"/>
          </p:cNvSpPr>
          <p:nvPr/>
        </p:nvSpPr>
        <p:spPr bwMode="auto">
          <a:xfrm>
            <a:off x="6011863" y="1844675"/>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a:t>bads</a:t>
            </a:r>
          </a:p>
        </p:txBody>
      </p:sp>
      <p:sp>
        <p:nvSpPr>
          <p:cNvPr id="33800" name="Text Box 8"/>
          <p:cNvSpPr txBox="1">
            <a:spLocks noChangeArrowheads="1"/>
          </p:cNvSpPr>
          <p:nvPr/>
        </p:nvSpPr>
        <p:spPr bwMode="auto">
          <a:xfrm>
            <a:off x="5938838" y="4725988"/>
            <a:ext cx="93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2000"/>
              <a:t>補償</a:t>
            </a:r>
          </a:p>
        </p:txBody>
      </p:sp>
      <p:sp>
        <p:nvSpPr>
          <p:cNvPr id="33801" name="Rectangle 9"/>
          <p:cNvSpPr>
            <a:spLocks noChangeArrowheads="1"/>
          </p:cNvSpPr>
          <p:nvPr/>
        </p:nvSpPr>
        <p:spPr bwMode="auto">
          <a:xfrm>
            <a:off x="1331913" y="2997200"/>
            <a:ext cx="1152525" cy="936625"/>
          </a:xfrm>
          <a:prstGeom prst="rect">
            <a:avLst/>
          </a:prstGeom>
          <a:solidFill>
            <a:schemeClr val="accent1">
              <a:alpha val="60000"/>
            </a:schemeClr>
          </a:solidFill>
          <a:ln w="9525">
            <a:solidFill>
              <a:schemeClr val="tx1"/>
            </a:solidFill>
            <a:miter lim="800000"/>
            <a:headEnd/>
            <a:tailEnd/>
          </a:ln>
          <a:effectLst/>
          <a:extLst/>
        </p:spPr>
        <p:txBody>
          <a:bodyPr wrap="none" anchor="ctr"/>
          <a:lstStyle/>
          <a:p>
            <a:pPr algn="ctr"/>
            <a:r>
              <a:rPr lang="en-US" altLang="ja-JP"/>
              <a:t>A</a:t>
            </a:r>
          </a:p>
        </p:txBody>
      </p:sp>
      <p:sp>
        <p:nvSpPr>
          <p:cNvPr id="33802" name="Rectangle 10"/>
          <p:cNvSpPr>
            <a:spLocks noChangeArrowheads="1"/>
          </p:cNvSpPr>
          <p:nvPr/>
        </p:nvSpPr>
        <p:spPr bwMode="auto">
          <a:xfrm>
            <a:off x="3203575" y="2997200"/>
            <a:ext cx="1152525" cy="936625"/>
          </a:xfrm>
          <a:prstGeom prst="rect">
            <a:avLst/>
          </a:prstGeom>
          <a:solidFill>
            <a:schemeClr val="accent1">
              <a:alpha val="60000"/>
            </a:schemeClr>
          </a:solidFill>
          <a:ln w="9525">
            <a:solidFill>
              <a:schemeClr val="tx1"/>
            </a:solidFill>
            <a:miter lim="800000"/>
            <a:headEnd/>
            <a:tailEnd/>
          </a:ln>
          <a:effectLst/>
          <a:extLst/>
        </p:spPr>
        <p:txBody>
          <a:bodyPr wrap="none" anchor="ctr"/>
          <a:lstStyle/>
          <a:p>
            <a:pPr algn="ctr"/>
            <a:r>
              <a:rPr lang="en-US" altLang="ja-JP"/>
              <a:t>B</a:t>
            </a:r>
          </a:p>
        </p:txBody>
      </p:sp>
      <p:cxnSp>
        <p:nvCxnSpPr>
          <p:cNvPr id="33803" name="AutoShape 11"/>
          <p:cNvCxnSpPr>
            <a:cxnSpLocks noChangeShapeType="1"/>
            <a:stCxn id="33801" idx="0"/>
            <a:endCxn id="33802" idx="0"/>
          </p:cNvCxnSpPr>
          <p:nvPr/>
        </p:nvCxnSpPr>
        <p:spPr bwMode="auto">
          <a:xfrm rot="5400000" flipV="1">
            <a:off x="2843213" y="2062162"/>
            <a:ext cx="1588" cy="1871663"/>
          </a:xfrm>
          <a:prstGeom prst="curvedConnector3">
            <a:avLst>
              <a:gd name="adj1" fmla="val -440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4" name="AutoShape 12"/>
          <p:cNvCxnSpPr>
            <a:cxnSpLocks noChangeShapeType="1"/>
            <a:stCxn id="33802" idx="2"/>
            <a:endCxn id="33801" idx="2"/>
          </p:cNvCxnSpPr>
          <p:nvPr/>
        </p:nvCxnSpPr>
        <p:spPr bwMode="auto">
          <a:xfrm rot="5400000">
            <a:off x="2843213" y="2998787"/>
            <a:ext cx="1588" cy="1871663"/>
          </a:xfrm>
          <a:prstGeom prst="curvedConnector3">
            <a:avLst>
              <a:gd name="adj1" fmla="val 40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05" name="Text Box 13"/>
          <p:cNvSpPr txBox="1">
            <a:spLocks noChangeArrowheads="1"/>
          </p:cNvSpPr>
          <p:nvPr/>
        </p:nvSpPr>
        <p:spPr bwMode="auto">
          <a:xfrm>
            <a:off x="2484438" y="1844675"/>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000"/>
              <a:t>goods</a:t>
            </a:r>
          </a:p>
        </p:txBody>
      </p:sp>
      <p:sp>
        <p:nvSpPr>
          <p:cNvPr id="33806" name="Text Box 14"/>
          <p:cNvSpPr txBox="1">
            <a:spLocks noChangeArrowheads="1"/>
          </p:cNvSpPr>
          <p:nvPr/>
        </p:nvSpPr>
        <p:spPr bwMode="auto">
          <a:xfrm>
            <a:off x="2411413" y="4725988"/>
            <a:ext cx="93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2000"/>
              <a:t>支払い</a:t>
            </a:r>
          </a:p>
        </p:txBody>
      </p:sp>
      <p:grpSp>
        <p:nvGrpSpPr>
          <p:cNvPr id="33807" name="Group 18"/>
          <p:cNvGrpSpPr>
            <a:grpSpLocks/>
          </p:cNvGrpSpPr>
          <p:nvPr/>
        </p:nvGrpSpPr>
        <p:grpSpPr bwMode="auto">
          <a:xfrm>
            <a:off x="2627313" y="4365625"/>
            <a:ext cx="360362" cy="360363"/>
            <a:chOff x="1565" y="2795"/>
            <a:chExt cx="227" cy="227"/>
          </a:xfrm>
        </p:grpSpPr>
        <p:sp>
          <p:nvSpPr>
            <p:cNvPr id="33812" name="Line 16"/>
            <p:cNvSpPr>
              <a:spLocks noChangeShapeType="1"/>
            </p:cNvSpPr>
            <p:nvPr/>
          </p:nvSpPr>
          <p:spPr bwMode="auto">
            <a:xfrm flipH="1">
              <a:off x="1565" y="2795"/>
              <a:ext cx="227" cy="22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813" name="Line 17"/>
            <p:cNvSpPr>
              <a:spLocks noChangeShapeType="1"/>
            </p:cNvSpPr>
            <p:nvPr/>
          </p:nvSpPr>
          <p:spPr bwMode="auto">
            <a:xfrm>
              <a:off x="1565" y="2795"/>
              <a:ext cx="226" cy="22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33808" name="Group 19"/>
          <p:cNvGrpSpPr>
            <a:grpSpLocks/>
          </p:cNvGrpSpPr>
          <p:nvPr/>
        </p:nvGrpSpPr>
        <p:grpSpPr bwMode="auto">
          <a:xfrm>
            <a:off x="6300788" y="4365625"/>
            <a:ext cx="360362" cy="360363"/>
            <a:chOff x="1565" y="2795"/>
            <a:chExt cx="227" cy="227"/>
          </a:xfrm>
        </p:grpSpPr>
        <p:sp>
          <p:nvSpPr>
            <p:cNvPr id="33810" name="Line 20"/>
            <p:cNvSpPr>
              <a:spLocks noChangeShapeType="1"/>
            </p:cNvSpPr>
            <p:nvPr/>
          </p:nvSpPr>
          <p:spPr bwMode="auto">
            <a:xfrm flipH="1">
              <a:off x="1565" y="2795"/>
              <a:ext cx="227" cy="22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811" name="Line 21"/>
            <p:cNvSpPr>
              <a:spLocks noChangeShapeType="1"/>
            </p:cNvSpPr>
            <p:nvPr/>
          </p:nvSpPr>
          <p:spPr bwMode="auto">
            <a:xfrm>
              <a:off x="1565" y="2795"/>
              <a:ext cx="226" cy="22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33809" name="Text Box 22"/>
          <p:cNvSpPr txBox="1">
            <a:spLocks noChangeArrowheads="1"/>
          </p:cNvSpPr>
          <p:nvPr/>
        </p:nvSpPr>
        <p:spPr bwMode="auto">
          <a:xfrm>
            <a:off x="755650" y="5229225"/>
            <a:ext cx="7920038"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dirty="0"/>
              <a:t>相手に対してよい影響をもたらす活動を行うインセンティヴが存在しない（それに対する報酬が存在しないため）　　　　　　　　科学技術の発明，発見など</a:t>
            </a:r>
          </a:p>
          <a:p>
            <a:pPr eaLnBrk="1" hangingPunct="1">
              <a:spcBef>
                <a:spcPct val="50000"/>
              </a:spcBef>
            </a:pPr>
            <a:r>
              <a:rPr lang="ja-JP" altLang="en-US" dirty="0"/>
              <a:t>相手に対して悪い影響を与える活動を抑制するインセンティヴが存在しない（補償支払いが存在しない</a:t>
            </a:r>
            <a:r>
              <a:rPr lang="en-US" altLang="ja-JP" dirty="0"/>
              <a:t>=</a:t>
            </a:r>
            <a:r>
              <a:rPr lang="ja-JP" altLang="en-US" dirty="0"/>
              <a:t>自分の費用にならない）　　　公害など</a:t>
            </a:r>
          </a:p>
        </p:txBody>
      </p:sp>
    </p:spTree>
    <p:extLst>
      <p:ext uri="{BB962C8B-B14F-4D97-AF65-F5344CB8AC3E}">
        <p14:creationId xmlns:p14="http://schemas.microsoft.com/office/powerpoint/2010/main" val="130464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ja-JP" altLang="en-US"/>
              <a:t>価格の役割</a:t>
            </a:r>
          </a:p>
        </p:txBody>
      </p:sp>
      <p:sp>
        <p:nvSpPr>
          <p:cNvPr id="18435" name="Rectangle 3"/>
          <p:cNvSpPr>
            <a:spLocks noGrp="1" noChangeArrowheads="1"/>
          </p:cNvSpPr>
          <p:nvPr>
            <p:ph idx="1"/>
          </p:nvPr>
        </p:nvSpPr>
        <p:spPr/>
        <p:txBody>
          <a:bodyPr/>
          <a:lstStyle/>
          <a:p>
            <a:pPr marL="609600" indent="-609600">
              <a:lnSpc>
                <a:spcPct val="90000"/>
              </a:lnSpc>
              <a:buFontTx/>
              <a:buAutoNum type="arabicPeriod"/>
            </a:pPr>
            <a:r>
              <a:rPr lang="ja-JP" altLang="en-US" sz="2800" dirty="0"/>
              <a:t>情報の伝達 </a:t>
            </a:r>
            <a:r>
              <a:rPr lang="ja-JP" altLang="en-US" sz="2800" dirty="0">
                <a:sym typeface="Wingdings" pitchFamily="2" charset="2"/>
              </a:rPr>
              <a:t></a:t>
            </a:r>
            <a:r>
              <a:rPr lang="ja-JP" altLang="en-US" sz="2800" dirty="0"/>
              <a:t>財の希少性の情報</a:t>
            </a:r>
          </a:p>
          <a:p>
            <a:pPr marL="990600" lvl="1" indent="-533400">
              <a:lnSpc>
                <a:spcPct val="90000"/>
              </a:lnSpc>
              <a:buFontTx/>
              <a:buChar char="•"/>
            </a:pPr>
            <a:r>
              <a:rPr lang="ja-JP" altLang="en-US" sz="2400" dirty="0"/>
              <a:t>希少資源の価格は高騰，常に伝達</a:t>
            </a:r>
          </a:p>
          <a:p>
            <a:pPr marL="609600" indent="-609600">
              <a:lnSpc>
                <a:spcPct val="90000"/>
              </a:lnSpc>
              <a:buFontTx/>
              <a:buAutoNum type="arabicPeriod"/>
            </a:pPr>
            <a:r>
              <a:rPr lang="ja-JP" altLang="en-US" sz="2800" dirty="0"/>
              <a:t>資源の利用者の選別</a:t>
            </a:r>
          </a:p>
          <a:p>
            <a:pPr marL="990600" lvl="1" indent="-533400">
              <a:lnSpc>
                <a:spcPct val="90000"/>
              </a:lnSpc>
              <a:buFontTx/>
              <a:buChar char="•"/>
            </a:pPr>
            <a:r>
              <a:rPr lang="ja-JP" altLang="en-US" sz="2400" dirty="0"/>
              <a:t>緊急度の高い消費者に優先的に割り当てる</a:t>
            </a:r>
          </a:p>
          <a:p>
            <a:pPr marL="990600" lvl="1" indent="-533400">
              <a:lnSpc>
                <a:spcPct val="90000"/>
              </a:lnSpc>
              <a:buFontTx/>
              <a:buChar char="•"/>
            </a:pPr>
            <a:r>
              <a:rPr lang="ja-JP" altLang="en-US" sz="2400" dirty="0"/>
              <a:t>効率的でない生産者を駆逐</a:t>
            </a:r>
          </a:p>
          <a:p>
            <a:pPr marL="609600" indent="-609600">
              <a:lnSpc>
                <a:spcPct val="90000"/>
              </a:lnSpc>
              <a:buFontTx/>
              <a:buAutoNum type="arabicPeriod"/>
            </a:pPr>
            <a:r>
              <a:rPr lang="ja-JP" altLang="en-US" sz="2800" dirty="0"/>
              <a:t>インセンティヴの提供</a:t>
            </a:r>
          </a:p>
          <a:p>
            <a:pPr marL="990600" lvl="1" indent="-533400">
              <a:lnSpc>
                <a:spcPct val="90000"/>
              </a:lnSpc>
              <a:buFontTx/>
              <a:buChar char="•"/>
            </a:pPr>
            <a:r>
              <a:rPr lang="ja-JP" altLang="en-US" sz="2400" dirty="0"/>
              <a:t>消費者の嗜好の調査</a:t>
            </a:r>
          </a:p>
          <a:p>
            <a:pPr marL="990600" lvl="1" indent="-533400">
              <a:lnSpc>
                <a:spcPct val="90000"/>
              </a:lnSpc>
              <a:buFontTx/>
              <a:buChar char="•"/>
            </a:pPr>
            <a:r>
              <a:rPr lang="ja-JP" altLang="en-US" sz="2400" dirty="0"/>
              <a:t>希少資源の使用をなるべく節約</a:t>
            </a:r>
          </a:p>
          <a:p>
            <a:pPr marL="990600" lvl="1" indent="-533400">
              <a:lnSpc>
                <a:spcPct val="90000"/>
              </a:lnSpc>
              <a:buFontTx/>
              <a:buChar char="•"/>
            </a:pPr>
            <a:r>
              <a:rPr lang="ja-JP" altLang="en-US" sz="2400" dirty="0"/>
              <a:t>発明・発見，努力，貢献に応じた報酬</a:t>
            </a:r>
            <a:endParaRPr lang="en-US" altLang="ja-JP" sz="2400" dirty="0"/>
          </a:p>
          <a:p>
            <a:pPr marL="990600" lvl="1" indent="-533400">
              <a:lnSpc>
                <a:spcPct val="90000"/>
              </a:lnSpc>
              <a:buFontTx/>
              <a:buChar char="•"/>
            </a:pPr>
            <a:r>
              <a:rPr lang="ja-JP" altLang="en-US" sz="2400" dirty="0"/>
              <a:t>職業選択，訓練（人的資本投資）</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ja-JP" altLang="en-US"/>
              <a:t>価格の役割</a:t>
            </a:r>
            <a:r>
              <a:rPr lang="en-US" altLang="ja-JP"/>
              <a:t>(2)</a:t>
            </a:r>
          </a:p>
        </p:txBody>
      </p:sp>
      <p:sp>
        <p:nvSpPr>
          <p:cNvPr id="19459" name="Rectangle 3"/>
          <p:cNvSpPr>
            <a:spLocks noGrp="1" noChangeArrowheads="1"/>
          </p:cNvSpPr>
          <p:nvPr>
            <p:ph idx="1"/>
          </p:nvPr>
        </p:nvSpPr>
        <p:spPr/>
        <p:txBody>
          <a:bodyPr>
            <a:normAutofit lnSpcReduction="10000"/>
          </a:bodyPr>
          <a:lstStyle/>
          <a:p>
            <a:pPr>
              <a:buFont typeface="Wingdings" pitchFamily="2" charset="2"/>
              <a:buNone/>
            </a:pPr>
            <a:r>
              <a:rPr lang="ja-JP" altLang="en-US" dirty="0"/>
              <a:t>価格に反映されているもの</a:t>
            </a:r>
          </a:p>
          <a:p>
            <a:r>
              <a:rPr lang="ja-JP" altLang="en-US" dirty="0"/>
              <a:t>消費者の限界便益</a:t>
            </a:r>
            <a:r>
              <a:rPr lang="en-US" altLang="ja-JP" dirty="0"/>
              <a:t>(marginal benefit)</a:t>
            </a:r>
          </a:p>
          <a:p>
            <a:pPr lvl="1"/>
            <a:r>
              <a:rPr lang="ja-JP" altLang="en-US" dirty="0"/>
              <a:t>消費者の嗜好</a:t>
            </a:r>
          </a:p>
          <a:p>
            <a:pPr lvl="1"/>
            <a:r>
              <a:rPr lang="ja-JP" altLang="en-US" dirty="0"/>
              <a:t>緊急度</a:t>
            </a:r>
          </a:p>
          <a:p>
            <a:r>
              <a:rPr lang="ja-JP" altLang="en-US" dirty="0"/>
              <a:t>生産の際の限界費用</a:t>
            </a:r>
            <a:r>
              <a:rPr lang="en-US" altLang="ja-JP" dirty="0"/>
              <a:t>(marginal cost)</a:t>
            </a:r>
          </a:p>
          <a:p>
            <a:pPr lvl="1"/>
            <a:r>
              <a:rPr lang="ja-JP" altLang="en-US" dirty="0"/>
              <a:t>生産に使用した資源の希少性</a:t>
            </a:r>
            <a:endParaRPr lang="en-US" altLang="ja-JP" dirty="0"/>
          </a:p>
          <a:p>
            <a:pPr lvl="1"/>
            <a:endParaRPr lang="en-US" altLang="ja-JP" dirty="0"/>
          </a:p>
          <a:p>
            <a:r>
              <a:rPr lang="ja-JP" altLang="en-US" dirty="0"/>
              <a:t>他の財の価格と比較した限界便益，限界費用であることに注意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ja-JP" altLang="en-US" sz="4000" dirty="0"/>
              <a:t>価格メカニズムを使用しない場合の</a:t>
            </a:r>
            <a:br>
              <a:rPr lang="en-US" altLang="ja-JP" sz="4000" dirty="0"/>
            </a:br>
            <a:r>
              <a:rPr lang="ja-JP" altLang="en-US" sz="4000" dirty="0"/>
              <a:t>非効率性</a:t>
            </a:r>
          </a:p>
        </p:txBody>
      </p:sp>
      <p:sp>
        <p:nvSpPr>
          <p:cNvPr id="20483" name="Rectangle 3"/>
          <p:cNvSpPr>
            <a:spLocks noGrp="1" noChangeArrowheads="1"/>
          </p:cNvSpPr>
          <p:nvPr>
            <p:ph idx="1"/>
          </p:nvPr>
        </p:nvSpPr>
        <p:spPr/>
        <p:txBody>
          <a:bodyPr/>
          <a:lstStyle/>
          <a:p>
            <a:r>
              <a:rPr lang="ja-JP" altLang="en-US" sz="2800" dirty="0"/>
              <a:t>医療サービス</a:t>
            </a:r>
          </a:p>
          <a:p>
            <a:pPr lvl="1"/>
            <a:r>
              <a:rPr lang="ja-JP" altLang="en-US" sz="2400" dirty="0"/>
              <a:t>浪費される待ち時間</a:t>
            </a:r>
          </a:p>
          <a:p>
            <a:r>
              <a:rPr lang="ja-JP" altLang="en-US" sz="2800" dirty="0"/>
              <a:t>裁判の傍聴</a:t>
            </a:r>
          </a:p>
          <a:p>
            <a:pPr lvl="1"/>
            <a:r>
              <a:rPr lang="ja-JP" altLang="en-US" sz="2400" dirty="0"/>
              <a:t>行列による割り当て（時間の機会費用の安い人に有利）</a:t>
            </a:r>
          </a:p>
          <a:p>
            <a:r>
              <a:rPr lang="ja-JP" altLang="en-US" sz="2800" dirty="0"/>
              <a:t>計画経済の失敗</a:t>
            </a:r>
          </a:p>
          <a:p>
            <a:pPr lvl="1"/>
            <a:r>
              <a:rPr lang="ja-JP" altLang="en-US" sz="2400" dirty="0"/>
              <a:t>日常品の慢性的不足，ヤミ市場，機械的なノルマによる品質に対する考慮の不足</a:t>
            </a:r>
          </a:p>
          <a:p>
            <a:r>
              <a:rPr lang="ja-JP" altLang="en-US" sz="2800" dirty="0"/>
              <a:t>共有地の悲劇</a:t>
            </a:r>
          </a:p>
          <a:p>
            <a:endParaRPr lang="en-US" altLang="ja-JP"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市場均衡の望ましさ</a:t>
            </a:r>
          </a:p>
        </p:txBody>
      </p:sp>
      <p:sp>
        <p:nvSpPr>
          <p:cNvPr id="3" name="コンテンツ プレースホルダー 2"/>
          <p:cNvSpPr>
            <a:spLocks noGrp="1"/>
          </p:cNvSpPr>
          <p:nvPr>
            <p:ph idx="1"/>
          </p:nvPr>
        </p:nvSpPr>
        <p:spPr/>
        <p:txBody>
          <a:bodyPr/>
          <a:lstStyle/>
          <a:p>
            <a:r>
              <a:rPr kumimoji="1" lang="ja-JP" altLang="en-US" dirty="0"/>
              <a:t>通常の場合（市場の失敗が存在しない場合），市場均衡が望ましい性質を持つ</a:t>
            </a:r>
            <a:endParaRPr kumimoji="1" lang="en-US" altLang="ja-JP" dirty="0"/>
          </a:p>
          <a:p>
            <a:r>
              <a:rPr kumimoji="1" lang="ja-JP" altLang="en-US" dirty="0"/>
              <a:t>部分均衡分析の枠組みでの説明</a:t>
            </a:r>
            <a:endParaRPr kumimoji="1" lang="en-US" altLang="ja-JP" dirty="0"/>
          </a:p>
          <a:p>
            <a:r>
              <a:rPr kumimoji="1" lang="ja-JP" altLang="en-US" dirty="0"/>
              <a:t>市場均衡で社会的余剰が最大化される</a:t>
            </a:r>
            <a:endParaRPr kumimoji="1" lang="en-US" altLang="ja-JP" dirty="0"/>
          </a:p>
          <a:p>
            <a:r>
              <a:rPr kumimoji="1" lang="ja-JP" altLang="en-US" dirty="0"/>
              <a:t>社会的余剰</a:t>
            </a:r>
            <a:r>
              <a:rPr kumimoji="1" lang="en-US" altLang="ja-JP" dirty="0"/>
              <a:t>=</a:t>
            </a:r>
            <a:r>
              <a:rPr kumimoji="1" lang="ja-JP" altLang="en-US" dirty="0"/>
              <a:t>消費者余剰＋生産者余剰</a:t>
            </a:r>
            <a:endParaRPr kumimoji="1" lang="en-US" altLang="ja-JP" dirty="0"/>
          </a:p>
          <a:p>
            <a:pPr lvl="1"/>
            <a:r>
              <a:rPr lang="ja-JP" altLang="en-US" dirty="0"/>
              <a:t>消費者余剰</a:t>
            </a:r>
            <a:endParaRPr lang="en-US" altLang="ja-JP" dirty="0"/>
          </a:p>
          <a:p>
            <a:pPr lvl="1"/>
            <a:r>
              <a:rPr lang="ja-JP" altLang="en-US" dirty="0"/>
              <a:t>生産者余剰</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819811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ja-JP" altLang="en-US"/>
              <a:t>需要曲線と限界便益</a:t>
            </a:r>
          </a:p>
        </p:txBody>
      </p:sp>
      <p:sp>
        <p:nvSpPr>
          <p:cNvPr id="23562" name="Text Box 10"/>
          <p:cNvSpPr txBox="1">
            <a:spLocks noChangeArrowheads="1"/>
          </p:cNvSpPr>
          <p:nvPr/>
        </p:nvSpPr>
        <p:spPr bwMode="auto">
          <a:xfrm>
            <a:off x="979291" y="1348279"/>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p</a:t>
            </a:r>
          </a:p>
        </p:txBody>
      </p:sp>
      <p:grpSp>
        <p:nvGrpSpPr>
          <p:cNvPr id="2" name="グループ化 1"/>
          <p:cNvGrpSpPr/>
          <p:nvPr/>
        </p:nvGrpSpPr>
        <p:grpSpPr>
          <a:xfrm>
            <a:off x="910505" y="1754187"/>
            <a:ext cx="4788731" cy="4202208"/>
            <a:chOff x="1403350" y="1844675"/>
            <a:chExt cx="4788731" cy="4202208"/>
          </a:xfrm>
        </p:grpSpPr>
        <p:sp>
          <p:nvSpPr>
            <p:cNvPr id="23558" name="Line 6"/>
            <p:cNvSpPr>
              <a:spLocks noChangeShapeType="1"/>
            </p:cNvSpPr>
            <p:nvPr/>
          </p:nvSpPr>
          <p:spPr bwMode="auto">
            <a:xfrm flipV="1">
              <a:off x="1908175" y="5589588"/>
              <a:ext cx="403197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3559" name="Line 7"/>
            <p:cNvSpPr>
              <a:spLocks noChangeShapeType="1"/>
            </p:cNvSpPr>
            <p:nvPr/>
          </p:nvSpPr>
          <p:spPr bwMode="auto">
            <a:xfrm flipV="1">
              <a:off x="1908175" y="1844675"/>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3563" name="Text Box 11"/>
            <p:cNvSpPr txBox="1">
              <a:spLocks noChangeArrowheads="1"/>
            </p:cNvSpPr>
            <p:nvPr/>
          </p:nvSpPr>
          <p:spPr bwMode="auto">
            <a:xfrm>
              <a:off x="5615818" y="558968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Q</a:t>
              </a:r>
            </a:p>
          </p:txBody>
        </p:sp>
        <p:sp>
          <p:nvSpPr>
            <p:cNvPr id="23564" name="Rectangle 12"/>
            <p:cNvSpPr>
              <a:spLocks noChangeArrowheads="1"/>
            </p:cNvSpPr>
            <p:nvPr/>
          </p:nvSpPr>
          <p:spPr bwMode="auto">
            <a:xfrm>
              <a:off x="1908175" y="2133600"/>
              <a:ext cx="576263" cy="3455988"/>
            </a:xfrm>
            <a:prstGeom prst="rect">
              <a:avLst/>
            </a:prstGeom>
            <a:solidFill>
              <a:schemeClr val="accent1">
                <a:alpha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565" name="Rectangle 13"/>
            <p:cNvSpPr>
              <a:spLocks noChangeArrowheads="1"/>
            </p:cNvSpPr>
            <p:nvPr/>
          </p:nvSpPr>
          <p:spPr bwMode="auto">
            <a:xfrm>
              <a:off x="2484438" y="2708275"/>
              <a:ext cx="576262" cy="2881313"/>
            </a:xfrm>
            <a:prstGeom prst="rect">
              <a:avLst/>
            </a:prstGeom>
            <a:solidFill>
              <a:schemeClr val="accent1">
                <a:alpha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566" name="Rectangle 14"/>
            <p:cNvSpPr>
              <a:spLocks noChangeArrowheads="1"/>
            </p:cNvSpPr>
            <p:nvPr/>
          </p:nvSpPr>
          <p:spPr bwMode="auto">
            <a:xfrm>
              <a:off x="3059113" y="3284538"/>
              <a:ext cx="576262" cy="2305050"/>
            </a:xfrm>
            <a:prstGeom prst="rect">
              <a:avLst/>
            </a:prstGeom>
            <a:solidFill>
              <a:schemeClr val="accent1">
                <a:alpha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567" name="Rectangle 15"/>
            <p:cNvSpPr>
              <a:spLocks noChangeArrowheads="1"/>
            </p:cNvSpPr>
            <p:nvPr/>
          </p:nvSpPr>
          <p:spPr bwMode="auto">
            <a:xfrm>
              <a:off x="3635375" y="3860800"/>
              <a:ext cx="576263" cy="1727200"/>
            </a:xfrm>
            <a:prstGeom prst="rect">
              <a:avLst/>
            </a:prstGeom>
            <a:solidFill>
              <a:schemeClr val="accent1">
                <a:alpha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568" name="Rectangle 16"/>
            <p:cNvSpPr>
              <a:spLocks noChangeArrowheads="1"/>
            </p:cNvSpPr>
            <p:nvPr/>
          </p:nvSpPr>
          <p:spPr bwMode="auto">
            <a:xfrm>
              <a:off x="4211638" y="4365625"/>
              <a:ext cx="576262" cy="1222375"/>
            </a:xfrm>
            <a:prstGeom prst="rect">
              <a:avLst/>
            </a:prstGeom>
            <a:solidFill>
              <a:schemeClr val="accent1">
                <a:alpha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569" name="Rectangle 17"/>
            <p:cNvSpPr>
              <a:spLocks noChangeArrowheads="1"/>
            </p:cNvSpPr>
            <p:nvPr/>
          </p:nvSpPr>
          <p:spPr bwMode="auto">
            <a:xfrm>
              <a:off x="4787900" y="4797425"/>
              <a:ext cx="576263" cy="790575"/>
            </a:xfrm>
            <a:prstGeom prst="rect">
              <a:avLst/>
            </a:prstGeom>
            <a:solidFill>
              <a:schemeClr val="accent1">
                <a:alpha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3570" name="Text Box 18"/>
            <p:cNvSpPr txBox="1">
              <a:spLocks noChangeArrowheads="1"/>
            </p:cNvSpPr>
            <p:nvPr/>
          </p:nvSpPr>
          <p:spPr bwMode="auto">
            <a:xfrm>
              <a:off x="2339975"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a:t>
              </a:r>
            </a:p>
          </p:txBody>
        </p:sp>
        <p:sp>
          <p:nvSpPr>
            <p:cNvPr id="23571" name="Text Box 19"/>
            <p:cNvSpPr txBox="1">
              <a:spLocks noChangeArrowheads="1"/>
            </p:cNvSpPr>
            <p:nvPr/>
          </p:nvSpPr>
          <p:spPr bwMode="auto">
            <a:xfrm>
              <a:off x="2843213"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2</a:t>
              </a:r>
            </a:p>
          </p:txBody>
        </p:sp>
        <p:sp>
          <p:nvSpPr>
            <p:cNvPr id="23572" name="Text Box 20"/>
            <p:cNvSpPr txBox="1">
              <a:spLocks noChangeArrowheads="1"/>
            </p:cNvSpPr>
            <p:nvPr/>
          </p:nvSpPr>
          <p:spPr bwMode="auto">
            <a:xfrm>
              <a:off x="3419475"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dirty="0"/>
                <a:t>3</a:t>
              </a:r>
            </a:p>
          </p:txBody>
        </p:sp>
        <p:sp>
          <p:nvSpPr>
            <p:cNvPr id="23573" name="Text Box 21"/>
            <p:cNvSpPr txBox="1">
              <a:spLocks noChangeArrowheads="1"/>
            </p:cNvSpPr>
            <p:nvPr/>
          </p:nvSpPr>
          <p:spPr bwMode="auto">
            <a:xfrm>
              <a:off x="3995738"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4</a:t>
              </a:r>
            </a:p>
          </p:txBody>
        </p:sp>
        <p:sp>
          <p:nvSpPr>
            <p:cNvPr id="23574" name="Text Box 22"/>
            <p:cNvSpPr txBox="1">
              <a:spLocks noChangeArrowheads="1"/>
            </p:cNvSpPr>
            <p:nvPr/>
          </p:nvSpPr>
          <p:spPr bwMode="auto">
            <a:xfrm>
              <a:off x="4572000"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5</a:t>
              </a:r>
            </a:p>
          </p:txBody>
        </p:sp>
        <p:sp>
          <p:nvSpPr>
            <p:cNvPr id="23575" name="Text Box 23"/>
            <p:cNvSpPr txBox="1">
              <a:spLocks noChangeArrowheads="1"/>
            </p:cNvSpPr>
            <p:nvPr/>
          </p:nvSpPr>
          <p:spPr bwMode="auto">
            <a:xfrm>
              <a:off x="5148263"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6</a:t>
              </a:r>
            </a:p>
          </p:txBody>
        </p:sp>
        <p:sp>
          <p:nvSpPr>
            <p:cNvPr id="23576" name="Text Box 24"/>
            <p:cNvSpPr txBox="1">
              <a:spLocks noChangeArrowheads="1"/>
            </p:cNvSpPr>
            <p:nvPr/>
          </p:nvSpPr>
          <p:spPr bwMode="auto">
            <a:xfrm>
              <a:off x="1403350" y="18446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p</a:t>
              </a:r>
              <a:r>
                <a:rPr lang="en-US" altLang="ja-JP" baseline="-25000" dirty="0">
                  <a:latin typeface="Times New Roman" pitchFamily="18" charset="0"/>
                </a:rPr>
                <a:t>1</a:t>
              </a:r>
            </a:p>
          </p:txBody>
        </p:sp>
        <p:sp>
          <p:nvSpPr>
            <p:cNvPr id="23577" name="Text Box 25"/>
            <p:cNvSpPr txBox="1">
              <a:spLocks noChangeArrowheads="1"/>
            </p:cNvSpPr>
            <p:nvPr/>
          </p:nvSpPr>
          <p:spPr bwMode="auto">
            <a:xfrm>
              <a:off x="1403350" y="24209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2</a:t>
              </a:r>
            </a:p>
          </p:txBody>
        </p:sp>
        <p:sp>
          <p:nvSpPr>
            <p:cNvPr id="23578" name="Text Box 26"/>
            <p:cNvSpPr txBox="1">
              <a:spLocks noChangeArrowheads="1"/>
            </p:cNvSpPr>
            <p:nvPr/>
          </p:nvSpPr>
          <p:spPr bwMode="auto">
            <a:xfrm>
              <a:off x="1403350" y="30686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3</a:t>
              </a:r>
            </a:p>
          </p:txBody>
        </p:sp>
        <p:sp>
          <p:nvSpPr>
            <p:cNvPr id="23579" name="Text Box 27"/>
            <p:cNvSpPr txBox="1">
              <a:spLocks noChangeArrowheads="1"/>
            </p:cNvSpPr>
            <p:nvPr/>
          </p:nvSpPr>
          <p:spPr bwMode="auto">
            <a:xfrm>
              <a:off x="1403350" y="35004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4</a:t>
              </a:r>
            </a:p>
          </p:txBody>
        </p:sp>
        <p:sp>
          <p:nvSpPr>
            <p:cNvPr id="23580" name="Text Box 28"/>
            <p:cNvSpPr txBox="1">
              <a:spLocks noChangeArrowheads="1"/>
            </p:cNvSpPr>
            <p:nvPr/>
          </p:nvSpPr>
          <p:spPr bwMode="auto">
            <a:xfrm>
              <a:off x="1403350" y="40052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5</a:t>
              </a:r>
            </a:p>
          </p:txBody>
        </p:sp>
        <p:sp>
          <p:nvSpPr>
            <p:cNvPr id="23581" name="Text Box 29"/>
            <p:cNvSpPr txBox="1">
              <a:spLocks noChangeArrowheads="1"/>
            </p:cNvSpPr>
            <p:nvPr/>
          </p:nvSpPr>
          <p:spPr bwMode="auto">
            <a:xfrm>
              <a:off x="1403350" y="458152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6</a:t>
              </a:r>
            </a:p>
          </p:txBody>
        </p:sp>
      </p:grpSp>
      <p:sp>
        <p:nvSpPr>
          <p:cNvPr id="23587" name="Text Box 35"/>
          <p:cNvSpPr txBox="1">
            <a:spLocks noChangeArrowheads="1"/>
          </p:cNvSpPr>
          <p:nvPr/>
        </p:nvSpPr>
        <p:spPr bwMode="auto">
          <a:xfrm>
            <a:off x="3347245" y="1557338"/>
            <a:ext cx="54014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sz="2400" dirty="0"/>
              <a:t>需要曲線の高さは，財の追加的</a:t>
            </a:r>
            <a:r>
              <a:rPr lang="en-US" altLang="ja-JP" sz="2400" dirty="0"/>
              <a:t>1</a:t>
            </a:r>
            <a:r>
              <a:rPr lang="ja-JP" altLang="en-US" sz="2400" dirty="0"/>
              <a:t>単位がもたらす便益（限界便益</a:t>
            </a:r>
            <a:r>
              <a:rPr lang="en-US" altLang="ja-JP" sz="2400" dirty="0"/>
              <a:t>=</a:t>
            </a:r>
            <a:r>
              <a:rPr lang="ja-JP" altLang="en-US" sz="2400" dirty="0"/>
              <a:t>追加的</a:t>
            </a:r>
            <a:r>
              <a:rPr lang="en-US" altLang="ja-JP" sz="2400" dirty="0"/>
              <a:t>1</a:t>
            </a:r>
            <a:r>
              <a:rPr lang="ja-JP" altLang="en-US" sz="2400" dirty="0"/>
              <a:t>単位に対して買っても良いと思う最大限の価格）に等しい</a:t>
            </a:r>
          </a:p>
        </p:txBody>
      </p:sp>
      <p:sp>
        <p:nvSpPr>
          <p:cNvPr id="23588" name="Text Box 36"/>
          <p:cNvSpPr txBox="1">
            <a:spLocks noChangeArrowheads="1"/>
          </p:cNvSpPr>
          <p:nvPr/>
        </p:nvSpPr>
        <p:spPr bwMode="auto">
          <a:xfrm>
            <a:off x="5143743" y="3335779"/>
            <a:ext cx="3600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dirty="0"/>
              <a:t>6</a:t>
            </a:r>
            <a:r>
              <a:rPr lang="ja-JP" altLang="en-US" sz="2400" dirty="0"/>
              <a:t>単位の消費の総便益</a:t>
            </a:r>
            <a:r>
              <a:rPr lang="en-US" altLang="ja-JP" sz="2400" dirty="0"/>
              <a:t>=p1+p2+p3+p4+p5+p6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ja-JP" altLang="en-US"/>
              <a:t>ミクロ経済学とは何か</a:t>
            </a:r>
          </a:p>
        </p:txBody>
      </p:sp>
      <p:sp>
        <p:nvSpPr>
          <p:cNvPr id="6147" name="Rectangle 3"/>
          <p:cNvSpPr>
            <a:spLocks noGrp="1" noChangeArrowheads="1"/>
          </p:cNvSpPr>
          <p:nvPr>
            <p:ph idx="1"/>
          </p:nvPr>
        </p:nvSpPr>
        <p:spPr/>
        <p:txBody>
          <a:bodyPr>
            <a:normAutofit fontScale="92500" lnSpcReduction="10000"/>
          </a:bodyPr>
          <a:lstStyle/>
          <a:p>
            <a:pPr>
              <a:lnSpc>
                <a:spcPct val="90000"/>
              </a:lnSpc>
            </a:pPr>
            <a:r>
              <a:rPr lang="ja-JP" altLang="en-US" dirty="0"/>
              <a:t>マクロ経済学</a:t>
            </a:r>
          </a:p>
          <a:p>
            <a:pPr lvl="1" indent="-342900">
              <a:lnSpc>
                <a:spcPct val="90000"/>
              </a:lnSpc>
              <a:buClr>
                <a:schemeClr val="tx1"/>
              </a:buClr>
            </a:pPr>
            <a:r>
              <a:rPr lang="ja-JP" altLang="en-US" sz="2400" dirty="0"/>
              <a:t>経済全体の動きを大まかに捉える</a:t>
            </a:r>
            <a:endParaRPr lang="en-US" altLang="ja-JP" sz="2400" dirty="0"/>
          </a:p>
          <a:p>
            <a:pPr lvl="1" indent="-342900">
              <a:lnSpc>
                <a:spcPct val="90000"/>
              </a:lnSpc>
              <a:buClr>
                <a:schemeClr val="tx1"/>
              </a:buClr>
            </a:pPr>
            <a:r>
              <a:rPr lang="ja-JP" altLang="en-US" sz="2400" dirty="0"/>
              <a:t>簡単な連立方程式体系　（</a:t>
            </a:r>
            <a:r>
              <a:rPr lang="en-US" altLang="ja-JP" sz="2400" dirty="0"/>
              <a:t>IS-LM</a:t>
            </a:r>
            <a:r>
              <a:rPr lang="ja-JP" altLang="en-US" sz="2400" dirty="0"/>
              <a:t>分析など）</a:t>
            </a:r>
            <a:endParaRPr lang="en-US" altLang="ja-JP" sz="2400" dirty="0"/>
          </a:p>
          <a:p>
            <a:pPr lvl="1" indent="-342900">
              <a:lnSpc>
                <a:spcPct val="90000"/>
              </a:lnSpc>
              <a:buClr>
                <a:schemeClr val="tx1"/>
              </a:buClr>
            </a:pPr>
            <a:r>
              <a:rPr lang="ja-JP" altLang="en-US" sz="2400" dirty="0"/>
              <a:t>家計や企業：「合理的な意思決定」を仮定しない場合が多い</a:t>
            </a:r>
            <a:endParaRPr lang="en-US" altLang="ja-JP" sz="2400" dirty="0"/>
          </a:p>
          <a:p>
            <a:pPr lvl="1" indent="-342900">
              <a:lnSpc>
                <a:spcPct val="90000"/>
              </a:lnSpc>
              <a:buClr>
                <a:schemeClr val="tx1"/>
              </a:buClr>
            </a:pPr>
            <a:r>
              <a:rPr lang="ja-JP" altLang="en-US" sz="2400" dirty="0"/>
              <a:t>アド・ホックな行動方程式</a:t>
            </a:r>
            <a:endParaRPr lang="en-US" altLang="ja-JP" sz="2400" dirty="0"/>
          </a:p>
          <a:p>
            <a:pPr lvl="2" indent="-342900">
              <a:lnSpc>
                <a:spcPct val="90000"/>
              </a:lnSpc>
              <a:buClr>
                <a:schemeClr val="tx1"/>
              </a:buClr>
            </a:pPr>
            <a:r>
              <a:rPr lang="ja-JP" altLang="en-US" sz="2000" dirty="0"/>
              <a:t>消費や貯蓄の決定（ケインズ型消費関数）</a:t>
            </a:r>
            <a:endParaRPr lang="en-US" altLang="ja-JP" sz="2000" dirty="0"/>
          </a:p>
          <a:p>
            <a:pPr lvl="2" indent="-342900">
              <a:lnSpc>
                <a:spcPct val="90000"/>
              </a:lnSpc>
              <a:buClr>
                <a:schemeClr val="tx1"/>
              </a:buClr>
            </a:pPr>
            <a:r>
              <a:rPr lang="ja-JP" altLang="en-US" sz="2000" dirty="0"/>
              <a:t>労働供給の決定，投資の決定</a:t>
            </a:r>
          </a:p>
          <a:p>
            <a:pPr>
              <a:lnSpc>
                <a:spcPct val="90000"/>
              </a:lnSpc>
              <a:buClr>
                <a:schemeClr val="tx1"/>
              </a:buClr>
            </a:pPr>
            <a:r>
              <a:rPr lang="ja-JP" altLang="en-US" sz="2800" dirty="0"/>
              <a:t>マクロ経済学における学派の対立</a:t>
            </a:r>
            <a:endParaRPr lang="en-US" altLang="ja-JP" sz="2800" dirty="0"/>
          </a:p>
          <a:p>
            <a:pPr lvl="1">
              <a:lnSpc>
                <a:spcPct val="90000"/>
              </a:lnSpc>
              <a:buClr>
                <a:schemeClr val="tx1"/>
              </a:buClr>
            </a:pPr>
            <a:r>
              <a:rPr lang="ja-JP" altLang="en-US" sz="2400" dirty="0"/>
              <a:t>ケインズ経済学</a:t>
            </a:r>
            <a:endParaRPr lang="en-US" altLang="ja-JP" sz="2400" dirty="0"/>
          </a:p>
          <a:p>
            <a:pPr lvl="2">
              <a:lnSpc>
                <a:spcPct val="90000"/>
              </a:lnSpc>
              <a:buClr>
                <a:schemeClr val="tx1"/>
              </a:buClr>
            </a:pPr>
            <a:r>
              <a:rPr lang="ja-JP" altLang="en-US" sz="2000" dirty="0"/>
              <a:t>市場は必ずしも理想的に機能しないことを前提にモデル化（従来の古典派経済学と違う想定）</a:t>
            </a:r>
            <a:endParaRPr lang="en-US" altLang="ja-JP" sz="2000" dirty="0"/>
          </a:p>
          <a:p>
            <a:pPr lvl="1">
              <a:lnSpc>
                <a:spcPct val="90000"/>
              </a:lnSpc>
              <a:buClr>
                <a:schemeClr val="tx1"/>
              </a:buClr>
            </a:pPr>
            <a:r>
              <a:rPr lang="ja-JP" altLang="en-US" sz="2400" dirty="0"/>
              <a:t>古典派</a:t>
            </a:r>
            <a:endParaRPr lang="en-US" altLang="ja-JP" sz="2400" dirty="0"/>
          </a:p>
          <a:p>
            <a:pPr lvl="2">
              <a:lnSpc>
                <a:spcPct val="90000"/>
              </a:lnSpc>
              <a:buClr>
                <a:schemeClr val="tx1"/>
              </a:buClr>
            </a:pPr>
            <a:r>
              <a:rPr lang="ja-JP" altLang="en-US" sz="2000" dirty="0"/>
              <a:t>市場の自動調整機能を重視</a:t>
            </a:r>
          </a:p>
          <a:p>
            <a:pPr marL="808038" lvl="1">
              <a:lnSpc>
                <a:spcPct val="90000"/>
              </a:lnSpc>
              <a:buFont typeface="Wingdings" pitchFamily="2" charset="2"/>
              <a:buNone/>
            </a:pPr>
            <a:endParaRPr lang="en-US" altLang="ja-JP"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ja-JP" altLang="en-US" dirty="0"/>
              <a:t>消費者余剰</a:t>
            </a:r>
            <a:r>
              <a:rPr lang="en-US" altLang="ja-JP" dirty="0"/>
              <a:t>(1)</a:t>
            </a:r>
          </a:p>
        </p:txBody>
      </p:sp>
      <p:sp>
        <p:nvSpPr>
          <p:cNvPr id="28697" name="Text Box 25"/>
          <p:cNvSpPr txBox="1">
            <a:spLocks noChangeArrowheads="1"/>
          </p:cNvSpPr>
          <p:nvPr/>
        </p:nvSpPr>
        <p:spPr bwMode="auto">
          <a:xfrm>
            <a:off x="2771800" y="1545620"/>
            <a:ext cx="590465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sz="2400" dirty="0"/>
              <a:t>市場価格が</a:t>
            </a:r>
            <a:r>
              <a:rPr lang="en-US" altLang="ja-JP" sz="2400" dirty="0"/>
              <a:t>p4</a:t>
            </a:r>
            <a:r>
              <a:rPr lang="en-US" altLang="ja-JP" sz="2400" dirty="0">
                <a:sym typeface="Wingdings" pitchFamily="2" charset="2"/>
              </a:rPr>
              <a:t></a:t>
            </a:r>
            <a:r>
              <a:rPr lang="ja-JP" altLang="en-US" sz="2400" dirty="0">
                <a:sym typeface="Wingdings" pitchFamily="2" charset="2"/>
              </a:rPr>
              <a:t>消費者は</a:t>
            </a:r>
            <a:r>
              <a:rPr lang="en-US" altLang="ja-JP" sz="2400" dirty="0"/>
              <a:t>4</a:t>
            </a:r>
            <a:r>
              <a:rPr lang="ja-JP" altLang="en-US" sz="2400" dirty="0"/>
              <a:t>単位の財を購入</a:t>
            </a:r>
            <a:endParaRPr lang="en-US" altLang="ja-JP" sz="2400" dirty="0"/>
          </a:p>
          <a:p>
            <a:pPr algn="r">
              <a:spcBef>
                <a:spcPct val="50000"/>
              </a:spcBef>
            </a:pPr>
            <a:r>
              <a:rPr lang="ja-JP" altLang="en-US" sz="2400" dirty="0"/>
              <a:t>総便益</a:t>
            </a:r>
            <a:r>
              <a:rPr lang="en-US" altLang="ja-JP" sz="2400" dirty="0"/>
              <a:t>= p1+p2+p3+p4</a:t>
            </a:r>
          </a:p>
          <a:p>
            <a:pPr algn="r">
              <a:spcBef>
                <a:spcPct val="50000"/>
              </a:spcBef>
            </a:pPr>
            <a:r>
              <a:rPr lang="ja-JP" altLang="en-US" sz="2400" dirty="0"/>
              <a:t>購入費用</a:t>
            </a:r>
            <a:r>
              <a:rPr lang="en-US" altLang="ja-JP" sz="2400" dirty="0"/>
              <a:t>=p4*4</a:t>
            </a:r>
            <a:endParaRPr lang="ja-JP" altLang="en-US" sz="2400" dirty="0"/>
          </a:p>
        </p:txBody>
      </p:sp>
      <p:sp>
        <p:nvSpPr>
          <p:cNvPr id="28698" name="Text Box 26"/>
          <p:cNvSpPr txBox="1">
            <a:spLocks noChangeArrowheads="1"/>
          </p:cNvSpPr>
          <p:nvPr/>
        </p:nvSpPr>
        <p:spPr bwMode="auto">
          <a:xfrm>
            <a:off x="4139382" y="3221554"/>
            <a:ext cx="453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sz="2400" dirty="0"/>
              <a:t>消費者余剰</a:t>
            </a:r>
            <a:r>
              <a:rPr lang="en-US" altLang="ja-JP" sz="2400" dirty="0"/>
              <a:t>=</a:t>
            </a:r>
            <a:r>
              <a:rPr lang="ja-JP" altLang="en-US" sz="2400" dirty="0"/>
              <a:t>総便益－購入費用</a:t>
            </a:r>
          </a:p>
        </p:txBody>
      </p:sp>
      <p:sp>
        <p:nvSpPr>
          <p:cNvPr id="30" name="Line 6"/>
          <p:cNvSpPr>
            <a:spLocks noChangeShapeType="1"/>
          </p:cNvSpPr>
          <p:nvPr/>
        </p:nvSpPr>
        <p:spPr bwMode="auto">
          <a:xfrm flipV="1">
            <a:off x="1415330" y="5499100"/>
            <a:ext cx="403197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1" name="Line 7"/>
          <p:cNvSpPr>
            <a:spLocks noChangeShapeType="1"/>
          </p:cNvSpPr>
          <p:nvPr/>
        </p:nvSpPr>
        <p:spPr bwMode="auto">
          <a:xfrm flipV="1">
            <a:off x="1415330" y="1754187"/>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Text Box 11"/>
          <p:cNvSpPr txBox="1">
            <a:spLocks noChangeArrowheads="1"/>
          </p:cNvSpPr>
          <p:nvPr/>
        </p:nvSpPr>
        <p:spPr bwMode="auto">
          <a:xfrm>
            <a:off x="5663331" y="54991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p>
        </p:txBody>
      </p:sp>
      <p:sp>
        <p:nvSpPr>
          <p:cNvPr id="33" name="Rectangle 12"/>
          <p:cNvSpPr>
            <a:spLocks noChangeArrowheads="1"/>
          </p:cNvSpPr>
          <p:nvPr/>
        </p:nvSpPr>
        <p:spPr bwMode="auto">
          <a:xfrm>
            <a:off x="1415330" y="2043112"/>
            <a:ext cx="576263" cy="3455988"/>
          </a:xfrm>
          <a:prstGeom prst="rect">
            <a:avLst/>
          </a:prstGeom>
          <a:solidFill>
            <a:schemeClr val="accent1">
              <a:alpha val="60000"/>
            </a:schemeClr>
          </a:solidFill>
          <a:ln w="9525">
            <a:solidFill>
              <a:schemeClr val="tx1"/>
            </a:solidFill>
            <a:miter lim="800000"/>
            <a:headEnd/>
            <a:tailEnd/>
          </a:ln>
          <a:effectLst/>
          <a:extLst/>
        </p:spPr>
        <p:txBody>
          <a:bodyPr wrap="none" anchor="ctr"/>
          <a:lstStyle/>
          <a:p>
            <a:endParaRPr lang="ja-JP" altLang="en-US"/>
          </a:p>
        </p:txBody>
      </p:sp>
      <p:sp>
        <p:nvSpPr>
          <p:cNvPr id="34" name="Rectangle 13"/>
          <p:cNvSpPr>
            <a:spLocks noChangeArrowheads="1"/>
          </p:cNvSpPr>
          <p:nvPr/>
        </p:nvSpPr>
        <p:spPr bwMode="auto">
          <a:xfrm>
            <a:off x="1991593" y="2617787"/>
            <a:ext cx="576262" cy="2881313"/>
          </a:xfrm>
          <a:prstGeom prst="rect">
            <a:avLst/>
          </a:prstGeom>
          <a:solidFill>
            <a:schemeClr val="accent1">
              <a:alpha val="60000"/>
            </a:schemeClr>
          </a:solidFill>
          <a:ln w="9525">
            <a:solidFill>
              <a:schemeClr val="tx1"/>
            </a:solidFill>
            <a:miter lim="800000"/>
            <a:headEnd/>
            <a:tailEnd/>
          </a:ln>
          <a:effectLst/>
          <a:extLst/>
        </p:spPr>
        <p:txBody>
          <a:bodyPr wrap="none" anchor="ctr"/>
          <a:lstStyle/>
          <a:p>
            <a:endParaRPr lang="ja-JP" altLang="en-US"/>
          </a:p>
        </p:txBody>
      </p:sp>
      <p:sp>
        <p:nvSpPr>
          <p:cNvPr id="35" name="Rectangle 14"/>
          <p:cNvSpPr>
            <a:spLocks noChangeArrowheads="1"/>
          </p:cNvSpPr>
          <p:nvPr/>
        </p:nvSpPr>
        <p:spPr bwMode="auto">
          <a:xfrm>
            <a:off x="2566268" y="3194050"/>
            <a:ext cx="576262" cy="2305050"/>
          </a:xfrm>
          <a:prstGeom prst="rect">
            <a:avLst/>
          </a:prstGeom>
          <a:solidFill>
            <a:schemeClr val="accent1">
              <a:alpha val="60000"/>
            </a:schemeClr>
          </a:solidFill>
          <a:ln w="9525">
            <a:solidFill>
              <a:schemeClr val="tx1"/>
            </a:solidFill>
            <a:miter lim="800000"/>
            <a:headEnd/>
            <a:tailEnd/>
          </a:ln>
          <a:effectLst/>
          <a:extLst/>
        </p:spPr>
        <p:txBody>
          <a:bodyPr wrap="none" anchor="ctr"/>
          <a:lstStyle/>
          <a:p>
            <a:endParaRPr lang="ja-JP" altLang="en-US"/>
          </a:p>
        </p:txBody>
      </p:sp>
      <p:sp>
        <p:nvSpPr>
          <p:cNvPr id="36" name="Rectangle 15"/>
          <p:cNvSpPr>
            <a:spLocks noChangeArrowheads="1"/>
          </p:cNvSpPr>
          <p:nvPr/>
        </p:nvSpPr>
        <p:spPr bwMode="auto">
          <a:xfrm>
            <a:off x="3142530" y="3770312"/>
            <a:ext cx="576263" cy="1727200"/>
          </a:xfrm>
          <a:prstGeom prst="rect">
            <a:avLst/>
          </a:prstGeom>
          <a:solidFill>
            <a:schemeClr val="accent1">
              <a:alpha val="60000"/>
            </a:schemeClr>
          </a:solidFill>
          <a:ln w="9525">
            <a:solidFill>
              <a:schemeClr val="tx1"/>
            </a:solidFill>
            <a:miter lim="800000"/>
            <a:headEnd/>
            <a:tailEnd/>
          </a:ln>
          <a:effectLst/>
          <a:extLst/>
        </p:spPr>
        <p:txBody>
          <a:bodyPr wrap="none" anchor="ctr"/>
          <a:lstStyle/>
          <a:p>
            <a:endParaRPr lang="ja-JP" altLang="en-US"/>
          </a:p>
        </p:txBody>
      </p:sp>
      <p:sp>
        <p:nvSpPr>
          <p:cNvPr id="37" name="Rectangle 16"/>
          <p:cNvSpPr>
            <a:spLocks noChangeArrowheads="1"/>
          </p:cNvSpPr>
          <p:nvPr/>
        </p:nvSpPr>
        <p:spPr bwMode="auto">
          <a:xfrm>
            <a:off x="3718793" y="4275137"/>
            <a:ext cx="576262" cy="1222375"/>
          </a:xfrm>
          <a:prstGeom prst="rect">
            <a:avLst/>
          </a:prstGeom>
          <a:solidFill>
            <a:schemeClr val="accent1">
              <a:alpha val="60000"/>
            </a:schemeClr>
          </a:solidFill>
          <a:ln w="9525">
            <a:solidFill>
              <a:schemeClr val="tx1"/>
            </a:solidFill>
            <a:miter lim="800000"/>
            <a:headEnd/>
            <a:tailEnd/>
          </a:ln>
          <a:effectLst/>
          <a:extLst/>
        </p:spPr>
        <p:txBody>
          <a:bodyPr wrap="none" anchor="ctr"/>
          <a:lstStyle/>
          <a:p>
            <a:endParaRPr lang="ja-JP" altLang="en-US"/>
          </a:p>
        </p:txBody>
      </p:sp>
      <p:sp>
        <p:nvSpPr>
          <p:cNvPr id="38" name="Rectangle 17"/>
          <p:cNvSpPr>
            <a:spLocks noChangeArrowheads="1"/>
          </p:cNvSpPr>
          <p:nvPr/>
        </p:nvSpPr>
        <p:spPr bwMode="auto">
          <a:xfrm>
            <a:off x="4295055" y="4706937"/>
            <a:ext cx="576263" cy="790575"/>
          </a:xfrm>
          <a:prstGeom prst="rect">
            <a:avLst/>
          </a:prstGeom>
          <a:solidFill>
            <a:schemeClr val="accent1">
              <a:alpha val="60000"/>
            </a:schemeClr>
          </a:solidFill>
          <a:ln w="9525">
            <a:solidFill>
              <a:schemeClr val="tx1"/>
            </a:solidFill>
            <a:miter lim="800000"/>
            <a:headEnd/>
            <a:tailEnd/>
          </a:ln>
          <a:effectLst/>
          <a:extLst/>
        </p:spPr>
        <p:txBody>
          <a:bodyPr wrap="none" anchor="ctr"/>
          <a:lstStyle/>
          <a:p>
            <a:endParaRPr lang="ja-JP" altLang="en-US"/>
          </a:p>
        </p:txBody>
      </p:sp>
      <p:sp>
        <p:nvSpPr>
          <p:cNvPr id="39" name="Text Box 18"/>
          <p:cNvSpPr txBox="1">
            <a:spLocks noChangeArrowheads="1"/>
          </p:cNvSpPr>
          <p:nvPr/>
        </p:nvSpPr>
        <p:spPr bwMode="auto">
          <a:xfrm>
            <a:off x="1847130" y="54991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a:t>
            </a:r>
          </a:p>
        </p:txBody>
      </p:sp>
      <p:sp>
        <p:nvSpPr>
          <p:cNvPr id="40" name="Text Box 19"/>
          <p:cNvSpPr txBox="1">
            <a:spLocks noChangeArrowheads="1"/>
          </p:cNvSpPr>
          <p:nvPr/>
        </p:nvSpPr>
        <p:spPr bwMode="auto">
          <a:xfrm>
            <a:off x="2350368" y="54991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2</a:t>
            </a:r>
          </a:p>
        </p:txBody>
      </p:sp>
      <p:sp>
        <p:nvSpPr>
          <p:cNvPr id="41" name="Text Box 20"/>
          <p:cNvSpPr txBox="1">
            <a:spLocks noChangeArrowheads="1"/>
          </p:cNvSpPr>
          <p:nvPr/>
        </p:nvSpPr>
        <p:spPr bwMode="auto">
          <a:xfrm>
            <a:off x="2926630" y="54991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dirty="0"/>
              <a:t>3</a:t>
            </a:r>
          </a:p>
        </p:txBody>
      </p:sp>
      <p:sp>
        <p:nvSpPr>
          <p:cNvPr id="42" name="Text Box 21"/>
          <p:cNvSpPr txBox="1">
            <a:spLocks noChangeArrowheads="1"/>
          </p:cNvSpPr>
          <p:nvPr/>
        </p:nvSpPr>
        <p:spPr bwMode="auto">
          <a:xfrm>
            <a:off x="3502893" y="54991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4</a:t>
            </a:r>
          </a:p>
        </p:txBody>
      </p:sp>
      <p:sp>
        <p:nvSpPr>
          <p:cNvPr id="43" name="Text Box 22"/>
          <p:cNvSpPr txBox="1">
            <a:spLocks noChangeArrowheads="1"/>
          </p:cNvSpPr>
          <p:nvPr/>
        </p:nvSpPr>
        <p:spPr bwMode="auto">
          <a:xfrm>
            <a:off x="4079155" y="54991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5</a:t>
            </a:r>
          </a:p>
        </p:txBody>
      </p:sp>
      <p:sp>
        <p:nvSpPr>
          <p:cNvPr id="44" name="Text Box 23"/>
          <p:cNvSpPr txBox="1">
            <a:spLocks noChangeArrowheads="1"/>
          </p:cNvSpPr>
          <p:nvPr/>
        </p:nvSpPr>
        <p:spPr bwMode="auto">
          <a:xfrm>
            <a:off x="4655418" y="54991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6</a:t>
            </a:r>
          </a:p>
        </p:txBody>
      </p:sp>
      <p:sp>
        <p:nvSpPr>
          <p:cNvPr id="45" name="Text Box 24"/>
          <p:cNvSpPr txBox="1">
            <a:spLocks noChangeArrowheads="1"/>
          </p:cNvSpPr>
          <p:nvPr/>
        </p:nvSpPr>
        <p:spPr bwMode="auto">
          <a:xfrm>
            <a:off x="910505" y="1754187"/>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1</a:t>
            </a:r>
          </a:p>
        </p:txBody>
      </p:sp>
      <p:sp>
        <p:nvSpPr>
          <p:cNvPr id="46" name="Text Box 25"/>
          <p:cNvSpPr txBox="1">
            <a:spLocks noChangeArrowheads="1"/>
          </p:cNvSpPr>
          <p:nvPr/>
        </p:nvSpPr>
        <p:spPr bwMode="auto">
          <a:xfrm>
            <a:off x="910505" y="233045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2</a:t>
            </a:r>
          </a:p>
        </p:txBody>
      </p:sp>
      <p:sp>
        <p:nvSpPr>
          <p:cNvPr id="47" name="Text Box 26"/>
          <p:cNvSpPr txBox="1">
            <a:spLocks noChangeArrowheads="1"/>
          </p:cNvSpPr>
          <p:nvPr/>
        </p:nvSpPr>
        <p:spPr bwMode="auto">
          <a:xfrm>
            <a:off x="910505" y="297815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3</a:t>
            </a:r>
          </a:p>
        </p:txBody>
      </p:sp>
      <p:sp>
        <p:nvSpPr>
          <p:cNvPr id="48" name="Text Box 27"/>
          <p:cNvSpPr txBox="1">
            <a:spLocks noChangeArrowheads="1"/>
          </p:cNvSpPr>
          <p:nvPr/>
        </p:nvSpPr>
        <p:spPr bwMode="auto">
          <a:xfrm>
            <a:off x="910505" y="340995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4</a:t>
            </a:r>
          </a:p>
        </p:txBody>
      </p:sp>
      <p:sp>
        <p:nvSpPr>
          <p:cNvPr id="49" name="Text Box 28"/>
          <p:cNvSpPr txBox="1">
            <a:spLocks noChangeArrowheads="1"/>
          </p:cNvSpPr>
          <p:nvPr/>
        </p:nvSpPr>
        <p:spPr bwMode="auto">
          <a:xfrm>
            <a:off x="910505" y="39147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5</a:t>
            </a:r>
          </a:p>
        </p:txBody>
      </p:sp>
      <p:sp>
        <p:nvSpPr>
          <p:cNvPr id="50" name="Text Box 29"/>
          <p:cNvSpPr txBox="1">
            <a:spLocks noChangeArrowheads="1"/>
          </p:cNvSpPr>
          <p:nvPr/>
        </p:nvSpPr>
        <p:spPr bwMode="auto">
          <a:xfrm>
            <a:off x="910505" y="4491037"/>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6</a:t>
            </a:r>
          </a:p>
        </p:txBody>
      </p:sp>
      <p:sp>
        <p:nvSpPr>
          <p:cNvPr id="28699" name="Line 27"/>
          <p:cNvSpPr>
            <a:spLocks noChangeShapeType="1"/>
          </p:cNvSpPr>
          <p:nvPr/>
        </p:nvSpPr>
        <p:spPr bwMode="auto">
          <a:xfrm>
            <a:off x="1426442" y="3771106"/>
            <a:ext cx="33115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 name="Text Box 10"/>
          <p:cNvSpPr txBox="1">
            <a:spLocks noChangeArrowheads="1"/>
          </p:cNvSpPr>
          <p:nvPr/>
        </p:nvSpPr>
        <p:spPr bwMode="auto">
          <a:xfrm>
            <a:off x="979291" y="1348279"/>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ja-JP" altLang="en-US"/>
              <a:t>消費者余剰</a:t>
            </a:r>
            <a:r>
              <a:rPr lang="en-US" altLang="ja-JP"/>
              <a:t>(2)</a:t>
            </a:r>
          </a:p>
        </p:txBody>
      </p:sp>
      <p:sp>
        <p:nvSpPr>
          <p:cNvPr id="26627" name="Line 3"/>
          <p:cNvSpPr>
            <a:spLocks noChangeShapeType="1"/>
          </p:cNvSpPr>
          <p:nvPr/>
        </p:nvSpPr>
        <p:spPr bwMode="auto">
          <a:xfrm>
            <a:off x="1908175" y="5589588"/>
            <a:ext cx="51831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28" name="Line 4"/>
          <p:cNvSpPr>
            <a:spLocks noChangeShapeType="1"/>
          </p:cNvSpPr>
          <p:nvPr/>
        </p:nvSpPr>
        <p:spPr bwMode="auto">
          <a:xfrm flipV="1">
            <a:off x="1908175" y="1844675"/>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29" name="Text Box 5"/>
          <p:cNvSpPr txBox="1">
            <a:spLocks noChangeArrowheads="1"/>
          </p:cNvSpPr>
          <p:nvPr/>
        </p:nvSpPr>
        <p:spPr bwMode="auto">
          <a:xfrm>
            <a:off x="1403350" y="16287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p>
        </p:txBody>
      </p:sp>
      <p:sp>
        <p:nvSpPr>
          <p:cNvPr id="26630" name="Text Box 6"/>
          <p:cNvSpPr txBox="1">
            <a:spLocks noChangeArrowheads="1"/>
          </p:cNvSpPr>
          <p:nvPr/>
        </p:nvSpPr>
        <p:spPr bwMode="auto">
          <a:xfrm>
            <a:off x="7092950" y="551656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p>
        </p:txBody>
      </p:sp>
      <p:sp>
        <p:nvSpPr>
          <p:cNvPr id="26646" name="Text Box 22"/>
          <p:cNvSpPr txBox="1">
            <a:spLocks noChangeArrowheads="1"/>
          </p:cNvSpPr>
          <p:nvPr/>
        </p:nvSpPr>
        <p:spPr bwMode="auto">
          <a:xfrm>
            <a:off x="1403350" y="35004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0</a:t>
            </a:r>
          </a:p>
        </p:txBody>
      </p:sp>
      <p:sp>
        <p:nvSpPr>
          <p:cNvPr id="26654" name="AutoShape 30"/>
          <p:cNvSpPr>
            <a:spLocks noChangeArrowheads="1"/>
          </p:cNvSpPr>
          <p:nvPr/>
        </p:nvSpPr>
        <p:spPr bwMode="auto">
          <a:xfrm>
            <a:off x="1908175" y="2276475"/>
            <a:ext cx="1943100" cy="1584325"/>
          </a:xfrm>
          <a:prstGeom prst="rtTriangle">
            <a:avLst/>
          </a:prstGeom>
          <a:solidFill>
            <a:schemeClr val="accent1">
              <a:alpha val="50000"/>
            </a:schemeClr>
          </a:solidFill>
          <a:ln w="9525">
            <a:solidFill>
              <a:schemeClr val="tx1"/>
            </a:solidFill>
            <a:miter lim="800000"/>
            <a:headEnd/>
            <a:tailEnd/>
          </a:ln>
          <a:effectLst/>
          <a:extLst/>
        </p:spPr>
        <p:txBody>
          <a:bodyPr wrap="none" anchor="ctr"/>
          <a:lstStyle/>
          <a:p>
            <a:endParaRPr lang="ja-JP" altLang="en-US"/>
          </a:p>
        </p:txBody>
      </p:sp>
      <p:sp>
        <p:nvSpPr>
          <p:cNvPr id="26658" name="Text Box 34"/>
          <p:cNvSpPr txBox="1">
            <a:spLocks noChangeArrowheads="1"/>
          </p:cNvSpPr>
          <p:nvPr/>
        </p:nvSpPr>
        <p:spPr bwMode="auto">
          <a:xfrm flipH="1">
            <a:off x="3711575" y="55895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r>
              <a:rPr lang="en-US" altLang="ja-JP" baseline="-25000">
                <a:latin typeface="Times New Roman" pitchFamily="18" charset="0"/>
              </a:rPr>
              <a:t>0</a:t>
            </a:r>
          </a:p>
        </p:txBody>
      </p:sp>
      <p:sp>
        <p:nvSpPr>
          <p:cNvPr id="26659" name="Line 35"/>
          <p:cNvSpPr>
            <a:spLocks noChangeShapeType="1"/>
          </p:cNvSpPr>
          <p:nvPr/>
        </p:nvSpPr>
        <p:spPr bwMode="auto">
          <a:xfrm>
            <a:off x="3851275" y="3860800"/>
            <a:ext cx="0"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60" name="Line 36"/>
          <p:cNvSpPr>
            <a:spLocks noChangeShapeType="1"/>
          </p:cNvSpPr>
          <p:nvPr/>
        </p:nvSpPr>
        <p:spPr bwMode="auto">
          <a:xfrm flipH="1">
            <a:off x="2843213" y="2349500"/>
            <a:ext cx="1800225" cy="1079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61" name="Text Box 37"/>
          <p:cNvSpPr txBox="1">
            <a:spLocks noChangeArrowheads="1"/>
          </p:cNvSpPr>
          <p:nvPr/>
        </p:nvSpPr>
        <p:spPr bwMode="auto">
          <a:xfrm>
            <a:off x="4643438" y="1934001"/>
            <a:ext cx="30985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400" dirty="0">
                <a:latin typeface="Times New Roman" pitchFamily="18" charset="0"/>
              </a:rPr>
              <a:t>CS </a:t>
            </a:r>
            <a:r>
              <a:rPr lang="ja-JP" altLang="en-US" sz="2400" dirty="0">
                <a:latin typeface="Times New Roman" pitchFamily="18" charset="0"/>
              </a:rPr>
              <a:t>消費者余剰 </a:t>
            </a:r>
            <a:r>
              <a:rPr lang="en-US" altLang="ja-JP" sz="2400" dirty="0">
                <a:latin typeface="Times New Roman" pitchFamily="18" charset="0"/>
              </a:rPr>
              <a:t>Consumers’ Surplus</a:t>
            </a:r>
            <a:endParaRPr lang="ja-JP" altLang="en-US" sz="2400" dirty="0">
              <a:latin typeface="Times New Roman" pitchFamily="18" charset="0"/>
            </a:endParaRPr>
          </a:p>
        </p:txBody>
      </p:sp>
      <p:sp>
        <p:nvSpPr>
          <p:cNvPr id="26662" name="Line 38"/>
          <p:cNvSpPr>
            <a:spLocks noChangeShapeType="1"/>
          </p:cNvSpPr>
          <p:nvPr/>
        </p:nvSpPr>
        <p:spPr bwMode="auto">
          <a:xfrm>
            <a:off x="1922708" y="2272196"/>
            <a:ext cx="4032250" cy="33131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51" name="Line 27"/>
          <p:cNvSpPr>
            <a:spLocks noChangeShapeType="1"/>
          </p:cNvSpPr>
          <p:nvPr/>
        </p:nvSpPr>
        <p:spPr bwMode="auto">
          <a:xfrm>
            <a:off x="1908175" y="3860800"/>
            <a:ext cx="3311525"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4969" y="260648"/>
            <a:ext cx="8229600" cy="1143000"/>
          </a:xfrm>
        </p:spPr>
        <p:txBody>
          <a:bodyPr/>
          <a:lstStyle/>
          <a:p>
            <a:r>
              <a:rPr lang="ja-JP" altLang="en-US" dirty="0"/>
              <a:t>供給曲線と限界費用</a:t>
            </a:r>
          </a:p>
        </p:txBody>
      </p:sp>
      <p:sp>
        <p:nvSpPr>
          <p:cNvPr id="29701" name="Text Box 5"/>
          <p:cNvSpPr txBox="1">
            <a:spLocks noChangeArrowheads="1"/>
          </p:cNvSpPr>
          <p:nvPr/>
        </p:nvSpPr>
        <p:spPr bwMode="auto">
          <a:xfrm>
            <a:off x="407067" y="1576387"/>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p</a:t>
            </a:r>
          </a:p>
        </p:txBody>
      </p:sp>
      <p:sp>
        <p:nvSpPr>
          <p:cNvPr id="29702" name="Text Box 6"/>
          <p:cNvSpPr txBox="1">
            <a:spLocks noChangeArrowheads="1"/>
          </p:cNvSpPr>
          <p:nvPr/>
        </p:nvSpPr>
        <p:spPr bwMode="auto">
          <a:xfrm>
            <a:off x="4739953" y="5916612"/>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rPr>
              <a:t>Q</a:t>
            </a:r>
          </a:p>
        </p:txBody>
      </p:sp>
      <p:sp>
        <p:nvSpPr>
          <p:cNvPr id="29699" name="Line 3"/>
          <p:cNvSpPr>
            <a:spLocks noChangeShapeType="1"/>
          </p:cNvSpPr>
          <p:nvPr/>
        </p:nvSpPr>
        <p:spPr bwMode="auto">
          <a:xfrm>
            <a:off x="933133" y="5778500"/>
            <a:ext cx="51831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700" name="Line 4"/>
          <p:cNvSpPr>
            <a:spLocks noChangeShapeType="1"/>
          </p:cNvSpPr>
          <p:nvPr/>
        </p:nvSpPr>
        <p:spPr bwMode="auto">
          <a:xfrm flipV="1">
            <a:off x="933133" y="2033587"/>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703" name="Rectangle 7"/>
          <p:cNvSpPr>
            <a:spLocks noChangeArrowheads="1"/>
          </p:cNvSpPr>
          <p:nvPr/>
        </p:nvSpPr>
        <p:spPr bwMode="auto">
          <a:xfrm>
            <a:off x="933133" y="5130800"/>
            <a:ext cx="576263" cy="647700"/>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29704" name="Rectangle 8"/>
          <p:cNvSpPr>
            <a:spLocks noChangeArrowheads="1"/>
          </p:cNvSpPr>
          <p:nvPr/>
        </p:nvSpPr>
        <p:spPr bwMode="auto">
          <a:xfrm>
            <a:off x="1509396" y="4481512"/>
            <a:ext cx="576262" cy="1296988"/>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29705" name="Rectangle 9"/>
          <p:cNvSpPr>
            <a:spLocks noChangeArrowheads="1"/>
          </p:cNvSpPr>
          <p:nvPr/>
        </p:nvSpPr>
        <p:spPr bwMode="auto">
          <a:xfrm>
            <a:off x="2084071" y="3978275"/>
            <a:ext cx="576262" cy="1800225"/>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29706" name="Rectangle 10"/>
          <p:cNvSpPr>
            <a:spLocks noChangeArrowheads="1"/>
          </p:cNvSpPr>
          <p:nvPr/>
        </p:nvSpPr>
        <p:spPr bwMode="auto">
          <a:xfrm>
            <a:off x="2660333" y="3546475"/>
            <a:ext cx="576263" cy="2230437"/>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29707" name="Rectangle 11"/>
          <p:cNvSpPr>
            <a:spLocks noChangeArrowheads="1"/>
          </p:cNvSpPr>
          <p:nvPr/>
        </p:nvSpPr>
        <p:spPr bwMode="auto">
          <a:xfrm>
            <a:off x="3236596" y="2970212"/>
            <a:ext cx="576262" cy="2806700"/>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29708" name="Rectangle 12"/>
          <p:cNvSpPr>
            <a:spLocks noChangeArrowheads="1"/>
          </p:cNvSpPr>
          <p:nvPr/>
        </p:nvSpPr>
        <p:spPr bwMode="auto">
          <a:xfrm>
            <a:off x="3812858" y="2322512"/>
            <a:ext cx="576263" cy="3454400"/>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29709" name="Text Box 13"/>
          <p:cNvSpPr txBox="1">
            <a:spLocks noChangeArrowheads="1"/>
          </p:cNvSpPr>
          <p:nvPr/>
        </p:nvSpPr>
        <p:spPr bwMode="auto">
          <a:xfrm>
            <a:off x="1364933" y="57785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a:t>
            </a:r>
          </a:p>
        </p:txBody>
      </p:sp>
      <p:sp>
        <p:nvSpPr>
          <p:cNvPr id="29710" name="Text Box 14"/>
          <p:cNvSpPr txBox="1">
            <a:spLocks noChangeArrowheads="1"/>
          </p:cNvSpPr>
          <p:nvPr/>
        </p:nvSpPr>
        <p:spPr bwMode="auto">
          <a:xfrm>
            <a:off x="1868171" y="57785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2</a:t>
            </a:r>
          </a:p>
        </p:txBody>
      </p:sp>
      <p:sp>
        <p:nvSpPr>
          <p:cNvPr id="29711" name="Text Box 15"/>
          <p:cNvSpPr txBox="1">
            <a:spLocks noChangeArrowheads="1"/>
          </p:cNvSpPr>
          <p:nvPr/>
        </p:nvSpPr>
        <p:spPr bwMode="auto">
          <a:xfrm>
            <a:off x="2444433" y="57785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3</a:t>
            </a:r>
          </a:p>
        </p:txBody>
      </p:sp>
      <p:sp>
        <p:nvSpPr>
          <p:cNvPr id="29712" name="Text Box 16"/>
          <p:cNvSpPr txBox="1">
            <a:spLocks noChangeArrowheads="1"/>
          </p:cNvSpPr>
          <p:nvPr/>
        </p:nvSpPr>
        <p:spPr bwMode="auto">
          <a:xfrm>
            <a:off x="3020696" y="57785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4</a:t>
            </a:r>
          </a:p>
        </p:txBody>
      </p:sp>
      <p:sp>
        <p:nvSpPr>
          <p:cNvPr id="29713" name="Text Box 17"/>
          <p:cNvSpPr txBox="1">
            <a:spLocks noChangeArrowheads="1"/>
          </p:cNvSpPr>
          <p:nvPr/>
        </p:nvSpPr>
        <p:spPr bwMode="auto">
          <a:xfrm>
            <a:off x="3596958" y="57785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5</a:t>
            </a:r>
          </a:p>
        </p:txBody>
      </p:sp>
      <p:sp>
        <p:nvSpPr>
          <p:cNvPr id="29714" name="Text Box 18"/>
          <p:cNvSpPr txBox="1">
            <a:spLocks noChangeArrowheads="1"/>
          </p:cNvSpPr>
          <p:nvPr/>
        </p:nvSpPr>
        <p:spPr bwMode="auto">
          <a:xfrm>
            <a:off x="4173221" y="57785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6</a:t>
            </a:r>
          </a:p>
        </p:txBody>
      </p:sp>
      <p:sp>
        <p:nvSpPr>
          <p:cNvPr id="29715" name="Text Box 19"/>
          <p:cNvSpPr txBox="1">
            <a:spLocks noChangeArrowheads="1"/>
          </p:cNvSpPr>
          <p:nvPr/>
        </p:nvSpPr>
        <p:spPr bwMode="auto">
          <a:xfrm>
            <a:off x="428308" y="2033587"/>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6</a:t>
            </a:r>
          </a:p>
        </p:txBody>
      </p:sp>
      <p:sp>
        <p:nvSpPr>
          <p:cNvPr id="29716" name="Text Box 20"/>
          <p:cNvSpPr txBox="1">
            <a:spLocks noChangeArrowheads="1"/>
          </p:cNvSpPr>
          <p:nvPr/>
        </p:nvSpPr>
        <p:spPr bwMode="auto">
          <a:xfrm>
            <a:off x="428308" y="260985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5</a:t>
            </a:r>
          </a:p>
        </p:txBody>
      </p:sp>
      <p:sp>
        <p:nvSpPr>
          <p:cNvPr id="29717" name="Text Box 21"/>
          <p:cNvSpPr txBox="1">
            <a:spLocks noChangeArrowheads="1"/>
          </p:cNvSpPr>
          <p:nvPr/>
        </p:nvSpPr>
        <p:spPr bwMode="auto">
          <a:xfrm>
            <a:off x="428308" y="325755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4</a:t>
            </a:r>
          </a:p>
        </p:txBody>
      </p:sp>
      <p:sp>
        <p:nvSpPr>
          <p:cNvPr id="29718" name="Text Box 22"/>
          <p:cNvSpPr txBox="1">
            <a:spLocks noChangeArrowheads="1"/>
          </p:cNvSpPr>
          <p:nvPr/>
        </p:nvSpPr>
        <p:spPr bwMode="auto">
          <a:xfrm>
            <a:off x="428308" y="368935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3</a:t>
            </a:r>
          </a:p>
        </p:txBody>
      </p:sp>
      <p:sp>
        <p:nvSpPr>
          <p:cNvPr id="29719" name="Text Box 23"/>
          <p:cNvSpPr txBox="1">
            <a:spLocks noChangeArrowheads="1"/>
          </p:cNvSpPr>
          <p:nvPr/>
        </p:nvSpPr>
        <p:spPr bwMode="auto">
          <a:xfrm>
            <a:off x="428308" y="41941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2</a:t>
            </a:r>
          </a:p>
        </p:txBody>
      </p:sp>
      <p:sp>
        <p:nvSpPr>
          <p:cNvPr id="29720" name="Text Box 24"/>
          <p:cNvSpPr txBox="1">
            <a:spLocks noChangeArrowheads="1"/>
          </p:cNvSpPr>
          <p:nvPr/>
        </p:nvSpPr>
        <p:spPr bwMode="auto">
          <a:xfrm>
            <a:off x="428308" y="4770437"/>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1</a:t>
            </a:r>
          </a:p>
        </p:txBody>
      </p:sp>
      <p:sp>
        <p:nvSpPr>
          <p:cNvPr id="29721" name="Text Box 25"/>
          <p:cNvSpPr txBox="1">
            <a:spLocks noChangeArrowheads="1"/>
          </p:cNvSpPr>
          <p:nvPr/>
        </p:nvSpPr>
        <p:spPr bwMode="auto">
          <a:xfrm>
            <a:off x="2268538" y="1628775"/>
            <a:ext cx="6119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ja-JP" altLang="ja-JP" sz="2400"/>
          </a:p>
        </p:txBody>
      </p:sp>
      <p:sp>
        <p:nvSpPr>
          <p:cNvPr id="29722" name="Text Box 26"/>
          <p:cNvSpPr txBox="1">
            <a:spLocks noChangeArrowheads="1"/>
          </p:cNvSpPr>
          <p:nvPr/>
        </p:nvSpPr>
        <p:spPr bwMode="auto">
          <a:xfrm>
            <a:off x="5076825" y="2420938"/>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ja-JP" altLang="ja-JP" sz="2400"/>
          </a:p>
        </p:txBody>
      </p:sp>
      <p:sp>
        <p:nvSpPr>
          <p:cNvPr id="4" name="テキスト ボックス 3"/>
          <p:cNvSpPr txBox="1"/>
          <p:nvPr/>
        </p:nvSpPr>
        <p:spPr>
          <a:xfrm>
            <a:off x="5105371" y="1559805"/>
            <a:ext cx="3600450" cy="4247317"/>
          </a:xfrm>
          <a:prstGeom prst="rect">
            <a:avLst/>
          </a:prstGeom>
          <a:noFill/>
        </p:spPr>
        <p:txBody>
          <a:bodyPr wrap="square" rtlCol="0">
            <a:spAutoFit/>
          </a:bodyPr>
          <a:lstStyle/>
          <a:p>
            <a:r>
              <a:rPr lang="ja-JP" altLang="en-US" dirty="0"/>
              <a:t>最初の</a:t>
            </a:r>
            <a:r>
              <a:rPr lang="en-US" altLang="ja-JP" dirty="0"/>
              <a:t>1</a:t>
            </a:r>
            <a:r>
              <a:rPr lang="ja-JP" altLang="en-US" dirty="0"/>
              <a:t>単位の生産に</a:t>
            </a:r>
            <a:r>
              <a:rPr lang="en-US" altLang="ja-JP" dirty="0"/>
              <a:t>p1</a:t>
            </a:r>
            <a:r>
              <a:rPr lang="ja-JP" altLang="en-US" dirty="0"/>
              <a:t>円の費用</a:t>
            </a:r>
            <a:endParaRPr lang="en-US" altLang="ja-JP" dirty="0"/>
          </a:p>
          <a:p>
            <a:r>
              <a:rPr kumimoji="1" lang="ja-JP" altLang="en-US" dirty="0"/>
              <a:t>　生産者が売っても良いと思う最低限の価格は</a:t>
            </a:r>
            <a:r>
              <a:rPr kumimoji="1" lang="en-US" altLang="ja-JP" dirty="0"/>
              <a:t>p1</a:t>
            </a:r>
            <a:r>
              <a:rPr kumimoji="1" lang="ja-JP" altLang="en-US" dirty="0"/>
              <a:t>円</a:t>
            </a:r>
            <a:endParaRPr kumimoji="1" lang="en-US" altLang="ja-JP" dirty="0"/>
          </a:p>
          <a:p>
            <a:endParaRPr lang="en-US" altLang="ja-JP" dirty="0"/>
          </a:p>
          <a:p>
            <a:r>
              <a:rPr kumimoji="1" lang="en-US" altLang="ja-JP" dirty="0"/>
              <a:t>2</a:t>
            </a:r>
            <a:r>
              <a:rPr kumimoji="1" lang="ja-JP" altLang="en-US" dirty="0"/>
              <a:t>単位目の生産に</a:t>
            </a:r>
            <a:r>
              <a:rPr kumimoji="1" lang="en-US" altLang="ja-JP" dirty="0"/>
              <a:t>p2</a:t>
            </a:r>
            <a:r>
              <a:rPr kumimoji="1" lang="ja-JP" altLang="en-US" dirty="0"/>
              <a:t>円の費用</a:t>
            </a:r>
            <a:endParaRPr kumimoji="1" lang="en-US" altLang="ja-JP" dirty="0"/>
          </a:p>
          <a:p>
            <a:r>
              <a:rPr lang="ja-JP" altLang="en-US" dirty="0"/>
              <a:t>　生産者が売っても良いと思う最低限の価格は</a:t>
            </a:r>
            <a:r>
              <a:rPr lang="en-US" altLang="ja-JP" dirty="0"/>
              <a:t>p2</a:t>
            </a:r>
            <a:r>
              <a:rPr lang="ja-JP" altLang="en-US" dirty="0"/>
              <a:t>円</a:t>
            </a:r>
            <a:endParaRPr lang="en-US" altLang="ja-JP" dirty="0"/>
          </a:p>
          <a:p>
            <a:endParaRPr kumimoji="1" lang="en-US" altLang="ja-JP" dirty="0"/>
          </a:p>
          <a:p>
            <a:r>
              <a:rPr lang="ja-JP" altLang="en-US" dirty="0"/>
              <a:t>供給曲線の高さは限界費用</a:t>
            </a:r>
            <a:r>
              <a:rPr lang="en-US" altLang="ja-JP" dirty="0"/>
              <a:t>=</a:t>
            </a:r>
            <a:r>
              <a:rPr lang="ja-JP" altLang="en-US" dirty="0"/>
              <a:t>追加的</a:t>
            </a:r>
            <a:r>
              <a:rPr lang="en-US" altLang="ja-JP" dirty="0"/>
              <a:t>1</a:t>
            </a:r>
            <a:r>
              <a:rPr lang="ja-JP" altLang="en-US" dirty="0"/>
              <a:t>単位について，売っても良いと思う最低限の価格</a:t>
            </a:r>
            <a:endParaRPr lang="en-US" altLang="ja-JP" dirty="0"/>
          </a:p>
          <a:p>
            <a:endParaRPr lang="en-US" altLang="ja-JP" dirty="0"/>
          </a:p>
          <a:p>
            <a:r>
              <a:rPr lang="ja-JP" altLang="en-US" dirty="0"/>
              <a:t>限界費用：生産物を追加的</a:t>
            </a:r>
            <a:r>
              <a:rPr lang="en-US" altLang="ja-JP" dirty="0"/>
              <a:t>1</a:t>
            </a:r>
            <a:r>
              <a:rPr lang="ja-JP" altLang="en-US" dirty="0"/>
              <a:t>単位に生産するとき，その追加的</a:t>
            </a:r>
            <a:r>
              <a:rPr lang="en-US" altLang="ja-JP" dirty="0"/>
              <a:t>1</a:t>
            </a:r>
            <a:r>
              <a:rPr lang="ja-JP" altLang="en-US" dirty="0"/>
              <a:t>単位の生産にかかる費用</a:t>
            </a:r>
            <a:endParaRPr kumimoji="1"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ja-JP" altLang="en-US"/>
              <a:t>供給曲線と限界費用</a:t>
            </a:r>
            <a:r>
              <a:rPr lang="en-US" altLang="ja-JP"/>
              <a:t>(2)</a:t>
            </a:r>
          </a:p>
        </p:txBody>
      </p:sp>
      <p:sp>
        <p:nvSpPr>
          <p:cNvPr id="25603" name="Rectangle 3"/>
          <p:cNvSpPr>
            <a:spLocks noGrp="1" noChangeArrowheads="1"/>
          </p:cNvSpPr>
          <p:nvPr>
            <p:ph idx="1"/>
          </p:nvPr>
        </p:nvSpPr>
        <p:spPr/>
        <p:txBody>
          <a:bodyPr>
            <a:normAutofit lnSpcReduction="10000"/>
          </a:bodyPr>
          <a:lstStyle/>
          <a:p>
            <a:pPr marL="609600" indent="-609600">
              <a:spcBef>
                <a:spcPct val="50000"/>
              </a:spcBef>
            </a:pPr>
            <a:r>
              <a:rPr lang="ja-JP" altLang="en-US" sz="2800" dirty="0"/>
              <a:t>生産者が追加的</a:t>
            </a:r>
            <a:r>
              <a:rPr lang="en-US" altLang="ja-JP" sz="2800" dirty="0"/>
              <a:t>1</a:t>
            </a:r>
            <a:r>
              <a:rPr lang="ja-JP" altLang="en-US" sz="2800" dirty="0"/>
              <a:t>単位を供給するのは，それが利益になるから</a:t>
            </a:r>
          </a:p>
          <a:p>
            <a:pPr marL="609600" indent="-609600">
              <a:spcBef>
                <a:spcPct val="50000"/>
              </a:spcBef>
            </a:pPr>
            <a:r>
              <a:rPr lang="ja-JP" altLang="en-US" sz="2800" dirty="0"/>
              <a:t>追加的収入</a:t>
            </a:r>
            <a:r>
              <a:rPr lang="en-US" altLang="ja-JP" sz="2800" dirty="0"/>
              <a:t>(p)</a:t>
            </a:r>
            <a:r>
              <a:rPr lang="ja-JP" altLang="en-US" sz="2800" dirty="0"/>
              <a:t>　</a:t>
            </a:r>
            <a:r>
              <a:rPr lang="ja-JP" altLang="en-US" sz="2800" dirty="0">
                <a:latin typeface="ＭＳ Ｐゴシック" charset="-128"/>
              </a:rPr>
              <a:t>≧　追加的費用</a:t>
            </a:r>
            <a:r>
              <a:rPr lang="en-US" altLang="ja-JP" sz="2800" dirty="0">
                <a:latin typeface="ＭＳ Ｐゴシック" charset="-128"/>
              </a:rPr>
              <a:t>(</a:t>
            </a:r>
            <a:r>
              <a:rPr lang="ja-JP" altLang="en-US" sz="2800" dirty="0">
                <a:latin typeface="ＭＳ Ｐゴシック" charset="-128"/>
              </a:rPr>
              <a:t>限界費用）</a:t>
            </a:r>
          </a:p>
          <a:p>
            <a:pPr marL="609600" indent="-609600">
              <a:spcBef>
                <a:spcPct val="50000"/>
              </a:spcBef>
            </a:pPr>
            <a:r>
              <a:rPr lang="ja-JP" altLang="en-US" sz="2800" dirty="0">
                <a:latin typeface="ＭＳ Ｐゴシック" charset="-128"/>
              </a:rPr>
              <a:t>生産者が追加的</a:t>
            </a:r>
            <a:r>
              <a:rPr lang="en-US" altLang="ja-JP" sz="2800" dirty="0">
                <a:latin typeface="ＭＳ Ｐゴシック" charset="-128"/>
              </a:rPr>
              <a:t>1</a:t>
            </a:r>
            <a:r>
              <a:rPr lang="ja-JP" altLang="en-US" sz="2800" dirty="0">
                <a:latin typeface="ＭＳ Ｐゴシック" charset="-128"/>
              </a:rPr>
              <a:t>単位について売っても良いと思う最低限の価格は</a:t>
            </a:r>
            <a:r>
              <a:rPr lang="ja-JP" altLang="en-US" sz="2800" u="sng" dirty="0">
                <a:latin typeface="ＭＳ Ｐゴシック" charset="-128"/>
              </a:rPr>
              <a:t>限界費用</a:t>
            </a:r>
            <a:r>
              <a:rPr lang="ja-JP" altLang="en-US" sz="2800" dirty="0">
                <a:latin typeface="ＭＳ Ｐゴシック" charset="-128"/>
              </a:rPr>
              <a:t>に等しい</a:t>
            </a:r>
            <a:endParaRPr lang="en-US" altLang="ja-JP" sz="2800" dirty="0">
              <a:latin typeface="ＭＳ Ｐゴシック" charset="-128"/>
            </a:endParaRPr>
          </a:p>
          <a:p>
            <a:pPr marL="609600" indent="-609600">
              <a:spcBef>
                <a:spcPct val="50000"/>
              </a:spcBef>
            </a:pPr>
            <a:r>
              <a:rPr lang="ja-JP" altLang="en-US" sz="2800" dirty="0">
                <a:latin typeface="ＭＳ Ｐゴシック" charset="-128"/>
              </a:rPr>
              <a:t>供給曲線の高さは，限界費用を表す</a:t>
            </a:r>
          </a:p>
          <a:p>
            <a:pPr marL="609600" indent="-609600">
              <a:spcBef>
                <a:spcPct val="50000"/>
              </a:spcBef>
            </a:pPr>
            <a:r>
              <a:rPr lang="ja-JP" altLang="en-US" sz="2800" dirty="0">
                <a:latin typeface="ＭＳ Ｐゴシック" charset="-128"/>
              </a:rPr>
              <a:t>限界費用：　財を</a:t>
            </a:r>
            <a:r>
              <a:rPr lang="en-US" altLang="ja-JP" sz="2800" dirty="0">
                <a:latin typeface="ＭＳ Ｐゴシック" charset="-128"/>
              </a:rPr>
              <a:t>1</a:t>
            </a:r>
            <a:r>
              <a:rPr lang="ja-JP" altLang="en-US" sz="2800" dirty="0">
                <a:latin typeface="ＭＳ Ｐゴシック" charset="-128"/>
              </a:rPr>
              <a:t>単位追加的に生産する場合にかかる費用　（財の追加的</a:t>
            </a:r>
            <a:r>
              <a:rPr lang="en-US" altLang="ja-JP" sz="2800" dirty="0">
                <a:latin typeface="ＭＳ Ｐゴシック" charset="-128"/>
              </a:rPr>
              <a:t>1</a:t>
            </a:r>
            <a:r>
              <a:rPr lang="ja-JP" altLang="en-US" sz="2800" dirty="0">
                <a:latin typeface="ＭＳ Ｐゴシック" charset="-128"/>
              </a:rPr>
              <a:t>単位の生産に伴う費用の増分）</a:t>
            </a:r>
          </a:p>
          <a:p>
            <a:pPr marL="609600" indent="-609600">
              <a:spcBef>
                <a:spcPct val="50000"/>
              </a:spcBef>
            </a:pPr>
            <a:endParaRPr lang="ja-JP" altLang="en-US" sz="2800" dirty="0">
              <a:latin typeface="ＭＳ Ｐゴシック" charset="-128"/>
            </a:endParaRPr>
          </a:p>
          <a:p>
            <a:pPr marL="609600" indent="-609600"/>
            <a:endParaRPr lang="en-US" altLang="ja-JP"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ja-JP" altLang="en-US"/>
              <a:t>限界費用と総（可変）費用</a:t>
            </a:r>
          </a:p>
        </p:txBody>
      </p:sp>
      <p:sp>
        <p:nvSpPr>
          <p:cNvPr id="30723" name="Line 3"/>
          <p:cNvSpPr>
            <a:spLocks noChangeShapeType="1"/>
          </p:cNvSpPr>
          <p:nvPr/>
        </p:nvSpPr>
        <p:spPr bwMode="auto">
          <a:xfrm>
            <a:off x="1908175" y="5589588"/>
            <a:ext cx="51831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24" name="Line 4"/>
          <p:cNvSpPr>
            <a:spLocks noChangeShapeType="1"/>
          </p:cNvSpPr>
          <p:nvPr/>
        </p:nvSpPr>
        <p:spPr bwMode="auto">
          <a:xfrm flipV="1">
            <a:off x="1908175" y="1844675"/>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25" name="Text Box 5"/>
          <p:cNvSpPr txBox="1">
            <a:spLocks noChangeArrowheads="1"/>
          </p:cNvSpPr>
          <p:nvPr/>
        </p:nvSpPr>
        <p:spPr bwMode="auto">
          <a:xfrm>
            <a:off x="1547813" y="148431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p>
        </p:txBody>
      </p:sp>
      <p:sp>
        <p:nvSpPr>
          <p:cNvPr id="30726" name="Text Box 6"/>
          <p:cNvSpPr txBox="1">
            <a:spLocks noChangeArrowheads="1"/>
          </p:cNvSpPr>
          <p:nvPr/>
        </p:nvSpPr>
        <p:spPr bwMode="auto">
          <a:xfrm>
            <a:off x="7092950" y="551656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p>
        </p:txBody>
      </p:sp>
      <p:sp>
        <p:nvSpPr>
          <p:cNvPr id="30727" name="Rectangle 7"/>
          <p:cNvSpPr>
            <a:spLocks noChangeArrowheads="1"/>
          </p:cNvSpPr>
          <p:nvPr/>
        </p:nvSpPr>
        <p:spPr bwMode="auto">
          <a:xfrm>
            <a:off x="1908175" y="4941888"/>
            <a:ext cx="576263" cy="647700"/>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30728" name="Rectangle 8"/>
          <p:cNvSpPr>
            <a:spLocks noChangeArrowheads="1"/>
          </p:cNvSpPr>
          <p:nvPr/>
        </p:nvSpPr>
        <p:spPr bwMode="auto">
          <a:xfrm>
            <a:off x="2484438" y="4292600"/>
            <a:ext cx="576262" cy="1296988"/>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30729" name="Rectangle 9"/>
          <p:cNvSpPr>
            <a:spLocks noChangeArrowheads="1"/>
          </p:cNvSpPr>
          <p:nvPr/>
        </p:nvSpPr>
        <p:spPr bwMode="auto">
          <a:xfrm>
            <a:off x="3059113" y="3789363"/>
            <a:ext cx="576262" cy="1800225"/>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30730" name="Rectangle 10"/>
          <p:cNvSpPr>
            <a:spLocks noChangeArrowheads="1"/>
          </p:cNvSpPr>
          <p:nvPr/>
        </p:nvSpPr>
        <p:spPr bwMode="auto">
          <a:xfrm>
            <a:off x="3635375" y="3357563"/>
            <a:ext cx="576263" cy="2230437"/>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30731" name="Rectangle 11"/>
          <p:cNvSpPr>
            <a:spLocks noChangeArrowheads="1"/>
          </p:cNvSpPr>
          <p:nvPr/>
        </p:nvSpPr>
        <p:spPr bwMode="auto">
          <a:xfrm>
            <a:off x="4211638" y="2781300"/>
            <a:ext cx="576262" cy="2806700"/>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30732" name="Rectangle 12"/>
          <p:cNvSpPr>
            <a:spLocks noChangeArrowheads="1"/>
          </p:cNvSpPr>
          <p:nvPr/>
        </p:nvSpPr>
        <p:spPr bwMode="auto">
          <a:xfrm>
            <a:off x="4787900" y="2133600"/>
            <a:ext cx="576263" cy="3454400"/>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30733" name="Text Box 13"/>
          <p:cNvSpPr txBox="1">
            <a:spLocks noChangeArrowheads="1"/>
          </p:cNvSpPr>
          <p:nvPr/>
        </p:nvSpPr>
        <p:spPr bwMode="auto">
          <a:xfrm>
            <a:off x="2339975"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a:t>
            </a:r>
          </a:p>
        </p:txBody>
      </p:sp>
      <p:sp>
        <p:nvSpPr>
          <p:cNvPr id="30734" name="Text Box 14"/>
          <p:cNvSpPr txBox="1">
            <a:spLocks noChangeArrowheads="1"/>
          </p:cNvSpPr>
          <p:nvPr/>
        </p:nvSpPr>
        <p:spPr bwMode="auto">
          <a:xfrm>
            <a:off x="2843213"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2</a:t>
            </a:r>
          </a:p>
        </p:txBody>
      </p:sp>
      <p:sp>
        <p:nvSpPr>
          <p:cNvPr id="30735" name="Text Box 15"/>
          <p:cNvSpPr txBox="1">
            <a:spLocks noChangeArrowheads="1"/>
          </p:cNvSpPr>
          <p:nvPr/>
        </p:nvSpPr>
        <p:spPr bwMode="auto">
          <a:xfrm>
            <a:off x="3419475"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3</a:t>
            </a:r>
          </a:p>
        </p:txBody>
      </p:sp>
      <p:sp>
        <p:nvSpPr>
          <p:cNvPr id="30736" name="Text Box 16"/>
          <p:cNvSpPr txBox="1">
            <a:spLocks noChangeArrowheads="1"/>
          </p:cNvSpPr>
          <p:nvPr/>
        </p:nvSpPr>
        <p:spPr bwMode="auto">
          <a:xfrm>
            <a:off x="3995738"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4</a:t>
            </a:r>
          </a:p>
        </p:txBody>
      </p:sp>
      <p:sp>
        <p:nvSpPr>
          <p:cNvPr id="30737" name="Text Box 17"/>
          <p:cNvSpPr txBox="1">
            <a:spLocks noChangeArrowheads="1"/>
          </p:cNvSpPr>
          <p:nvPr/>
        </p:nvSpPr>
        <p:spPr bwMode="auto">
          <a:xfrm>
            <a:off x="4572000"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5</a:t>
            </a:r>
          </a:p>
        </p:txBody>
      </p:sp>
      <p:sp>
        <p:nvSpPr>
          <p:cNvPr id="30738" name="Text Box 18"/>
          <p:cNvSpPr txBox="1">
            <a:spLocks noChangeArrowheads="1"/>
          </p:cNvSpPr>
          <p:nvPr/>
        </p:nvSpPr>
        <p:spPr bwMode="auto">
          <a:xfrm>
            <a:off x="5148263" y="5589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6</a:t>
            </a:r>
          </a:p>
        </p:txBody>
      </p:sp>
      <p:sp>
        <p:nvSpPr>
          <p:cNvPr id="30739" name="Text Box 19"/>
          <p:cNvSpPr txBox="1">
            <a:spLocks noChangeArrowheads="1"/>
          </p:cNvSpPr>
          <p:nvPr/>
        </p:nvSpPr>
        <p:spPr bwMode="auto">
          <a:xfrm>
            <a:off x="1403350" y="18446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6</a:t>
            </a:r>
          </a:p>
        </p:txBody>
      </p:sp>
      <p:sp>
        <p:nvSpPr>
          <p:cNvPr id="30740" name="Text Box 20"/>
          <p:cNvSpPr txBox="1">
            <a:spLocks noChangeArrowheads="1"/>
          </p:cNvSpPr>
          <p:nvPr/>
        </p:nvSpPr>
        <p:spPr bwMode="auto">
          <a:xfrm>
            <a:off x="1403350" y="24209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5</a:t>
            </a:r>
          </a:p>
        </p:txBody>
      </p:sp>
      <p:sp>
        <p:nvSpPr>
          <p:cNvPr id="30741" name="Text Box 21"/>
          <p:cNvSpPr txBox="1">
            <a:spLocks noChangeArrowheads="1"/>
          </p:cNvSpPr>
          <p:nvPr/>
        </p:nvSpPr>
        <p:spPr bwMode="auto">
          <a:xfrm>
            <a:off x="1403350" y="30686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4</a:t>
            </a:r>
          </a:p>
        </p:txBody>
      </p:sp>
      <p:sp>
        <p:nvSpPr>
          <p:cNvPr id="30742" name="Text Box 22"/>
          <p:cNvSpPr txBox="1">
            <a:spLocks noChangeArrowheads="1"/>
          </p:cNvSpPr>
          <p:nvPr/>
        </p:nvSpPr>
        <p:spPr bwMode="auto">
          <a:xfrm>
            <a:off x="1403350" y="35004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3</a:t>
            </a:r>
          </a:p>
        </p:txBody>
      </p:sp>
      <p:sp>
        <p:nvSpPr>
          <p:cNvPr id="30743" name="Text Box 23"/>
          <p:cNvSpPr txBox="1">
            <a:spLocks noChangeArrowheads="1"/>
          </p:cNvSpPr>
          <p:nvPr/>
        </p:nvSpPr>
        <p:spPr bwMode="auto">
          <a:xfrm>
            <a:off x="1403350" y="40052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2</a:t>
            </a:r>
          </a:p>
        </p:txBody>
      </p:sp>
      <p:sp>
        <p:nvSpPr>
          <p:cNvPr id="30744" name="Text Box 24"/>
          <p:cNvSpPr txBox="1">
            <a:spLocks noChangeArrowheads="1"/>
          </p:cNvSpPr>
          <p:nvPr/>
        </p:nvSpPr>
        <p:spPr bwMode="auto">
          <a:xfrm>
            <a:off x="1403350" y="458152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1</a:t>
            </a:r>
          </a:p>
        </p:txBody>
      </p:sp>
      <p:sp>
        <p:nvSpPr>
          <p:cNvPr id="30747" name="Text Box 27"/>
          <p:cNvSpPr txBox="1">
            <a:spLocks noChangeArrowheads="1"/>
          </p:cNvSpPr>
          <p:nvPr/>
        </p:nvSpPr>
        <p:spPr bwMode="auto">
          <a:xfrm>
            <a:off x="2339975" y="1557338"/>
            <a:ext cx="5759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t>4</a:t>
            </a:r>
            <a:r>
              <a:rPr lang="ja-JP" altLang="en-US" sz="2400"/>
              <a:t>単位の財を供給する場合の総（可変）費用</a:t>
            </a:r>
            <a:r>
              <a:rPr lang="en-US" altLang="ja-JP" sz="2400"/>
              <a:t>=p1+p2+p3+p4</a:t>
            </a:r>
          </a:p>
        </p:txBody>
      </p:sp>
      <p:sp>
        <p:nvSpPr>
          <p:cNvPr id="30748" name="Line 28"/>
          <p:cNvSpPr>
            <a:spLocks noChangeShapeType="1"/>
          </p:cNvSpPr>
          <p:nvPr/>
        </p:nvSpPr>
        <p:spPr bwMode="auto">
          <a:xfrm>
            <a:off x="1908175" y="3357563"/>
            <a:ext cx="44640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49" name="Text Box 29"/>
          <p:cNvSpPr txBox="1">
            <a:spLocks noChangeArrowheads="1"/>
          </p:cNvSpPr>
          <p:nvPr/>
        </p:nvSpPr>
        <p:spPr bwMode="auto">
          <a:xfrm>
            <a:off x="5724525" y="3573463"/>
            <a:ext cx="29527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sz="2400"/>
              <a:t>生産者余剰</a:t>
            </a:r>
          </a:p>
          <a:p>
            <a:pPr>
              <a:spcBef>
                <a:spcPct val="50000"/>
              </a:spcBef>
            </a:pPr>
            <a:r>
              <a:rPr lang="en-US" altLang="ja-JP" sz="2400"/>
              <a:t>=</a:t>
            </a:r>
            <a:r>
              <a:rPr lang="ja-JP" altLang="en-US" sz="2400"/>
              <a:t>収入－総可変費用</a:t>
            </a:r>
          </a:p>
        </p:txBody>
      </p:sp>
      <p:sp>
        <p:nvSpPr>
          <p:cNvPr id="30750" name="Text Box 30"/>
          <p:cNvSpPr txBox="1">
            <a:spLocks noChangeArrowheads="1"/>
          </p:cNvSpPr>
          <p:nvPr/>
        </p:nvSpPr>
        <p:spPr bwMode="auto">
          <a:xfrm>
            <a:off x="5940425" y="4724400"/>
            <a:ext cx="2592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利潤とほぼ等しい概念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ja-JP" altLang="en-US"/>
              <a:t>生産者余剰</a:t>
            </a:r>
          </a:p>
        </p:txBody>
      </p:sp>
      <p:sp>
        <p:nvSpPr>
          <p:cNvPr id="33795" name="Line 3"/>
          <p:cNvSpPr>
            <a:spLocks noChangeShapeType="1"/>
          </p:cNvSpPr>
          <p:nvPr/>
        </p:nvSpPr>
        <p:spPr bwMode="auto">
          <a:xfrm>
            <a:off x="1908175" y="5589588"/>
            <a:ext cx="51831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796" name="Line 4"/>
          <p:cNvSpPr>
            <a:spLocks noChangeShapeType="1"/>
          </p:cNvSpPr>
          <p:nvPr/>
        </p:nvSpPr>
        <p:spPr bwMode="auto">
          <a:xfrm flipV="1">
            <a:off x="1908175" y="1844675"/>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797" name="Text Box 5"/>
          <p:cNvSpPr txBox="1">
            <a:spLocks noChangeArrowheads="1"/>
          </p:cNvSpPr>
          <p:nvPr/>
        </p:nvSpPr>
        <p:spPr bwMode="auto">
          <a:xfrm>
            <a:off x="1547813" y="148431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p>
        </p:txBody>
      </p:sp>
      <p:sp>
        <p:nvSpPr>
          <p:cNvPr id="33798" name="Text Box 6"/>
          <p:cNvSpPr txBox="1">
            <a:spLocks noChangeArrowheads="1"/>
          </p:cNvSpPr>
          <p:nvPr/>
        </p:nvSpPr>
        <p:spPr bwMode="auto">
          <a:xfrm>
            <a:off x="7092950" y="551656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p>
        </p:txBody>
      </p:sp>
      <p:sp>
        <p:nvSpPr>
          <p:cNvPr id="33799" name="Text Box 7"/>
          <p:cNvSpPr txBox="1">
            <a:spLocks noChangeArrowheads="1"/>
          </p:cNvSpPr>
          <p:nvPr/>
        </p:nvSpPr>
        <p:spPr bwMode="auto">
          <a:xfrm>
            <a:off x="1403350" y="35004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0</a:t>
            </a:r>
          </a:p>
        </p:txBody>
      </p:sp>
      <p:sp>
        <p:nvSpPr>
          <p:cNvPr id="33801" name="AutoShape 9"/>
          <p:cNvSpPr>
            <a:spLocks noChangeArrowheads="1"/>
          </p:cNvSpPr>
          <p:nvPr/>
        </p:nvSpPr>
        <p:spPr bwMode="auto">
          <a:xfrm flipV="1">
            <a:off x="1908175" y="3860800"/>
            <a:ext cx="2376488" cy="1296988"/>
          </a:xfrm>
          <a:prstGeom prst="rtTriangle">
            <a:avLst/>
          </a:prstGeom>
          <a:solidFill>
            <a:schemeClr val="accent2">
              <a:lumMod val="75000"/>
              <a:alpha val="50000"/>
            </a:schemeClr>
          </a:solidFill>
          <a:ln w="9525">
            <a:solidFill>
              <a:schemeClr val="tx1"/>
            </a:solidFill>
            <a:miter lim="800000"/>
            <a:headEnd/>
            <a:tailEnd/>
          </a:ln>
          <a:effectLst/>
          <a:extLst/>
        </p:spPr>
        <p:txBody>
          <a:bodyPr wrap="none" anchor="ctr"/>
          <a:lstStyle/>
          <a:p>
            <a:endParaRPr lang="ja-JP" altLang="en-US"/>
          </a:p>
        </p:txBody>
      </p:sp>
      <p:sp>
        <p:nvSpPr>
          <p:cNvPr id="33803" name="Text Box 11"/>
          <p:cNvSpPr txBox="1">
            <a:spLocks noChangeArrowheads="1"/>
          </p:cNvSpPr>
          <p:nvPr/>
        </p:nvSpPr>
        <p:spPr bwMode="auto">
          <a:xfrm flipH="1">
            <a:off x="4067175" y="5661025"/>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r>
              <a:rPr lang="en-US" altLang="ja-JP" baseline="-25000">
                <a:latin typeface="Times New Roman" pitchFamily="18" charset="0"/>
              </a:rPr>
              <a:t>0</a:t>
            </a:r>
          </a:p>
        </p:txBody>
      </p:sp>
      <p:sp>
        <p:nvSpPr>
          <p:cNvPr id="33804" name="Line 12"/>
          <p:cNvSpPr>
            <a:spLocks noChangeShapeType="1"/>
          </p:cNvSpPr>
          <p:nvPr/>
        </p:nvSpPr>
        <p:spPr bwMode="auto">
          <a:xfrm>
            <a:off x="4284663" y="3860800"/>
            <a:ext cx="0"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805" name="Line 13"/>
          <p:cNvSpPr>
            <a:spLocks noChangeShapeType="1"/>
          </p:cNvSpPr>
          <p:nvPr/>
        </p:nvSpPr>
        <p:spPr bwMode="auto">
          <a:xfrm flipH="1">
            <a:off x="2916238" y="2865438"/>
            <a:ext cx="180181" cy="1355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806" name="Text Box 14"/>
          <p:cNvSpPr txBox="1">
            <a:spLocks noChangeArrowheads="1"/>
          </p:cNvSpPr>
          <p:nvPr/>
        </p:nvSpPr>
        <p:spPr bwMode="auto">
          <a:xfrm>
            <a:off x="2238757" y="1904360"/>
            <a:ext cx="28530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400" dirty="0">
                <a:latin typeface="Times New Roman" pitchFamily="18" charset="0"/>
              </a:rPr>
              <a:t>PS </a:t>
            </a:r>
            <a:r>
              <a:rPr lang="ja-JP" altLang="en-US" sz="2400" dirty="0">
                <a:latin typeface="Times New Roman" pitchFamily="18" charset="0"/>
              </a:rPr>
              <a:t>生産者余剰</a:t>
            </a:r>
            <a:endParaRPr lang="en-US" altLang="ja-JP" sz="2400" dirty="0">
              <a:latin typeface="Times New Roman" pitchFamily="18" charset="0"/>
            </a:endParaRPr>
          </a:p>
          <a:p>
            <a:pPr>
              <a:spcBef>
                <a:spcPct val="50000"/>
              </a:spcBef>
            </a:pPr>
            <a:r>
              <a:rPr lang="en-US" altLang="ja-JP" sz="2400" dirty="0">
                <a:latin typeface="Times New Roman" pitchFamily="18" charset="0"/>
              </a:rPr>
              <a:t>Producers’ Surplus</a:t>
            </a:r>
            <a:endParaRPr lang="ja-JP" altLang="en-US" sz="2400" dirty="0">
              <a:latin typeface="Times New Roman" pitchFamily="18" charset="0"/>
            </a:endParaRPr>
          </a:p>
        </p:txBody>
      </p:sp>
      <p:sp>
        <p:nvSpPr>
          <p:cNvPr id="33807" name="Line 15"/>
          <p:cNvSpPr>
            <a:spLocks noChangeShapeType="1"/>
          </p:cNvSpPr>
          <p:nvPr/>
        </p:nvSpPr>
        <p:spPr bwMode="auto">
          <a:xfrm flipV="1">
            <a:off x="1908175" y="2997200"/>
            <a:ext cx="3887788" cy="216058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808" name="Text Box 16"/>
          <p:cNvSpPr txBox="1">
            <a:spLocks noChangeArrowheads="1"/>
          </p:cNvSpPr>
          <p:nvPr/>
        </p:nvSpPr>
        <p:spPr bwMode="auto">
          <a:xfrm>
            <a:off x="5867400" y="263683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S</a:t>
            </a:r>
          </a:p>
        </p:txBody>
      </p:sp>
      <p:sp>
        <p:nvSpPr>
          <p:cNvPr id="33800" name="Line 8"/>
          <p:cNvSpPr>
            <a:spLocks noChangeShapeType="1"/>
          </p:cNvSpPr>
          <p:nvPr/>
        </p:nvSpPr>
        <p:spPr bwMode="auto">
          <a:xfrm>
            <a:off x="1908174" y="3847184"/>
            <a:ext cx="3311525"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ja-JP" altLang="en-US"/>
              <a:t>社会的余剰（総余剰）</a:t>
            </a:r>
          </a:p>
        </p:txBody>
      </p:sp>
      <p:sp>
        <p:nvSpPr>
          <p:cNvPr id="35843" name="Line 3"/>
          <p:cNvSpPr>
            <a:spLocks noChangeShapeType="1"/>
          </p:cNvSpPr>
          <p:nvPr/>
        </p:nvSpPr>
        <p:spPr bwMode="auto">
          <a:xfrm>
            <a:off x="1908175" y="5589588"/>
            <a:ext cx="51831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44" name="Line 4"/>
          <p:cNvSpPr>
            <a:spLocks noChangeShapeType="1"/>
          </p:cNvSpPr>
          <p:nvPr/>
        </p:nvSpPr>
        <p:spPr bwMode="auto">
          <a:xfrm flipV="1">
            <a:off x="1908175" y="1844675"/>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45" name="Text Box 5"/>
          <p:cNvSpPr txBox="1">
            <a:spLocks noChangeArrowheads="1"/>
          </p:cNvSpPr>
          <p:nvPr/>
        </p:nvSpPr>
        <p:spPr bwMode="auto">
          <a:xfrm>
            <a:off x="1331913" y="170021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p>
        </p:txBody>
      </p:sp>
      <p:sp>
        <p:nvSpPr>
          <p:cNvPr id="35846" name="Text Box 6"/>
          <p:cNvSpPr txBox="1">
            <a:spLocks noChangeArrowheads="1"/>
          </p:cNvSpPr>
          <p:nvPr/>
        </p:nvSpPr>
        <p:spPr bwMode="auto">
          <a:xfrm>
            <a:off x="7092950" y="551656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p>
        </p:txBody>
      </p:sp>
      <p:sp>
        <p:nvSpPr>
          <p:cNvPr id="35847" name="Text Box 7"/>
          <p:cNvSpPr txBox="1">
            <a:spLocks noChangeArrowheads="1"/>
          </p:cNvSpPr>
          <p:nvPr/>
        </p:nvSpPr>
        <p:spPr bwMode="auto">
          <a:xfrm>
            <a:off x="1403350" y="35004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p</a:t>
            </a:r>
            <a:r>
              <a:rPr lang="en-US" altLang="ja-JP" baseline="-25000">
                <a:latin typeface="Times New Roman" pitchFamily="18" charset="0"/>
              </a:rPr>
              <a:t>0</a:t>
            </a:r>
          </a:p>
        </p:txBody>
      </p:sp>
      <p:sp>
        <p:nvSpPr>
          <p:cNvPr id="35849" name="AutoShape 9"/>
          <p:cNvSpPr>
            <a:spLocks noChangeArrowheads="1"/>
          </p:cNvSpPr>
          <p:nvPr/>
        </p:nvSpPr>
        <p:spPr bwMode="auto">
          <a:xfrm>
            <a:off x="1908175" y="2276475"/>
            <a:ext cx="1943100" cy="1584325"/>
          </a:xfrm>
          <a:prstGeom prst="rtTriangle">
            <a:avLst/>
          </a:prstGeom>
          <a:solidFill>
            <a:schemeClr val="accent1">
              <a:alpha val="50000"/>
            </a:schemeClr>
          </a:solidFill>
          <a:ln w="9525">
            <a:solidFill>
              <a:schemeClr val="tx1"/>
            </a:solidFill>
            <a:miter lim="800000"/>
            <a:headEnd/>
            <a:tailEnd/>
          </a:ln>
          <a:effectLst/>
          <a:extLst/>
        </p:spPr>
        <p:txBody>
          <a:bodyPr wrap="none" anchor="ctr"/>
          <a:lstStyle/>
          <a:p>
            <a:endParaRPr lang="ja-JP" altLang="en-US"/>
          </a:p>
        </p:txBody>
      </p:sp>
      <p:sp>
        <p:nvSpPr>
          <p:cNvPr id="35851" name="Text Box 11"/>
          <p:cNvSpPr txBox="1">
            <a:spLocks noChangeArrowheads="1"/>
          </p:cNvSpPr>
          <p:nvPr/>
        </p:nvSpPr>
        <p:spPr bwMode="auto">
          <a:xfrm flipH="1">
            <a:off x="3711575" y="55895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Q</a:t>
            </a:r>
            <a:r>
              <a:rPr lang="en-US" altLang="ja-JP" baseline="-25000">
                <a:latin typeface="Times New Roman" pitchFamily="18" charset="0"/>
              </a:rPr>
              <a:t>0</a:t>
            </a:r>
          </a:p>
        </p:txBody>
      </p:sp>
      <p:sp>
        <p:nvSpPr>
          <p:cNvPr id="35852" name="Line 12"/>
          <p:cNvSpPr>
            <a:spLocks noChangeShapeType="1"/>
          </p:cNvSpPr>
          <p:nvPr/>
        </p:nvSpPr>
        <p:spPr bwMode="auto">
          <a:xfrm>
            <a:off x="3851275" y="3860800"/>
            <a:ext cx="0"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55" name="AutoShape 15"/>
          <p:cNvSpPr>
            <a:spLocks noChangeArrowheads="1"/>
          </p:cNvSpPr>
          <p:nvPr/>
        </p:nvSpPr>
        <p:spPr bwMode="auto">
          <a:xfrm flipV="1">
            <a:off x="1908175" y="3860800"/>
            <a:ext cx="1943100" cy="1296988"/>
          </a:xfrm>
          <a:prstGeom prst="rtTriangle">
            <a:avLst/>
          </a:prstGeom>
          <a:solidFill>
            <a:schemeClr val="accent2">
              <a:lumMod val="75000"/>
              <a:alpha val="50000"/>
            </a:schemeClr>
          </a:solidFill>
          <a:ln w="9525">
            <a:solidFill>
              <a:schemeClr val="tx1"/>
            </a:solidFill>
            <a:miter lim="800000"/>
            <a:headEnd/>
            <a:tailEnd/>
          </a:ln>
          <a:effectLst/>
          <a:extLst/>
        </p:spPr>
        <p:txBody>
          <a:bodyPr wrap="none" anchor="ctr"/>
          <a:lstStyle/>
          <a:p>
            <a:endParaRPr lang="ja-JP" altLang="en-US"/>
          </a:p>
        </p:txBody>
      </p:sp>
      <p:sp>
        <p:nvSpPr>
          <p:cNvPr id="35856" name="Line 16"/>
          <p:cNvSpPr>
            <a:spLocks noChangeShapeType="1"/>
          </p:cNvSpPr>
          <p:nvPr/>
        </p:nvSpPr>
        <p:spPr bwMode="auto">
          <a:xfrm>
            <a:off x="1908175" y="2276475"/>
            <a:ext cx="3959225" cy="32400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57" name="Line 17"/>
          <p:cNvSpPr>
            <a:spLocks noChangeShapeType="1"/>
          </p:cNvSpPr>
          <p:nvPr/>
        </p:nvSpPr>
        <p:spPr bwMode="auto">
          <a:xfrm flipV="1">
            <a:off x="1908175" y="2636838"/>
            <a:ext cx="3673475" cy="25209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58" name="Text Box 18"/>
          <p:cNvSpPr txBox="1">
            <a:spLocks noChangeArrowheads="1"/>
          </p:cNvSpPr>
          <p:nvPr/>
        </p:nvSpPr>
        <p:spPr bwMode="auto">
          <a:xfrm>
            <a:off x="5795963" y="50847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D</a:t>
            </a:r>
          </a:p>
        </p:txBody>
      </p:sp>
      <p:sp>
        <p:nvSpPr>
          <p:cNvPr id="35859" name="Text Box 19"/>
          <p:cNvSpPr txBox="1">
            <a:spLocks noChangeArrowheads="1"/>
          </p:cNvSpPr>
          <p:nvPr/>
        </p:nvSpPr>
        <p:spPr bwMode="auto">
          <a:xfrm>
            <a:off x="5364163" y="2205038"/>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rPr>
              <a:t>S</a:t>
            </a:r>
          </a:p>
        </p:txBody>
      </p:sp>
      <p:sp>
        <p:nvSpPr>
          <p:cNvPr id="35861" name="Text Box 21"/>
          <p:cNvSpPr txBox="1">
            <a:spLocks noChangeArrowheads="1"/>
          </p:cNvSpPr>
          <p:nvPr/>
        </p:nvSpPr>
        <p:spPr bwMode="auto">
          <a:xfrm>
            <a:off x="1979613" y="31416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Times New Roman" pitchFamily="18" charset="0"/>
              </a:rPr>
              <a:t>CS</a:t>
            </a:r>
          </a:p>
        </p:txBody>
      </p:sp>
      <p:sp>
        <p:nvSpPr>
          <p:cNvPr id="35862" name="Text Box 22"/>
          <p:cNvSpPr txBox="1">
            <a:spLocks noChangeArrowheads="1"/>
          </p:cNvSpPr>
          <p:nvPr/>
        </p:nvSpPr>
        <p:spPr bwMode="auto">
          <a:xfrm>
            <a:off x="2051050" y="4292600"/>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Times New Roman" pitchFamily="18" charset="0"/>
              </a:rPr>
              <a:t>PS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ja-JP" altLang="en-US"/>
              <a:t>社会的余剰の最大化</a:t>
            </a:r>
          </a:p>
        </p:txBody>
      </p:sp>
      <p:pic>
        <p:nvPicPr>
          <p:cNvPr id="2151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907704" y="1628800"/>
            <a:ext cx="5010833" cy="4925144"/>
          </a:xfrm>
          <a:noFill/>
          <a:ln/>
        </p:spPr>
      </p:pic>
    </p:spTree>
    <p:extLst>
      <p:ext uri="{BB962C8B-B14F-4D97-AF65-F5344CB8AC3E}">
        <p14:creationId xmlns:p14="http://schemas.microsoft.com/office/powerpoint/2010/main" val="48585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ja-JP" altLang="en-US"/>
              <a:t>市場均衡の性質</a:t>
            </a:r>
          </a:p>
        </p:txBody>
      </p:sp>
      <p:sp>
        <p:nvSpPr>
          <p:cNvPr id="34819" name="Rectangle 3"/>
          <p:cNvSpPr>
            <a:spLocks noGrp="1" noChangeArrowheads="1"/>
          </p:cNvSpPr>
          <p:nvPr>
            <p:ph idx="1"/>
          </p:nvPr>
        </p:nvSpPr>
        <p:spPr/>
        <p:txBody>
          <a:bodyPr/>
          <a:lstStyle/>
          <a:p>
            <a:r>
              <a:rPr lang="ja-JP" altLang="en-US"/>
              <a:t>社会的余剰が最大になる</a:t>
            </a:r>
          </a:p>
          <a:p>
            <a:pPr lvl="1"/>
            <a:r>
              <a:rPr lang="ja-JP" altLang="en-US"/>
              <a:t>消費者余剰：	消費者側の利益</a:t>
            </a:r>
          </a:p>
          <a:p>
            <a:pPr lvl="1"/>
            <a:r>
              <a:rPr lang="ja-JP" altLang="en-US"/>
              <a:t>生産者余剰：	生産者側の利益</a:t>
            </a:r>
          </a:p>
          <a:p>
            <a:pPr lvl="1"/>
            <a:r>
              <a:rPr lang="ja-JP" altLang="en-US"/>
              <a:t>社会的余剰：　その財を生産して消費することから発生する社会全体の利益</a:t>
            </a:r>
          </a:p>
          <a:p>
            <a:r>
              <a:rPr lang="ja-JP" altLang="en-US"/>
              <a:t>市場均衡は社会的余剰を最大にするという意味で望ましい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ja-JP" altLang="en-US"/>
              <a:t>留意点</a:t>
            </a:r>
          </a:p>
        </p:txBody>
      </p:sp>
      <p:sp>
        <p:nvSpPr>
          <p:cNvPr id="36867" name="Rectangle 3"/>
          <p:cNvSpPr>
            <a:spLocks noGrp="1" noChangeArrowheads="1"/>
          </p:cNvSpPr>
          <p:nvPr>
            <p:ph idx="1"/>
          </p:nvPr>
        </p:nvSpPr>
        <p:spPr/>
        <p:txBody>
          <a:bodyPr/>
          <a:lstStyle/>
          <a:p>
            <a:r>
              <a:rPr lang="ja-JP" altLang="en-US" sz="2800"/>
              <a:t>市場の失敗が存在する場合には社会的余剰は最大にならない</a:t>
            </a:r>
          </a:p>
          <a:p>
            <a:r>
              <a:rPr lang="ja-JP" altLang="en-US" sz="2800"/>
              <a:t>消費者余剰：異なる消費者（所得の違い，嗜好の違い）の限界便益を合計</a:t>
            </a:r>
          </a:p>
          <a:p>
            <a:pPr lvl="1"/>
            <a:r>
              <a:rPr lang="ja-JP" altLang="en-US" sz="2400"/>
              <a:t>所得分配の状況を無視している</a:t>
            </a:r>
          </a:p>
          <a:p>
            <a:pPr lvl="1"/>
            <a:r>
              <a:rPr lang="ja-JP" altLang="en-US" sz="2400"/>
              <a:t>高所得者がある財に対して支払っていいと思う価格（限界便益）と低所得者が同じ財に対して支払っていいと思う価格 </a:t>
            </a:r>
            <a:r>
              <a:rPr lang="ja-JP" altLang="en-US" sz="2400">
                <a:sym typeface="Wingdings" pitchFamily="2" charset="2"/>
              </a:rPr>
              <a:t>これを単純に足して良いか</a:t>
            </a:r>
            <a:r>
              <a:rPr lang="en-US" altLang="ja-JP" sz="2400">
                <a:sym typeface="Wingdings" pitchFamily="2" charset="2"/>
              </a:rPr>
              <a:t>? </a:t>
            </a:r>
            <a:endParaRPr lang="en-US" altLang="ja-JP"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ja-JP" altLang="en-US"/>
              <a:t>ミクロ経済学とは何か</a:t>
            </a:r>
            <a:r>
              <a:rPr lang="en-US" altLang="ja-JP"/>
              <a:t>(2)</a:t>
            </a:r>
          </a:p>
        </p:txBody>
      </p:sp>
      <p:sp>
        <p:nvSpPr>
          <p:cNvPr id="7171" name="Rectangle 3"/>
          <p:cNvSpPr>
            <a:spLocks noGrp="1" noChangeArrowheads="1"/>
          </p:cNvSpPr>
          <p:nvPr>
            <p:ph idx="1"/>
          </p:nvPr>
        </p:nvSpPr>
        <p:spPr/>
        <p:txBody>
          <a:bodyPr>
            <a:normAutofit lnSpcReduction="10000"/>
          </a:bodyPr>
          <a:lstStyle/>
          <a:p>
            <a:pPr marL="609600" indent="-609600">
              <a:buFont typeface="Wingdings" pitchFamily="2" charset="2"/>
              <a:buNone/>
            </a:pPr>
            <a:r>
              <a:rPr lang="ja-JP" altLang="en-US" dirty="0"/>
              <a:t>ミクロ経済学の分析対象</a:t>
            </a:r>
          </a:p>
          <a:p>
            <a:pPr marL="990600" lvl="1" indent="-533400"/>
            <a:r>
              <a:rPr lang="ja-JP" altLang="en-US" dirty="0"/>
              <a:t>家計や企業などの個々の経済主体の意思決定</a:t>
            </a:r>
          </a:p>
          <a:p>
            <a:pPr marL="990600" lvl="1" indent="-533400"/>
            <a:r>
              <a:rPr lang="ja-JP" altLang="en-US" dirty="0"/>
              <a:t>市場メカニズム</a:t>
            </a:r>
            <a:endParaRPr lang="en-US" altLang="ja-JP" dirty="0"/>
          </a:p>
          <a:p>
            <a:pPr marL="1390650" lvl="2" indent="-533400"/>
            <a:r>
              <a:rPr lang="ja-JP" altLang="en-US" dirty="0"/>
              <a:t>市場の失敗 </a:t>
            </a:r>
            <a:r>
              <a:rPr lang="en-US" altLang="ja-JP" dirty="0">
                <a:sym typeface="Wingdings" pitchFamily="2" charset="2"/>
              </a:rPr>
              <a:t></a:t>
            </a:r>
            <a:r>
              <a:rPr lang="ja-JP" altLang="en-US" dirty="0">
                <a:sym typeface="Wingdings" pitchFamily="2" charset="2"/>
              </a:rPr>
              <a:t>　政府の役割</a:t>
            </a:r>
            <a:endParaRPr lang="en-US" altLang="ja-JP" dirty="0">
              <a:sym typeface="Wingdings" pitchFamily="2" charset="2"/>
            </a:endParaRPr>
          </a:p>
          <a:p>
            <a:pPr marL="1390650" lvl="2" indent="-533400"/>
            <a:r>
              <a:rPr lang="ja-JP" altLang="en-US" dirty="0">
                <a:sym typeface="Wingdings" pitchFamily="2" charset="2"/>
              </a:rPr>
              <a:t>競争的でない市場に対する規制のあり方</a:t>
            </a:r>
            <a:endParaRPr lang="ja-JP" altLang="en-US" dirty="0"/>
          </a:p>
          <a:p>
            <a:pPr marL="609600" indent="-609600">
              <a:buFont typeface="Wingdings" pitchFamily="2" charset="2"/>
              <a:buNone/>
            </a:pPr>
            <a:r>
              <a:rPr lang="ja-JP" altLang="en-US" dirty="0"/>
              <a:t>方法論的特徴</a:t>
            </a:r>
          </a:p>
          <a:p>
            <a:pPr marL="990600" lvl="1" indent="-533400"/>
            <a:r>
              <a:rPr lang="ja-JP" altLang="en-US" dirty="0"/>
              <a:t>個々の経済主体の「合理的選択」を前提にモデル化</a:t>
            </a:r>
          </a:p>
          <a:p>
            <a:pPr marL="609600" indent="-609600">
              <a:buFont typeface="Wingdings" pitchFamily="2" charset="2"/>
              <a:buNone/>
            </a:pPr>
            <a:r>
              <a:rPr lang="ja-JP" altLang="en-US" dirty="0"/>
              <a:t>部分均衡分析と一般均衡分析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ja-JP" altLang="en-US" dirty="0"/>
              <a:t>消費者余剰・総便益・限界便益</a:t>
            </a:r>
            <a:br>
              <a:rPr lang="en-US" altLang="ja-JP" dirty="0"/>
            </a:br>
            <a:r>
              <a:rPr lang="ja-JP" altLang="en-US" sz="3600" dirty="0"/>
              <a:t>数学的な説明</a:t>
            </a: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684213" y="1916113"/>
                <a:ext cx="8002587" cy="3241079"/>
              </a:xfrm>
            </p:spPr>
            <p:txBody>
              <a:bodyPr>
                <a:noAutofit/>
              </a:bodyPr>
              <a:lstStyle/>
              <a:p>
                <a:pPr>
                  <a:lnSpc>
                    <a:spcPct val="90000"/>
                  </a:lnSpc>
                </a:pPr>
                <a:r>
                  <a:rPr lang="en-US" altLang="ja-JP" sz="2400" i="1" dirty="0">
                    <a:latin typeface="Times New Roman" pitchFamily="18" charset="0"/>
                    <a:cs typeface="Times New Roman" pitchFamily="18" charset="0"/>
                  </a:rPr>
                  <a:t>B</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  : </a:t>
                </a:r>
                <a:r>
                  <a:rPr lang="ja-JP" altLang="en-US" sz="2400" dirty="0">
                    <a:latin typeface="Times New Roman" pitchFamily="18" charset="0"/>
                    <a:cs typeface="Times New Roman" pitchFamily="18" charset="0"/>
                  </a:rPr>
                  <a:t>総便益 </a:t>
                </a:r>
                <a:r>
                  <a:rPr lang="en-US" altLang="ja-JP" sz="2400" dirty="0">
                    <a:latin typeface="Times New Roman" pitchFamily="18" charset="0"/>
                    <a:cs typeface="Times New Roman" pitchFamily="18" charset="0"/>
                  </a:rPr>
                  <a:t>(total benefit)</a:t>
                </a:r>
              </a:p>
              <a:p>
                <a:pPr lvl="1">
                  <a:lnSpc>
                    <a:spcPct val="90000"/>
                  </a:lnSpc>
                </a:pPr>
                <a:r>
                  <a:rPr lang="ja-JP" altLang="en-US" sz="2000" dirty="0">
                    <a:latin typeface="Times New Roman" pitchFamily="18" charset="0"/>
                    <a:cs typeface="Times New Roman" pitchFamily="18" charset="0"/>
                  </a:rPr>
                  <a:t>財の消費量</a:t>
                </a:r>
                <a:r>
                  <a:rPr lang="en-US" altLang="ja-JP" sz="2000" dirty="0">
                    <a:latin typeface="Times New Roman" pitchFamily="18" charset="0"/>
                    <a:cs typeface="Times New Roman" pitchFamily="18" charset="0"/>
                  </a:rPr>
                  <a:t>Q</a:t>
                </a:r>
                <a:r>
                  <a:rPr lang="ja-JP" altLang="en-US" sz="2000" dirty="0">
                    <a:latin typeface="Times New Roman" pitchFamily="18" charset="0"/>
                    <a:cs typeface="Times New Roman" pitchFamily="18" charset="0"/>
                  </a:rPr>
                  <a:t>と消費の総便益の対応関係</a:t>
                </a:r>
                <a:endParaRPr lang="en-US" altLang="ja-JP" sz="2000" dirty="0">
                  <a:latin typeface="Times New Roman" pitchFamily="18" charset="0"/>
                  <a:cs typeface="Times New Roman" pitchFamily="18" charset="0"/>
                </a:endParaRPr>
              </a:p>
              <a:p>
                <a:pPr marL="800100" lvl="1">
                  <a:lnSpc>
                    <a:spcPct val="90000"/>
                  </a:lnSpc>
                </a:pPr>
                <a:r>
                  <a:rPr lang="ja-JP" altLang="en-US" sz="2000" dirty="0">
                    <a:latin typeface="Times New Roman" pitchFamily="18" charset="0"/>
                    <a:cs typeface="Times New Roman" pitchFamily="18" charset="0"/>
                  </a:rPr>
                  <a:t>満足度の金銭評価</a:t>
                </a:r>
              </a:p>
              <a:p>
                <a:pPr>
                  <a:lnSpc>
                    <a:spcPct val="90000"/>
                  </a:lnSpc>
                </a:pPr>
                <a:r>
                  <a:rPr lang="en-US" altLang="ja-JP" sz="2400" i="1" dirty="0">
                    <a:latin typeface="Times New Roman" pitchFamily="18" charset="0"/>
                    <a:cs typeface="Times New Roman" pitchFamily="18" charset="0"/>
                  </a:rPr>
                  <a:t>MB</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 : </a:t>
                </a:r>
                <a:r>
                  <a:rPr lang="ja-JP" altLang="en-US" sz="2400" dirty="0">
                    <a:latin typeface="Times New Roman" pitchFamily="18" charset="0"/>
                    <a:cs typeface="Times New Roman" pitchFamily="18" charset="0"/>
                  </a:rPr>
                  <a:t>限界便益</a:t>
                </a:r>
                <a:r>
                  <a:rPr lang="en-US" altLang="ja-JP" sz="2400" dirty="0">
                    <a:latin typeface="Times New Roman" pitchFamily="18" charset="0"/>
                    <a:cs typeface="Times New Roman" pitchFamily="18" charset="0"/>
                  </a:rPr>
                  <a:t>(marginal benefit)</a:t>
                </a:r>
                <a:endParaRPr lang="ja-JP" altLang="en-US" sz="2400" dirty="0">
                  <a:latin typeface="Times New Roman" pitchFamily="18" charset="0"/>
                  <a:cs typeface="Times New Roman" pitchFamily="18" charset="0"/>
                </a:endParaRPr>
              </a:p>
              <a:p>
                <a:pPr lvl="1">
                  <a:lnSpc>
                    <a:spcPct val="90000"/>
                  </a:lnSpc>
                </a:pPr>
                <a:r>
                  <a:rPr lang="ja-JP" altLang="en-US" sz="2000" dirty="0">
                    <a:latin typeface="Times New Roman" pitchFamily="18" charset="0"/>
                    <a:cs typeface="Times New Roman" pitchFamily="18" charset="0"/>
                  </a:rPr>
                  <a:t>財を</a:t>
                </a:r>
                <a:r>
                  <a:rPr lang="en-US" altLang="ja-JP" sz="2000" dirty="0">
                    <a:latin typeface="Times New Roman" pitchFamily="18" charset="0"/>
                    <a:cs typeface="Times New Roman" pitchFamily="18" charset="0"/>
                  </a:rPr>
                  <a:t>1</a:t>
                </a:r>
                <a:r>
                  <a:rPr lang="ja-JP" altLang="en-US" sz="2000" dirty="0">
                    <a:latin typeface="Times New Roman" pitchFamily="18" charset="0"/>
                    <a:cs typeface="Times New Roman" pitchFamily="18" charset="0"/>
                  </a:rPr>
                  <a:t>単位追加的に消費した場合に，その追加的</a:t>
                </a:r>
                <a:r>
                  <a:rPr lang="en-US" altLang="ja-JP" sz="2000" dirty="0">
                    <a:latin typeface="Times New Roman" pitchFamily="18" charset="0"/>
                    <a:cs typeface="Times New Roman" pitchFamily="18" charset="0"/>
                  </a:rPr>
                  <a:t>1</a:t>
                </a:r>
                <a:r>
                  <a:rPr lang="ja-JP" altLang="en-US" sz="2000" dirty="0">
                    <a:latin typeface="Times New Roman" pitchFamily="18" charset="0"/>
                    <a:cs typeface="Times New Roman" pitchFamily="18" charset="0"/>
                  </a:rPr>
                  <a:t>単位のもたらす便益</a:t>
                </a:r>
                <a:r>
                  <a:rPr lang="en-US" altLang="ja-JP" sz="2000" dirty="0">
                    <a:latin typeface="Times New Roman" pitchFamily="18" charset="0"/>
                    <a:cs typeface="Times New Roman" pitchFamily="18" charset="0"/>
                  </a:rPr>
                  <a:t>=</a:t>
                </a:r>
                <a:r>
                  <a:rPr lang="ja-JP" altLang="en-US" sz="2000" dirty="0">
                    <a:latin typeface="Times New Roman" pitchFamily="18" charset="0"/>
                    <a:cs typeface="Times New Roman" pitchFamily="18" charset="0"/>
                  </a:rPr>
                  <a:t>追加的</a:t>
                </a:r>
                <a:r>
                  <a:rPr lang="en-US" altLang="ja-JP" sz="2000" dirty="0">
                    <a:latin typeface="Times New Roman" pitchFamily="18" charset="0"/>
                    <a:cs typeface="Times New Roman" pitchFamily="18" charset="0"/>
                  </a:rPr>
                  <a:t>1</a:t>
                </a:r>
                <a:r>
                  <a:rPr lang="ja-JP" altLang="en-US" sz="2000" dirty="0">
                    <a:latin typeface="Times New Roman" pitchFamily="18" charset="0"/>
                    <a:cs typeface="Times New Roman" pitchFamily="18" charset="0"/>
                  </a:rPr>
                  <a:t>単位のもたらす便益の増分</a:t>
                </a:r>
                <a:endParaRPr lang="en-US" altLang="ja-JP" sz="2000" dirty="0">
                  <a:latin typeface="Times New Roman" pitchFamily="18" charset="0"/>
                  <a:cs typeface="Times New Roman" pitchFamily="18" charset="0"/>
                </a:endParaRPr>
              </a:p>
              <a:p>
                <a:pPr lvl="1">
                  <a:lnSpc>
                    <a:spcPct val="90000"/>
                  </a:lnSpc>
                </a:pPr>
                <a:endParaRPr lang="en-US" altLang="ja-JP" sz="2000" dirty="0">
                  <a:latin typeface="Times New Roman" pitchFamily="18" charset="0"/>
                  <a:cs typeface="Times New Roman" pitchFamily="18" charset="0"/>
                </a:endParaRPr>
              </a:p>
              <a:p>
                <a:pPr marL="0" indent="0">
                  <a:lnSpc>
                    <a:spcPct val="90000"/>
                  </a:lnSpc>
                  <a:buNone/>
                </a:pPr>
                <a14:m>
                  <m:oMathPara xmlns:m="http://schemas.openxmlformats.org/officeDocument/2006/math">
                    <m:oMathParaPr>
                      <m:jc m:val="centerGroup"/>
                    </m:oMathParaPr>
                    <m:oMath xmlns:m="http://schemas.openxmlformats.org/officeDocument/2006/math">
                      <m:r>
                        <a:rPr lang="en-US" altLang="ja-JP" sz="2400" b="0" i="1" smtClean="0">
                          <a:latin typeface="Cambria Math"/>
                        </a:rPr>
                        <m:t>𝑀𝐵</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rPr>
                            <m:t>𝐵</m:t>
                          </m:r>
                          <m:d>
                            <m:dPr>
                              <m:ctrlPr>
                                <a:rPr lang="en-US" altLang="ja-JP" sz="2400" b="0" i="1" smtClean="0">
                                  <a:latin typeface="Cambria Math" panose="02040503050406030204" pitchFamily="18" charset="0"/>
                                </a:rPr>
                              </m:ctrlPr>
                            </m:dPr>
                            <m:e>
                              <m:r>
                                <a:rPr lang="en-US" altLang="ja-JP" sz="2400" b="0" i="1" smtClean="0">
                                  <a:latin typeface="Cambria Math"/>
                                </a:rPr>
                                <m:t>𝑄</m:t>
                              </m:r>
                              <m:r>
                                <a:rPr lang="en-US" altLang="ja-JP" sz="2400" b="0" i="1" smtClean="0">
                                  <a:latin typeface="Cambria Math"/>
                                </a:rPr>
                                <m:t>+</m:t>
                              </m:r>
                              <m:r>
                                <m:rPr>
                                  <m:sty m:val="p"/>
                                </m:rPr>
                                <a:rPr lang="el-GR" altLang="ja-JP" sz="2400" b="0" i="1" smtClean="0">
                                  <a:latin typeface="Cambria Math"/>
                                  <a:ea typeface="Cambria Math"/>
                                </a:rPr>
                                <m:t>Δ</m:t>
                              </m:r>
                              <m:r>
                                <a:rPr lang="en-US" altLang="ja-JP" sz="2400" b="0" i="1" smtClean="0">
                                  <a:latin typeface="Cambria Math"/>
                                  <a:ea typeface="Cambria Math"/>
                                </a:rPr>
                                <m:t>𝑄</m:t>
                              </m:r>
                            </m:e>
                          </m:d>
                          <m:r>
                            <a:rPr lang="en-US" altLang="ja-JP" sz="2400" b="0" i="1" smtClean="0">
                              <a:latin typeface="Cambria Math"/>
                              <a:ea typeface="Cambria Math"/>
                            </a:rPr>
                            <m:t>−</m:t>
                          </m:r>
                          <m:r>
                            <a:rPr lang="en-US" altLang="ja-JP" sz="2400" b="0" i="1" smtClean="0">
                              <a:latin typeface="Cambria Math"/>
                              <a:ea typeface="Cambria Math"/>
                            </a:rPr>
                            <m:t>𝐵</m:t>
                          </m:r>
                          <m:r>
                            <a:rPr lang="en-US" altLang="ja-JP" sz="2400" b="0" i="1" smtClean="0">
                              <a:latin typeface="Cambria Math"/>
                              <a:ea typeface="Cambria Math"/>
                            </a:rPr>
                            <m:t>(</m:t>
                          </m:r>
                          <m:r>
                            <a:rPr lang="en-US" altLang="ja-JP" sz="2400" b="0" i="1" smtClean="0">
                              <a:latin typeface="Cambria Math"/>
                              <a:ea typeface="Cambria Math"/>
                            </a:rPr>
                            <m:t>𝑄</m:t>
                          </m:r>
                          <m:r>
                            <a:rPr lang="en-US" altLang="ja-JP" sz="2400" b="0" i="1" smtClean="0">
                              <a:latin typeface="Cambria Math"/>
                              <a:ea typeface="Cambria Math"/>
                            </a:rPr>
                            <m:t>)</m:t>
                          </m:r>
                        </m:num>
                        <m:den>
                          <m:r>
                            <m:rPr>
                              <m:sty m:val="p"/>
                            </m:rPr>
                            <a:rPr lang="el-GR" altLang="ja-JP" sz="2400" b="0" i="1" smtClean="0">
                              <a:latin typeface="Cambria Math"/>
                              <a:ea typeface="Cambria Math"/>
                            </a:rPr>
                            <m:t>Δ</m:t>
                          </m:r>
                          <m:r>
                            <a:rPr lang="en-US" altLang="ja-JP" sz="2400" b="0" i="1" smtClean="0">
                              <a:latin typeface="Cambria Math"/>
                              <a:ea typeface="Cambria Math"/>
                            </a:rPr>
                            <m:t>𝑄</m:t>
                          </m:r>
                        </m:den>
                      </m:f>
                      <m:r>
                        <a:rPr lang="en-US" altLang="ja-JP" sz="2400" b="0" i="0" smtClean="0">
                          <a:latin typeface="Cambria Math"/>
                        </a:rPr>
                        <m:t>=</m:t>
                      </m:r>
                      <m:f>
                        <m:fPr>
                          <m:ctrlPr>
                            <a:rPr lang="en-US" altLang="ja-JP" sz="2400" b="0" i="1" smtClean="0">
                              <a:latin typeface="Cambria Math" panose="02040503050406030204" pitchFamily="18" charset="0"/>
                            </a:rPr>
                          </m:ctrlPr>
                        </m:fPr>
                        <m:num>
                          <m:r>
                            <m:rPr>
                              <m:sty m:val="p"/>
                            </m:rPr>
                            <a:rPr lang="el-GR" altLang="ja-JP" sz="2400" b="0" i="1" smtClean="0">
                              <a:latin typeface="Cambria Math"/>
                              <a:ea typeface="Cambria Math"/>
                            </a:rPr>
                            <m:t>Δ</m:t>
                          </m:r>
                          <m:r>
                            <a:rPr lang="en-US" altLang="ja-JP" sz="2400" b="0" i="1" smtClean="0">
                              <a:latin typeface="Cambria Math"/>
                              <a:ea typeface="Cambria Math"/>
                            </a:rPr>
                            <m:t>𝐵</m:t>
                          </m:r>
                        </m:num>
                        <m:den>
                          <m:r>
                            <m:rPr>
                              <m:sty m:val="p"/>
                            </m:rPr>
                            <a:rPr lang="el-GR" altLang="ja-JP" sz="2400" b="0" i="1" smtClean="0">
                              <a:latin typeface="Cambria Math"/>
                              <a:ea typeface="Cambria Math"/>
                            </a:rPr>
                            <m:t>Δ</m:t>
                          </m:r>
                          <m:r>
                            <a:rPr lang="en-US" altLang="ja-JP" sz="2400" b="0" i="1" smtClean="0">
                              <a:latin typeface="Cambria Math"/>
                              <a:ea typeface="Cambria Math"/>
                            </a:rPr>
                            <m:t>𝑄</m:t>
                          </m:r>
                        </m:den>
                      </m:f>
                    </m:oMath>
                  </m:oMathPara>
                </a14:m>
                <a:endParaRPr lang="en-US" altLang="ja-JP" sz="2400" dirty="0">
                  <a:latin typeface="Times New Roman" pitchFamily="18" charset="0"/>
                  <a:cs typeface="Times New Roman" pitchFamily="18" charset="0"/>
                </a:endParaRPr>
              </a:p>
              <a:p>
                <a:pPr marL="0" indent="0">
                  <a:lnSpc>
                    <a:spcPct val="90000"/>
                  </a:lnSpc>
                  <a:buNone/>
                </a:pPr>
                <a:endParaRPr lang="en-US" altLang="ja-JP" sz="2400" dirty="0">
                  <a:latin typeface="Times New Roman" pitchFamily="18" charset="0"/>
                  <a:cs typeface="Times New Roman" pitchFamily="18" charset="0"/>
                </a:endParaRPr>
              </a:p>
              <a:p>
                <a:pPr>
                  <a:lnSpc>
                    <a:spcPct val="90000"/>
                  </a:lnSpc>
                </a:pPr>
                <a:r>
                  <a:rPr lang="ja-JP" altLang="en-US" sz="2400" dirty="0">
                    <a:latin typeface="Times New Roman" pitchFamily="18" charset="0"/>
                    <a:cs typeface="Times New Roman" pitchFamily="18" charset="0"/>
                  </a:rPr>
                  <a:t>消費者余剰（</a:t>
                </a:r>
                <a:r>
                  <a:rPr lang="en-US" altLang="ja-JP" sz="2400" dirty="0">
                    <a:latin typeface="Times New Roman" pitchFamily="18" charset="0"/>
                    <a:cs typeface="Times New Roman" pitchFamily="18" charset="0"/>
                  </a:rPr>
                  <a:t>Consumer’s Surplus)</a:t>
                </a:r>
                <a:r>
                  <a:rPr lang="ja-JP" altLang="en-US"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CS</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a:t>
                </a:r>
              </a:p>
              <a:p>
                <a:pPr lvl="1">
                  <a:lnSpc>
                    <a:spcPct val="90000"/>
                  </a:lnSpc>
                </a:pPr>
                <a:r>
                  <a:rPr lang="ja-JP" altLang="en-US" sz="2000" dirty="0">
                    <a:latin typeface="Times New Roman" pitchFamily="18" charset="0"/>
                    <a:cs typeface="Times New Roman" pitchFamily="18" charset="0"/>
                  </a:rPr>
                  <a:t>総便益</a:t>
                </a:r>
                <a:r>
                  <a:rPr lang="en-US" altLang="ja-JP" sz="2000" dirty="0">
                    <a:latin typeface="Times New Roman" pitchFamily="18" charset="0"/>
                    <a:cs typeface="Times New Roman" pitchFamily="18" charset="0"/>
                  </a:rPr>
                  <a:t>(</a:t>
                </a:r>
                <a:r>
                  <a:rPr lang="en-US" altLang="ja-JP" sz="2000" i="1" dirty="0">
                    <a:latin typeface="Times New Roman" pitchFamily="18" charset="0"/>
                    <a:cs typeface="Times New Roman" pitchFamily="18" charset="0"/>
                  </a:rPr>
                  <a:t>B</a:t>
                </a:r>
                <a:r>
                  <a:rPr lang="en-US" altLang="ja-JP" sz="2000" dirty="0">
                    <a:latin typeface="Times New Roman" pitchFamily="18" charset="0"/>
                    <a:cs typeface="Times New Roman" pitchFamily="18" charset="0"/>
                  </a:rPr>
                  <a:t>(</a:t>
                </a:r>
                <a:r>
                  <a:rPr lang="en-US" altLang="ja-JP" sz="2000" i="1" dirty="0">
                    <a:latin typeface="Times New Roman" pitchFamily="18" charset="0"/>
                    <a:cs typeface="Times New Roman" pitchFamily="18" charset="0"/>
                  </a:rPr>
                  <a:t>Q</a:t>
                </a: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マイナス 購入費用</a:t>
                </a:r>
                <a:r>
                  <a:rPr lang="en-US" altLang="ja-JP" sz="2000" dirty="0">
                    <a:latin typeface="Times New Roman" pitchFamily="18" charset="0"/>
                    <a:cs typeface="Times New Roman" pitchFamily="18" charset="0"/>
                  </a:rPr>
                  <a:t>(</a:t>
                </a:r>
                <a:r>
                  <a:rPr lang="en-US" altLang="ja-JP" sz="2000" i="1" dirty="0" err="1">
                    <a:latin typeface="Times New Roman" pitchFamily="18" charset="0"/>
                    <a:cs typeface="Times New Roman" pitchFamily="18" charset="0"/>
                  </a:rPr>
                  <a:t>pQ</a:t>
                </a:r>
                <a:r>
                  <a:rPr lang="en-US" altLang="ja-JP" sz="2000" dirty="0">
                    <a:latin typeface="Times New Roman" pitchFamily="18" charset="0"/>
                    <a:cs typeface="Times New Roman" pitchFamily="18" charset="0"/>
                  </a:rPr>
                  <a:t>)</a:t>
                </a:r>
              </a:p>
              <a:p>
                <a:pPr marL="0" indent="0">
                  <a:lnSpc>
                    <a:spcPct val="90000"/>
                  </a:lnSpc>
                  <a:buNone/>
                </a:pPr>
                <a14:m>
                  <m:oMathPara xmlns:m="http://schemas.openxmlformats.org/officeDocument/2006/math">
                    <m:oMathParaPr>
                      <m:jc m:val="centerGroup"/>
                    </m:oMathParaPr>
                    <m:oMath xmlns:m="http://schemas.openxmlformats.org/officeDocument/2006/math">
                      <m:r>
                        <a:rPr lang="en-US" altLang="ja-JP" sz="2400" i="1" dirty="0">
                          <a:latin typeface="Cambria Math"/>
                          <a:cs typeface="Times New Roman" pitchFamily="18" charset="0"/>
                        </a:rPr>
                        <m:t>𝐶𝑆</m:t>
                      </m:r>
                      <m:d>
                        <m:dPr>
                          <m:ctrlPr>
                            <a:rPr lang="en-US" altLang="ja-JP" sz="2400" b="0" i="1" dirty="0" smtClean="0">
                              <a:latin typeface="Cambria Math" panose="02040503050406030204" pitchFamily="18" charset="0"/>
                              <a:cs typeface="Times New Roman" pitchFamily="18" charset="0"/>
                            </a:rPr>
                          </m:ctrlPr>
                        </m:dPr>
                        <m:e>
                          <m:r>
                            <a:rPr lang="en-US" altLang="ja-JP" sz="2400" b="0" i="1" dirty="0" smtClean="0">
                              <a:latin typeface="Cambria Math"/>
                              <a:cs typeface="Times New Roman" pitchFamily="18" charset="0"/>
                            </a:rPr>
                            <m:t>𝑄</m:t>
                          </m:r>
                        </m:e>
                      </m:d>
                      <m:r>
                        <a:rPr lang="en-US" altLang="ja-JP" sz="2400" b="0" i="0" dirty="0" smtClean="0">
                          <a:latin typeface="Cambria Math"/>
                          <a:cs typeface="Times New Roman" pitchFamily="18" charset="0"/>
                        </a:rPr>
                        <m:t>=</m:t>
                      </m:r>
                      <m:r>
                        <a:rPr lang="en-US" altLang="ja-JP" sz="2400" b="0" i="1" dirty="0" smtClean="0">
                          <a:latin typeface="Cambria Math"/>
                          <a:cs typeface="Times New Roman" pitchFamily="18" charset="0"/>
                        </a:rPr>
                        <m:t>𝐵</m:t>
                      </m:r>
                      <m:d>
                        <m:dPr>
                          <m:ctrlPr>
                            <a:rPr lang="en-US" altLang="ja-JP" sz="2400" b="0" i="1" dirty="0" smtClean="0">
                              <a:latin typeface="Cambria Math" panose="02040503050406030204" pitchFamily="18" charset="0"/>
                              <a:cs typeface="Times New Roman" pitchFamily="18" charset="0"/>
                            </a:rPr>
                          </m:ctrlPr>
                        </m:dPr>
                        <m:e>
                          <m:r>
                            <a:rPr lang="en-US" altLang="ja-JP" sz="2400" b="0" i="1" dirty="0" smtClean="0">
                              <a:latin typeface="Cambria Math"/>
                              <a:cs typeface="Times New Roman" pitchFamily="18" charset="0"/>
                            </a:rPr>
                            <m:t>𝑄</m:t>
                          </m:r>
                        </m:e>
                      </m:d>
                      <m:r>
                        <a:rPr lang="en-US" altLang="ja-JP" sz="2400" b="0" i="0" dirty="0" smtClean="0">
                          <a:latin typeface="Cambria Math"/>
                          <a:cs typeface="Times New Roman" pitchFamily="18" charset="0"/>
                        </a:rPr>
                        <m:t>−</m:t>
                      </m:r>
                      <m:r>
                        <a:rPr lang="en-US" altLang="ja-JP" sz="2400" b="0" i="1" dirty="0" smtClean="0">
                          <a:latin typeface="Cambria Math"/>
                          <a:cs typeface="Times New Roman" pitchFamily="18" charset="0"/>
                        </a:rPr>
                        <m:t>𝑝𝑄</m:t>
                      </m:r>
                    </m:oMath>
                  </m:oMathPara>
                </a14:m>
                <a:endParaRPr lang="en-US" altLang="ja-JP" sz="2400" i="1" dirty="0">
                  <a:latin typeface="Times New Roman" pitchFamily="18" charset="0"/>
                  <a:cs typeface="Times New Roman" pitchFamily="18" charset="0"/>
                </a:endParaRPr>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684213" y="1916113"/>
                <a:ext cx="8002587" cy="3241079"/>
              </a:xfrm>
              <a:blipFill rotWithShape="1">
                <a:blip r:embed="rId2"/>
                <a:stretch>
                  <a:fillRect l="-990" t="-3195" b="-44361"/>
                </a:stretch>
              </a:blipFill>
            </p:spPr>
            <p:txBody>
              <a:bodyPr/>
              <a:lstStyle/>
              <a:p>
                <a:r>
                  <a:rPr lang="ja-JP" altLang="en-US">
                    <a:noFill/>
                  </a:rPr>
                  <a:t> </a:t>
                </a:r>
              </a:p>
            </p:txBody>
          </p:sp>
        </mc:Fallback>
      </mc:AlternateContent>
      <p:sp>
        <p:nvSpPr>
          <p:cNvPr id="6149" name="Rectangle 7"/>
          <p:cNvSpPr>
            <a:spLocks noChangeArrowheads="1"/>
          </p:cNvSpPr>
          <p:nvPr/>
        </p:nvSpPr>
        <p:spPr bwMode="auto">
          <a:xfrm>
            <a:off x="250825" y="4652963"/>
            <a:ext cx="84359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5000"/>
              <a:buFont typeface="Wingdings" pitchFamily="2" charset="2"/>
              <a:buChar char="n"/>
            </a:pPr>
            <a:endParaRPr lang="en-US" altLang="ja-JP" sz="2800"/>
          </a:p>
          <a:p>
            <a:pPr marL="342900" indent="-342900">
              <a:spcBef>
                <a:spcPct val="20000"/>
              </a:spcBef>
              <a:buClr>
                <a:schemeClr val="bg2"/>
              </a:buClr>
              <a:buSzPct val="75000"/>
              <a:buFont typeface="Wingdings" pitchFamily="2" charset="2"/>
              <a:buNone/>
            </a:pPr>
            <a:endParaRPr lang="en-US" altLang="ja-JP" sz="2800"/>
          </a:p>
          <a:p>
            <a:pPr marL="342900" indent="-342900">
              <a:spcBef>
                <a:spcPct val="20000"/>
              </a:spcBef>
              <a:buClr>
                <a:schemeClr val="bg2"/>
              </a:buClr>
              <a:buSzPct val="75000"/>
              <a:buFont typeface="Wingdings" pitchFamily="2" charset="2"/>
              <a:buNone/>
            </a:pPr>
            <a:endParaRPr lang="en-US" altLang="ja-JP" sz="2800"/>
          </a:p>
        </p:txBody>
      </p:sp>
    </p:spTree>
    <p:extLst>
      <p:ext uri="{BB962C8B-B14F-4D97-AF65-F5344CB8AC3E}">
        <p14:creationId xmlns:p14="http://schemas.microsoft.com/office/powerpoint/2010/main" val="2203382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ja-JP" altLang="en-US" dirty="0"/>
              <a:t>需要曲線と限界便益，総便益</a:t>
            </a:r>
          </a:p>
        </p:txBody>
      </p:sp>
      <p:sp>
        <p:nvSpPr>
          <p:cNvPr id="7171" name="Line 5"/>
          <p:cNvSpPr>
            <a:spLocks noChangeShapeType="1"/>
          </p:cNvSpPr>
          <p:nvPr/>
        </p:nvSpPr>
        <p:spPr bwMode="auto">
          <a:xfrm>
            <a:off x="1908175" y="5589588"/>
            <a:ext cx="4103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72" name="Line 6"/>
          <p:cNvSpPr>
            <a:spLocks noChangeShapeType="1"/>
          </p:cNvSpPr>
          <p:nvPr/>
        </p:nvSpPr>
        <p:spPr bwMode="auto">
          <a:xfrm flipV="1">
            <a:off x="1908175" y="1844675"/>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73" name="Text Box 7"/>
          <p:cNvSpPr txBox="1">
            <a:spLocks noChangeArrowheads="1"/>
          </p:cNvSpPr>
          <p:nvPr/>
        </p:nvSpPr>
        <p:spPr bwMode="auto">
          <a:xfrm>
            <a:off x="6084888" y="5516563"/>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dirty="0">
                <a:latin typeface="Times New Roman" pitchFamily="18" charset="0"/>
              </a:rPr>
              <a:t>Q</a:t>
            </a:r>
          </a:p>
        </p:txBody>
      </p:sp>
      <p:sp>
        <p:nvSpPr>
          <p:cNvPr id="7174" name="Rectangle 10"/>
          <p:cNvSpPr>
            <a:spLocks noChangeArrowheads="1"/>
          </p:cNvSpPr>
          <p:nvPr/>
        </p:nvSpPr>
        <p:spPr bwMode="auto">
          <a:xfrm>
            <a:off x="3924300" y="3716338"/>
            <a:ext cx="431800" cy="1873250"/>
          </a:xfrm>
          <a:prstGeom prst="rect">
            <a:avLst/>
          </a:prstGeom>
          <a:solidFill>
            <a:srgbClr val="33CCCC">
              <a:alpha val="60000"/>
            </a:srgbClr>
          </a:solidFill>
          <a:ln w="9525">
            <a:solidFill>
              <a:schemeClr val="tx1"/>
            </a:solidFill>
            <a:miter lim="800000"/>
            <a:headEnd/>
            <a:tailEnd/>
          </a:ln>
          <a:effectLst/>
          <a:extLst/>
        </p:spPr>
        <p:txBody>
          <a:bodyPr wrap="none" anchor="ctr"/>
          <a:lstStyle/>
          <a:p>
            <a:endParaRPr lang="ja-JP" altLang="en-US"/>
          </a:p>
        </p:txBody>
      </p:sp>
      <p:sp>
        <p:nvSpPr>
          <p:cNvPr id="7175" name="Text Box 47"/>
          <p:cNvSpPr txBox="1">
            <a:spLocks noChangeArrowheads="1"/>
          </p:cNvSpPr>
          <p:nvPr/>
        </p:nvSpPr>
        <p:spPr bwMode="auto">
          <a:xfrm>
            <a:off x="1476375" y="16287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p</a:t>
            </a:r>
            <a:endParaRPr lang="en-US" altLang="ja-JP" baseline="-25000">
              <a:latin typeface="Times New Roman" pitchFamily="18" charset="0"/>
            </a:endParaRPr>
          </a:p>
        </p:txBody>
      </p:sp>
      <p:sp>
        <p:nvSpPr>
          <p:cNvPr id="7176" name="Line 48"/>
          <p:cNvSpPr>
            <a:spLocks noChangeShapeType="1"/>
          </p:cNvSpPr>
          <p:nvPr/>
        </p:nvSpPr>
        <p:spPr bwMode="auto">
          <a:xfrm>
            <a:off x="1908175" y="2133600"/>
            <a:ext cx="3600450" cy="2808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77" name="Text Box 49"/>
          <p:cNvSpPr txBox="1">
            <a:spLocks noChangeArrowheads="1"/>
          </p:cNvSpPr>
          <p:nvPr/>
        </p:nvSpPr>
        <p:spPr bwMode="auto">
          <a:xfrm>
            <a:off x="5559425" y="474503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i="1">
                <a:latin typeface="Times New Roman" pitchFamily="18" charset="0"/>
              </a:rPr>
              <a:t>D</a:t>
            </a:r>
          </a:p>
        </p:txBody>
      </p:sp>
      <p:sp>
        <p:nvSpPr>
          <p:cNvPr id="7178" name="AutoShape 50"/>
          <p:cNvSpPr>
            <a:spLocks noChangeArrowheads="1"/>
          </p:cNvSpPr>
          <p:nvPr/>
        </p:nvSpPr>
        <p:spPr bwMode="auto">
          <a:xfrm>
            <a:off x="1908175" y="2133600"/>
            <a:ext cx="2016125" cy="1582738"/>
          </a:xfrm>
          <a:prstGeom prst="rtTriangle">
            <a:avLst/>
          </a:prstGeom>
          <a:solidFill>
            <a:schemeClr val="accent1">
              <a:alpha val="60000"/>
            </a:schemeClr>
          </a:solidFill>
          <a:ln w="9525">
            <a:solidFill>
              <a:schemeClr val="tx1"/>
            </a:solidFill>
            <a:miter lim="800000"/>
            <a:headEnd/>
            <a:tailEnd/>
          </a:ln>
          <a:effectLst/>
          <a:extLst/>
        </p:spPr>
        <p:txBody>
          <a:bodyPr wrap="none" anchor="ctr"/>
          <a:lstStyle/>
          <a:p>
            <a:endParaRPr lang="ja-JP" altLang="en-US"/>
          </a:p>
        </p:txBody>
      </p:sp>
      <p:sp>
        <p:nvSpPr>
          <p:cNvPr id="7179" name="Rectangle 51"/>
          <p:cNvSpPr>
            <a:spLocks noChangeArrowheads="1"/>
          </p:cNvSpPr>
          <p:nvPr/>
        </p:nvSpPr>
        <p:spPr bwMode="auto">
          <a:xfrm>
            <a:off x="1908175" y="3716338"/>
            <a:ext cx="2016125" cy="1873250"/>
          </a:xfrm>
          <a:prstGeom prst="rect">
            <a:avLst/>
          </a:prstGeom>
          <a:solidFill>
            <a:schemeClr val="accent1">
              <a:alpha val="60000"/>
            </a:schemeClr>
          </a:solidFill>
          <a:ln w="9525">
            <a:solidFill>
              <a:schemeClr val="tx1"/>
            </a:solidFill>
            <a:miter lim="800000"/>
            <a:headEnd/>
            <a:tailEnd/>
          </a:ln>
          <a:effectLst/>
          <a:extLst/>
        </p:spPr>
        <p:txBody>
          <a:bodyPr wrap="none" anchor="ctr"/>
          <a:lstStyle/>
          <a:p>
            <a:endParaRPr lang="ja-JP" altLang="en-US"/>
          </a:p>
        </p:txBody>
      </p:sp>
      <p:sp>
        <p:nvSpPr>
          <p:cNvPr id="7180" name="Text Box 52"/>
          <p:cNvSpPr txBox="1">
            <a:spLocks noChangeArrowheads="1"/>
          </p:cNvSpPr>
          <p:nvPr/>
        </p:nvSpPr>
        <p:spPr bwMode="auto">
          <a:xfrm>
            <a:off x="3635375" y="5661025"/>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dirty="0">
                <a:latin typeface="Times New Roman" pitchFamily="18" charset="0"/>
              </a:rPr>
              <a:t>Q</a:t>
            </a:r>
            <a:r>
              <a:rPr lang="en-US" altLang="ja-JP" sz="2000" baseline="-25000" dirty="0">
                <a:latin typeface="Times New Roman" pitchFamily="18" charset="0"/>
              </a:rPr>
              <a:t>0</a:t>
            </a:r>
          </a:p>
        </p:txBody>
      </p:sp>
      <p:sp>
        <p:nvSpPr>
          <p:cNvPr id="7181" name="Text Box 53"/>
          <p:cNvSpPr txBox="1">
            <a:spLocks noChangeArrowheads="1"/>
          </p:cNvSpPr>
          <p:nvPr/>
        </p:nvSpPr>
        <p:spPr bwMode="auto">
          <a:xfrm>
            <a:off x="3105378" y="1809765"/>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dirty="0">
                <a:latin typeface="Times New Roman" pitchFamily="18" charset="0"/>
              </a:rPr>
              <a:t>B</a:t>
            </a:r>
            <a:r>
              <a:rPr lang="en-US" altLang="ja-JP" sz="2400" dirty="0">
                <a:latin typeface="Times New Roman" pitchFamily="18" charset="0"/>
              </a:rPr>
              <a:t>(</a:t>
            </a:r>
            <a:r>
              <a:rPr lang="en-US" altLang="ja-JP" sz="2400" i="1" dirty="0">
                <a:latin typeface="Times New Roman" pitchFamily="18" charset="0"/>
              </a:rPr>
              <a:t>Q</a:t>
            </a:r>
            <a:r>
              <a:rPr lang="en-US" altLang="ja-JP" sz="2000" baseline="-25000" dirty="0">
                <a:latin typeface="Times New Roman" pitchFamily="18" charset="0"/>
              </a:rPr>
              <a:t>0</a:t>
            </a:r>
            <a:r>
              <a:rPr lang="en-US" altLang="ja-JP" sz="2400" dirty="0">
                <a:latin typeface="Times New Roman" pitchFamily="18" charset="0"/>
              </a:rPr>
              <a:t>)</a:t>
            </a:r>
          </a:p>
        </p:txBody>
      </p:sp>
      <p:sp>
        <p:nvSpPr>
          <p:cNvPr id="7182" name="Line 54"/>
          <p:cNvSpPr>
            <a:spLocks noChangeShapeType="1"/>
          </p:cNvSpPr>
          <p:nvPr/>
        </p:nvSpPr>
        <p:spPr bwMode="auto">
          <a:xfrm flipH="1">
            <a:off x="2411759" y="2266965"/>
            <a:ext cx="693618" cy="10714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84" name="Line 58"/>
          <p:cNvSpPr>
            <a:spLocks noChangeShapeType="1"/>
          </p:cNvSpPr>
          <p:nvPr/>
        </p:nvSpPr>
        <p:spPr bwMode="auto">
          <a:xfrm flipH="1">
            <a:off x="4140200" y="2924968"/>
            <a:ext cx="792956" cy="14528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85" name="Text Box 59"/>
          <p:cNvSpPr txBox="1">
            <a:spLocks noChangeArrowheads="1"/>
          </p:cNvSpPr>
          <p:nvPr/>
        </p:nvSpPr>
        <p:spPr bwMode="auto">
          <a:xfrm>
            <a:off x="4500563" y="4868863"/>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dirty="0">
                <a:latin typeface="Symbol" pitchFamily="18" charset="2"/>
              </a:rPr>
              <a:t>D</a:t>
            </a:r>
            <a:r>
              <a:rPr lang="en-US" altLang="ja-JP" sz="2400" i="1" dirty="0">
                <a:latin typeface="Times New Roman" pitchFamily="18" charset="0"/>
              </a:rPr>
              <a:t>Q</a:t>
            </a:r>
            <a:endParaRPr lang="en-US" altLang="ja-JP" sz="2000" baseline="-25000" dirty="0">
              <a:latin typeface="Times New Roman" pitchFamily="18" charset="0"/>
            </a:endParaRPr>
          </a:p>
        </p:txBody>
      </p:sp>
      <p:sp>
        <p:nvSpPr>
          <p:cNvPr id="7186" name="Line 60"/>
          <p:cNvSpPr>
            <a:spLocks noChangeShapeType="1"/>
          </p:cNvSpPr>
          <p:nvPr/>
        </p:nvSpPr>
        <p:spPr bwMode="auto">
          <a:xfrm flipH="1">
            <a:off x="4211638" y="5157788"/>
            <a:ext cx="360362"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2" name="正方形/長方形 1"/>
              <p:cNvSpPr/>
              <p:nvPr/>
            </p:nvSpPr>
            <p:spPr>
              <a:xfrm>
                <a:off x="4572001" y="2105729"/>
                <a:ext cx="4392488" cy="161294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a:rPr>
                        <m:t>𝑀𝐵</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b="0" i="1" smtClean="0">
                                  <a:latin typeface="Cambria Math"/>
                                </a:rPr>
                                <m:t>𝑄</m:t>
                              </m:r>
                            </m:e>
                            <m:sub>
                              <m:r>
                                <a:rPr lang="en-US" altLang="ja-JP" sz="2400" b="0" i="1" smtClean="0">
                                  <a:latin typeface="Cambria Math"/>
                                </a:rPr>
                                <m:t>0</m:t>
                              </m:r>
                            </m:sub>
                          </m:sSub>
                        </m:e>
                      </m:d>
                      <m:r>
                        <a:rPr lang="en-US" altLang="ja-JP" sz="2400" i="1">
                          <a:latin typeface="Cambria Math"/>
                        </a:rPr>
                        <m:t>=</m:t>
                      </m:r>
                      <m:f>
                        <m:fPr>
                          <m:ctrlPr>
                            <a:rPr lang="en-US" altLang="ja-JP" sz="2400" i="1">
                              <a:latin typeface="Cambria Math" panose="02040503050406030204" pitchFamily="18" charset="0"/>
                            </a:rPr>
                          </m:ctrlPr>
                        </m:fPr>
                        <m:num>
                          <m:r>
                            <a:rPr lang="en-US" altLang="ja-JP" sz="2400" i="1">
                              <a:latin typeface="Cambria Math"/>
                            </a:rPr>
                            <m:t>𝐵</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b="0" i="1" smtClean="0">
                                      <a:latin typeface="Cambria Math"/>
                                    </a:rPr>
                                    <m:t>𝑄</m:t>
                                  </m:r>
                                </m:e>
                                <m:sub>
                                  <m:r>
                                    <a:rPr lang="en-US" altLang="ja-JP" sz="2400" b="0" i="1" smtClean="0">
                                      <a:latin typeface="Cambria Math"/>
                                    </a:rPr>
                                    <m:t>0</m:t>
                                  </m:r>
                                </m:sub>
                              </m:sSub>
                              <m:r>
                                <a:rPr lang="en-US" altLang="ja-JP" sz="2400" i="1">
                                  <a:latin typeface="Cambria Math"/>
                                </a:rPr>
                                <m:t>+</m:t>
                              </m:r>
                              <m:r>
                                <m:rPr>
                                  <m:sty m:val="p"/>
                                </m:rPr>
                                <a:rPr lang="el-GR" altLang="ja-JP" sz="2400" i="1">
                                  <a:latin typeface="Cambria Math"/>
                                  <a:ea typeface="Cambria Math"/>
                                </a:rPr>
                                <m:t>Δ</m:t>
                              </m:r>
                              <m:r>
                                <a:rPr lang="en-US" altLang="ja-JP" sz="2400" i="1">
                                  <a:latin typeface="Cambria Math"/>
                                  <a:ea typeface="Cambria Math"/>
                                </a:rPr>
                                <m:t>𝑄</m:t>
                              </m:r>
                            </m:e>
                          </m:d>
                          <m:r>
                            <a:rPr lang="en-US" altLang="ja-JP" sz="2400" i="1">
                              <a:latin typeface="Cambria Math"/>
                              <a:ea typeface="Cambria Math"/>
                            </a:rPr>
                            <m:t>−</m:t>
                          </m:r>
                          <m:r>
                            <a:rPr lang="en-US" altLang="ja-JP" sz="2400" i="1">
                              <a:latin typeface="Cambria Math"/>
                              <a:ea typeface="Cambria Math"/>
                            </a:rPr>
                            <m:t>𝐵</m:t>
                          </m:r>
                          <m:r>
                            <a:rPr lang="en-US" altLang="ja-JP" sz="2400" i="1">
                              <a:latin typeface="Cambria Math"/>
                              <a:ea typeface="Cambria Math"/>
                            </a:rPr>
                            <m:t>(</m:t>
                          </m:r>
                          <m:sSub>
                            <m:sSubPr>
                              <m:ctrlPr>
                                <a:rPr lang="en-US" altLang="ja-JP" sz="2400" i="1" smtClean="0">
                                  <a:latin typeface="Cambria Math" panose="02040503050406030204" pitchFamily="18" charset="0"/>
                                  <a:ea typeface="Cambria Math"/>
                                </a:rPr>
                              </m:ctrlPr>
                            </m:sSubPr>
                            <m:e>
                              <m:r>
                                <a:rPr lang="en-US" altLang="ja-JP" sz="2400" b="0" i="1" smtClean="0">
                                  <a:latin typeface="Cambria Math"/>
                                  <a:ea typeface="Cambria Math"/>
                                </a:rPr>
                                <m:t>𝑄</m:t>
                              </m:r>
                            </m:e>
                            <m:sub>
                              <m:r>
                                <a:rPr lang="en-US" altLang="ja-JP" sz="2400" b="0" i="1" smtClean="0">
                                  <a:latin typeface="Cambria Math"/>
                                  <a:ea typeface="Cambria Math"/>
                                </a:rPr>
                                <m:t>0</m:t>
                              </m:r>
                            </m:sub>
                          </m:sSub>
                          <m:r>
                            <a:rPr lang="en-US" altLang="ja-JP" sz="2400" i="1">
                              <a:latin typeface="Cambria Math"/>
                              <a:ea typeface="Cambria Math"/>
                            </a:rPr>
                            <m:t>)</m:t>
                          </m:r>
                        </m:num>
                        <m:den>
                          <m:r>
                            <m:rPr>
                              <m:sty m:val="p"/>
                            </m:rPr>
                            <a:rPr lang="el-GR" altLang="ja-JP" sz="2400" i="1">
                              <a:latin typeface="Cambria Math"/>
                              <a:ea typeface="Cambria Math"/>
                            </a:rPr>
                            <m:t>Δ</m:t>
                          </m:r>
                          <m:r>
                            <a:rPr lang="en-US" altLang="ja-JP" sz="2400" i="1">
                              <a:latin typeface="Cambria Math"/>
                              <a:ea typeface="Cambria Math"/>
                            </a:rPr>
                            <m:t>𝑄</m:t>
                          </m:r>
                        </m:den>
                      </m:f>
                    </m:oMath>
                  </m:oMathPara>
                </a14:m>
                <a:endParaRPr lang="en-US" altLang="ja-JP" sz="240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altLang="ja-JP" sz="2400">
                          <a:latin typeface="Cambria Math"/>
                        </a:rPr>
                        <m:t>=</m:t>
                      </m:r>
                      <m:f>
                        <m:fPr>
                          <m:ctrlPr>
                            <a:rPr lang="en-US" altLang="ja-JP" sz="2400" i="1">
                              <a:latin typeface="Cambria Math" panose="02040503050406030204" pitchFamily="18" charset="0"/>
                            </a:rPr>
                          </m:ctrlPr>
                        </m:fPr>
                        <m:num>
                          <m:r>
                            <m:rPr>
                              <m:sty m:val="p"/>
                            </m:rPr>
                            <a:rPr lang="el-GR" altLang="ja-JP" sz="2400" i="1">
                              <a:latin typeface="Cambria Math"/>
                              <a:ea typeface="Cambria Math"/>
                            </a:rPr>
                            <m:t>Δ</m:t>
                          </m:r>
                          <m:r>
                            <a:rPr lang="en-US" altLang="ja-JP" sz="2400" i="1">
                              <a:latin typeface="Cambria Math"/>
                              <a:ea typeface="Cambria Math"/>
                            </a:rPr>
                            <m:t>𝐵</m:t>
                          </m:r>
                        </m:num>
                        <m:den>
                          <m:r>
                            <m:rPr>
                              <m:sty m:val="p"/>
                            </m:rPr>
                            <a:rPr lang="el-GR" altLang="ja-JP" sz="2400" i="1">
                              <a:latin typeface="Cambria Math"/>
                              <a:ea typeface="Cambria Math"/>
                            </a:rPr>
                            <m:t>Δ</m:t>
                          </m:r>
                          <m:r>
                            <a:rPr lang="en-US" altLang="ja-JP" sz="2400" i="1">
                              <a:latin typeface="Cambria Math"/>
                              <a:ea typeface="Cambria Math"/>
                            </a:rPr>
                            <m:t>𝑄</m:t>
                          </m:r>
                        </m:den>
                      </m:f>
                    </m:oMath>
                  </m:oMathPara>
                </a14:m>
                <a:endParaRPr lang="ja-JP" altLang="en-US" sz="2400" dirty="0"/>
              </a:p>
            </p:txBody>
          </p:sp>
        </mc:Choice>
        <mc:Fallback xmlns="">
          <p:sp>
            <p:nvSpPr>
              <p:cNvPr id="2" name="正方形/長方形 1"/>
              <p:cNvSpPr>
                <a:spLocks noRot="1" noChangeAspect="1" noMove="1" noResize="1" noEditPoints="1" noAdjustHandles="1" noChangeArrowheads="1" noChangeShapeType="1" noTextEdit="1"/>
              </p:cNvSpPr>
              <p:nvPr/>
            </p:nvSpPr>
            <p:spPr>
              <a:xfrm>
                <a:off x="4572001" y="2105729"/>
                <a:ext cx="4392488" cy="1612942"/>
              </a:xfrm>
              <a:prstGeom prst="rect">
                <a:avLst/>
              </a:prstGeom>
              <a:blipFill rotWithShape="1">
                <a:blip r:embed="rId3"/>
                <a:stretch>
                  <a:fillRect/>
                </a:stretch>
              </a:blipFill>
            </p:spPr>
            <p:txBody>
              <a:bodyPr/>
              <a:lstStyle/>
              <a:p>
                <a:r>
                  <a:rPr lang="ja-JP" altLang="en-US">
                    <a:noFill/>
                  </a:rPr>
                  <a:t> </a:t>
                </a:r>
              </a:p>
            </p:txBody>
          </p:sp>
        </mc:Fallback>
      </mc:AlternateContent>
      <p:sp>
        <p:nvSpPr>
          <p:cNvPr id="4" name="テキスト ボックス 3"/>
          <p:cNvSpPr txBox="1"/>
          <p:nvPr/>
        </p:nvSpPr>
        <p:spPr>
          <a:xfrm>
            <a:off x="5210646" y="3861048"/>
            <a:ext cx="2901007" cy="646331"/>
          </a:xfrm>
          <a:prstGeom prst="rect">
            <a:avLst/>
          </a:prstGeom>
          <a:noFill/>
        </p:spPr>
        <p:txBody>
          <a:bodyPr wrap="square" rtlCol="0">
            <a:spAutoFit/>
          </a:bodyPr>
          <a:lstStyle/>
          <a:p>
            <a:r>
              <a:rPr kumimoji="1" lang="ja-JP" altLang="en-US" dirty="0"/>
              <a:t>限界便益</a:t>
            </a:r>
            <a:r>
              <a:rPr lang="ja-JP" altLang="en-US" dirty="0"/>
              <a:t>を足し合わせていくと総便益</a:t>
            </a:r>
            <a:endParaRPr kumimoji="1" lang="ja-JP" altLang="en-US" dirty="0"/>
          </a:p>
        </p:txBody>
      </p:sp>
    </p:spTree>
    <p:extLst>
      <p:ext uri="{BB962C8B-B14F-4D97-AF65-F5344CB8AC3E}">
        <p14:creationId xmlns:p14="http://schemas.microsoft.com/office/powerpoint/2010/main" val="1701247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ja-JP" altLang="en-US" dirty="0"/>
              <a:t>生産者余剰，限界費用</a:t>
            </a:r>
            <a:br>
              <a:rPr lang="en-US" altLang="ja-JP" dirty="0"/>
            </a:br>
            <a:r>
              <a:rPr lang="ja-JP" altLang="en-US" sz="3600" dirty="0"/>
              <a:t>数学的な説明</a:t>
            </a:r>
            <a:endParaRPr lang="ja-JP" altLang="en-US"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a:xfrm>
                <a:off x="457200" y="1484784"/>
                <a:ext cx="8219256" cy="5112568"/>
              </a:xfrm>
            </p:spPr>
            <p:txBody>
              <a:bodyPr>
                <a:noAutofit/>
              </a:bodyPr>
              <a:lstStyle/>
              <a:p>
                <a:pPr marL="0" indent="0" eaLnBrk="1" hangingPunct="1">
                  <a:lnSpc>
                    <a:spcPct val="90000"/>
                  </a:lnSpc>
                  <a:buNone/>
                </a:pPr>
                <a:r>
                  <a:rPr lang="ja-JP" altLang="en-US" sz="2800" dirty="0"/>
                  <a:t>生産者の行動</a:t>
                </a:r>
              </a:p>
              <a:p>
                <a:pPr marL="514350" indent="-457200">
                  <a:lnSpc>
                    <a:spcPct val="90000"/>
                  </a:lnSpc>
                </a:pPr>
                <a:r>
                  <a:rPr lang="ja-JP" altLang="en-US" sz="2400" dirty="0">
                    <a:latin typeface="Times New Roman" pitchFamily="18" charset="0"/>
                    <a:cs typeface="Times New Roman" pitchFamily="18" charset="0"/>
                  </a:rPr>
                  <a:t>財を追加的に供給することが生産者の利益につながるか</a:t>
                </a:r>
                <a:r>
                  <a:rPr lang="en-US" altLang="ja-JP" sz="2400" dirty="0">
                    <a:latin typeface="Times New Roman" pitchFamily="18" charset="0"/>
                    <a:cs typeface="Times New Roman" pitchFamily="18" charset="0"/>
                  </a:rPr>
                  <a:t>?</a:t>
                </a:r>
                <a:endParaRPr lang="ja-JP" altLang="en-US" sz="2400" dirty="0">
                  <a:latin typeface="Times New Roman" pitchFamily="18" charset="0"/>
                  <a:cs typeface="Times New Roman" pitchFamily="18" charset="0"/>
                </a:endParaRPr>
              </a:p>
              <a:p>
                <a:pPr marL="514350" indent="-457200">
                  <a:lnSpc>
                    <a:spcPct val="90000"/>
                  </a:lnSpc>
                </a:pPr>
                <a:r>
                  <a:rPr lang="ja-JP" altLang="en-US" sz="2400" dirty="0">
                    <a:latin typeface="Times New Roman" pitchFamily="18" charset="0"/>
                    <a:cs typeface="Times New Roman" pitchFamily="18" charset="0"/>
                  </a:rPr>
                  <a:t>追加的収入 </a:t>
                </a:r>
                <a:r>
                  <a:rPr lang="en-US" altLang="ja-JP" sz="2400" dirty="0">
                    <a:latin typeface="Times New Roman" pitchFamily="18" charset="0"/>
                    <a:cs typeface="Times New Roman" pitchFamily="18" charset="0"/>
                  </a:rPr>
                  <a:t>(p)&gt;=</a:t>
                </a:r>
                <a:r>
                  <a:rPr lang="ja-JP" altLang="en-US" sz="2400" dirty="0">
                    <a:latin typeface="Times New Roman" pitchFamily="18" charset="0"/>
                    <a:cs typeface="Times New Roman" pitchFamily="18" charset="0"/>
                  </a:rPr>
                  <a:t>追加的費用（限界費用）</a:t>
                </a:r>
              </a:p>
              <a:p>
                <a:pPr marL="0" indent="0" eaLnBrk="1" hangingPunct="1">
                  <a:lnSpc>
                    <a:spcPct val="90000"/>
                  </a:lnSpc>
                  <a:buNone/>
                </a:pPr>
                <a:r>
                  <a:rPr lang="ja-JP" altLang="en-US" sz="2800" dirty="0">
                    <a:latin typeface="Times New Roman" pitchFamily="18" charset="0"/>
                    <a:cs typeface="Times New Roman" pitchFamily="18" charset="0"/>
                  </a:rPr>
                  <a:t>限界費用（</a:t>
                </a:r>
                <a:r>
                  <a:rPr lang="en-US" altLang="ja-JP" sz="2800" dirty="0">
                    <a:latin typeface="Times New Roman" pitchFamily="18" charset="0"/>
                    <a:cs typeface="Times New Roman" pitchFamily="18" charset="0"/>
                  </a:rPr>
                  <a:t>marginal cost)</a:t>
                </a:r>
              </a:p>
              <a:p>
                <a:pPr marL="0" indent="0" eaLnBrk="1" hangingPunct="1">
                  <a:lnSpc>
                    <a:spcPct val="90000"/>
                  </a:lnSpc>
                  <a:buNone/>
                </a:pPr>
                <a14:m>
                  <m:oMathPara xmlns:m="http://schemas.openxmlformats.org/officeDocument/2006/math">
                    <m:oMathParaPr>
                      <m:jc m:val="centerGroup"/>
                    </m:oMathParaPr>
                    <m:oMath xmlns:m="http://schemas.openxmlformats.org/officeDocument/2006/math">
                      <m:r>
                        <a:rPr lang="en-US" altLang="ja-JP" sz="2800" b="0" i="1" smtClean="0">
                          <a:latin typeface="Cambria Math"/>
                        </a:rPr>
                        <m:t>𝑀𝐶</m:t>
                      </m:r>
                      <m:d>
                        <m:dPr>
                          <m:ctrlPr>
                            <a:rPr lang="en-US" altLang="ja-JP" sz="2800" b="0" i="1" smtClean="0">
                              <a:latin typeface="Cambria Math" panose="02040503050406030204" pitchFamily="18" charset="0"/>
                            </a:rPr>
                          </m:ctrlPr>
                        </m:dPr>
                        <m:e>
                          <m:r>
                            <a:rPr lang="en-US" altLang="ja-JP" sz="2800" b="0" i="1" smtClean="0">
                              <a:latin typeface="Cambria Math"/>
                            </a:rPr>
                            <m:t>𝑄</m:t>
                          </m:r>
                        </m:e>
                      </m:d>
                      <m:r>
                        <a:rPr lang="en-US" altLang="ja-JP" sz="2800" b="0" i="1" smtClean="0">
                          <a:latin typeface="Cambria Math"/>
                        </a:rPr>
                        <m:t>=</m:t>
                      </m:r>
                      <m:f>
                        <m:fPr>
                          <m:ctrlPr>
                            <a:rPr lang="en-US" altLang="ja-JP" sz="2800" b="0" i="1" smtClean="0">
                              <a:latin typeface="Cambria Math" panose="02040503050406030204" pitchFamily="18" charset="0"/>
                            </a:rPr>
                          </m:ctrlPr>
                        </m:fPr>
                        <m:num>
                          <m:r>
                            <a:rPr lang="en-US" altLang="ja-JP" sz="2800" b="0" i="1" smtClean="0">
                              <a:latin typeface="Cambria Math"/>
                            </a:rPr>
                            <m:t>𝐶</m:t>
                          </m:r>
                          <m:d>
                            <m:dPr>
                              <m:ctrlPr>
                                <a:rPr lang="en-US" altLang="ja-JP" sz="2800" b="0" i="1" smtClean="0">
                                  <a:latin typeface="Cambria Math" panose="02040503050406030204" pitchFamily="18" charset="0"/>
                                </a:rPr>
                              </m:ctrlPr>
                            </m:dPr>
                            <m:e>
                              <m:r>
                                <a:rPr lang="en-US" altLang="ja-JP" sz="2800" b="0" i="1" smtClean="0">
                                  <a:latin typeface="Cambria Math"/>
                                </a:rPr>
                                <m:t>𝑄</m:t>
                              </m:r>
                              <m:r>
                                <a:rPr lang="en-US" altLang="ja-JP" sz="2800" b="0" i="1" smtClean="0">
                                  <a:latin typeface="Cambria Math"/>
                                </a:rPr>
                                <m:t>+∆</m:t>
                              </m:r>
                              <m:r>
                                <a:rPr lang="en-US" altLang="ja-JP" sz="2800" b="0" i="1" smtClean="0">
                                  <a:latin typeface="Cambria Math"/>
                                  <a:ea typeface="Cambria Math"/>
                                </a:rPr>
                                <m:t>𝑄</m:t>
                              </m:r>
                            </m:e>
                          </m:d>
                          <m:r>
                            <a:rPr lang="en-US" altLang="ja-JP" sz="2800" b="0" i="1" smtClean="0">
                              <a:latin typeface="Cambria Math"/>
                              <a:ea typeface="Cambria Math"/>
                            </a:rPr>
                            <m:t>−</m:t>
                          </m:r>
                          <m:r>
                            <a:rPr lang="en-US" altLang="ja-JP" sz="2800" b="0" i="1" smtClean="0">
                              <a:latin typeface="Cambria Math"/>
                              <a:ea typeface="Cambria Math"/>
                            </a:rPr>
                            <m:t>𝐶</m:t>
                          </m:r>
                          <m:r>
                            <a:rPr lang="en-US" altLang="ja-JP" sz="2800" b="0" i="1" smtClean="0">
                              <a:latin typeface="Cambria Math"/>
                              <a:ea typeface="Cambria Math"/>
                            </a:rPr>
                            <m:t>(</m:t>
                          </m:r>
                          <m:r>
                            <a:rPr lang="en-US" altLang="ja-JP" sz="2800" b="0" i="1" smtClean="0">
                              <a:latin typeface="Cambria Math"/>
                              <a:ea typeface="Cambria Math"/>
                            </a:rPr>
                            <m:t>𝑄</m:t>
                          </m:r>
                          <m:r>
                            <a:rPr lang="en-US" altLang="ja-JP" sz="2800" b="0" i="1" smtClean="0">
                              <a:latin typeface="Cambria Math"/>
                              <a:ea typeface="Cambria Math"/>
                            </a:rPr>
                            <m:t>)</m:t>
                          </m:r>
                        </m:num>
                        <m:den>
                          <m:r>
                            <a:rPr lang="en-US" altLang="ja-JP" sz="2800" b="0" i="1" smtClean="0">
                              <a:latin typeface="Cambria Math"/>
                              <a:ea typeface="Cambria Math"/>
                            </a:rPr>
                            <m:t>∆</m:t>
                          </m:r>
                          <m:r>
                            <a:rPr lang="en-US" altLang="ja-JP" sz="2800" b="0" i="1" smtClean="0">
                              <a:latin typeface="Cambria Math"/>
                              <a:ea typeface="Cambria Math"/>
                            </a:rPr>
                            <m:t>𝑄</m:t>
                          </m:r>
                        </m:den>
                      </m:f>
                    </m:oMath>
                  </m:oMathPara>
                </a14:m>
                <a:endParaRPr lang="en-US" altLang="ja-JP" sz="2800" dirty="0">
                  <a:latin typeface="Times New Roman" pitchFamily="18" charset="0"/>
                  <a:cs typeface="Times New Roman" pitchFamily="18" charset="0"/>
                </a:endParaRPr>
              </a:p>
              <a:p>
                <a:pPr lvl="1">
                  <a:lnSpc>
                    <a:spcPct val="90000"/>
                  </a:lnSpc>
                </a:pPr>
                <a:r>
                  <a:rPr lang="en-US" altLang="ja-JP" sz="2400" i="1" dirty="0">
                    <a:latin typeface="Times New Roman" pitchFamily="18" charset="0"/>
                    <a:cs typeface="Times New Roman" pitchFamily="18" charset="0"/>
                  </a:rPr>
                  <a:t>C</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：総（可変）費用：固定費用は含まない</a:t>
                </a:r>
              </a:p>
              <a:p>
                <a:pPr lvl="1">
                  <a:lnSpc>
                    <a:spcPct val="90000"/>
                  </a:lnSpc>
                </a:pPr>
                <a:r>
                  <a:rPr lang="en-US" altLang="ja-JP" sz="2400" i="1" dirty="0">
                    <a:latin typeface="Times New Roman" pitchFamily="18" charset="0"/>
                    <a:cs typeface="Times New Roman" pitchFamily="18" charset="0"/>
                  </a:rPr>
                  <a:t>MC</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限界費用　財を</a:t>
                </a:r>
                <a:r>
                  <a:rPr lang="en-US" altLang="ja-JP" sz="2400" dirty="0">
                    <a:latin typeface="Times New Roman" pitchFamily="18" charset="0"/>
                    <a:cs typeface="Times New Roman" pitchFamily="18" charset="0"/>
                  </a:rPr>
                  <a:t>1</a:t>
                </a:r>
                <a:r>
                  <a:rPr lang="ja-JP" altLang="en-US" sz="2400" dirty="0">
                    <a:latin typeface="Times New Roman" pitchFamily="18" charset="0"/>
                    <a:cs typeface="Times New Roman" pitchFamily="18" charset="0"/>
                  </a:rPr>
                  <a:t>単位追加的に生産する場合にかかる（追加的な）費用 　</a:t>
                </a:r>
                <a:endParaRPr lang="ja-JP" altLang="en-US" sz="2800" dirty="0">
                  <a:latin typeface="Times New Roman" pitchFamily="18" charset="0"/>
                  <a:cs typeface="Times New Roman" pitchFamily="18" charset="0"/>
                </a:endParaRPr>
              </a:p>
              <a:p>
                <a:pPr eaLnBrk="1" hangingPunct="1">
                  <a:lnSpc>
                    <a:spcPct val="90000"/>
                  </a:lnSpc>
                </a:pPr>
                <a:r>
                  <a:rPr lang="ja-JP" altLang="en-US" sz="2800" dirty="0">
                    <a:latin typeface="Times New Roman" pitchFamily="18" charset="0"/>
                    <a:cs typeface="Times New Roman" pitchFamily="18" charset="0"/>
                  </a:rPr>
                  <a:t>生産者余剰（</a:t>
                </a:r>
                <a:r>
                  <a:rPr lang="en-US" altLang="ja-JP" sz="2800" dirty="0">
                    <a:latin typeface="Times New Roman" pitchFamily="18" charset="0"/>
                    <a:cs typeface="Times New Roman" pitchFamily="18" charset="0"/>
                  </a:rPr>
                  <a:t>Producer’s Surplus)</a:t>
                </a:r>
              </a:p>
              <a:p>
                <a:pPr marL="0" indent="0">
                  <a:lnSpc>
                    <a:spcPct val="90000"/>
                  </a:lnSpc>
                  <a:buNone/>
                </a:pPr>
                <a:r>
                  <a:rPr lang="en-US" altLang="ja-JP" sz="2800" dirty="0">
                    <a:latin typeface="Times New Roman" pitchFamily="18" charset="0"/>
                    <a:cs typeface="Times New Roman" pitchFamily="18" charset="0"/>
                  </a:rPr>
                  <a:t>	 </a:t>
                </a:r>
                <a:r>
                  <a:rPr lang="ja-JP" altLang="en-US" sz="2800" dirty="0">
                    <a:latin typeface="Times New Roman" pitchFamily="18" charset="0"/>
                    <a:cs typeface="Times New Roman" pitchFamily="18" charset="0"/>
                  </a:rPr>
                  <a:t>　　</a:t>
                </a:r>
                <a14:m>
                  <m:oMath xmlns:m="http://schemas.openxmlformats.org/officeDocument/2006/math">
                    <m:r>
                      <a:rPr lang="en-US" altLang="ja-JP" sz="2800" b="0" i="1" smtClean="0">
                        <a:latin typeface="Cambria Math"/>
                      </a:rPr>
                      <m:t>𝑃𝑆</m:t>
                    </m:r>
                    <m:r>
                      <a:rPr lang="en-US" altLang="ja-JP" sz="2800" b="0" i="1" smtClean="0">
                        <a:latin typeface="Cambria Math"/>
                      </a:rPr>
                      <m:t>=</m:t>
                    </m:r>
                    <m:r>
                      <a:rPr lang="en-US" altLang="ja-JP" sz="2800" b="0" i="1" smtClean="0">
                        <a:latin typeface="Cambria Math"/>
                      </a:rPr>
                      <m:t>𝑝𝑄</m:t>
                    </m:r>
                    <m:r>
                      <a:rPr lang="en-US" altLang="ja-JP" sz="2800" b="0" i="1" smtClean="0">
                        <a:latin typeface="Cambria Math"/>
                      </a:rPr>
                      <m:t>−</m:t>
                    </m:r>
                    <m:r>
                      <a:rPr lang="en-US" altLang="ja-JP" sz="2800" b="0" i="1" smtClean="0">
                        <a:latin typeface="Cambria Math"/>
                      </a:rPr>
                      <m:t>𝐶</m:t>
                    </m:r>
                    <m:r>
                      <a:rPr lang="en-US" altLang="ja-JP" sz="2800" b="0" i="1" smtClean="0">
                        <a:latin typeface="Cambria Math"/>
                      </a:rPr>
                      <m:t>(</m:t>
                    </m:r>
                    <m:r>
                      <a:rPr lang="en-US" altLang="ja-JP" sz="2800" b="0" i="1" smtClean="0">
                        <a:latin typeface="Cambria Math"/>
                      </a:rPr>
                      <m:t>𝑄</m:t>
                    </m:r>
                    <m:r>
                      <a:rPr lang="en-US" altLang="ja-JP" sz="2800" b="0" i="1" smtClean="0">
                        <a:latin typeface="Cambria Math"/>
                      </a:rPr>
                      <m:t>)</m:t>
                    </m:r>
                  </m:oMath>
                </a14:m>
                <a:endParaRPr lang="en-US" altLang="ja-JP" sz="2400" dirty="0">
                  <a:latin typeface="Times New Roman" pitchFamily="18" charset="0"/>
                  <a:cs typeface="Times New Roman" pitchFamily="18" charset="0"/>
                </a:endParaRPr>
              </a:p>
              <a:p>
                <a:pPr marL="0" indent="0">
                  <a:lnSpc>
                    <a:spcPct val="90000"/>
                  </a:lnSpc>
                  <a:buNone/>
                </a:pPr>
                <a:r>
                  <a:rPr lang="en-US" altLang="ja-JP" sz="2400" dirty="0">
                    <a:latin typeface="Times New Roman" pitchFamily="18" charset="0"/>
                    <a:cs typeface="Times New Roman" pitchFamily="18" charset="0"/>
                  </a:rPr>
                  <a:t>	</a:t>
                </a:r>
                <a:r>
                  <a:rPr lang="ja-JP" altLang="en-US" sz="2400" dirty="0">
                    <a:latin typeface="Times New Roman" pitchFamily="18" charset="0"/>
                    <a:cs typeface="Times New Roman" pitchFamily="18" charset="0"/>
                  </a:rPr>
                  <a:t>生産者余剰＝収入　マイナス　可変費用</a:t>
                </a:r>
                <a:endParaRPr lang="en-US" altLang="ja-JP" sz="2400" dirty="0">
                  <a:latin typeface="Times New Roman" pitchFamily="18" charset="0"/>
                  <a:cs typeface="Times New Roman" pitchFamily="18" charset="0"/>
                </a:endParaRPr>
              </a:p>
            </p:txBody>
          </p:sp>
        </mc:Choice>
        <mc:Fallback xmlns="">
          <p:sp>
            <p:nvSpPr>
              <p:cNvPr id="9219" name="Rectangle 3"/>
              <p:cNvSpPr>
                <a:spLocks noGrp="1" noRot="1" noChangeAspect="1" noMove="1" noResize="1" noEditPoints="1" noAdjustHandles="1" noChangeArrowheads="1" noChangeShapeType="1" noTextEdit="1"/>
              </p:cNvSpPr>
              <p:nvPr>
                <p:ph idx="1"/>
              </p:nvPr>
            </p:nvSpPr>
            <p:spPr>
              <a:xfrm>
                <a:off x="457200" y="1484784"/>
                <a:ext cx="8219256" cy="5112568"/>
              </a:xfrm>
              <a:blipFill rotWithShape="1">
                <a:blip r:embed="rId2"/>
                <a:stretch>
                  <a:fillRect l="-1484" t="-2506" r="-1039" b="-8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2963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ja-JP" altLang="en-US"/>
              <a:t>供給曲線と限界費用</a:t>
            </a:r>
          </a:p>
        </p:txBody>
      </p:sp>
      <p:sp>
        <p:nvSpPr>
          <p:cNvPr id="10244" name="Line 3"/>
          <p:cNvSpPr>
            <a:spLocks noChangeShapeType="1"/>
          </p:cNvSpPr>
          <p:nvPr/>
        </p:nvSpPr>
        <p:spPr bwMode="auto">
          <a:xfrm>
            <a:off x="1042988" y="5589588"/>
            <a:ext cx="41036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5" name="Line 4"/>
          <p:cNvSpPr>
            <a:spLocks noChangeShapeType="1"/>
          </p:cNvSpPr>
          <p:nvPr/>
        </p:nvSpPr>
        <p:spPr bwMode="auto">
          <a:xfrm flipV="1">
            <a:off x="1042988" y="1844675"/>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6" name="Text Box 5"/>
          <p:cNvSpPr txBox="1">
            <a:spLocks noChangeArrowheads="1"/>
          </p:cNvSpPr>
          <p:nvPr/>
        </p:nvSpPr>
        <p:spPr bwMode="auto">
          <a:xfrm>
            <a:off x="5219700" y="551656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Q</a:t>
            </a:r>
          </a:p>
        </p:txBody>
      </p:sp>
      <p:sp>
        <p:nvSpPr>
          <p:cNvPr id="10247" name="Rectangle 6"/>
          <p:cNvSpPr>
            <a:spLocks noChangeArrowheads="1"/>
          </p:cNvSpPr>
          <p:nvPr/>
        </p:nvSpPr>
        <p:spPr bwMode="auto">
          <a:xfrm>
            <a:off x="3419475" y="3357563"/>
            <a:ext cx="358775" cy="2232025"/>
          </a:xfrm>
          <a:prstGeom prst="rect">
            <a:avLst/>
          </a:prstGeom>
          <a:solidFill>
            <a:schemeClr val="accent6">
              <a:lumMod val="75000"/>
              <a:alpha val="60000"/>
            </a:schemeClr>
          </a:solidFill>
          <a:ln w="9525">
            <a:solidFill>
              <a:schemeClr val="tx1"/>
            </a:solidFill>
            <a:miter lim="800000"/>
            <a:headEnd/>
            <a:tailEnd/>
          </a:ln>
          <a:effectLst/>
          <a:extLst/>
        </p:spPr>
        <p:txBody>
          <a:bodyPr wrap="none" anchor="ctr"/>
          <a:lstStyle/>
          <a:p>
            <a:endParaRPr lang="ja-JP" altLang="en-US"/>
          </a:p>
        </p:txBody>
      </p:sp>
      <p:sp>
        <p:nvSpPr>
          <p:cNvPr id="10248" name="Text Box 7"/>
          <p:cNvSpPr txBox="1">
            <a:spLocks noChangeArrowheads="1"/>
          </p:cNvSpPr>
          <p:nvPr/>
        </p:nvSpPr>
        <p:spPr bwMode="auto">
          <a:xfrm>
            <a:off x="611188" y="16287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p</a:t>
            </a:r>
            <a:endParaRPr lang="en-US" altLang="ja-JP" baseline="-25000">
              <a:latin typeface="Times New Roman" pitchFamily="18" charset="0"/>
            </a:endParaRPr>
          </a:p>
        </p:txBody>
      </p:sp>
      <p:sp>
        <p:nvSpPr>
          <p:cNvPr id="10249" name="Text Box 9"/>
          <p:cNvSpPr txBox="1">
            <a:spLocks noChangeArrowheads="1"/>
          </p:cNvSpPr>
          <p:nvPr/>
        </p:nvSpPr>
        <p:spPr bwMode="auto">
          <a:xfrm>
            <a:off x="4500563" y="2527587"/>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i="1">
                <a:latin typeface="Times New Roman" pitchFamily="18" charset="0"/>
              </a:rPr>
              <a:t>S</a:t>
            </a:r>
          </a:p>
        </p:txBody>
      </p:sp>
      <p:sp>
        <p:nvSpPr>
          <p:cNvPr id="10250" name="AutoShape 10"/>
          <p:cNvSpPr>
            <a:spLocks noChangeArrowheads="1"/>
          </p:cNvSpPr>
          <p:nvPr/>
        </p:nvSpPr>
        <p:spPr bwMode="auto">
          <a:xfrm flipH="1">
            <a:off x="1042988" y="3357563"/>
            <a:ext cx="2376487" cy="1222375"/>
          </a:xfrm>
          <a:prstGeom prst="rtTriangle">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10251" name="Rectangle 11"/>
          <p:cNvSpPr>
            <a:spLocks noChangeArrowheads="1"/>
          </p:cNvSpPr>
          <p:nvPr/>
        </p:nvSpPr>
        <p:spPr bwMode="auto">
          <a:xfrm>
            <a:off x="1042988" y="4581525"/>
            <a:ext cx="2376487" cy="1008063"/>
          </a:xfrm>
          <a:prstGeom prst="rect">
            <a:avLst/>
          </a:prstGeom>
          <a:solidFill>
            <a:srgbClr val="C00000">
              <a:alpha val="60000"/>
            </a:srgbClr>
          </a:solidFill>
          <a:ln w="9525">
            <a:solidFill>
              <a:schemeClr val="tx1"/>
            </a:solidFill>
            <a:miter lim="800000"/>
            <a:headEnd/>
            <a:tailEnd/>
          </a:ln>
          <a:effectLst/>
          <a:extLst/>
        </p:spPr>
        <p:txBody>
          <a:bodyPr wrap="none" anchor="ctr"/>
          <a:lstStyle/>
          <a:p>
            <a:endParaRPr lang="ja-JP" altLang="en-US"/>
          </a:p>
        </p:txBody>
      </p:sp>
      <p:sp>
        <p:nvSpPr>
          <p:cNvPr id="10252" name="Text Box 12"/>
          <p:cNvSpPr txBox="1">
            <a:spLocks noChangeArrowheads="1"/>
          </p:cNvSpPr>
          <p:nvPr/>
        </p:nvSpPr>
        <p:spPr bwMode="auto">
          <a:xfrm>
            <a:off x="3089304" y="5589588"/>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dirty="0">
                <a:latin typeface="Times New Roman" pitchFamily="18" charset="0"/>
              </a:rPr>
              <a:t>Q</a:t>
            </a:r>
            <a:r>
              <a:rPr lang="en-US" altLang="ja-JP" sz="2000" baseline="-25000" dirty="0">
                <a:latin typeface="Times New Roman" pitchFamily="18" charset="0"/>
              </a:rPr>
              <a:t>0</a:t>
            </a:r>
          </a:p>
        </p:txBody>
      </p:sp>
      <p:sp>
        <p:nvSpPr>
          <p:cNvPr id="10253" name="Text Box 13"/>
          <p:cNvSpPr txBox="1">
            <a:spLocks noChangeArrowheads="1"/>
          </p:cNvSpPr>
          <p:nvPr/>
        </p:nvSpPr>
        <p:spPr bwMode="auto">
          <a:xfrm>
            <a:off x="1403649" y="2240995"/>
            <a:ext cx="3023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dirty="0">
                <a:latin typeface="Times New Roman" pitchFamily="18" charset="0"/>
              </a:rPr>
              <a:t>C</a:t>
            </a:r>
            <a:r>
              <a:rPr lang="en-US" altLang="ja-JP" sz="2400" dirty="0">
                <a:latin typeface="Times New Roman" pitchFamily="18" charset="0"/>
              </a:rPr>
              <a:t>(</a:t>
            </a:r>
            <a:r>
              <a:rPr lang="en-US" altLang="ja-JP" sz="2400" i="1" dirty="0">
                <a:latin typeface="Times New Roman" pitchFamily="18" charset="0"/>
              </a:rPr>
              <a:t>Q</a:t>
            </a:r>
            <a:r>
              <a:rPr lang="en-US" altLang="ja-JP" sz="2000" baseline="-25000" dirty="0">
                <a:latin typeface="Times New Roman" pitchFamily="18" charset="0"/>
              </a:rPr>
              <a:t>0</a:t>
            </a:r>
            <a:r>
              <a:rPr lang="en-US" altLang="ja-JP" sz="2400" dirty="0">
                <a:latin typeface="Times New Roman" pitchFamily="18" charset="0"/>
              </a:rPr>
              <a:t>): </a:t>
            </a:r>
            <a:r>
              <a:rPr lang="ja-JP" altLang="en-US" sz="2400" dirty="0">
                <a:latin typeface="Times New Roman" pitchFamily="18" charset="0"/>
              </a:rPr>
              <a:t>総（可変）費用</a:t>
            </a:r>
            <a:endParaRPr lang="en-US" altLang="ja-JP" sz="2400" dirty="0">
              <a:latin typeface="Times New Roman" pitchFamily="18" charset="0"/>
            </a:endParaRPr>
          </a:p>
        </p:txBody>
      </p:sp>
      <p:sp>
        <p:nvSpPr>
          <p:cNvPr id="10254" name="Line 14"/>
          <p:cNvSpPr>
            <a:spLocks noChangeShapeType="1"/>
          </p:cNvSpPr>
          <p:nvPr/>
        </p:nvSpPr>
        <p:spPr bwMode="auto">
          <a:xfrm>
            <a:off x="2339975" y="2924175"/>
            <a:ext cx="287338" cy="1873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5" name="Line 16"/>
          <p:cNvSpPr>
            <a:spLocks noChangeShapeType="1"/>
          </p:cNvSpPr>
          <p:nvPr/>
        </p:nvSpPr>
        <p:spPr bwMode="auto">
          <a:xfrm flipH="1">
            <a:off x="3492497" y="3501009"/>
            <a:ext cx="1137445" cy="7915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6" name="Text Box 17"/>
          <p:cNvSpPr txBox="1">
            <a:spLocks noChangeArrowheads="1"/>
          </p:cNvSpPr>
          <p:nvPr/>
        </p:nvSpPr>
        <p:spPr bwMode="auto">
          <a:xfrm>
            <a:off x="4211638" y="5805488"/>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a:latin typeface="Symbol" pitchFamily="18" charset="2"/>
              </a:rPr>
              <a:t>D</a:t>
            </a:r>
            <a:r>
              <a:rPr lang="en-US" altLang="ja-JP" sz="2400" i="1">
                <a:latin typeface="Times New Roman" pitchFamily="18" charset="0"/>
              </a:rPr>
              <a:t>Q</a:t>
            </a:r>
            <a:endParaRPr lang="en-US" altLang="ja-JP" sz="2000" baseline="-25000">
              <a:latin typeface="Times New Roman" pitchFamily="18" charset="0"/>
            </a:endParaRPr>
          </a:p>
        </p:txBody>
      </p:sp>
      <p:sp>
        <p:nvSpPr>
          <p:cNvPr id="10257" name="Line 18"/>
          <p:cNvSpPr>
            <a:spLocks noChangeShapeType="1"/>
          </p:cNvSpPr>
          <p:nvPr/>
        </p:nvSpPr>
        <p:spPr bwMode="auto">
          <a:xfrm flipH="1" flipV="1">
            <a:off x="3563938" y="5516563"/>
            <a:ext cx="576262"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8" name="Line 8"/>
          <p:cNvSpPr>
            <a:spLocks noChangeShapeType="1"/>
          </p:cNvSpPr>
          <p:nvPr/>
        </p:nvSpPr>
        <p:spPr bwMode="auto">
          <a:xfrm flipV="1">
            <a:off x="1042988" y="2862263"/>
            <a:ext cx="3384550" cy="17192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3" name="正方形/長方形 2"/>
              <p:cNvSpPr/>
              <p:nvPr/>
            </p:nvSpPr>
            <p:spPr>
              <a:xfrm>
                <a:off x="4500563" y="2924175"/>
                <a:ext cx="4430508" cy="1460849"/>
              </a:xfrm>
              <a:prstGeom prst="rect">
                <a:avLst/>
              </a:prstGeom>
            </p:spPr>
            <p:txBody>
              <a:bodyPr wrap="none">
                <a:spAutoFit/>
              </a:bodyPr>
              <a:lstStyle/>
              <a:p>
                <a:pPr marL="0" indent="0" eaLnBrk="1" hangingPunct="1">
                  <a:lnSpc>
                    <a:spcPct val="90000"/>
                  </a:lnSpc>
                  <a:buNone/>
                </a:pPr>
                <a14:m>
                  <m:oMathPara xmlns:m="http://schemas.openxmlformats.org/officeDocument/2006/math">
                    <m:oMathParaPr>
                      <m:jc m:val="centerGroup"/>
                    </m:oMathParaPr>
                    <m:oMath xmlns:m="http://schemas.openxmlformats.org/officeDocument/2006/math">
                      <m:r>
                        <a:rPr lang="en-US" altLang="ja-JP" sz="2400" i="1" smtClean="0">
                          <a:latin typeface="Cambria Math"/>
                        </a:rPr>
                        <m:t>𝑀𝐶</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b="0" i="1" smtClean="0">
                                  <a:latin typeface="Cambria Math"/>
                                </a:rPr>
                                <m:t>𝑄</m:t>
                              </m:r>
                            </m:e>
                            <m:sub>
                              <m:r>
                                <a:rPr lang="en-US" altLang="ja-JP" sz="2400" b="0" i="1" smtClean="0">
                                  <a:latin typeface="Cambria Math"/>
                                </a:rPr>
                                <m:t>0</m:t>
                              </m:r>
                            </m:sub>
                          </m:sSub>
                        </m:e>
                      </m:d>
                      <m:r>
                        <a:rPr lang="en-US" altLang="ja-JP" sz="2400" i="1">
                          <a:latin typeface="Cambria Math"/>
                        </a:rPr>
                        <m:t>=</m:t>
                      </m:r>
                      <m:f>
                        <m:fPr>
                          <m:ctrlPr>
                            <a:rPr lang="en-US" altLang="ja-JP" sz="2400" i="1">
                              <a:latin typeface="Cambria Math" panose="02040503050406030204" pitchFamily="18" charset="0"/>
                            </a:rPr>
                          </m:ctrlPr>
                        </m:fPr>
                        <m:num>
                          <m:r>
                            <a:rPr lang="en-US" altLang="ja-JP" sz="2400" i="1">
                              <a:latin typeface="Cambria Math"/>
                            </a:rPr>
                            <m:t>𝐶</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b="0" i="1" smtClean="0">
                                      <a:latin typeface="Cambria Math"/>
                                    </a:rPr>
                                    <m:t>𝑄</m:t>
                                  </m:r>
                                </m:e>
                                <m:sub>
                                  <m:r>
                                    <a:rPr lang="en-US" altLang="ja-JP" sz="2400" b="0" i="1" smtClean="0">
                                      <a:latin typeface="Cambria Math"/>
                                    </a:rPr>
                                    <m:t>0</m:t>
                                  </m:r>
                                </m:sub>
                              </m:sSub>
                              <m:r>
                                <a:rPr lang="en-US" altLang="ja-JP" sz="2400" i="1">
                                  <a:latin typeface="Cambria Math"/>
                                </a:rPr>
                                <m:t>+∆</m:t>
                              </m:r>
                              <m:r>
                                <a:rPr lang="en-US" altLang="ja-JP" sz="2400" i="1">
                                  <a:latin typeface="Cambria Math"/>
                                  <a:ea typeface="Cambria Math"/>
                                </a:rPr>
                                <m:t>𝑄</m:t>
                              </m:r>
                            </m:e>
                          </m:d>
                          <m:r>
                            <a:rPr lang="en-US" altLang="ja-JP" sz="2400" i="1">
                              <a:latin typeface="Cambria Math"/>
                              <a:ea typeface="Cambria Math"/>
                            </a:rPr>
                            <m:t>−</m:t>
                          </m:r>
                          <m:r>
                            <a:rPr lang="en-US" altLang="ja-JP" sz="2400" i="1">
                              <a:latin typeface="Cambria Math"/>
                              <a:ea typeface="Cambria Math"/>
                            </a:rPr>
                            <m:t>𝐶</m:t>
                          </m:r>
                          <m:r>
                            <a:rPr lang="en-US" altLang="ja-JP" sz="2400" i="1">
                              <a:latin typeface="Cambria Math"/>
                              <a:ea typeface="Cambria Math"/>
                            </a:rPr>
                            <m:t>(</m:t>
                          </m:r>
                          <m:sSub>
                            <m:sSubPr>
                              <m:ctrlPr>
                                <a:rPr lang="en-US" altLang="ja-JP" sz="2400" i="1" smtClean="0">
                                  <a:latin typeface="Cambria Math" panose="02040503050406030204" pitchFamily="18" charset="0"/>
                                  <a:ea typeface="Cambria Math"/>
                                </a:rPr>
                              </m:ctrlPr>
                            </m:sSubPr>
                            <m:e>
                              <m:r>
                                <a:rPr lang="en-US" altLang="ja-JP" sz="2400" b="0" i="1" smtClean="0">
                                  <a:latin typeface="Cambria Math"/>
                                  <a:ea typeface="Cambria Math"/>
                                </a:rPr>
                                <m:t>𝑄</m:t>
                              </m:r>
                            </m:e>
                            <m:sub>
                              <m:r>
                                <a:rPr lang="en-US" altLang="ja-JP" sz="2400" b="0" i="1" smtClean="0">
                                  <a:latin typeface="Cambria Math"/>
                                  <a:ea typeface="Cambria Math"/>
                                </a:rPr>
                                <m:t>0</m:t>
                              </m:r>
                            </m:sub>
                          </m:sSub>
                          <m:r>
                            <a:rPr lang="en-US" altLang="ja-JP" sz="2400" i="1">
                              <a:latin typeface="Cambria Math"/>
                              <a:ea typeface="Cambria Math"/>
                            </a:rPr>
                            <m:t>)</m:t>
                          </m:r>
                        </m:num>
                        <m:den>
                          <m:r>
                            <a:rPr lang="en-US" altLang="ja-JP" sz="2400" i="1">
                              <a:latin typeface="Cambria Math"/>
                              <a:ea typeface="Cambria Math"/>
                            </a:rPr>
                            <m:t>∆</m:t>
                          </m:r>
                          <m:r>
                            <a:rPr lang="en-US" altLang="ja-JP" sz="2400" i="1">
                              <a:latin typeface="Cambria Math"/>
                              <a:ea typeface="Cambria Math"/>
                            </a:rPr>
                            <m:t>𝑄</m:t>
                          </m:r>
                        </m:den>
                      </m:f>
                    </m:oMath>
                  </m:oMathPara>
                </a14:m>
                <a:endParaRPr lang="en-US" altLang="ja-JP" sz="2400" i="1" dirty="0">
                  <a:latin typeface="Cambria Math"/>
                  <a:ea typeface="Cambria Math"/>
                </a:endParaRPr>
              </a:p>
              <a:p>
                <a:pPr marL="0" indent="0" eaLnBrk="1" hangingPunct="1">
                  <a:lnSpc>
                    <a:spcPct val="90000"/>
                  </a:lnSpc>
                  <a:buNone/>
                </a:pPr>
                <a14:m>
                  <m:oMathPara xmlns:m="http://schemas.openxmlformats.org/officeDocument/2006/math">
                    <m:oMathParaPr>
                      <m:jc m:val="centerGroup"/>
                    </m:oMathParaPr>
                    <m:oMath xmlns:m="http://schemas.openxmlformats.org/officeDocument/2006/math">
                      <m:r>
                        <a:rPr lang="en-US" altLang="ja-JP" sz="2400" b="0" i="1" smtClean="0">
                          <a:latin typeface="Cambria Math"/>
                          <a:ea typeface="Cambria Math"/>
                        </a:rPr>
                        <m:t>=</m:t>
                      </m:r>
                      <m:f>
                        <m:fPr>
                          <m:ctrlPr>
                            <a:rPr lang="en-US" altLang="ja-JP" sz="2400" b="0" i="1" smtClean="0">
                              <a:latin typeface="Cambria Math" panose="02040503050406030204" pitchFamily="18" charset="0"/>
                              <a:ea typeface="Cambria Math"/>
                            </a:rPr>
                          </m:ctrlPr>
                        </m:fPr>
                        <m:num>
                          <m:r>
                            <m:rPr>
                              <m:sty m:val="p"/>
                            </m:rPr>
                            <a:rPr lang="el-GR" altLang="ja-JP" sz="2400" b="0" i="1" smtClean="0">
                              <a:latin typeface="Cambria Math"/>
                              <a:ea typeface="Cambria Math"/>
                            </a:rPr>
                            <m:t>Δ</m:t>
                          </m:r>
                          <m:r>
                            <a:rPr lang="en-US" altLang="ja-JP" sz="2400" b="0" i="1" smtClean="0">
                              <a:latin typeface="Cambria Math"/>
                              <a:ea typeface="Cambria Math"/>
                            </a:rPr>
                            <m:t>𝐶</m:t>
                          </m:r>
                        </m:num>
                        <m:den>
                          <m:r>
                            <m:rPr>
                              <m:sty m:val="p"/>
                            </m:rPr>
                            <a:rPr lang="el-GR" altLang="ja-JP" sz="2400" b="0" i="1" smtClean="0">
                              <a:latin typeface="Cambria Math"/>
                              <a:ea typeface="Cambria Math"/>
                            </a:rPr>
                            <m:t>Δ</m:t>
                          </m:r>
                          <m:r>
                            <a:rPr lang="en-US" altLang="ja-JP" sz="2400" b="0" i="1" smtClean="0">
                              <a:latin typeface="Cambria Math"/>
                              <a:ea typeface="Cambria Math"/>
                            </a:rPr>
                            <m:t>𝑄</m:t>
                          </m:r>
                        </m:den>
                      </m:f>
                    </m:oMath>
                  </m:oMathPara>
                </a14:m>
                <a:endParaRPr lang="en-US" altLang="ja-JP" sz="2400" dirty="0">
                  <a:latin typeface="Times New Roman" pitchFamily="18" charset="0"/>
                  <a:cs typeface="Times New Roman" pitchFamily="18" charset="0"/>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4500563" y="2924175"/>
                <a:ext cx="4430508" cy="1460849"/>
              </a:xfrm>
              <a:prstGeom prst="rect">
                <a:avLst/>
              </a:prstGeom>
              <a:blipFill rotWithShape="1">
                <a:blip r:embed="rId2"/>
                <a:stretch>
                  <a:fillRect/>
                </a:stretch>
              </a:blipFill>
            </p:spPr>
            <p:txBody>
              <a:bodyPr/>
              <a:lstStyle/>
              <a:p>
                <a:r>
                  <a:rPr lang="ja-JP" altLang="en-US">
                    <a:noFill/>
                  </a:rPr>
                  <a:t> </a:t>
                </a:r>
              </a:p>
            </p:txBody>
          </p:sp>
        </mc:Fallback>
      </mc:AlternateContent>
      <p:sp>
        <p:nvSpPr>
          <p:cNvPr id="4" name="テキスト ボックス 3"/>
          <p:cNvSpPr txBox="1"/>
          <p:nvPr/>
        </p:nvSpPr>
        <p:spPr>
          <a:xfrm>
            <a:off x="4644231" y="4581525"/>
            <a:ext cx="3672185" cy="646331"/>
          </a:xfrm>
          <a:prstGeom prst="rect">
            <a:avLst/>
          </a:prstGeom>
          <a:noFill/>
        </p:spPr>
        <p:txBody>
          <a:bodyPr wrap="square" rtlCol="0">
            <a:spAutoFit/>
          </a:bodyPr>
          <a:lstStyle/>
          <a:p>
            <a:r>
              <a:rPr kumimoji="1" lang="ja-JP" altLang="en-US" dirty="0"/>
              <a:t>限界費用を足し合わせていくと（積分すると）総可変費用</a:t>
            </a:r>
          </a:p>
        </p:txBody>
      </p:sp>
    </p:spTree>
    <p:extLst>
      <p:ext uri="{BB962C8B-B14F-4D97-AF65-F5344CB8AC3E}">
        <p14:creationId xmlns:p14="http://schemas.microsoft.com/office/powerpoint/2010/main" val="1635328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ja-JP" altLang="en-US" sz="3600"/>
              <a:t>消費者余剰，生産者余剰，社会的余剰</a:t>
            </a:r>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a:bodyPr>
              <a:lstStyle/>
              <a:p>
                <a14:m>
                  <m:oMath xmlns:m="http://schemas.openxmlformats.org/officeDocument/2006/math">
                    <m:r>
                      <a:rPr lang="en-US" altLang="ja-JP" i="1" smtClean="0">
                        <a:latin typeface="Cambria Math"/>
                      </a:rPr>
                      <m:t>𝐶𝑆</m:t>
                    </m:r>
                    <m:d>
                      <m:dPr>
                        <m:ctrlPr>
                          <a:rPr lang="en-US" altLang="ja-JP" i="1">
                            <a:latin typeface="Cambria Math" panose="02040503050406030204" pitchFamily="18" charset="0"/>
                          </a:rPr>
                        </m:ctrlPr>
                      </m:dPr>
                      <m:e>
                        <m:r>
                          <a:rPr lang="en-US" altLang="ja-JP" i="1">
                            <a:latin typeface="Cambria Math"/>
                          </a:rPr>
                          <m:t>𝑄</m:t>
                        </m:r>
                      </m:e>
                    </m:d>
                    <m:r>
                      <a:rPr lang="en-US" altLang="ja-JP" i="1">
                        <a:latin typeface="Cambria Math"/>
                      </a:rPr>
                      <m:t>=</m:t>
                    </m:r>
                    <m:r>
                      <a:rPr lang="en-US" altLang="ja-JP" i="1">
                        <a:latin typeface="Cambria Math"/>
                      </a:rPr>
                      <m:t>𝐵</m:t>
                    </m:r>
                    <m:d>
                      <m:dPr>
                        <m:ctrlPr>
                          <a:rPr lang="en-US" altLang="ja-JP" i="1">
                            <a:latin typeface="Cambria Math" panose="02040503050406030204" pitchFamily="18" charset="0"/>
                          </a:rPr>
                        </m:ctrlPr>
                      </m:dPr>
                      <m:e>
                        <m:r>
                          <a:rPr lang="en-US" altLang="ja-JP" i="1">
                            <a:latin typeface="Cambria Math"/>
                          </a:rPr>
                          <m:t>𝑄</m:t>
                        </m:r>
                      </m:e>
                    </m:d>
                    <m:r>
                      <a:rPr lang="en-US" altLang="ja-JP" i="1">
                        <a:latin typeface="Cambria Math"/>
                      </a:rPr>
                      <m:t>−</m:t>
                    </m:r>
                    <m:r>
                      <a:rPr lang="en-US" altLang="ja-JP" i="1">
                        <a:latin typeface="Cambria Math"/>
                      </a:rPr>
                      <m:t>𝑝</m:t>
                    </m:r>
                    <m:r>
                      <a:rPr lang="en-US" altLang="ja-JP" i="1">
                        <a:latin typeface="Cambria Math"/>
                        <a:ea typeface="Cambria Math"/>
                      </a:rPr>
                      <m:t>∙</m:t>
                    </m:r>
                    <m:r>
                      <a:rPr lang="en-US" altLang="ja-JP" i="1">
                        <a:latin typeface="Cambria Math"/>
                        <a:ea typeface="Cambria Math"/>
                      </a:rPr>
                      <m:t>𝑄</m:t>
                    </m:r>
                  </m:oMath>
                </a14:m>
                <a:endParaRPr lang="en-US" altLang="ja-JP" dirty="0"/>
              </a:p>
              <a:p>
                <a14:m>
                  <m:oMath xmlns:m="http://schemas.openxmlformats.org/officeDocument/2006/math">
                    <m:r>
                      <a:rPr lang="en-US" altLang="ja-JP" i="1">
                        <a:latin typeface="Cambria Math"/>
                      </a:rPr>
                      <m:t>𝑃𝑆</m:t>
                    </m:r>
                    <m:d>
                      <m:dPr>
                        <m:ctrlPr>
                          <a:rPr lang="en-US" altLang="ja-JP" i="1">
                            <a:latin typeface="Cambria Math" panose="02040503050406030204" pitchFamily="18" charset="0"/>
                          </a:rPr>
                        </m:ctrlPr>
                      </m:dPr>
                      <m:e>
                        <m:r>
                          <a:rPr lang="en-US" altLang="ja-JP" i="1">
                            <a:latin typeface="Cambria Math"/>
                          </a:rPr>
                          <m:t>𝑄</m:t>
                        </m:r>
                      </m:e>
                    </m:d>
                    <m:r>
                      <a:rPr lang="en-US" altLang="ja-JP" i="1">
                        <a:latin typeface="Cambria Math"/>
                      </a:rPr>
                      <m:t>=</m:t>
                    </m:r>
                    <m:r>
                      <a:rPr lang="en-US" altLang="ja-JP" i="1">
                        <a:latin typeface="Cambria Math"/>
                      </a:rPr>
                      <m:t>𝑝</m:t>
                    </m:r>
                    <m:r>
                      <a:rPr lang="en-US" altLang="ja-JP" i="1">
                        <a:latin typeface="Cambria Math"/>
                        <a:ea typeface="Cambria Math"/>
                      </a:rPr>
                      <m:t>∙</m:t>
                    </m:r>
                    <m:r>
                      <a:rPr lang="en-US" altLang="ja-JP" i="1">
                        <a:latin typeface="Cambria Math"/>
                        <a:ea typeface="Cambria Math"/>
                      </a:rPr>
                      <m:t>𝑄</m:t>
                    </m:r>
                    <m:r>
                      <a:rPr lang="en-US" altLang="ja-JP" i="1">
                        <a:latin typeface="Cambria Math"/>
                        <a:ea typeface="Cambria Math"/>
                      </a:rPr>
                      <m:t>−</m:t>
                    </m:r>
                    <m:r>
                      <a:rPr lang="en-US" altLang="ja-JP" i="1">
                        <a:latin typeface="Cambria Math"/>
                        <a:ea typeface="Cambria Math"/>
                      </a:rPr>
                      <m:t>𝐶</m:t>
                    </m:r>
                    <m:d>
                      <m:dPr>
                        <m:ctrlPr>
                          <a:rPr lang="en-US" altLang="ja-JP" i="1">
                            <a:latin typeface="Cambria Math" panose="02040503050406030204" pitchFamily="18" charset="0"/>
                            <a:ea typeface="Cambria Math"/>
                          </a:rPr>
                        </m:ctrlPr>
                      </m:dPr>
                      <m:e>
                        <m:r>
                          <a:rPr lang="en-US" altLang="ja-JP" i="1">
                            <a:latin typeface="Cambria Math"/>
                            <a:ea typeface="Cambria Math"/>
                          </a:rPr>
                          <m:t>𝑄</m:t>
                        </m:r>
                      </m:e>
                    </m:d>
                  </m:oMath>
                </a14:m>
                <a:endParaRPr kumimoji="1" lang="en-US" altLang="ja-JP" dirty="0"/>
              </a:p>
              <a:p>
                <a14:m>
                  <m:oMath xmlns:m="http://schemas.openxmlformats.org/officeDocument/2006/math">
                    <m:r>
                      <a:rPr lang="en-US" altLang="ja-JP" i="1">
                        <a:latin typeface="Cambria Math"/>
                      </a:rPr>
                      <m:t>𝑇𝑆</m:t>
                    </m:r>
                    <m:d>
                      <m:dPr>
                        <m:ctrlPr>
                          <a:rPr lang="en-US" altLang="ja-JP" i="1">
                            <a:latin typeface="Cambria Math" panose="02040503050406030204" pitchFamily="18" charset="0"/>
                          </a:rPr>
                        </m:ctrlPr>
                      </m:dPr>
                      <m:e>
                        <m:r>
                          <a:rPr lang="en-US" altLang="ja-JP" i="1">
                            <a:latin typeface="Cambria Math"/>
                          </a:rPr>
                          <m:t>𝑄</m:t>
                        </m:r>
                      </m:e>
                    </m:d>
                    <m:r>
                      <a:rPr lang="en-US" altLang="ja-JP" i="1">
                        <a:latin typeface="Cambria Math"/>
                      </a:rPr>
                      <m:t>=</m:t>
                    </m:r>
                    <m:r>
                      <a:rPr lang="en-US" altLang="ja-JP" i="1">
                        <a:latin typeface="Cambria Math"/>
                      </a:rPr>
                      <m:t>𝐶𝑆</m:t>
                    </m:r>
                    <m:d>
                      <m:dPr>
                        <m:ctrlPr>
                          <a:rPr lang="en-US" altLang="ja-JP" i="1">
                            <a:latin typeface="Cambria Math" panose="02040503050406030204" pitchFamily="18" charset="0"/>
                          </a:rPr>
                        </m:ctrlPr>
                      </m:dPr>
                      <m:e>
                        <m:r>
                          <a:rPr lang="en-US" altLang="ja-JP" i="1">
                            <a:latin typeface="Cambria Math"/>
                          </a:rPr>
                          <m:t>𝑄</m:t>
                        </m:r>
                      </m:e>
                    </m:d>
                    <m:r>
                      <a:rPr lang="en-US" altLang="ja-JP" i="1">
                        <a:latin typeface="Cambria Math"/>
                      </a:rPr>
                      <m:t>+</m:t>
                    </m:r>
                    <m:r>
                      <a:rPr lang="en-US" altLang="ja-JP" i="1">
                        <a:latin typeface="Cambria Math"/>
                      </a:rPr>
                      <m:t>𝑃𝑆</m:t>
                    </m:r>
                    <m:d>
                      <m:dPr>
                        <m:ctrlPr>
                          <a:rPr lang="en-US" altLang="ja-JP" i="1">
                            <a:latin typeface="Cambria Math" panose="02040503050406030204" pitchFamily="18" charset="0"/>
                          </a:rPr>
                        </m:ctrlPr>
                      </m:dPr>
                      <m:e>
                        <m:r>
                          <a:rPr lang="en-US" altLang="ja-JP" i="1">
                            <a:latin typeface="Cambria Math"/>
                          </a:rPr>
                          <m:t>𝑄</m:t>
                        </m:r>
                      </m:e>
                    </m:d>
                    <m:r>
                      <a:rPr lang="en-US" altLang="ja-JP" i="1">
                        <a:latin typeface="Cambria Math"/>
                      </a:rPr>
                      <m:t>=</m:t>
                    </m:r>
                    <m:r>
                      <a:rPr lang="en-US" altLang="ja-JP" i="1">
                        <a:latin typeface="Cambria Math"/>
                      </a:rPr>
                      <m:t>𝐵</m:t>
                    </m:r>
                    <m:d>
                      <m:dPr>
                        <m:ctrlPr>
                          <a:rPr lang="en-US" altLang="ja-JP" i="1">
                            <a:latin typeface="Cambria Math" panose="02040503050406030204" pitchFamily="18" charset="0"/>
                          </a:rPr>
                        </m:ctrlPr>
                      </m:dPr>
                      <m:e>
                        <m:r>
                          <a:rPr lang="en-US" altLang="ja-JP" i="1">
                            <a:latin typeface="Cambria Math"/>
                          </a:rPr>
                          <m:t>𝑄</m:t>
                        </m:r>
                      </m:e>
                    </m:d>
                    <m:r>
                      <a:rPr lang="en-US" altLang="ja-JP" i="1">
                        <a:latin typeface="Cambria Math"/>
                      </a:rPr>
                      <m:t>−</m:t>
                    </m:r>
                    <m:r>
                      <a:rPr lang="en-US" altLang="ja-JP" i="1">
                        <a:latin typeface="Cambria Math"/>
                      </a:rPr>
                      <m:t>𝐶</m:t>
                    </m:r>
                    <m:d>
                      <m:dPr>
                        <m:ctrlPr>
                          <a:rPr lang="en-US" altLang="ja-JP" i="1">
                            <a:latin typeface="Cambria Math" panose="02040503050406030204" pitchFamily="18" charset="0"/>
                          </a:rPr>
                        </m:ctrlPr>
                      </m:dPr>
                      <m:e>
                        <m:r>
                          <a:rPr lang="en-US" altLang="ja-JP" i="1">
                            <a:latin typeface="Cambria Math"/>
                          </a:rPr>
                          <m:t>𝑄</m:t>
                        </m:r>
                      </m:e>
                    </m:d>
                  </m:oMath>
                </a14:m>
                <a:endParaRPr lang="en-US" altLang="ja-JP" dirty="0"/>
              </a:p>
              <a:p>
                <a:pPr lvl="1"/>
                <a:r>
                  <a:rPr kumimoji="1" lang="en-US" altLang="ja-JP" dirty="0"/>
                  <a:t>Q</a:t>
                </a:r>
                <a:r>
                  <a:rPr lang="ja-JP" altLang="en-US" dirty="0"/>
                  <a:t>の生産を行って消費する場合の</a:t>
                </a:r>
                <a:r>
                  <a:rPr kumimoji="1" lang="ja-JP" altLang="en-US" dirty="0"/>
                  <a:t>社会的余剰は消費者の利益（総便益）から生産に費やした費用を引いたものに等しい</a:t>
                </a:r>
                <a:endParaRPr kumimoji="1" lang="en-US" altLang="ja-JP" dirty="0"/>
              </a:p>
              <a:p>
                <a14:m>
                  <m:oMath xmlns:m="http://schemas.openxmlformats.org/officeDocument/2006/math">
                    <m:f>
                      <m:fPr>
                        <m:ctrlPr>
                          <a:rPr kumimoji="1" lang="en-US" altLang="ja-JP" i="1" smtClean="0">
                            <a:latin typeface="Cambria Math" panose="02040503050406030204" pitchFamily="18" charset="0"/>
                          </a:rPr>
                        </m:ctrlPr>
                      </m:fPr>
                      <m:num>
                        <m:r>
                          <m:rPr>
                            <m:sty m:val="p"/>
                          </m:rPr>
                          <a:rPr kumimoji="1" lang="el-GR" altLang="ja-JP" i="1" smtClean="0">
                            <a:latin typeface="Cambria Math"/>
                            <a:ea typeface="Cambria Math"/>
                          </a:rPr>
                          <m:t>Δ</m:t>
                        </m:r>
                        <m:r>
                          <a:rPr kumimoji="1" lang="en-US" altLang="ja-JP" b="0" i="1" smtClean="0">
                            <a:latin typeface="Cambria Math"/>
                            <a:ea typeface="Cambria Math"/>
                          </a:rPr>
                          <m:t>𝑇𝑆</m:t>
                        </m:r>
                        <m:r>
                          <a:rPr kumimoji="1" lang="en-US" altLang="ja-JP" b="0" i="1" smtClean="0">
                            <a:latin typeface="Cambria Math"/>
                            <a:ea typeface="Cambria Math"/>
                          </a:rPr>
                          <m:t>(</m:t>
                        </m:r>
                        <m:r>
                          <a:rPr kumimoji="1" lang="en-US" altLang="ja-JP" b="0" i="1" smtClean="0">
                            <a:latin typeface="Cambria Math"/>
                            <a:ea typeface="Cambria Math"/>
                          </a:rPr>
                          <m:t>𝑄</m:t>
                        </m:r>
                        <m:r>
                          <a:rPr kumimoji="1" lang="en-US" altLang="ja-JP" b="0" i="1" smtClean="0">
                            <a:latin typeface="Cambria Math"/>
                            <a:ea typeface="Cambria Math"/>
                          </a:rPr>
                          <m:t>)</m:t>
                        </m:r>
                      </m:num>
                      <m:den>
                        <m:r>
                          <m:rPr>
                            <m:sty m:val="p"/>
                          </m:rPr>
                          <a:rPr kumimoji="1" lang="el-GR" altLang="ja-JP" i="1" smtClean="0">
                            <a:latin typeface="Cambria Math"/>
                            <a:ea typeface="Cambria Math"/>
                          </a:rPr>
                          <m:t>Δ</m:t>
                        </m:r>
                        <m:r>
                          <a:rPr kumimoji="1" lang="en-US" altLang="ja-JP" b="0" i="1" smtClean="0">
                            <a:latin typeface="Cambria Math"/>
                            <a:ea typeface="Cambria Math"/>
                          </a:rPr>
                          <m:t>𝑄</m:t>
                        </m:r>
                      </m:den>
                    </m:f>
                    <m:r>
                      <a:rPr kumimoji="1" lang="en-US" altLang="ja-JP" b="0" i="1" smtClean="0">
                        <a:latin typeface="Cambria Math"/>
                      </a:rPr>
                      <m:t>=</m:t>
                    </m:r>
                    <m:f>
                      <m:fPr>
                        <m:ctrlPr>
                          <a:rPr kumimoji="1" lang="en-US" altLang="ja-JP" b="0" i="1" smtClean="0">
                            <a:latin typeface="Cambria Math" panose="02040503050406030204" pitchFamily="18" charset="0"/>
                          </a:rPr>
                        </m:ctrlPr>
                      </m:fPr>
                      <m:num>
                        <m:r>
                          <m:rPr>
                            <m:sty m:val="p"/>
                          </m:rPr>
                          <a:rPr kumimoji="1" lang="el-GR" altLang="ja-JP" b="0" i="1" smtClean="0">
                            <a:latin typeface="Cambria Math"/>
                            <a:ea typeface="Cambria Math"/>
                          </a:rPr>
                          <m:t>Δ</m:t>
                        </m:r>
                        <m:r>
                          <a:rPr kumimoji="1" lang="en-US" altLang="ja-JP" b="0" i="1" smtClean="0">
                            <a:latin typeface="Cambria Math"/>
                            <a:ea typeface="Cambria Math"/>
                          </a:rPr>
                          <m:t>𝐵</m:t>
                        </m:r>
                        <m:r>
                          <a:rPr kumimoji="1" lang="en-US" altLang="ja-JP" b="0" i="1" smtClean="0">
                            <a:latin typeface="Cambria Math"/>
                            <a:ea typeface="Cambria Math"/>
                          </a:rPr>
                          <m:t>(</m:t>
                        </m:r>
                        <m:r>
                          <a:rPr kumimoji="1" lang="en-US" altLang="ja-JP" b="0" i="1" smtClean="0">
                            <a:latin typeface="Cambria Math"/>
                            <a:ea typeface="Cambria Math"/>
                          </a:rPr>
                          <m:t>𝑄</m:t>
                        </m:r>
                        <m:r>
                          <a:rPr kumimoji="1" lang="en-US" altLang="ja-JP" b="0" i="1" smtClean="0">
                            <a:latin typeface="Cambria Math"/>
                            <a:ea typeface="Cambria Math"/>
                          </a:rPr>
                          <m:t>)</m:t>
                        </m:r>
                      </m:num>
                      <m:den>
                        <m:r>
                          <m:rPr>
                            <m:sty m:val="p"/>
                          </m:rPr>
                          <a:rPr kumimoji="1" lang="el-GR" altLang="ja-JP" b="0" i="1" smtClean="0">
                            <a:latin typeface="Cambria Math"/>
                            <a:ea typeface="Cambria Math"/>
                          </a:rPr>
                          <m:t>Δ</m:t>
                        </m:r>
                        <m:r>
                          <a:rPr kumimoji="1" lang="en-US" altLang="ja-JP" b="0" i="1" smtClean="0">
                            <a:latin typeface="Cambria Math"/>
                            <a:ea typeface="Cambria Math"/>
                          </a:rPr>
                          <m:t>𝑄</m:t>
                        </m:r>
                      </m:den>
                    </m:f>
                    <m:r>
                      <a:rPr kumimoji="1" lang="en-US" altLang="ja-JP" b="0" i="1" smtClean="0">
                        <a:latin typeface="Cambria Math"/>
                      </a:rPr>
                      <m:t>−</m:t>
                    </m:r>
                    <m:f>
                      <m:fPr>
                        <m:ctrlPr>
                          <a:rPr lang="en-US" altLang="ja-JP" i="1">
                            <a:latin typeface="Cambria Math" panose="02040503050406030204" pitchFamily="18" charset="0"/>
                          </a:rPr>
                        </m:ctrlPr>
                      </m:fPr>
                      <m:num>
                        <m:r>
                          <m:rPr>
                            <m:sty m:val="p"/>
                          </m:rPr>
                          <a:rPr lang="el-GR" altLang="ja-JP" i="0">
                            <a:latin typeface="Cambria Math"/>
                            <a:ea typeface="Cambria Math"/>
                          </a:rPr>
                          <m:t>Δ</m:t>
                        </m:r>
                        <m:r>
                          <a:rPr lang="en-US" altLang="ja-JP" b="0" i="1" smtClean="0">
                            <a:latin typeface="Cambria Math"/>
                            <a:ea typeface="Cambria Math"/>
                          </a:rPr>
                          <m:t>𝐶</m:t>
                        </m:r>
                        <m:d>
                          <m:dPr>
                            <m:ctrlPr>
                              <a:rPr lang="en-US" altLang="ja-JP" b="0" i="1" smtClean="0">
                                <a:latin typeface="Cambria Math" panose="02040503050406030204" pitchFamily="18" charset="0"/>
                                <a:ea typeface="Cambria Math"/>
                              </a:rPr>
                            </m:ctrlPr>
                          </m:dPr>
                          <m:e>
                            <m:r>
                              <a:rPr lang="en-US" altLang="ja-JP" i="1">
                                <a:latin typeface="Cambria Math"/>
                                <a:ea typeface="Cambria Math"/>
                              </a:rPr>
                              <m:t>𝑄</m:t>
                            </m:r>
                          </m:e>
                        </m:d>
                      </m:num>
                      <m:den>
                        <m:r>
                          <m:rPr>
                            <m:sty m:val="p"/>
                          </m:rPr>
                          <a:rPr lang="el-GR" altLang="ja-JP" i="1">
                            <a:latin typeface="Cambria Math"/>
                            <a:ea typeface="Cambria Math"/>
                          </a:rPr>
                          <m:t>Δ</m:t>
                        </m:r>
                        <m:r>
                          <a:rPr lang="en-US" altLang="ja-JP" i="1">
                            <a:latin typeface="Cambria Math"/>
                            <a:ea typeface="Cambria Math"/>
                          </a:rPr>
                          <m:t>𝑄</m:t>
                        </m:r>
                      </m:den>
                    </m:f>
                    <m:r>
                      <a:rPr lang="en-US" altLang="ja-JP" b="0" i="0" smtClean="0">
                        <a:latin typeface="Cambria Math"/>
                        <a:ea typeface="Cambria Math"/>
                      </a:rPr>
                      <m:t>=</m:t>
                    </m:r>
                    <m:r>
                      <a:rPr lang="en-US" altLang="ja-JP" b="0" i="1" smtClean="0">
                        <a:latin typeface="Cambria Math"/>
                        <a:ea typeface="Cambria Math"/>
                      </a:rPr>
                      <m:t>𝑀𝐵</m:t>
                    </m:r>
                    <m:d>
                      <m:dPr>
                        <m:ctrlPr>
                          <a:rPr lang="en-US" altLang="ja-JP" b="0" i="1" smtClean="0">
                            <a:latin typeface="Cambria Math" panose="02040503050406030204" pitchFamily="18" charset="0"/>
                            <a:ea typeface="Cambria Math"/>
                          </a:rPr>
                        </m:ctrlPr>
                      </m:dPr>
                      <m:e>
                        <m:r>
                          <a:rPr lang="en-US" altLang="ja-JP" b="0" i="1" smtClean="0">
                            <a:latin typeface="Cambria Math"/>
                            <a:ea typeface="Cambria Math"/>
                          </a:rPr>
                          <m:t>𝑄</m:t>
                        </m:r>
                      </m:e>
                    </m:d>
                    <m:r>
                      <a:rPr lang="en-US" altLang="ja-JP" b="0" i="1" smtClean="0">
                        <a:latin typeface="Cambria Math"/>
                        <a:ea typeface="Cambria Math"/>
                      </a:rPr>
                      <m:t>−</m:t>
                    </m:r>
                    <m:r>
                      <a:rPr lang="en-US" altLang="ja-JP" b="0" i="1" smtClean="0">
                        <a:latin typeface="Cambria Math"/>
                        <a:ea typeface="Cambria Math"/>
                      </a:rPr>
                      <m:t>𝑀𝐶</m:t>
                    </m:r>
                    <m:r>
                      <a:rPr lang="en-US" altLang="ja-JP" b="0" i="1" smtClean="0">
                        <a:latin typeface="Cambria Math"/>
                        <a:ea typeface="Cambria Math"/>
                      </a:rPr>
                      <m:t>(</m:t>
                    </m:r>
                    <m:r>
                      <a:rPr lang="en-US" altLang="ja-JP" b="0" i="1" smtClean="0">
                        <a:latin typeface="Cambria Math"/>
                        <a:ea typeface="Cambria Math"/>
                      </a:rPr>
                      <m:t>𝑄</m:t>
                    </m:r>
                    <m:r>
                      <a:rPr lang="en-US" altLang="ja-JP" b="0" i="1" smtClean="0">
                        <a:latin typeface="Cambria Math"/>
                        <a:ea typeface="Cambria Math"/>
                      </a:rPr>
                      <m:t>)</m:t>
                    </m:r>
                  </m:oMath>
                </a14:m>
                <a:endParaRPr kumimoji="1" lang="ja-JP" altLang="en-US" i="1"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r="-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6422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ja-JP" altLang="en-US"/>
              <a:t>社会的余剰の最大化</a:t>
            </a:r>
          </a:p>
        </p:txBody>
      </p:sp>
      <p:sp>
        <p:nvSpPr>
          <p:cNvPr id="12291" name="Line 4"/>
          <p:cNvSpPr>
            <a:spLocks noChangeShapeType="1"/>
          </p:cNvSpPr>
          <p:nvPr/>
        </p:nvSpPr>
        <p:spPr bwMode="auto">
          <a:xfrm>
            <a:off x="1908175" y="5589588"/>
            <a:ext cx="4103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292" name="Line 5"/>
          <p:cNvSpPr>
            <a:spLocks noChangeShapeType="1"/>
          </p:cNvSpPr>
          <p:nvPr/>
        </p:nvSpPr>
        <p:spPr bwMode="auto">
          <a:xfrm flipV="1">
            <a:off x="1908175" y="1844675"/>
            <a:ext cx="0" cy="3744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293" name="Text Box 6"/>
          <p:cNvSpPr txBox="1">
            <a:spLocks noChangeArrowheads="1"/>
          </p:cNvSpPr>
          <p:nvPr/>
        </p:nvSpPr>
        <p:spPr bwMode="auto">
          <a:xfrm>
            <a:off x="6084888" y="5516563"/>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Q</a:t>
            </a:r>
          </a:p>
        </p:txBody>
      </p:sp>
      <p:sp>
        <p:nvSpPr>
          <p:cNvPr id="12294" name="Rectangle 7"/>
          <p:cNvSpPr>
            <a:spLocks noChangeArrowheads="1"/>
          </p:cNvSpPr>
          <p:nvPr/>
        </p:nvSpPr>
        <p:spPr bwMode="auto">
          <a:xfrm>
            <a:off x="3708400" y="3644900"/>
            <a:ext cx="71438" cy="19446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295" name="Text Box 8"/>
          <p:cNvSpPr txBox="1">
            <a:spLocks noChangeArrowheads="1"/>
          </p:cNvSpPr>
          <p:nvPr/>
        </p:nvSpPr>
        <p:spPr bwMode="auto">
          <a:xfrm>
            <a:off x="1476375" y="16287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p</a:t>
            </a:r>
            <a:endParaRPr lang="en-US" altLang="ja-JP" baseline="-25000">
              <a:latin typeface="Times New Roman" pitchFamily="18" charset="0"/>
            </a:endParaRPr>
          </a:p>
        </p:txBody>
      </p:sp>
      <p:sp>
        <p:nvSpPr>
          <p:cNvPr id="12296" name="Line 9"/>
          <p:cNvSpPr>
            <a:spLocks noChangeShapeType="1"/>
          </p:cNvSpPr>
          <p:nvPr/>
        </p:nvSpPr>
        <p:spPr bwMode="auto">
          <a:xfrm>
            <a:off x="1908175" y="2133600"/>
            <a:ext cx="3600450" cy="2808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297" name="Text Box 10"/>
          <p:cNvSpPr txBox="1">
            <a:spLocks noChangeArrowheads="1"/>
          </p:cNvSpPr>
          <p:nvPr/>
        </p:nvSpPr>
        <p:spPr bwMode="auto">
          <a:xfrm>
            <a:off x="5724525" y="220503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i="1">
                <a:latin typeface="Times New Roman" pitchFamily="18" charset="0"/>
              </a:rPr>
              <a:t>S</a:t>
            </a:r>
          </a:p>
        </p:txBody>
      </p:sp>
      <p:sp>
        <p:nvSpPr>
          <p:cNvPr id="12298" name="Text Box 13"/>
          <p:cNvSpPr txBox="1">
            <a:spLocks noChangeArrowheads="1"/>
          </p:cNvSpPr>
          <p:nvPr/>
        </p:nvSpPr>
        <p:spPr bwMode="auto">
          <a:xfrm>
            <a:off x="3563938" y="5661025"/>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Q</a:t>
            </a:r>
            <a:r>
              <a:rPr lang="en-US" altLang="ja-JP" sz="2000" baseline="-25000">
                <a:latin typeface="Times New Roman" pitchFamily="18" charset="0"/>
              </a:rPr>
              <a:t>0</a:t>
            </a:r>
          </a:p>
        </p:txBody>
      </p:sp>
      <p:sp>
        <p:nvSpPr>
          <p:cNvPr id="12299" name="Line 15"/>
          <p:cNvSpPr>
            <a:spLocks noChangeShapeType="1"/>
          </p:cNvSpPr>
          <p:nvPr/>
        </p:nvSpPr>
        <p:spPr bwMode="auto">
          <a:xfrm flipH="1">
            <a:off x="2700338" y="2565400"/>
            <a:ext cx="358775" cy="1081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00" name="Line 19"/>
          <p:cNvSpPr>
            <a:spLocks noChangeShapeType="1"/>
          </p:cNvSpPr>
          <p:nvPr/>
        </p:nvSpPr>
        <p:spPr bwMode="auto">
          <a:xfrm flipV="1">
            <a:off x="1908175" y="2492375"/>
            <a:ext cx="3743325" cy="22320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01" name="Text Box 20"/>
          <p:cNvSpPr txBox="1">
            <a:spLocks noChangeArrowheads="1"/>
          </p:cNvSpPr>
          <p:nvPr/>
        </p:nvSpPr>
        <p:spPr bwMode="auto">
          <a:xfrm>
            <a:off x="5508625" y="47974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i="1">
                <a:latin typeface="Times New Roman" pitchFamily="18" charset="0"/>
              </a:rPr>
              <a:t>D</a:t>
            </a:r>
          </a:p>
        </p:txBody>
      </p:sp>
      <p:sp>
        <p:nvSpPr>
          <p:cNvPr id="12302" name="Rectangle 21"/>
          <p:cNvSpPr>
            <a:spLocks noChangeArrowheads="1"/>
          </p:cNvSpPr>
          <p:nvPr/>
        </p:nvSpPr>
        <p:spPr bwMode="auto">
          <a:xfrm>
            <a:off x="2555875" y="2708275"/>
            <a:ext cx="71438" cy="2881313"/>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303" name="Rectangle 22"/>
          <p:cNvSpPr>
            <a:spLocks noChangeArrowheads="1"/>
          </p:cNvSpPr>
          <p:nvPr/>
        </p:nvSpPr>
        <p:spPr bwMode="auto">
          <a:xfrm>
            <a:off x="4859338" y="4508500"/>
            <a:ext cx="73025" cy="10810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304" name="Rectangle 23"/>
          <p:cNvSpPr>
            <a:spLocks noChangeArrowheads="1"/>
          </p:cNvSpPr>
          <p:nvPr/>
        </p:nvSpPr>
        <p:spPr bwMode="auto">
          <a:xfrm>
            <a:off x="2627313" y="4292600"/>
            <a:ext cx="73025" cy="12969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305" name="Rectangle 24"/>
          <p:cNvSpPr>
            <a:spLocks noChangeArrowheads="1"/>
          </p:cNvSpPr>
          <p:nvPr/>
        </p:nvSpPr>
        <p:spPr bwMode="auto">
          <a:xfrm>
            <a:off x="3779838" y="3644900"/>
            <a:ext cx="71437" cy="19446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306" name="Rectangle 25"/>
          <p:cNvSpPr>
            <a:spLocks noChangeArrowheads="1"/>
          </p:cNvSpPr>
          <p:nvPr/>
        </p:nvSpPr>
        <p:spPr bwMode="auto">
          <a:xfrm>
            <a:off x="4932363" y="2924175"/>
            <a:ext cx="71437" cy="266541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307" name="Text Box 26"/>
          <p:cNvSpPr txBox="1">
            <a:spLocks noChangeArrowheads="1"/>
          </p:cNvSpPr>
          <p:nvPr/>
        </p:nvSpPr>
        <p:spPr bwMode="auto">
          <a:xfrm>
            <a:off x="3635375" y="2997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i="1">
                <a:latin typeface="Times New Roman" pitchFamily="18" charset="0"/>
              </a:rPr>
              <a:t>E</a:t>
            </a:r>
          </a:p>
        </p:txBody>
      </p:sp>
      <p:sp>
        <p:nvSpPr>
          <p:cNvPr id="12308" name="Text Box 28"/>
          <p:cNvSpPr txBox="1">
            <a:spLocks noChangeArrowheads="1"/>
          </p:cNvSpPr>
          <p:nvPr/>
        </p:nvSpPr>
        <p:spPr bwMode="auto">
          <a:xfrm>
            <a:off x="2411413" y="566102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Q</a:t>
            </a:r>
            <a:r>
              <a:rPr lang="en-US" altLang="ja-JP" sz="2000" baseline="-25000">
                <a:latin typeface="Times New Roman" pitchFamily="18" charset="0"/>
              </a:rPr>
              <a:t>1</a:t>
            </a:r>
          </a:p>
        </p:txBody>
      </p:sp>
      <p:sp>
        <p:nvSpPr>
          <p:cNvPr id="12309" name="Text Box 29"/>
          <p:cNvSpPr txBox="1">
            <a:spLocks noChangeArrowheads="1"/>
          </p:cNvSpPr>
          <p:nvPr/>
        </p:nvSpPr>
        <p:spPr bwMode="auto">
          <a:xfrm>
            <a:off x="4643438" y="5661025"/>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Q</a:t>
            </a:r>
            <a:r>
              <a:rPr lang="en-US" altLang="ja-JP" sz="2000" baseline="-25000">
                <a:latin typeface="Times New Roman" pitchFamily="18" charset="0"/>
              </a:rPr>
              <a:t>2</a:t>
            </a:r>
          </a:p>
        </p:txBody>
      </p:sp>
      <p:sp>
        <p:nvSpPr>
          <p:cNvPr id="12310" name="Text Box 30"/>
          <p:cNvSpPr txBox="1">
            <a:spLocks noChangeArrowheads="1"/>
          </p:cNvSpPr>
          <p:nvPr/>
        </p:nvSpPr>
        <p:spPr bwMode="auto">
          <a:xfrm>
            <a:off x="2411413" y="1989138"/>
            <a:ext cx="1582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MB</a:t>
            </a:r>
            <a:r>
              <a:rPr lang="en-US" altLang="ja-JP" sz="2400">
                <a:latin typeface="Times New Roman" pitchFamily="18" charset="0"/>
              </a:rPr>
              <a:t>&gt;</a:t>
            </a:r>
            <a:r>
              <a:rPr lang="en-US" altLang="ja-JP" sz="2400" i="1">
                <a:latin typeface="Times New Roman" pitchFamily="18" charset="0"/>
              </a:rPr>
              <a:t>MC</a:t>
            </a:r>
          </a:p>
        </p:txBody>
      </p:sp>
      <p:sp>
        <p:nvSpPr>
          <p:cNvPr id="12311" name="Text Box 31"/>
          <p:cNvSpPr txBox="1">
            <a:spLocks noChangeArrowheads="1"/>
          </p:cNvSpPr>
          <p:nvPr/>
        </p:nvSpPr>
        <p:spPr bwMode="auto">
          <a:xfrm>
            <a:off x="6227763" y="3284538"/>
            <a:ext cx="1582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MB</a:t>
            </a:r>
            <a:r>
              <a:rPr lang="en-US" altLang="ja-JP" sz="2400">
                <a:latin typeface="Times New Roman" pitchFamily="18" charset="0"/>
              </a:rPr>
              <a:t>&lt;</a:t>
            </a:r>
            <a:r>
              <a:rPr lang="en-US" altLang="ja-JP" sz="2400" i="1">
                <a:latin typeface="Times New Roman" pitchFamily="18" charset="0"/>
              </a:rPr>
              <a:t>MC</a:t>
            </a:r>
          </a:p>
        </p:txBody>
      </p:sp>
      <p:sp>
        <p:nvSpPr>
          <p:cNvPr id="12312" name="Text Box 32"/>
          <p:cNvSpPr txBox="1">
            <a:spLocks noChangeArrowheads="1"/>
          </p:cNvSpPr>
          <p:nvPr/>
        </p:nvSpPr>
        <p:spPr bwMode="auto">
          <a:xfrm>
            <a:off x="3924300" y="1557338"/>
            <a:ext cx="158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en-US" altLang="ja-JP" sz="2400" i="1">
                <a:latin typeface="Times New Roman" pitchFamily="18" charset="0"/>
              </a:rPr>
              <a:t>MB</a:t>
            </a:r>
            <a:r>
              <a:rPr lang="en-US" altLang="ja-JP" sz="2400">
                <a:latin typeface="Times New Roman" pitchFamily="18" charset="0"/>
              </a:rPr>
              <a:t>=</a:t>
            </a:r>
            <a:r>
              <a:rPr lang="en-US" altLang="ja-JP" sz="2400" i="1">
                <a:latin typeface="Times New Roman" pitchFamily="18" charset="0"/>
              </a:rPr>
              <a:t>MC</a:t>
            </a:r>
          </a:p>
        </p:txBody>
      </p:sp>
      <p:sp>
        <p:nvSpPr>
          <p:cNvPr id="12313" name="Line 33"/>
          <p:cNvSpPr>
            <a:spLocks noChangeShapeType="1"/>
          </p:cNvSpPr>
          <p:nvPr/>
        </p:nvSpPr>
        <p:spPr bwMode="auto">
          <a:xfrm flipH="1">
            <a:off x="5148263" y="3573463"/>
            <a:ext cx="10795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4" name="Line 34"/>
          <p:cNvSpPr>
            <a:spLocks noChangeShapeType="1"/>
          </p:cNvSpPr>
          <p:nvPr/>
        </p:nvSpPr>
        <p:spPr bwMode="auto">
          <a:xfrm flipH="1">
            <a:off x="3851275" y="2133600"/>
            <a:ext cx="649288" cy="1366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3172090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社会的余剰の最大化</a:t>
            </a:r>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half" idx="2"/>
              </p:nvPr>
            </p:nvSpPr>
            <p:spPr>
              <a:xfrm>
                <a:off x="971600" y="1600200"/>
                <a:ext cx="7715200" cy="4525963"/>
              </a:xfrm>
            </p:spPr>
            <p:txBody>
              <a:bodyPr>
                <a:normAutofit fontScale="92500"/>
              </a:bodyPr>
              <a:lstStyle/>
              <a:p>
                <a14:m>
                  <m:oMath xmlns:m="http://schemas.openxmlformats.org/officeDocument/2006/math">
                    <m:r>
                      <a:rPr lang="en-US" altLang="ja-JP" i="1" dirty="0" smtClean="0">
                        <a:latin typeface="Cambria Math"/>
                      </a:rPr>
                      <m:t>𝑀</m:t>
                    </m:r>
                    <m:r>
                      <a:rPr lang="en-US" altLang="ja-JP" b="0" i="1" dirty="0" smtClean="0">
                        <a:latin typeface="Cambria Math"/>
                      </a:rPr>
                      <m:t>𝐵</m:t>
                    </m:r>
                    <m:d>
                      <m:dPr>
                        <m:ctrlPr>
                          <a:rPr lang="en-US" altLang="ja-JP" b="0" i="1" dirty="0" smtClean="0">
                            <a:latin typeface="Cambria Math" panose="02040503050406030204" pitchFamily="18" charset="0"/>
                          </a:rPr>
                        </m:ctrlPr>
                      </m:dPr>
                      <m:e>
                        <m:r>
                          <a:rPr lang="en-US" altLang="ja-JP" b="0" i="1" dirty="0" smtClean="0">
                            <a:latin typeface="Cambria Math"/>
                          </a:rPr>
                          <m:t>𝑄</m:t>
                        </m:r>
                      </m:e>
                    </m:d>
                    <m:r>
                      <a:rPr lang="en-US" altLang="ja-JP" b="0" i="1" dirty="0" smtClean="0">
                        <a:latin typeface="Cambria Math"/>
                      </a:rPr>
                      <m:t>=</m:t>
                    </m:r>
                    <m:r>
                      <a:rPr lang="en-US" altLang="ja-JP" b="0" i="1" dirty="0" smtClean="0">
                        <a:latin typeface="Cambria Math"/>
                      </a:rPr>
                      <m:t>𝑀𝐶</m:t>
                    </m:r>
                    <m:d>
                      <m:dPr>
                        <m:ctrlPr>
                          <a:rPr lang="en-US" altLang="ja-JP" b="0" i="1" dirty="0" smtClean="0">
                            <a:latin typeface="Cambria Math" panose="02040503050406030204" pitchFamily="18" charset="0"/>
                          </a:rPr>
                        </m:ctrlPr>
                      </m:dPr>
                      <m:e>
                        <m:r>
                          <a:rPr lang="en-US" altLang="ja-JP" b="0" i="1" dirty="0" smtClean="0">
                            <a:latin typeface="Cambria Math"/>
                          </a:rPr>
                          <m:t>𝑄</m:t>
                        </m:r>
                      </m:e>
                    </m:d>
                  </m:oMath>
                </a14:m>
                <a:endParaRPr lang="en-US" altLang="ja-JP" b="0" dirty="0">
                  <a:latin typeface="Times New Roman" pitchFamily="18" charset="0"/>
                  <a:cs typeface="Times New Roman" pitchFamily="18" charset="0"/>
                </a:endParaRPr>
              </a:p>
              <a:p>
                <a:r>
                  <a:rPr lang="en-US" altLang="ja-JP" i="1" dirty="0">
                    <a:latin typeface="Times New Roman" pitchFamily="18" charset="0"/>
                    <a:cs typeface="Times New Roman" pitchFamily="18" charset="0"/>
                  </a:rPr>
                  <a:t>TS</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a:t>
                </a:r>
                <a:r>
                  <a:rPr lang="ja-JP" altLang="en-US" dirty="0">
                    <a:latin typeface="Times New Roman" pitchFamily="18" charset="0"/>
                    <a:cs typeface="Times New Roman" pitchFamily="18" charset="0"/>
                  </a:rPr>
                  <a:t>の最大化の（必要）条件 </a:t>
                </a:r>
                <a:r>
                  <a:rPr lang="en-US" altLang="ja-JP" dirty="0">
                    <a:latin typeface="Times New Roman" pitchFamily="18" charset="0"/>
                    <a:cs typeface="Times New Roman" pitchFamily="18" charset="0"/>
                    <a:sym typeface="Wingdings" pitchFamily="2" charset="2"/>
                  </a:rPr>
                  <a:t> </a:t>
                </a:r>
                <a:r>
                  <a:rPr lang="ja-JP" altLang="en-US" dirty="0">
                    <a:latin typeface="Times New Roman" pitchFamily="18" charset="0"/>
                    <a:cs typeface="Times New Roman" pitchFamily="18" charset="0"/>
                    <a:sym typeface="Wingdings" pitchFamily="2" charset="2"/>
                  </a:rPr>
                  <a:t>微分して </a:t>
                </a:r>
                <a:r>
                  <a:rPr lang="en-US" altLang="ja-JP" dirty="0">
                    <a:latin typeface="Times New Roman" pitchFamily="18" charset="0"/>
                    <a:cs typeface="Times New Roman" pitchFamily="18" charset="0"/>
                    <a:sym typeface="Wingdings" pitchFamily="2" charset="2"/>
                  </a:rPr>
                  <a:t>0</a:t>
                </a:r>
              </a:p>
              <a:p>
                <a:r>
                  <a:rPr lang="ja-JP" altLang="en-US" dirty="0">
                    <a:latin typeface="Times New Roman" pitchFamily="18" charset="0"/>
                    <a:cs typeface="Times New Roman" pitchFamily="18" charset="0"/>
                    <a:sym typeface="Wingdings" pitchFamily="2" charset="2"/>
                  </a:rPr>
                  <a:t>市場均衡でなぜ社会的余剰が最大化されるか</a:t>
                </a:r>
                <a:endParaRPr lang="en-US" altLang="ja-JP" dirty="0">
                  <a:latin typeface="Times New Roman" pitchFamily="18" charset="0"/>
                  <a:cs typeface="Times New Roman" pitchFamily="18" charset="0"/>
                </a:endParaRPr>
              </a:p>
              <a:p>
                <a:pPr lvl="1" indent="-342900"/>
                <a:r>
                  <a:rPr kumimoji="1" lang="ja-JP" altLang="en-US" dirty="0">
                    <a:latin typeface="Times New Roman" pitchFamily="18" charset="0"/>
                    <a:cs typeface="Times New Roman" pitchFamily="18" charset="0"/>
                  </a:rPr>
                  <a:t>財の価格</a:t>
                </a:r>
                <a:r>
                  <a:rPr kumimoji="1" lang="en-US" altLang="ja-JP" i="1" dirty="0">
                    <a:latin typeface="Times New Roman" pitchFamily="18" charset="0"/>
                    <a:cs typeface="Times New Roman" pitchFamily="18" charset="0"/>
                  </a:rPr>
                  <a:t>p</a:t>
                </a:r>
                <a:r>
                  <a:rPr kumimoji="1" lang="ja-JP" altLang="en-US" dirty="0">
                    <a:latin typeface="Times New Roman" pitchFamily="18" charset="0"/>
                    <a:cs typeface="Times New Roman" pitchFamily="18" charset="0"/>
                  </a:rPr>
                  <a:t>が媒介</a:t>
                </a:r>
                <a:endParaRPr lang="en-US" altLang="ja-JP"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altLang="ja-JP" i="1" dirty="0">
                          <a:latin typeface="Cambria Math"/>
                        </a:rPr>
                        <m:t>𝑀𝐵</m:t>
                      </m:r>
                      <m:d>
                        <m:dPr>
                          <m:ctrlPr>
                            <a:rPr lang="en-US" altLang="ja-JP" i="1" dirty="0">
                              <a:latin typeface="Cambria Math" panose="02040503050406030204" pitchFamily="18" charset="0"/>
                            </a:rPr>
                          </m:ctrlPr>
                        </m:dPr>
                        <m:e>
                          <m:r>
                            <a:rPr lang="en-US" altLang="ja-JP" i="1" dirty="0">
                              <a:latin typeface="Cambria Math"/>
                            </a:rPr>
                            <m:t>𝑄</m:t>
                          </m:r>
                        </m:e>
                      </m:d>
                      <m:r>
                        <a:rPr lang="en-US" altLang="ja-JP" i="1" dirty="0">
                          <a:latin typeface="Cambria Math"/>
                        </a:rPr>
                        <m:t>=</m:t>
                      </m:r>
                      <m:r>
                        <a:rPr lang="en-US" altLang="ja-JP" b="0" i="1" dirty="0" smtClean="0">
                          <a:latin typeface="Cambria Math"/>
                        </a:rPr>
                        <m:t>𝑝</m:t>
                      </m:r>
                      <m:r>
                        <a:rPr lang="en-US" altLang="ja-JP" b="0" i="1" dirty="0" smtClean="0">
                          <a:latin typeface="Cambria Math"/>
                        </a:rPr>
                        <m:t>=</m:t>
                      </m:r>
                      <m:r>
                        <a:rPr lang="en-US" altLang="ja-JP" i="1" dirty="0">
                          <a:latin typeface="Cambria Math"/>
                        </a:rPr>
                        <m:t>𝑀𝐶</m:t>
                      </m:r>
                      <m:d>
                        <m:dPr>
                          <m:ctrlPr>
                            <a:rPr lang="en-US" altLang="ja-JP" i="1" dirty="0">
                              <a:latin typeface="Cambria Math" panose="02040503050406030204" pitchFamily="18" charset="0"/>
                            </a:rPr>
                          </m:ctrlPr>
                        </m:dPr>
                        <m:e>
                          <m:r>
                            <a:rPr lang="en-US" altLang="ja-JP" i="1" dirty="0">
                              <a:latin typeface="Cambria Math"/>
                            </a:rPr>
                            <m:t>𝑄</m:t>
                          </m:r>
                        </m:e>
                      </m:d>
                    </m:oMath>
                  </m:oMathPara>
                </a14:m>
                <a:endParaRPr kumimoji="1" lang="en-US" altLang="ja-JP" dirty="0">
                  <a:latin typeface="Times New Roman" pitchFamily="18" charset="0"/>
                  <a:cs typeface="Times New Roman" pitchFamily="18" charset="0"/>
                </a:endParaRPr>
              </a:p>
              <a:p>
                <a:pPr lvl="1"/>
                <a:r>
                  <a:rPr lang="ja-JP" altLang="en-US" dirty="0">
                    <a:latin typeface="Times New Roman" pitchFamily="18" charset="0"/>
                    <a:cs typeface="Times New Roman" pitchFamily="18" charset="0"/>
                  </a:rPr>
                  <a:t>消費者も生産者も私的利益を追求</a:t>
                </a:r>
                <a:r>
                  <a:rPr lang="en-US" altLang="ja-JP" dirty="0">
                    <a:latin typeface="Times New Roman" pitchFamily="18" charset="0"/>
                    <a:cs typeface="Times New Roman" pitchFamily="18" charset="0"/>
                    <a:sym typeface="Wingdings" pitchFamily="2" charset="2"/>
                  </a:rPr>
                  <a:t> </a:t>
                </a:r>
                <a:r>
                  <a:rPr lang="en-US" altLang="ja-JP" i="1" dirty="0">
                    <a:latin typeface="Times New Roman" pitchFamily="18" charset="0"/>
                    <a:cs typeface="Times New Roman" pitchFamily="18" charset="0"/>
                  </a:rPr>
                  <a:t>p</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MB</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 </a:t>
                </a:r>
                <a:r>
                  <a:rPr lang="en-US" altLang="ja-JP" i="1" dirty="0">
                    <a:latin typeface="Times New Roman" pitchFamily="18" charset="0"/>
                    <a:cs typeface="Times New Roman" pitchFamily="18" charset="0"/>
                  </a:rPr>
                  <a:t>p</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MC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a:t>
                </a:r>
              </a:p>
              <a:p>
                <a:pPr lvl="1"/>
                <a:r>
                  <a:rPr lang="ja-JP" altLang="en-US" dirty="0">
                    <a:latin typeface="Times New Roman" pitchFamily="18" charset="0"/>
                    <a:cs typeface="Times New Roman" pitchFamily="18" charset="0"/>
                  </a:rPr>
                  <a:t>消費者と生産者は共通の価格に直面するため，</a:t>
                </a:r>
                <a:r>
                  <a:rPr lang="en-US" altLang="ja-JP" i="1" dirty="0">
                    <a:latin typeface="Times New Roman" pitchFamily="18" charset="0"/>
                    <a:cs typeface="Times New Roman" pitchFamily="18" charset="0"/>
                  </a:rPr>
                  <a:t>MB</a:t>
                </a:r>
                <a:r>
                  <a:rPr lang="ja-JP" altLang="en-US" dirty="0">
                    <a:latin typeface="Times New Roman" pitchFamily="18" charset="0"/>
                    <a:cs typeface="Times New Roman" pitchFamily="18" charset="0"/>
                  </a:rPr>
                  <a:t>と</a:t>
                </a:r>
                <a:r>
                  <a:rPr lang="en-US" altLang="ja-JP" i="1" dirty="0">
                    <a:latin typeface="Times New Roman" pitchFamily="18" charset="0"/>
                    <a:cs typeface="Times New Roman" pitchFamily="18" charset="0"/>
                  </a:rPr>
                  <a:t>MC</a:t>
                </a:r>
                <a:r>
                  <a:rPr lang="ja-JP" altLang="en-US" dirty="0">
                    <a:latin typeface="Times New Roman" pitchFamily="18" charset="0"/>
                    <a:cs typeface="Times New Roman" pitchFamily="18" charset="0"/>
                  </a:rPr>
                  <a:t>が一致し，社会的利益が最大化される</a:t>
                </a:r>
                <a:endParaRPr lang="en-US" altLang="ja-JP" dirty="0">
                  <a:latin typeface="Times New Roman" pitchFamily="18" charset="0"/>
                  <a:cs typeface="Times New Roman" pitchFamily="18" charset="0"/>
                </a:endParaRPr>
              </a:p>
              <a:p>
                <a:pPr lvl="1"/>
                <a:r>
                  <a:rPr lang="ja-JP" altLang="en-US" dirty="0">
                    <a:latin typeface="Times New Roman" pitchFamily="18" charset="0"/>
                    <a:cs typeface="Times New Roman" pitchFamily="18" charset="0"/>
                  </a:rPr>
                  <a:t>私的利益の追求が社会的利益の最大化を実現するという命題（</a:t>
                </a:r>
                <a:r>
                  <a:rPr lang="ja-JP" altLang="en-US" dirty="0"/>
                  <a:t>価格が消費者と生産者の利益を連動させていることに注意）</a:t>
                </a:r>
                <a:endParaRPr kumimoji="1" lang="en-US" altLang="ja-JP" dirty="0"/>
              </a:p>
              <a:p>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half" idx="2"/>
              </p:nvPr>
            </p:nvSpPr>
            <p:spPr>
              <a:xfrm>
                <a:off x="971600" y="1600200"/>
                <a:ext cx="7715200" cy="4525963"/>
              </a:xfrm>
              <a:blipFill rotWithShape="1">
                <a:blip r:embed="rId2"/>
                <a:stretch>
                  <a:fillRect l="-1185" r="-790" b="-40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9776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47813" y="476250"/>
            <a:ext cx="6276975" cy="5876925"/>
          </a:xfrm>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ja-JP" altLang="en-US"/>
              <a:t>部分均衡分析と一般均衡分析</a:t>
            </a:r>
          </a:p>
        </p:txBody>
      </p:sp>
      <p:sp>
        <p:nvSpPr>
          <p:cNvPr id="8195" name="Rectangle 3"/>
          <p:cNvSpPr>
            <a:spLocks noGrp="1" noChangeArrowheads="1"/>
          </p:cNvSpPr>
          <p:nvPr>
            <p:ph idx="1"/>
          </p:nvPr>
        </p:nvSpPr>
        <p:spPr>
          <a:xfrm>
            <a:off x="457200" y="1600200"/>
            <a:ext cx="8219256" cy="4853136"/>
          </a:xfrm>
        </p:spPr>
        <p:txBody>
          <a:bodyPr>
            <a:normAutofit lnSpcReduction="10000"/>
          </a:bodyPr>
          <a:lstStyle/>
          <a:p>
            <a:r>
              <a:rPr lang="ja-JP" altLang="en-US" sz="2800" dirty="0"/>
              <a:t>部分均衡分析</a:t>
            </a:r>
            <a:r>
              <a:rPr lang="en-US" altLang="ja-JP" sz="2800" dirty="0"/>
              <a:t>(Partial Equilibrium Analysis)</a:t>
            </a:r>
          </a:p>
          <a:p>
            <a:pPr lvl="1"/>
            <a:r>
              <a:rPr lang="ja-JP" altLang="en-US" sz="2400" dirty="0"/>
              <a:t>特定の市場を取り上げて分析</a:t>
            </a:r>
          </a:p>
          <a:p>
            <a:pPr lvl="1"/>
            <a:r>
              <a:rPr lang="ja-JP" altLang="en-US" sz="2400" dirty="0"/>
              <a:t>需要曲線，供給曲線</a:t>
            </a:r>
          </a:p>
          <a:p>
            <a:pPr lvl="1"/>
            <a:r>
              <a:rPr lang="ja-JP" altLang="en-US" sz="2400" dirty="0"/>
              <a:t>他の市場との相互依存関係は無視（一定と仮定）</a:t>
            </a:r>
          </a:p>
          <a:p>
            <a:pPr lvl="1"/>
            <a:r>
              <a:rPr lang="ja-JP" altLang="en-US" sz="2400" dirty="0"/>
              <a:t>特定の市場の財の価格，数量がどう決定されるか</a:t>
            </a:r>
          </a:p>
          <a:p>
            <a:r>
              <a:rPr lang="ja-JP" altLang="en-US" sz="2800" dirty="0"/>
              <a:t>一般均衡分析</a:t>
            </a:r>
            <a:r>
              <a:rPr lang="en-US" altLang="ja-JP" sz="2800" dirty="0"/>
              <a:t>(General Equilibrium Analysis)</a:t>
            </a:r>
          </a:p>
          <a:p>
            <a:pPr lvl="1"/>
            <a:r>
              <a:rPr lang="ja-JP" altLang="en-US" sz="2400" dirty="0"/>
              <a:t>個別の市場の相互依存関係を連立方程式モデルとして把握</a:t>
            </a:r>
            <a:endParaRPr lang="en-US" altLang="ja-JP" sz="2400" dirty="0"/>
          </a:p>
          <a:p>
            <a:pPr lvl="1"/>
            <a:r>
              <a:rPr lang="ja-JP" altLang="en-US" sz="2400" dirty="0"/>
              <a:t>応用一般均衡分析</a:t>
            </a:r>
            <a:endParaRPr lang="en-US" altLang="ja-JP" sz="2400" dirty="0"/>
          </a:p>
          <a:p>
            <a:pPr lvl="2"/>
            <a:r>
              <a:rPr lang="ja-JP" altLang="en-US" sz="2000" dirty="0"/>
              <a:t>コンピュータで数値解を求める</a:t>
            </a:r>
          </a:p>
          <a:p>
            <a:pPr lvl="1"/>
            <a:r>
              <a:rPr lang="ja-JP" altLang="en-US" sz="2400" dirty="0"/>
              <a:t>モデル化は難しい </a:t>
            </a:r>
            <a:endParaRPr lang="en-US" altLang="ja-JP" sz="2400" dirty="0"/>
          </a:p>
          <a:p>
            <a:pPr lvl="2"/>
            <a:r>
              <a:rPr lang="ja-JP" altLang="en-US" sz="2000" dirty="0"/>
              <a:t>部分的なエラーは全体に波及</a:t>
            </a:r>
            <a:endParaRPr lang="en-US" altLang="ja-JP"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ja-JP" altLang="en-US"/>
              <a:t>ミクロ経済学の方法論的特徴</a:t>
            </a:r>
          </a:p>
        </p:txBody>
      </p:sp>
      <p:sp>
        <p:nvSpPr>
          <p:cNvPr id="9219" name="Rectangle 3"/>
          <p:cNvSpPr>
            <a:spLocks noGrp="1" noChangeArrowheads="1"/>
          </p:cNvSpPr>
          <p:nvPr>
            <p:ph idx="1"/>
          </p:nvPr>
        </p:nvSpPr>
        <p:spPr>
          <a:xfrm>
            <a:off x="457200" y="1600200"/>
            <a:ext cx="8291264" cy="4637112"/>
          </a:xfrm>
        </p:spPr>
        <p:txBody>
          <a:bodyPr>
            <a:normAutofit lnSpcReduction="10000"/>
          </a:bodyPr>
          <a:lstStyle/>
          <a:p>
            <a:pPr>
              <a:lnSpc>
                <a:spcPct val="90000"/>
              </a:lnSpc>
            </a:pPr>
            <a:r>
              <a:rPr lang="ja-JP" altLang="en-US" dirty="0"/>
              <a:t>個々の経済主体の行動</a:t>
            </a:r>
          </a:p>
          <a:p>
            <a:pPr lvl="1">
              <a:lnSpc>
                <a:spcPct val="90000"/>
              </a:lnSpc>
            </a:pPr>
            <a:r>
              <a:rPr lang="ja-JP" altLang="en-US" sz="2400" dirty="0"/>
              <a:t>「合理的」行動</a:t>
            </a:r>
          </a:p>
          <a:p>
            <a:pPr lvl="1">
              <a:lnSpc>
                <a:spcPct val="90000"/>
              </a:lnSpc>
            </a:pPr>
            <a:r>
              <a:rPr lang="ja-JP" altLang="en-US" sz="2400" dirty="0"/>
              <a:t>与えられた制約のもとで，各自の利益（効用，利潤）を最大にするように行動するという仮定</a:t>
            </a:r>
          </a:p>
          <a:p>
            <a:pPr lvl="1">
              <a:lnSpc>
                <a:spcPct val="90000"/>
              </a:lnSpc>
            </a:pPr>
            <a:r>
              <a:rPr lang="ja-JP" altLang="en-US" sz="2400" dirty="0"/>
              <a:t>心理学や社会学との大きな相違</a:t>
            </a:r>
          </a:p>
          <a:p>
            <a:pPr lvl="1">
              <a:lnSpc>
                <a:spcPct val="90000"/>
              </a:lnSpc>
            </a:pPr>
            <a:r>
              <a:rPr lang="ja-JP" altLang="en-US" sz="2400" dirty="0"/>
              <a:t>非合理な行動は多様</a:t>
            </a:r>
          </a:p>
          <a:p>
            <a:pPr>
              <a:lnSpc>
                <a:spcPct val="90000"/>
              </a:lnSpc>
            </a:pPr>
            <a:r>
              <a:rPr lang="ja-JP" altLang="en-US" dirty="0"/>
              <a:t>方法論的個人主義</a:t>
            </a:r>
          </a:p>
          <a:p>
            <a:pPr>
              <a:lnSpc>
                <a:spcPct val="90000"/>
              </a:lnSpc>
            </a:pPr>
            <a:r>
              <a:rPr lang="ja-JP" altLang="en-US" dirty="0"/>
              <a:t>数学的なモデルに基づく</a:t>
            </a:r>
          </a:p>
          <a:p>
            <a:pPr lvl="1">
              <a:lnSpc>
                <a:spcPct val="90000"/>
              </a:lnSpc>
            </a:pPr>
            <a:r>
              <a:rPr lang="ja-JP" altLang="en-US" sz="2400" dirty="0"/>
              <a:t>関数，条件付最大化</a:t>
            </a:r>
            <a:endParaRPr lang="en-US" altLang="ja-JP" sz="2400" dirty="0"/>
          </a:p>
          <a:p>
            <a:pPr>
              <a:lnSpc>
                <a:spcPct val="90000"/>
              </a:lnSpc>
            </a:pPr>
            <a:r>
              <a:rPr lang="ja-JP" altLang="en-US" dirty="0"/>
              <a:t>行動経済学</a:t>
            </a:r>
            <a:endParaRPr lang="en-US" altLang="ja-JP" dirty="0"/>
          </a:p>
          <a:p>
            <a:pPr lvl="1">
              <a:lnSpc>
                <a:spcPct val="90000"/>
              </a:lnSpc>
            </a:pPr>
            <a:r>
              <a:rPr lang="ja-JP" altLang="en-US" sz="2400" dirty="0"/>
              <a:t>合理的行動の前提の見直し</a:t>
            </a:r>
          </a:p>
          <a:p>
            <a:pPr>
              <a:lnSpc>
                <a:spcPct val="90000"/>
              </a:lnSpc>
            </a:pPr>
            <a:endParaRPr lang="en-US" altLang="ja-JP"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ja-JP" altLang="en-US"/>
              <a:t>ミクロ経済学の応用分野</a:t>
            </a:r>
          </a:p>
        </p:txBody>
      </p:sp>
      <p:sp>
        <p:nvSpPr>
          <p:cNvPr id="11267" name="Rectangle 3"/>
          <p:cNvSpPr>
            <a:spLocks noGrp="1" noChangeArrowheads="1"/>
          </p:cNvSpPr>
          <p:nvPr>
            <p:ph idx="1"/>
          </p:nvPr>
        </p:nvSpPr>
        <p:spPr>
          <a:xfrm>
            <a:off x="457200" y="1600200"/>
            <a:ext cx="8229600" cy="4781550"/>
          </a:xfrm>
        </p:spPr>
        <p:txBody>
          <a:bodyPr/>
          <a:lstStyle/>
          <a:p>
            <a:pPr>
              <a:lnSpc>
                <a:spcPct val="90000"/>
              </a:lnSpc>
            </a:pPr>
            <a:r>
              <a:rPr lang="ja-JP" altLang="en-US" sz="2800" dirty="0"/>
              <a:t>国際貿易，財政学・公共経済学</a:t>
            </a:r>
          </a:p>
          <a:p>
            <a:pPr>
              <a:lnSpc>
                <a:spcPct val="90000"/>
              </a:lnSpc>
            </a:pPr>
            <a:r>
              <a:rPr lang="ja-JP" altLang="en-US" sz="2800" dirty="0"/>
              <a:t>金融論・ファイナンス・金融工学</a:t>
            </a:r>
          </a:p>
          <a:p>
            <a:pPr>
              <a:lnSpc>
                <a:spcPct val="90000"/>
              </a:lnSpc>
            </a:pPr>
            <a:r>
              <a:rPr lang="ja-JP" altLang="en-US" sz="2800" dirty="0"/>
              <a:t>産業組織論</a:t>
            </a:r>
          </a:p>
          <a:p>
            <a:pPr>
              <a:lnSpc>
                <a:spcPct val="90000"/>
              </a:lnSpc>
            </a:pPr>
            <a:r>
              <a:rPr lang="ja-JP" altLang="en-US" sz="2800" dirty="0"/>
              <a:t>ゲームの理論</a:t>
            </a:r>
          </a:p>
          <a:p>
            <a:pPr>
              <a:lnSpc>
                <a:spcPct val="90000"/>
              </a:lnSpc>
            </a:pPr>
            <a:r>
              <a:rPr lang="ja-JP" altLang="en-US" sz="2800" dirty="0"/>
              <a:t>開発経済学</a:t>
            </a:r>
          </a:p>
          <a:p>
            <a:pPr>
              <a:lnSpc>
                <a:spcPct val="90000"/>
              </a:lnSpc>
              <a:buFont typeface="Wingdings" pitchFamily="2" charset="2"/>
              <a:buNone/>
            </a:pPr>
            <a:r>
              <a:rPr lang="en-US" altLang="ja-JP" sz="2800" dirty="0"/>
              <a:t>------------------------------------------------</a:t>
            </a:r>
          </a:p>
          <a:p>
            <a:pPr>
              <a:lnSpc>
                <a:spcPct val="90000"/>
              </a:lnSpc>
            </a:pPr>
            <a:r>
              <a:rPr lang="ja-JP" altLang="en-US" sz="2800" dirty="0"/>
              <a:t>政治学 </a:t>
            </a:r>
            <a:r>
              <a:rPr lang="en-US" altLang="ja-JP" sz="2800" dirty="0"/>
              <a:t>---</a:t>
            </a:r>
            <a:r>
              <a:rPr lang="ja-JP" altLang="en-US" sz="2800" dirty="0"/>
              <a:t>公共選択の理論，社会的選択</a:t>
            </a:r>
          </a:p>
          <a:p>
            <a:pPr>
              <a:lnSpc>
                <a:spcPct val="90000"/>
              </a:lnSpc>
            </a:pPr>
            <a:r>
              <a:rPr lang="ja-JP" altLang="en-US" sz="2800" dirty="0"/>
              <a:t>歴史 </a:t>
            </a:r>
            <a:r>
              <a:rPr lang="en-US" altLang="ja-JP" sz="2800" dirty="0"/>
              <a:t>---</a:t>
            </a:r>
            <a:r>
              <a:rPr lang="ja-JP" altLang="en-US" sz="2800" dirty="0"/>
              <a:t>数量経済史，公共経済学の応用</a:t>
            </a:r>
          </a:p>
          <a:p>
            <a:pPr>
              <a:lnSpc>
                <a:spcPct val="90000"/>
              </a:lnSpc>
            </a:pPr>
            <a:r>
              <a:rPr lang="ja-JP" altLang="en-US" sz="2800" dirty="0"/>
              <a:t>結婚や出産，家庭内生産 </a:t>
            </a:r>
            <a:r>
              <a:rPr lang="en-US" altLang="ja-JP" sz="2800" dirty="0"/>
              <a:t>----</a:t>
            </a:r>
            <a:r>
              <a:rPr lang="ja-JP" altLang="en-US" sz="2800" dirty="0"/>
              <a:t>社会学の分野？</a:t>
            </a:r>
          </a:p>
          <a:p>
            <a:pPr>
              <a:lnSpc>
                <a:spcPct val="90000"/>
              </a:lnSpc>
            </a:pPr>
            <a:r>
              <a:rPr lang="ja-JP" altLang="en-US" sz="2800" dirty="0"/>
              <a:t>法と経済学，経済地理学，環境問題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ja-JP" altLang="en-US"/>
              <a:t>ミクロ経済学の基礎概念</a:t>
            </a:r>
          </a:p>
        </p:txBody>
      </p:sp>
      <p:sp>
        <p:nvSpPr>
          <p:cNvPr id="12291" name="Rectangle 3"/>
          <p:cNvSpPr>
            <a:spLocks noGrp="1" noChangeArrowheads="1"/>
          </p:cNvSpPr>
          <p:nvPr>
            <p:ph idx="1"/>
          </p:nvPr>
        </p:nvSpPr>
        <p:spPr/>
        <p:txBody>
          <a:bodyPr/>
          <a:lstStyle/>
          <a:p>
            <a:pPr>
              <a:lnSpc>
                <a:spcPct val="90000"/>
              </a:lnSpc>
            </a:pPr>
            <a:r>
              <a:rPr lang="ja-JP" altLang="en-US"/>
              <a:t>需要曲線，供給曲線</a:t>
            </a:r>
          </a:p>
          <a:p>
            <a:pPr>
              <a:lnSpc>
                <a:spcPct val="90000"/>
              </a:lnSpc>
            </a:pPr>
            <a:r>
              <a:rPr lang="ja-JP" altLang="en-US"/>
              <a:t>市場均衡</a:t>
            </a:r>
          </a:p>
          <a:p>
            <a:pPr>
              <a:lnSpc>
                <a:spcPct val="90000"/>
              </a:lnSpc>
            </a:pPr>
            <a:r>
              <a:rPr lang="ja-JP" altLang="en-US"/>
              <a:t>限界便益</a:t>
            </a:r>
            <a:r>
              <a:rPr lang="en-US" altLang="ja-JP"/>
              <a:t>(marginal benefit)</a:t>
            </a:r>
          </a:p>
          <a:p>
            <a:pPr>
              <a:lnSpc>
                <a:spcPct val="90000"/>
              </a:lnSpc>
            </a:pPr>
            <a:r>
              <a:rPr lang="ja-JP" altLang="en-US"/>
              <a:t>限界費用</a:t>
            </a:r>
            <a:r>
              <a:rPr lang="en-US" altLang="ja-JP"/>
              <a:t>(marginal cost)</a:t>
            </a:r>
          </a:p>
          <a:p>
            <a:pPr>
              <a:lnSpc>
                <a:spcPct val="90000"/>
              </a:lnSpc>
            </a:pPr>
            <a:r>
              <a:rPr lang="ja-JP" altLang="en-US"/>
              <a:t>消費者余剰</a:t>
            </a:r>
            <a:r>
              <a:rPr lang="en-US" altLang="ja-JP"/>
              <a:t>(consumer’s surplus)</a:t>
            </a:r>
          </a:p>
          <a:p>
            <a:pPr>
              <a:lnSpc>
                <a:spcPct val="90000"/>
              </a:lnSpc>
            </a:pPr>
            <a:r>
              <a:rPr lang="ja-JP" altLang="en-US"/>
              <a:t>生産者余剰</a:t>
            </a:r>
            <a:r>
              <a:rPr lang="en-US" altLang="ja-JP"/>
              <a:t>(producer’s surplus</a:t>
            </a:r>
            <a:r>
              <a:rPr lang="ja-JP" altLang="en-US"/>
              <a:t>）</a:t>
            </a:r>
          </a:p>
          <a:p>
            <a:pPr>
              <a:lnSpc>
                <a:spcPct val="90000"/>
              </a:lnSpc>
            </a:pPr>
            <a:r>
              <a:rPr lang="ja-JP" altLang="en-US"/>
              <a:t>価格メカニズムの機能</a:t>
            </a:r>
          </a:p>
          <a:p>
            <a:pPr lvl="1">
              <a:lnSpc>
                <a:spcPct val="90000"/>
              </a:lnSpc>
            </a:pPr>
            <a:endParaRPr lang="en-US" altLang="ja-JP"/>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normAutofit fontScale="90000"/>
          </a:bodyPr>
          <a:lstStyle/>
          <a:p>
            <a:r>
              <a:rPr lang="ja-JP" altLang="en-US" dirty="0"/>
              <a:t>部分均衡分析→</a:t>
            </a:r>
            <a:r>
              <a:rPr lang="en-US" altLang="ja-JP" dirty="0"/>
              <a:t>P7</a:t>
            </a:r>
            <a:br>
              <a:rPr lang="ja-JP" altLang="en-US" dirty="0"/>
            </a:br>
            <a:r>
              <a:rPr lang="ja-JP" altLang="en-US" sz="3600" dirty="0"/>
              <a:t>需要曲線，供給曲線，市場均衡</a:t>
            </a:r>
          </a:p>
        </p:txBody>
      </p:sp>
      <p:pic>
        <p:nvPicPr>
          <p:cNvPr id="13318"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54500" y="1990203"/>
            <a:ext cx="4635000" cy="4463133"/>
          </a:xfrm>
          <a:noFill/>
          <a:ln/>
        </p:spPr>
      </p:pic>
      <p:sp>
        <p:nvSpPr>
          <p:cNvPr id="2" name="円/楕円 1"/>
          <p:cNvSpPr/>
          <p:nvPr/>
        </p:nvSpPr>
        <p:spPr>
          <a:xfrm>
            <a:off x="4283968" y="4077072"/>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p:cNvCxnSpPr/>
          <p:nvPr/>
        </p:nvCxnSpPr>
        <p:spPr>
          <a:xfrm flipH="1">
            <a:off x="4716016" y="3429000"/>
            <a:ext cx="1800200" cy="7920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6516216" y="2636912"/>
            <a:ext cx="2160240" cy="1477328"/>
          </a:xfrm>
          <a:prstGeom prst="rect">
            <a:avLst/>
          </a:prstGeom>
          <a:noFill/>
        </p:spPr>
        <p:txBody>
          <a:bodyPr wrap="square" rtlCol="0">
            <a:spAutoFit/>
          </a:bodyPr>
          <a:lstStyle/>
          <a:p>
            <a:r>
              <a:rPr lang="ja-JP" altLang="en-US" dirty="0"/>
              <a:t>市場均衡</a:t>
            </a:r>
            <a:endParaRPr lang="en-US" altLang="ja-JP" dirty="0"/>
          </a:p>
          <a:p>
            <a:r>
              <a:rPr kumimoji="1" lang="en-US" altLang="ja-JP" dirty="0"/>
              <a:t>E</a:t>
            </a:r>
            <a:r>
              <a:rPr kumimoji="1" lang="ja-JP" altLang="en-US" dirty="0"/>
              <a:t>点が実現すると，外部から力が働かない限り，</a:t>
            </a:r>
            <a:r>
              <a:rPr kumimoji="1" lang="en-US" altLang="ja-JP" dirty="0"/>
              <a:t>E</a:t>
            </a:r>
            <a:r>
              <a:rPr kumimoji="1" lang="ja-JP" altLang="en-US" dirty="0"/>
              <a:t>点に留まり続ける</a:t>
            </a:r>
          </a:p>
        </p:txBody>
      </p:sp>
      <p:sp>
        <p:nvSpPr>
          <p:cNvPr id="3" name="テキスト ボックス 2">
            <a:extLst>
              <a:ext uri="{FF2B5EF4-FFF2-40B4-BE49-F238E27FC236}">
                <a16:creationId xmlns:a16="http://schemas.microsoft.com/office/drawing/2014/main" id="{406EA5A6-B5A1-4E29-BF4C-C0F143299DAB}"/>
              </a:ext>
            </a:extLst>
          </p:cNvPr>
          <p:cNvSpPr txBox="1"/>
          <p:nvPr/>
        </p:nvSpPr>
        <p:spPr>
          <a:xfrm>
            <a:off x="6889500" y="4869160"/>
            <a:ext cx="1858964" cy="923330"/>
          </a:xfrm>
          <a:prstGeom prst="rect">
            <a:avLst/>
          </a:prstGeom>
          <a:noFill/>
        </p:spPr>
        <p:txBody>
          <a:bodyPr wrap="square" rtlCol="0">
            <a:spAutoFit/>
          </a:bodyPr>
          <a:lstStyle/>
          <a:p>
            <a:r>
              <a:rPr lang="ja-JP" altLang="en-US" dirty="0"/>
              <a:t>（注意）他の財の価格は一定のもとでの</a:t>
            </a:r>
            <a:r>
              <a:rPr lang="ja-JP" altLang="en-US" dirty="0" err="1"/>
              <a:t>で</a:t>
            </a:r>
            <a:r>
              <a:rPr lang="ja-JP" altLang="en-US" dirty="0"/>
              <a:t>分析</a:t>
            </a:r>
            <a:endParaRPr kumimoji="1" lang="ja-JP" altLang="en-US"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TotalTime>
  <Words>1836</Words>
  <Application>Microsoft Macintosh PowerPoint</Application>
  <PresentationFormat>画面に合わせる (4:3)</PresentationFormat>
  <Paragraphs>350</Paragraphs>
  <Slides>36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ＭＳ Ｐゴシック</vt:lpstr>
      <vt:lpstr>Arial</vt:lpstr>
      <vt:lpstr>Calibri</vt:lpstr>
      <vt:lpstr>Cambria Math</vt:lpstr>
      <vt:lpstr>Symbol</vt:lpstr>
      <vt:lpstr>Times New Roman</vt:lpstr>
      <vt:lpstr>Wingdings</vt:lpstr>
      <vt:lpstr>Office ​​テーマ</vt:lpstr>
      <vt:lpstr>ミクロ経済学入門</vt:lpstr>
      <vt:lpstr>ミクロ経済学とは何か</vt:lpstr>
      <vt:lpstr>ミクロ経済学とは何か(2)</vt:lpstr>
      <vt:lpstr>PowerPoint プレゼンテーション</vt:lpstr>
      <vt:lpstr>部分均衡分析と一般均衡分析</vt:lpstr>
      <vt:lpstr>ミクロ経済学の方法論的特徴</vt:lpstr>
      <vt:lpstr>ミクロ経済学の応用分野</vt:lpstr>
      <vt:lpstr>ミクロ経済学の基礎概念</vt:lpstr>
      <vt:lpstr>部分均衡分析→P7 需要曲線，供給曲線，市場均衡</vt:lpstr>
      <vt:lpstr>需要曲線，供給曲線の背後にある意思決定</vt:lpstr>
      <vt:lpstr>価格メカニズムの機能→P9</vt:lpstr>
      <vt:lpstr>価格メカニズムの役割(2)</vt:lpstr>
      <vt:lpstr>価格メカニズムの役割(3)</vt:lpstr>
      <vt:lpstr>市場の失敗　（外部性）</vt:lpstr>
      <vt:lpstr>価格の役割</vt:lpstr>
      <vt:lpstr>価格の役割(2)</vt:lpstr>
      <vt:lpstr>価格メカニズムを使用しない場合の 非効率性</vt:lpstr>
      <vt:lpstr>市場均衡の望ましさ</vt:lpstr>
      <vt:lpstr>需要曲線と限界便益</vt:lpstr>
      <vt:lpstr>消費者余剰(1)</vt:lpstr>
      <vt:lpstr>消費者余剰(2)</vt:lpstr>
      <vt:lpstr>供給曲線と限界費用</vt:lpstr>
      <vt:lpstr>供給曲線と限界費用(2)</vt:lpstr>
      <vt:lpstr>限界費用と総（可変）費用</vt:lpstr>
      <vt:lpstr>生産者余剰</vt:lpstr>
      <vt:lpstr>社会的余剰（総余剰）</vt:lpstr>
      <vt:lpstr>社会的余剰の最大化</vt:lpstr>
      <vt:lpstr>市場均衡の性質</vt:lpstr>
      <vt:lpstr>留意点</vt:lpstr>
      <vt:lpstr>消費者余剰・総便益・限界便益 数学的な説明</vt:lpstr>
      <vt:lpstr>需要曲線と限界便益，総便益</vt:lpstr>
      <vt:lpstr>生産者余剰，限界費用 数学的な説明</vt:lpstr>
      <vt:lpstr>供給曲線と限界費用</vt:lpstr>
      <vt:lpstr>消費者余剰，生産者余剰，社会的余剰</vt:lpstr>
      <vt:lpstr>社会的余剰の最大化</vt:lpstr>
      <vt:lpstr>社会的余剰の最大化(2)</vt:lpstr>
    </vt:vector>
  </TitlesOfParts>
  <Company>Keio Univ.</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ミクロ経済学入門</dc:title>
  <dc:creator>Yoshibumi Aso</dc:creator>
  <cp:lastModifiedBy>星野 寛人</cp:lastModifiedBy>
  <cp:revision>34</cp:revision>
  <cp:lastPrinted>2012-03-09T07:12:08Z</cp:lastPrinted>
  <dcterms:created xsi:type="dcterms:W3CDTF">2005-04-12T11:38:06Z</dcterms:created>
  <dcterms:modified xsi:type="dcterms:W3CDTF">2018-07-07T07:34:42Z</dcterms:modified>
</cp:coreProperties>
</file>