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1" r:id="rId6"/>
    <p:sldId id="267" r:id="rId7"/>
    <p:sldId id="281" r:id="rId8"/>
    <p:sldId id="262" r:id="rId9"/>
    <p:sldId id="263" r:id="rId10"/>
    <p:sldId id="264" r:id="rId11"/>
    <p:sldId id="268" r:id="rId12"/>
    <p:sldId id="282" r:id="rId13"/>
    <p:sldId id="265" r:id="rId14"/>
    <p:sldId id="266" r:id="rId15"/>
    <p:sldId id="269" r:id="rId16"/>
    <p:sldId id="270" r:id="rId17"/>
    <p:sldId id="273" r:id="rId18"/>
    <p:sldId id="271" r:id="rId19"/>
    <p:sldId id="272" r:id="rId20"/>
    <p:sldId id="274" r:id="rId21"/>
    <p:sldId id="275" r:id="rId22"/>
    <p:sldId id="277" r:id="rId23"/>
    <p:sldId id="279" r:id="rId24"/>
    <p:sldId id="280" r:id="rId25"/>
    <p:sldId id="278" r:id="rId26"/>
  </p:sldIdLst>
  <p:sldSz cx="9144000" cy="6858000" type="screen4x3"/>
  <p:notesSz cx="6873875" cy="100631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en-US" altLang="ja-JP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4138" y="0"/>
            <a:ext cx="2978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endParaRPr lang="en-US" altLang="ja-JP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8338"/>
            <a:ext cx="29781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en-US" altLang="ja-JP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4138" y="9558338"/>
            <a:ext cx="29781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fld id="{FB886A4C-87BE-4511-A800-D6960413F2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5119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99A-91C2-4801-84FB-A8FDC181204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889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105-210F-48F2-90D4-D8476492BCD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88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8B47-3C68-4F86-B3C3-4E1EA2AD6CE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93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B68B-4F94-4221-8823-EF4EE20A1E7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581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7E72-D77D-4C81-9710-4D859FAAF1B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72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EEE-DA5D-415E-9161-2545BDF0C11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79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C08B-D568-4E0D-B382-59DD755AB31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071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6C67-386E-4EA3-8C6F-95679BE8956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647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CC2E-1611-4A5E-95F5-81F0C9C921F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83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1435-0C97-481D-BC54-639FE91E8EC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912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DB7-71AD-47C4-A653-339C36B89B4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545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90D3-A8CD-4A78-ADD6-37DA2510F81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774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生産者行動の理論</a:t>
            </a:r>
            <a:r>
              <a:rPr lang="en-US" altLang="ja-JP" dirty="0"/>
              <a:t>(3)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費用関数の導出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→形状を保っているもの。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→最小の費用を表すもの。</a:t>
            </a:r>
          </a:p>
          <a:p>
            <a:pPr lvl="1"/>
            <a:r>
              <a:rPr lang="ja-JP" altLang="en-US" dirty="0"/>
              <a:t>全ての生産要素が可変的な場合</a:t>
            </a:r>
          </a:p>
          <a:p>
            <a:pPr lvl="1"/>
            <a:r>
              <a:rPr lang="ja-JP" altLang="en-US" dirty="0"/>
              <a:t>可変的生産要素が</a:t>
            </a:r>
            <a:r>
              <a:rPr lang="en-US" altLang="ja-JP" dirty="0"/>
              <a:t>1</a:t>
            </a:r>
            <a:r>
              <a:rPr lang="ja-JP" altLang="en-US" dirty="0"/>
              <a:t>種類の場合</a:t>
            </a:r>
          </a:p>
          <a:p>
            <a:pPr lvl="1"/>
            <a:r>
              <a:rPr lang="ja-JP" altLang="en-US" dirty="0"/>
              <a:t>短期費用曲線</a:t>
            </a:r>
            <a:r>
              <a:rPr lang="en-US" altLang="ja-JP" dirty="0"/>
              <a:t>(</a:t>
            </a:r>
            <a:r>
              <a:rPr lang="ja-JP" altLang="en-US" dirty="0"/>
              <a:t>労働者の投入など</a:t>
            </a:r>
            <a:r>
              <a:rPr lang="en-US" altLang="ja-JP" dirty="0"/>
              <a:t>)</a:t>
            </a:r>
            <a:r>
              <a:rPr lang="ja-JP" altLang="en-US" dirty="0"/>
              <a:t>と長期費用曲線</a:t>
            </a:r>
            <a:r>
              <a:rPr lang="en-US" altLang="ja-JP" dirty="0"/>
              <a:t>(</a:t>
            </a:r>
            <a:r>
              <a:rPr lang="ja-JP" altLang="en-US" dirty="0"/>
              <a:t>固定的な資本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ja-JP" altLang="en-US" dirty="0"/>
              <a:t>生産要素の需要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→賃金が市場で決まっている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→どれくらい労働を需要するのか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→需要曲線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→理論が完結する、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→生産物の供給をどのように行うか。</a:t>
            </a:r>
            <a:endParaRPr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費用関数の形状</a:t>
            </a:r>
          </a:p>
        </p:txBody>
      </p:sp>
      <p:sp>
        <p:nvSpPr>
          <p:cNvPr id="13317" name="Line 5"/>
          <p:cNvSpPr>
            <a:spLocks noChangeAspect="1" noChangeShapeType="1"/>
          </p:cNvSpPr>
          <p:nvPr/>
        </p:nvSpPr>
        <p:spPr bwMode="auto">
          <a:xfrm>
            <a:off x="982663" y="3708400"/>
            <a:ext cx="272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8" name="Line 6"/>
          <p:cNvSpPr>
            <a:spLocks noChangeAspect="1" noChangeShapeType="1"/>
          </p:cNvSpPr>
          <p:nvPr/>
        </p:nvSpPr>
        <p:spPr bwMode="auto">
          <a:xfrm flipV="1">
            <a:off x="982663" y="1406525"/>
            <a:ext cx="0" cy="230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9" name="Text Box 7"/>
          <p:cNvSpPr txBox="1">
            <a:spLocks noChangeAspect="1" noChangeArrowheads="1"/>
          </p:cNvSpPr>
          <p:nvPr/>
        </p:nvSpPr>
        <p:spPr bwMode="auto">
          <a:xfrm>
            <a:off x="3771900" y="3611563"/>
            <a:ext cx="29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3320" name="Text Box 8"/>
          <p:cNvSpPr txBox="1">
            <a:spLocks noChangeAspect="1" noChangeArrowheads="1"/>
          </p:cNvSpPr>
          <p:nvPr/>
        </p:nvSpPr>
        <p:spPr bwMode="auto">
          <a:xfrm>
            <a:off x="539750" y="1412875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333" name="Line 21"/>
          <p:cNvSpPr>
            <a:spLocks noChangeAspect="1" noChangeShapeType="1"/>
          </p:cNvSpPr>
          <p:nvPr/>
        </p:nvSpPr>
        <p:spPr bwMode="auto">
          <a:xfrm flipV="1">
            <a:off x="982663" y="1698625"/>
            <a:ext cx="2301875" cy="20097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2" name="Line 30"/>
          <p:cNvSpPr>
            <a:spLocks noChangeAspect="1" noChangeShapeType="1"/>
          </p:cNvSpPr>
          <p:nvPr/>
        </p:nvSpPr>
        <p:spPr bwMode="auto">
          <a:xfrm>
            <a:off x="1054100" y="6372225"/>
            <a:ext cx="272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3" name="Line 31"/>
          <p:cNvSpPr>
            <a:spLocks noChangeAspect="1" noChangeShapeType="1"/>
          </p:cNvSpPr>
          <p:nvPr/>
        </p:nvSpPr>
        <p:spPr bwMode="auto">
          <a:xfrm flipV="1">
            <a:off x="1054100" y="4070350"/>
            <a:ext cx="0" cy="230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4" name="Text Box 32"/>
          <p:cNvSpPr txBox="1">
            <a:spLocks noChangeAspect="1" noChangeArrowheads="1"/>
          </p:cNvSpPr>
          <p:nvPr/>
        </p:nvSpPr>
        <p:spPr bwMode="auto">
          <a:xfrm>
            <a:off x="3843338" y="6275388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3345" name="Text Box 33"/>
          <p:cNvSpPr txBox="1">
            <a:spLocks noChangeAspect="1" noChangeArrowheads="1"/>
          </p:cNvSpPr>
          <p:nvPr/>
        </p:nvSpPr>
        <p:spPr bwMode="auto">
          <a:xfrm>
            <a:off x="611188" y="4005263"/>
            <a:ext cx="265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348" name="Line 36"/>
          <p:cNvSpPr>
            <a:spLocks noChangeAspect="1" noChangeShapeType="1"/>
          </p:cNvSpPr>
          <p:nvPr/>
        </p:nvSpPr>
        <p:spPr bwMode="auto">
          <a:xfrm>
            <a:off x="5014913" y="6497638"/>
            <a:ext cx="272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9" name="Line 37"/>
          <p:cNvSpPr>
            <a:spLocks noChangeAspect="1" noChangeShapeType="1"/>
          </p:cNvSpPr>
          <p:nvPr/>
        </p:nvSpPr>
        <p:spPr bwMode="auto">
          <a:xfrm flipV="1">
            <a:off x="5014913" y="4195763"/>
            <a:ext cx="0" cy="230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50" name="Text Box 38"/>
          <p:cNvSpPr txBox="1">
            <a:spLocks noChangeAspect="1" noChangeArrowheads="1"/>
          </p:cNvSpPr>
          <p:nvPr/>
        </p:nvSpPr>
        <p:spPr bwMode="auto">
          <a:xfrm>
            <a:off x="7812088" y="630872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3351" name="Text Box 39"/>
          <p:cNvSpPr txBox="1">
            <a:spLocks noChangeAspect="1" noChangeArrowheads="1"/>
          </p:cNvSpPr>
          <p:nvPr/>
        </p:nvSpPr>
        <p:spPr bwMode="auto">
          <a:xfrm>
            <a:off x="4572000" y="413067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2195513" y="2636838"/>
            <a:ext cx="19446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constant returns to scale</a:t>
            </a:r>
          </a:p>
          <a:p>
            <a:pPr>
              <a:spcBef>
                <a:spcPct val="50000"/>
              </a:spcBef>
            </a:pPr>
            <a:r>
              <a:rPr lang="ja-JP" altLang="en-US" sz="2000" dirty="0"/>
              <a:t>産出量と総費用が比例していく</a:t>
            </a:r>
            <a:endParaRPr lang="en-US" altLang="ja-JP" sz="2000" dirty="0"/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2124075" y="5373688"/>
            <a:ext cx="19431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increasing returns to scale</a:t>
            </a:r>
          </a:p>
          <a:p>
            <a:pPr>
              <a:spcBef>
                <a:spcPct val="50000"/>
              </a:spcBef>
            </a:pPr>
            <a:r>
              <a:rPr lang="en-US" altLang="ja-JP" sz="2000" dirty="0"/>
              <a:t>K</a:t>
            </a:r>
            <a:r>
              <a:rPr lang="ja-JP" altLang="en-US" sz="2000" dirty="0"/>
              <a:t>と</a:t>
            </a:r>
            <a:r>
              <a:rPr lang="en-US" altLang="ja-JP" sz="2000" dirty="0"/>
              <a:t>L</a:t>
            </a:r>
            <a:r>
              <a:rPr lang="ja-JP" altLang="en-US" sz="2000" dirty="0"/>
              <a:t>を</a:t>
            </a:r>
            <a:r>
              <a:rPr lang="en-US" altLang="ja-JP" sz="2000" dirty="0"/>
              <a:t>2</a:t>
            </a:r>
            <a:r>
              <a:rPr lang="ja-JP" altLang="en-US" sz="2000" dirty="0"/>
              <a:t>倍にすると、</a:t>
            </a:r>
            <a:r>
              <a:rPr lang="en-US" altLang="ja-JP" sz="2000" dirty="0"/>
              <a:t>Q</a:t>
            </a:r>
            <a:r>
              <a:rPr lang="ja-JP" altLang="en-US" sz="2000" dirty="0"/>
              <a:t>は</a:t>
            </a:r>
            <a:r>
              <a:rPr lang="en-US" altLang="ja-JP" sz="2000" dirty="0"/>
              <a:t>2</a:t>
            </a:r>
            <a:r>
              <a:rPr lang="ja-JP" altLang="en-US" sz="2000" dirty="0"/>
              <a:t>倍以上になる。</a:t>
            </a:r>
            <a:r>
              <a:rPr lang="en-US" altLang="ja-JP" sz="2000" dirty="0"/>
              <a:t>Q</a:t>
            </a:r>
            <a:r>
              <a:rPr lang="ja-JP" altLang="en-US" sz="2000" dirty="0"/>
              <a:t>を</a:t>
            </a:r>
            <a:r>
              <a:rPr lang="en-US" altLang="ja-JP" sz="2000" dirty="0"/>
              <a:t>2</a:t>
            </a:r>
            <a:r>
              <a:rPr lang="ja-JP" altLang="en-US" sz="2000" dirty="0"/>
              <a:t>倍にすると、</a:t>
            </a:r>
            <a:r>
              <a:rPr lang="en-US" altLang="ja-JP" sz="2000" dirty="0"/>
              <a:t>2</a:t>
            </a:r>
            <a:r>
              <a:rPr lang="ja-JP" altLang="en-US" sz="2000" dirty="0"/>
              <a:t>倍の産出量が出てくる</a:t>
            </a:r>
            <a:endParaRPr lang="en-US" altLang="ja-JP" sz="2000" dirty="0"/>
          </a:p>
          <a:p>
            <a:pPr>
              <a:spcBef>
                <a:spcPct val="50000"/>
              </a:spcBef>
            </a:pPr>
            <a:r>
              <a:rPr lang="en-US" altLang="ja-JP" sz="2000" dirty="0"/>
              <a:t>CPU</a:t>
            </a:r>
            <a:r>
              <a:rPr lang="ja-JP" altLang="en-US" sz="2000" dirty="0"/>
              <a:t>などのメモリなどの生産、より効率的に低価格で生産できるようになる。</a:t>
            </a:r>
            <a:endParaRPr lang="en-US" altLang="ja-JP" sz="2000" dirty="0"/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5148263" y="4581525"/>
            <a:ext cx="1871662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/>
              <a:t>decreasing returns to scale</a:t>
            </a:r>
          </a:p>
          <a:p>
            <a:pPr>
              <a:spcBef>
                <a:spcPct val="50000"/>
              </a:spcBef>
            </a:pPr>
            <a:r>
              <a:rPr lang="ja-JP" altLang="en-US" dirty="0"/>
              <a:t>→</a:t>
            </a:r>
            <a:r>
              <a:rPr lang="en-US" altLang="ja-JP" dirty="0"/>
              <a:t>Q</a:t>
            </a:r>
            <a:r>
              <a:rPr lang="ja-JP" altLang="en-US" dirty="0"/>
              <a:t>を</a:t>
            </a:r>
            <a:r>
              <a:rPr lang="en-US" altLang="ja-JP" dirty="0"/>
              <a:t>2</a:t>
            </a:r>
            <a:r>
              <a:rPr lang="ja-JP" altLang="en-US" dirty="0"/>
              <a:t>倍にすると、</a:t>
            </a:r>
            <a:r>
              <a:rPr lang="en-US" altLang="ja-JP" dirty="0"/>
              <a:t>L</a:t>
            </a:r>
            <a:r>
              <a:rPr lang="ja-JP" altLang="en-US" dirty="0"/>
              <a:t>と</a:t>
            </a:r>
            <a:r>
              <a:rPr lang="en-US" altLang="ja-JP" dirty="0"/>
              <a:t>K</a:t>
            </a:r>
            <a:r>
              <a:rPr lang="ja-JP" altLang="en-US" dirty="0"/>
              <a:t>を</a:t>
            </a:r>
            <a:r>
              <a:rPr lang="en-US" altLang="ja-JP" dirty="0"/>
              <a:t>2</a:t>
            </a:r>
            <a:r>
              <a:rPr lang="ja-JP" altLang="en-US" dirty="0"/>
              <a:t>倍にしなければいけない。規模に関する収穫逓減。</a:t>
            </a:r>
            <a:endParaRPr lang="en-US" altLang="ja-JP" dirty="0"/>
          </a:p>
        </p:txBody>
      </p:sp>
      <p:sp>
        <p:nvSpPr>
          <p:cNvPr id="13360" name="Arc 48"/>
          <p:cNvSpPr>
            <a:spLocks/>
          </p:cNvSpPr>
          <p:nvPr/>
        </p:nvSpPr>
        <p:spPr bwMode="auto">
          <a:xfrm flipV="1">
            <a:off x="5076825" y="4868863"/>
            <a:ext cx="2590800" cy="1584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61" name="Arc 49"/>
          <p:cNvSpPr>
            <a:spLocks/>
          </p:cNvSpPr>
          <p:nvPr/>
        </p:nvSpPr>
        <p:spPr bwMode="auto">
          <a:xfrm rot="10800000" flipV="1">
            <a:off x="1042988" y="4868863"/>
            <a:ext cx="2590800" cy="1584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4000"/>
              <a:t>規模に関する収穫一定の場合の</a:t>
            </a:r>
            <a:br>
              <a:rPr lang="ja-JP" altLang="en-US" sz="4000"/>
            </a:br>
            <a:r>
              <a:rPr lang="ja-JP" altLang="en-US" sz="4000"/>
              <a:t>平均費用関数，限界費用関数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619250" y="5805488"/>
            <a:ext cx="590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1619250" y="2060575"/>
            <a:ext cx="0" cy="374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619250" y="4005263"/>
            <a:ext cx="511333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95288" y="1916113"/>
            <a:ext cx="1440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ja-JP" altLang="en-US" sz="2400" dirty="0" err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MC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7667625" y="56610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877050" y="3644900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MC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AC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8F09-0CB1-074C-8269-0FCFEFE0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5F92-DDC5-034A-AEDE-234F7801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AC, MC</a:t>
            </a:r>
          </a:p>
          <a:p>
            <a:pPr marL="0" indent="0">
              <a:buNone/>
            </a:pPr>
            <a:r>
              <a:rPr lang="ja-JP" altLang="en-US" dirty="0"/>
              <a:t>→長期の供給曲線、価格イコール限界曲線、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2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可変的な生産要素が</a:t>
            </a:r>
            <a:r>
              <a:rPr lang="en-US" altLang="ja-JP" sz="4000"/>
              <a:t>1</a:t>
            </a:r>
            <a:r>
              <a:rPr lang="ja-JP" altLang="en-US" sz="4000"/>
              <a:t>種類のケース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itchFamily="2" charset="2"/>
              <a:buNone/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は所与（短期的に投入量を変更できない）とする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のみが可変的</a:t>
            </a:r>
            <a:endParaRPr lang="en-US" altLang="ja-JP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→デフォルトの工場の規模は固定的、機械の投入、これは可変的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費用最小化問題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subject to 	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費用関数	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ja-JP" altLang="en-US" sz="2400" dirty="0"/>
              <a:t>可変費用 	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*</a:t>
            </a:r>
            <a:endParaRPr lang="en-US" altLang="ja-JP" sz="2400" dirty="0"/>
          </a:p>
          <a:p>
            <a:pPr lvl="1"/>
            <a:r>
              <a:rPr lang="ja-JP" altLang="en-US" sz="2400" dirty="0"/>
              <a:t>固定費用	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費用関数の導出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2339975" y="623728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L*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1116013" y="27813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409" name="Arc 25"/>
          <p:cNvSpPr>
            <a:spLocks/>
          </p:cNvSpPr>
          <p:nvPr/>
        </p:nvSpPr>
        <p:spPr bwMode="auto">
          <a:xfrm flipH="1">
            <a:off x="1619250" y="2492375"/>
            <a:ext cx="5184775" cy="3816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6804025" y="2133600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619250" y="4005263"/>
            <a:ext cx="10080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4140200" y="3068638"/>
            <a:ext cx="0" cy="32400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116013" y="371633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1619250" y="2997200"/>
            <a:ext cx="2592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2627313" y="4076700"/>
            <a:ext cx="0" cy="22320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3708400" y="623728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L*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4427538" y="5084763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5148263" y="3500438"/>
            <a:ext cx="21605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) 	given</a:t>
            </a:r>
          </a:p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wL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*+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rK</a:t>
            </a:r>
            <a:r>
              <a:rPr lang="en-US" altLang="ja-JP" sz="2000" baseline="-25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endParaRPr lang="en-US" altLang="ja-JP" sz="20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生産関数と費用関数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971550" y="53006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971550" y="2565400"/>
            <a:ext cx="0" cy="273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932363" y="53006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4932363" y="2565400"/>
            <a:ext cx="0" cy="273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7" name="Arc 9"/>
          <p:cNvSpPr>
            <a:spLocks/>
          </p:cNvSpPr>
          <p:nvPr/>
        </p:nvSpPr>
        <p:spPr bwMode="auto">
          <a:xfrm flipV="1">
            <a:off x="4932363" y="2636838"/>
            <a:ext cx="2376487" cy="18002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38" name="Arc 10"/>
          <p:cNvSpPr>
            <a:spLocks/>
          </p:cNvSpPr>
          <p:nvPr/>
        </p:nvSpPr>
        <p:spPr bwMode="auto">
          <a:xfrm rot="10800000" flipV="1">
            <a:off x="971550" y="3284538"/>
            <a:ext cx="2900363" cy="2016125"/>
          </a:xfrm>
          <a:custGeom>
            <a:avLst/>
            <a:gdLst>
              <a:gd name="G0" fmla="+- 148 0 0"/>
              <a:gd name="G1" fmla="+- 21600 0 0"/>
              <a:gd name="G2" fmla="+- 21600 0 0"/>
              <a:gd name="T0" fmla="*/ 0 w 21748"/>
              <a:gd name="T1" fmla="*/ 1 h 21600"/>
              <a:gd name="T2" fmla="*/ 21748 w 21748"/>
              <a:gd name="T3" fmla="*/ 21600 h 21600"/>
              <a:gd name="T4" fmla="*/ 148 w 217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8" h="21600" fill="none" extrusionOk="0">
                <a:moveTo>
                  <a:pt x="-1" y="0"/>
                </a:moveTo>
                <a:cubicBezTo>
                  <a:pt x="49" y="0"/>
                  <a:pt x="98" y="-1"/>
                  <a:pt x="148" y="0"/>
                </a:cubicBezTo>
                <a:cubicBezTo>
                  <a:pt x="12077" y="0"/>
                  <a:pt x="21748" y="9670"/>
                  <a:pt x="21748" y="21600"/>
                </a:cubicBezTo>
              </a:path>
              <a:path w="21748" h="21600" stroke="0" extrusionOk="0">
                <a:moveTo>
                  <a:pt x="-1" y="0"/>
                </a:moveTo>
                <a:cubicBezTo>
                  <a:pt x="49" y="0"/>
                  <a:pt x="98" y="-1"/>
                  <a:pt x="148" y="0"/>
                </a:cubicBezTo>
                <a:cubicBezTo>
                  <a:pt x="12077" y="0"/>
                  <a:pt x="21748" y="9670"/>
                  <a:pt x="21748" y="21600"/>
                </a:cubicBezTo>
                <a:lnTo>
                  <a:pt x="148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851275" y="537368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755650" y="21336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555875" y="26368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4643438" y="21336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8101013" y="53006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6372225" y="1844675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0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932363" y="4437063"/>
            <a:ext cx="30241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877050" y="45085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6877050" y="37163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39750" y="5949950"/>
            <a:ext cx="8135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労働の限界生産物が逓減する</a:t>
            </a:r>
            <a:r>
              <a:rPr lang="ja-JP" altLang="en-US">
                <a:sym typeface="Wingdings" pitchFamily="2" charset="2"/>
              </a:rPr>
              <a:t>限界費用が逓増する</a:t>
            </a:r>
            <a:endParaRPr lang="ja-JP" alt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7164388" y="393382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/>
              <a:t>　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7019925" y="45815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7164388" y="3573463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可変費用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5508625" y="47244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固定費用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1187450" y="46529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1692275" y="40052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1116013" y="46529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1692275" y="40052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2195513" y="36449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5940425" y="42926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 flipV="1">
            <a:off x="6516688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10764838" y="39322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6516688" y="40052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 flipV="1">
            <a:off x="7092950" y="34290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限界生産物と限界費用の関係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460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 dirty="0"/>
              <a:t>労働のみ可変的な場合	限界費用は？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90724" y="2943225"/>
            <a:ext cx="6624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 sz="2000" dirty="0"/>
              <a:t>を</a:t>
            </a:r>
            <a:r>
              <a:rPr lang="en-US" altLang="ja-JP" sz="2000" dirty="0">
                <a:latin typeface="Symbol" pitchFamily="18" charset="2"/>
              </a:rPr>
              <a:t>D</a:t>
            </a: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 sz="2000" dirty="0" err="1"/>
              <a:t>だけ</a:t>
            </a:r>
            <a:r>
              <a:rPr lang="ja-JP" altLang="en-US" sz="2000" dirty="0"/>
              <a:t>増やす時，</a:t>
            </a: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ja-JP" altLang="en-US" sz="2000" dirty="0"/>
              <a:t>をどのくらい増加させればよいか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755650" y="4724400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/>
              <a:t>したがって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195513" y="5949950"/>
            <a:ext cx="4824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 dirty="0"/>
              <a:t>限界生産物の逓減　</a:t>
            </a:r>
            <a:r>
              <a:rPr lang="ja-JP" altLang="en-US" sz="2000" dirty="0">
                <a:sym typeface="Wingdings" pitchFamily="2" charset="2"/>
              </a:rPr>
              <a:t>　限界費用逓増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851920" y="1973262"/>
                <a:ext cx="2121237" cy="84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𝑤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973262"/>
                <a:ext cx="2121237" cy="8411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923928" y="3501008"/>
                <a:ext cx="3159137" cy="84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𝑀𝑃𝐿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501008"/>
                <a:ext cx="3159137" cy="8411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339975" y="4797152"/>
                <a:ext cx="5832476" cy="84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ja-JP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𝑤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𝑤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</m:den>
                      </m:f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𝑤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𝑀𝑃𝐿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975" y="4797152"/>
                <a:ext cx="5832476" cy="8411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生産における短期と長期</a:t>
            </a:r>
            <a:br>
              <a:rPr lang="en-US" altLang="ja-JP" dirty="0"/>
            </a:br>
            <a:r>
              <a:rPr lang="ja-JP" altLang="en-US" dirty="0"/>
              <a:t>→時期の問題じゃない！！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長期：全ての生産要素が可変的なケース</a:t>
            </a:r>
          </a:p>
          <a:p>
            <a:r>
              <a:rPr lang="ja-JP" altLang="en-US" dirty="0"/>
              <a:t>短期：一部の生産要素の投入量を変更できない</a:t>
            </a:r>
          </a:p>
          <a:p>
            <a:pPr lvl="1"/>
            <a:r>
              <a:rPr lang="ja-JP" altLang="en-US" dirty="0"/>
              <a:t>固定的生産要素の存在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→労働投入量とか、機械設備</a:t>
            </a:r>
          </a:p>
          <a:p>
            <a:r>
              <a:rPr lang="ja-JP" altLang="en-US" dirty="0"/>
              <a:t>現実の時間に即した概念ではない</a:t>
            </a:r>
          </a:p>
          <a:p>
            <a:r>
              <a:rPr lang="ja-JP" altLang="en-US" dirty="0"/>
              <a:t>あくまでも生産要素の投入量の調整が行えるかどうか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短期費用関数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116013" y="27813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6633" name="Arc 9"/>
          <p:cNvSpPr>
            <a:spLocks/>
          </p:cNvSpPr>
          <p:nvPr/>
        </p:nvSpPr>
        <p:spPr bwMode="auto">
          <a:xfrm rot="10800000" flipH="1">
            <a:off x="1619250" y="1484313"/>
            <a:ext cx="4537075" cy="3816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364"/>
              <a:gd name="T1" fmla="*/ 0 h 21600"/>
              <a:gd name="T2" fmla="*/ 21364 w 21364"/>
              <a:gd name="T3" fmla="*/ 18414 h 21600"/>
              <a:gd name="T4" fmla="*/ 0 w 2136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64" h="21600" fill="none" extrusionOk="0">
                <a:moveTo>
                  <a:pt x="-1" y="0"/>
                </a:moveTo>
                <a:cubicBezTo>
                  <a:pt x="10698" y="0"/>
                  <a:pt x="19785" y="7832"/>
                  <a:pt x="21363" y="18414"/>
                </a:cubicBezTo>
              </a:path>
              <a:path w="21364" h="21600" stroke="0" extrusionOk="0">
                <a:moveTo>
                  <a:pt x="-1" y="0"/>
                </a:moveTo>
                <a:cubicBezTo>
                  <a:pt x="10698" y="0"/>
                  <a:pt x="19785" y="7832"/>
                  <a:pt x="21363" y="18414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64163" y="1484313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003800" y="62372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1619250" y="3573463"/>
            <a:ext cx="3816350" cy="2735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1619250" y="5300663"/>
            <a:ext cx="51847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1042988" y="50847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6646" name="Arc 22"/>
          <p:cNvSpPr>
            <a:spLocks/>
          </p:cNvSpPr>
          <p:nvPr/>
        </p:nvSpPr>
        <p:spPr bwMode="auto">
          <a:xfrm>
            <a:off x="2411413" y="5805488"/>
            <a:ext cx="3603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5435600" y="3573463"/>
            <a:ext cx="0" cy="273526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V="1">
            <a:off x="1619250" y="3573463"/>
            <a:ext cx="3816350" cy="1727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49" name="Arc 25"/>
          <p:cNvSpPr>
            <a:spLocks/>
          </p:cNvSpPr>
          <p:nvPr/>
        </p:nvSpPr>
        <p:spPr bwMode="auto">
          <a:xfrm>
            <a:off x="2411413" y="49418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435600" y="3573463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 flipV="1">
            <a:off x="6011863" y="2636838"/>
            <a:ext cx="0" cy="9366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2843213" y="5661025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0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268538" y="386080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AVC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0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H="1">
            <a:off x="2627313" y="4221163"/>
            <a:ext cx="1444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5580063" y="3644900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6011863" y="285273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H="1">
            <a:off x="5435600" y="2708275"/>
            <a:ext cx="576263" cy="8651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58" name="Arc 34"/>
          <p:cNvSpPr>
            <a:spLocks/>
          </p:cNvSpPr>
          <p:nvPr/>
        </p:nvSpPr>
        <p:spPr bwMode="auto">
          <a:xfrm>
            <a:off x="5580063" y="3357563"/>
            <a:ext cx="215900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6372225" y="2205038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MC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0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H="1">
            <a:off x="5795963" y="2565400"/>
            <a:ext cx="5762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短期限界費用，短期平均費用</a:t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en-US" altLang="ja-JP" dirty="0"/>
              <a:t>AC-AVC = Average Fixed Cost</a:t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en-US" altLang="ja-JP" dirty="0"/>
              <a:t>MC </a:t>
            </a:r>
            <a:r>
              <a:rPr lang="ja-JP" altLang="en-US" dirty="0"/>
              <a:t>は</a:t>
            </a:r>
            <a:r>
              <a:rPr lang="en-US" altLang="ja-JP" dirty="0"/>
              <a:t>AC,AVC</a:t>
            </a:r>
            <a:r>
              <a:rPr lang="ja-JP" altLang="en-US" dirty="0"/>
              <a:t>の最小点を突っ切る</a:t>
            </a:r>
            <a:br>
              <a:rPr lang="en-US" altLang="ja-JP" dirty="0"/>
            </a:br>
            <a:r>
              <a:rPr lang="ja-JP" altLang="en-US" dirty="0"/>
              <a:t>→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MC,AC</a:t>
            </a:r>
          </a:p>
        </p:txBody>
      </p:sp>
      <p:sp>
        <p:nvSpPr>
          <p:cNvPr id="27656" name="Arc 8"/>
          <p:cNvSpPr>
            <a:spLocks/>
          </p:cNvSpPr>
          <p:nvPr/>
        </p:nvSpPr>
        <p:spPr bwMode="auto">
          <a:xfrm rot="10800000" flipH="1">
            <a:off x="1979613" y="1341438"/>
            <a:ext cx="4032250" cy="3816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364"/>
              <a:gd name="T1" fmla="*/ 0 h 21600"/>
              <a:gd name="T2" fmla="*/ 21364 w 21364"/>
              <a:gd name="T3" fmla="*/ 18414 h 21600"/>
              <a:gd name="T4" fmla="*/ 0 w 2136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64" h="21600" fill="none" extrusionOk="0">
                <a:moveTo>
                  <a:pt x="-1" y="0"/>
                </a:moveTo>
                <a:cubicBezTo>
                  <a:pt x="10698" y="0"/>
                  <a:pt x="19785" y="7832"/>
                  <a:pt x="21363" y="18414"/>
                </a:cubicBezTo>
              </a:path>
              <a:path w="21364" h="21600" stroke="0" extrusionOk="0">
                <a:moveTo>
                  <a:pt x="-1" y="0"/>
                </a:moveTo>
                <a:cubicBezTo>
                  <a:pt x="10698" y="0"/>
                  <a:pt x="19785" y="7832"/>
                  <a:pt x="21363" y="18414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79" name="Arc 31"/>
          <p:cNvSpPr>
            <a:spLocks/>
          </p:cNvSpPr>
          <p:nvPr/>
        </p:nvSpPr>
        <p:spPr bwMode="auto">
          <a:xfrm rot="-14129913">
            <a:off x="4157663" y="1466850"/>
            <a:ext cx="3073400" cy="2533650"/>
          </a:xfrm>
          <a:custGeom>
            <a:avLst/>
            <a:gdLst>
              <a:gd name="G0" fmla="+- 0 0 0"/>
              <a:gd name="G1" fmla="+- 21503 0 0"/>
              <a:gd name="G2" fmla="+- 21600 0 0"/>
              <a:gd name="T0" fmla="*/ 2042 w 21600"/>
              <a:gd name="T1" fmla="*/ 0 h 21503"/>
              <a:gd name="T2" fmla="*/ 21600 w 21600"/>
              <a:gd name="T3" fmla="*/ 21367 h 21503"/>
              <a:gd name="T4" fmla="*/ 0 w 21600"/>
              <a:gd name="T5" fmla="*/ 21503 h 2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03" fill="none" extrusionOk="0">
                <a:moveTo>
                  <a:pt x="2042" y="-1"/>
                </a:moveTo>
                <a:cubicBezTo>
                  <a:pt x="13078" y="1047"/>
                  <a:pt x="21529" y="10280"/>
                  <a:pt x="21599" y="21367"/>
                </a:cubicBezTo>
              </a:path>
              <a:path w="21600" h="21503" stroke="0" extrusionOk="0">
                <a:moveTo>
                  <a:pt x="2042" y="-1"/>
                </a:moveTo>
                <a:cubicBezTo>
                  <a:pt x="13078" y="1047"/>
                  <a:pt x="21529" y="10280"/>
                  <a:pt x="21599" y="21367"/>
                </a:cubicBezTo>
                <a:lnTo>
                  <a:pt x="0" y="21503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80" name="Arc 32"/>
          <p:cNvSpPr>
            <a:spLocks/>
          </p:cNvSpPr>
          <p:nvPr/>
        </p:nvSpPr>
        <p:spPr bwMode="auto">
          <a:xfrm rot="-13373138">
            <a:off x="2268538" y="2060575"/>
            <a:ext cx="3541712" cy="3189288"/>
          </a:xfrm>
          <a:custGeom>
            <a:avLst/>
            <a:gdLst>
              <a:gd name="G0" fmla="+- 0 0 0"/>
              <a:gd name="G1" fmla="+- 21503 0 0"/>
              <a:gd name="G2" fmla="+- 21600 0 0"/>
              <a:gd name="T0" fmla="*/ 2042 w 21600"/>
              <a:gd name="T1" fmla="*/ 0 h 21503"/>
              <a:gd name="T2" fmla="*/ 21600 w 21600"/>
              <a:gd name="T3" fmla="*/ 21367 h 21503"/>
              <a:gd name="T4" fmla="*/ 0 w 21600"/>
              <a:gd name="T5" fmla="*/ 21503 h 2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03" fill="none" extrusionOk="0">
                <a:moveTo>
                  <a:pt x="2042" y="-1"/>
                </a:moveTo>
                <a:cubicBezTo>
                  <a:pt x="13078" y="1047"/>
                  <a:pt x="21529" y="10280"/>
                  <a:pt x="21599" y="21367"/>
                </a:cubicBezTo>
              </a:path>
              <a:path w="21600" h="21503" stroke="0" extrusionOk="0">
                <a:moveTo>
                  <a:pt x="2042" y="-1"/>
                </a:moveTo>
                <a:cubicBezTo>
                  <a:pt x="13078" y="1047"/>
                  <a:pt x="21529" y="10280"/>
                  <a:pt x="21599" y="21367"/>
                </a:cubicBezTo>
                <a:lnTo>
                  <a:pt x="0" y="21503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ja-JP" altLang="ja-JP"/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5639566" y="1527374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MC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7150337" y="198217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AC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6156416" y="3552426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AVC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6133305" y="3923364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平均可変費用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7142108" y="1755974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平均費用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643438" y="155733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限界費用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895897" y="3161902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3793837" y="424092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1979613" y="5516563"/>
            <a:ext cx="51847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限界費用逓増</a:t>
            </a:r>
          </a:p>
          <a:p>
            <a:pPr>
              <a:spcBef>
                <a:spcPct val="50000"/>
              </a:spcBef>
            </a:pPr>
            <a:r>
              <a:rPr lang="en-US" altLang="ja-JP"/>
              <a:t>B</a:t>
            </a:r>
            <a:r>
              <a:rPr lang="ja-JP" altLang="en-US"/>
              <a:t>点，</a:t>
            </a:r>
            <a:r>
              <a:rPr lang="en-US" altLang="ja-JP"/>
              <a:t>S</a:t>
            </a:r>
            <a:r>
              <a:rPr lang="ja-JP" altLang="en-US"/>
              <a:t>点は平均費用，平均可変費用の最小点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費用関数の導出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2800" dirty="0"/>
              <a:t>費用関数</a:t>
            </a: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産出量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 sz="2400" i="1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　費用最小化　　最少費用　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→最小費用、関数として捉えたもの。</a:t>
            </a:r>
            <a:endParaRPr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→どのように生産要素を揃えるのか</a:t>
            </a:r>
            <a:endParaRPr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→</a:t>
            </a:r>
            <a:endParaRPr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ja-JP" alt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費用最小化行動</a:t>
            </a: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生産要素価格は所与（市場で決まっている）</a:t>
            </a:r>
          </a:p>
          <a:p>
            <a:pPr lvl="1">
              <a:buFont typeface="Wingdings" pitchFamily="2" charset="2"/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一定の産出量を実現するために，どのような生産要素の投入量が費用を最小にするか</a:t>
            </a:r>
          </a:p>
          <a:p>
            <a:r>
              <a:rPr lang="ja-JP" alt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全ての生産要素が可変的な場合（長期）</a:t>
            </a:r>
          </a:p>
          <a:p>
            <a:r>
              <a:rPr lang="ja-JP" alt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固定的な生産要素が存在する場合（短</a:t>
            </a:r>
            <a:r>
              <a:rPr lang="ja-JP" altLang="en-US" sz="2800" dirty="0">
                <a:sym typeface="Wingdings" pitchFamily="2" charset="2"/>
              </a:rPr>
              <a:t>期）</a:t>
            </a:r>
            <a:endParaRPr lang="ja-JP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短期費用曲線と長期費用曲線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27088" y="1268413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AC</a:t>
            </a:r>
          </a:p>
        </p:txBody>
      </p:sp>
      <p:sp>
        <p:nvSpPr>
          <p:cNvPr id="29705" name="Arc 9"/>
          <p:cNvSpPr>
            <a:spLocks/>
          </p:cNvSpPr>
          <p:nvPr/>
        </p:nvSpPr>
        <p:spPr bwMode="auto">
          <a:xfrm rot="-13956542">
            <a:off x="1822450" y="3082925"/>
            <a:ext cx="1930400" cy="1327150"/>
          </a:xfrm>
          <a:custGeom>
            <a:avLst/>
            <a:gdLst>
              <a:gd name="G0" fmla="+- 3751 0 0"/>
              <a:gd name="G1" fmla="+- 21600 0 0"/>
              <a:gd name="G2" fmla="+- 21600 0 0"/>
              <a:gd name="T0" fmla="*/ 0 w 25351"/>
              <a:gd name="T1" fmla="*/ 328 h 23157"/>
              <a:gd name="T2" fmla="*/ 25295 w 25351"/>
              <a:gd name="T3" fmla="*/ 23157 h 23157"/>
              <a:gd name="T4" fmla="*/ 3751 w 25351"/>
              <a:gd name="T5" fmla="*/ 21600 h 2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51" h="23157" fill="none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</a:path>
              <a:path w="25351" h="23157" stroke="0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  <a:lnTo>
                  <a:pt x="3751" y="21600"/>
                </a:lnTo>
                <a:close/>
              </a:path>
            </a:pathLst>
          </a:custGeom>
          <a:noFill/>
          <a:ln w="57150" cap="rnd">
            <a:solidFill>
              <a:schemeClr val="tx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ja-JP" altLang="ja-JP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877050" y="41497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LRAC</a:t>
            </a:r>
          </a:p>
        </p:txBody>
      </p:sp>
      <p:sp>
        <p:nvSpPr>
          <p:cNvPr id="29716" name="Arc 20"/>
          <p:cNvSpPr>
            <a:spLocks/>
          </p:cNvSpPr>
          <p:nvPr/>
        </p:nvSpPr>
        <p:spPr bwMode="auto">
          <a:xfrm rot="-13956542">
            <a:off x="2948781" y="2820194"/>
            <a:ext cx="2214563" cy="1558925"/>
          </a:xfrm>
          <a:custGeom>
            <a:avLst/>
            <a:gdLst>
              <a:gd name="G0" fmla="+- 3751 0 0"/>
              <a:gd name="G1" fmla="+- 21600 0 0"/>
              <a:gd name="G2" fmla="+- 21600 0 0"/>
              <a:gd name="T0" fmla="*/ 0 w 25351"/>
              <a:gd name="T1" fmla="*/ 328 h 23157"/>
              <a:gd name="T2" fmla="*/ 25295 w 25351"/>
              <a:gd name="T3" fmla="*/ 23157 h 23157"/>
              <a:gd name="T4" fmla="*/ 3751 w 25351"/>
              <a:gd name="T5" fmla="*/ 21600 h 2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51" h="23157" fill="none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</a:path>
              <a:path w="25351" h="23157" stroke="0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  <a:lnTo>
                  <a:pt x="3751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ja-JP" altLang="ja-JP"/>
          </a:p>
        </p:txBody>
      </p:sp>
      <p:sp>
        <p:nvSpPr>
          <p:cNvPr id="29717" name="Arc 21"/>
          <p:cNvSpPr>
            <a:spLocks/>
          </p:cNvSpPr>
          <p:nvPr/>
        </p:nvSpPr>
        <p:spPr bwMode="auto">
          <a:xfrm rot="-13956542">
            <a:off x="4182269" y="3026569"/>
            <a:ext cx="2273300" cy="1204912"/>
          </a:xfrm>
          <a:custGeom>
            <a:avLst/>
            <a:gdLst>
              <a:gd name="G0" fmla="+- 3751 0 0"/>
              <a:gd name="G1" fmla="+- 21600 0 0"/>
              <a:gd name="G2" fmla="+- 21600 0 0"/>
              <a:gd name="T0" fmla="*/ 0 w 25351"/>
              <a:gd name="T1" fmla="*/ 328 h 23157"/>
              <a:gd name="T2" fmla="*/ 25295 w 25351"/>
              <a:gd name="T3" fmla="*/ 23157 h 23157"/>
              <a:gd name="T4" fmla="*/ 3751 w 25351"/>
              <a:gd name="T5" fmla="*/ 21600 h 2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51" h="23157" fill="none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</a:path>
              <a:path w="25351" h="23157" stroke="0" extrusionOk="0">
                <a:moveTo>
                  <a:pt x="0" y="328"/>
                </a:moveTo>
                <a:cubicBezTo>
                  <a:pt x="1238" y="109"/>
                  <a:pt x="2493" y="-1"/>
                  <a:pt x="3751" y="0"/>
                </a:cubicBezTo>
                <a:cubicBezTo>
                  <a:pt x="15680" y="0"/>
                  <a:pt x="25351" y="9670"/>
                  <a:pt x="25351" y="21600"/>
                </a:cubicBezTo>
                <a:cubicBezTo>
                  <a:pt x="25351" y="22119"/>
                  <a:pt x="25332" y="22638"/>
                  <a:pt x="25294" y="23156"/>
                </a:cubicBezTo>
                <a:lnTo>
                  <a:pt x="3751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ja-JP" altLang="ja-JP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1619250" y="4365625"/>
            <a:ext cx="5257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3203575" y="29972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SRAC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787900" y="2708275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SRAC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6227763" y="25654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SRAC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1835150" y="1916113"/>
            <a:ext cx="208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/>
              <a:t>の時の短期平均費用曲線</a:t>
            </a: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2700338" y="2565400"/>
            <a:ext cx="5762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4284663" y="184467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ja-JP" altLang="en-US"/>
              <a:t>の時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372225" y="18446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ja-JP" altLang="en-US"/>
              <a:t>の時</a:t>
            </a: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4932363" y="2276475"/>
            <a:ext cx="2873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flipH="1">
            <a:off x="6659563" y="2205038"/>
            <a:ext cx="1444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5940425" y="4724400"/>
            <a:ext cx="2735263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ja-JP" altLang="en-US" dirty="0"/>
              <a:t>を自由に調整できる時</a:t>
            </a:r>
          </a:p>
          <a:p>
            <a:pPr>
              <a:spcBef>
                <a:spcPct val="50000"/>
              </a:spcBef>
            </a:pPr>
            <a:r>
              <a:rPr lang="ja-JP" altLang="en-US" dirty="0"/>
              <a:t>長期平均費用曲線</a:t>
            </a:r>
            <a:endParaRPr lang="en-US" altLang="ja-JP" dirty="0"/>
          </a:p>
          <a:p>
            <a:pPr>
              <a:spcBef>
                <a:spcPct val="50000"/>
              </a:spcBef>
            </a:pPr>
            <a:r>
              <a:rPr lang="ja-JP" altLang="en-US" dirty="0"/>
              <a:t>→全ての生産費用が動かせる、最小費用をそれにより実現</a:t>
            </a:r>
            <a:endParaRPr lang="en-US" altLang="ja-JP" dirty="0"/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3203575" y="5445125"/>
            <a:ext cx="2881313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規模に関する収穫一定なら</a:t>
            </a:r>
          </a:p>
          <a:p>
            <a:pPr>
              <a:spcBef>
                <a:spcPct val="50000"/>
              </a:spcBef>
            </a:pPr>
            <a:r>
              <a:rPr lang="ja-JP" altLang="en-US" dirty="0"/>
              <a:t>長期平均費用曲線は水平</a:t>
            </a:r>
            <a:endParaRPr lang="en-US" altLang="ja-JP" dirty="0"/>
          </a:p>
          <a:p>
            <a:pPr>
              <a:spcBef>
                <a:spcPct val="50000"/>
              </a:spcBef>
            </a:pPr>
            <a:r>
              <a:rPr lang="ja-JP" altLang="en-US" dirty="0"/>
              <a:t>→</a:t>
            </a:r>
            <a:r>
              <a:rPr lang="en-US" altLang="ja-JP" dirty="0"/>
              <a:t>SRAC</a:t>
            </a:r>
            <a:r>
              <a:rPr lang="ja-JP" altLang="en-US" dirty="0"/>
              <a:t>の費用最小化点を通る</a:t>
            </a:r>
            <a:endParaRPr lang="en-US" altLang="ja-JP" dirty="0"/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生産要素の需要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ja-JP" altLang="en-US" sz="2800" dirty="0"/>
              <a:t>最適な労働投入量</a:t>
            </a:r>
          </a:p>
          <a:p>
            <a:pPr>
              <a:buFont typeface="Wingdings" pitchFamily="2" charset="2"/>
              <a:buNone/>
            </a:pPr>
            <a:r>
              <a:rPr lang="ja-JP" altLang="en-US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は固定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(=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が与えられた時にどれくらい労働を需要するのか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ja-JP" sz="2800" dirty="0">
                <a:latin typeface="Symbol" pitchFamily="18" charset="2"/>
                <a:cs typeface="Times New Roman" pitchFamily="18" charset="0"/>
              </a:rPr>
              <a:t>	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pF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利潤最大化の条件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→企業は利潤を最大化するように動く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 MPL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	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労働の限界生産物の価値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労働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単位の費用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	MPL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	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労働の限界生産物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実質賃金）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→労働一単位あたりのコスト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→材の価格で割り算をする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→実質的なコスト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労働の需要</a:t>
            </a:r>
            <a:br>
              <a:rPr lang="en-US" altLang="ja-JP" dirty="0"/>
            </a:br>
            <a:r>
              <a:rPr lang="ja-JP" altLang="en-US" dirty="0"/>
              <a:t>→実質賃金</a:t>
            </a:r>
            <a:r>
              <a:rPr lang="en-US" altLang="ja-JP" dirty="0"/>
              <a:t>(w/p)</a:t>
            </a:r>
            <a:r>
              <a:rPr lang="ja-JP" altLang="en-US" dirty="0"/>
              <a:t>と最適な労働投入量を表している</a:t>
            </a:r>
            <a:br>
              <a:rPr lang="en-US" altLang="ja-JP" dirty="0"/>
            </a:br>
            <a:r>
              <a:rPr lang="ja-JP" altLang="en-US" dirty="0"/>
              <a:t>→労働需要曲線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851275" y="623728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L*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827088" y="1268413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2051050" y="2276475"/>
            <a:ext cx="4176713" cy="31686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1619250" y="3789363"/>
            <a:ext cx="439261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4067175" y="3789363"/>
            <a:ext cx="0" cy="25193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6300788" y="5300663"/>
            <a:ext cx="93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MPL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011863" y="4797425"/>
            <a:ext cx="216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労働の限界生産物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684213" y="3573463"/>
            <a:ext cx="93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7740650" y="59499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生産要素の需要</a:t>
            </a:r>
            <a:r>
              <a:rPr kumimoji="1" lang="en-US" altLang="ja-JP" dirty="0"/>
              <a:t>(2)</a:t>
            </a:r>
            <a:br>
              <a:rPr kumimoji="1" lang="en-US" altLang="ja-JP" dirty="0"/>
            </a:br>
            <a:r>
              <a:rPr lang="ja-JP" altLang="en-US" dirty="0"/>
              <a:t>一般的なケース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種類の生産要素</a:t>
                </a:r>
                <a:r>
                  <a:rPr lang="ja-JP" altLang="en-US" dirty="0"/>
                  <a:t>，生産物市場と生産要素市場は競争的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生産物価格</a:t>
                </a:r>
                <a:r>
                  <a:rPr lang="en-US" altLang="ja-JP" dirty="0"/>
                  <a:t>p, </a:t>
                </a:r>
                <a:r>
                  <a:rPr lang="ja-JP" altLang="en-US" dirty="0"/>
                  <a:t>生産要素価格</a:t>
                </a:r>
                <a:r>
                  <a:rPr lang="en-US" altLang="ja-JP" dirty="0" err="1"/>
                  <a:t>wi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は与えられている</a:t>
                </a:r>
                <a:endParaRPr lang="en-US" altLang="ja-JP" dirty="0"/>
              </a:p>
              <a:p>
                <a:r>
                  <a:rPr lang="ja-JP" altLang="en-US" dirty="0"/>
                  <a:t>費用最小化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ja-JP" b="0" i="1" smtClean="0">
                            <a:latin typeface="Cambria Math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ja-JP" b="0" i="0" smtClean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t</m:t>
                        </m:r>
                        <m:r>
                          <a:rPr lang="en-US" altLang="ja-JP" b="0" i="0" smtClean="0">
                            <a:latin typeface="Cambria Math"/>
                          </a:rPr>
                          <m:t>.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func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費用最小化の条件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𝑅𝑇𝑆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𝑀𝑃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生産要素価格の比率と技術的限界代替率の一致　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087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生産要素の需要</a:t>
            </a:r>
            <a:r>
              <a:rPr kumimoji="1" lang="en-US" altLang="ja-JP" dirty="0"/>
              <a:t>(3)</a:t>
            </a:r>
            <a:br>
              <a:rPr kumimoji="1" lang="en-US" altLang="ja-JP" dirty="0"/>
            </a:br>
            <a:r>
              <a:rPr lang="ja-JP" altLang="en-US" dirty="0"/>
              <a:t>一般的なケース</a:t>
            </a:r>
            <a:br>
              <a:rPr lang="en-US" altLang="ja-JP" dirty="0"/>
            </a:br>
            <a:r>
              <a:rPr lang="ja-JP" altLang="en-US" dirty="0"/>
              <a:t>→生産関数を使って表している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利潤最大化条件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kumimoji="1" lang="ja-JP" altLang="en-US" b="0" i="1" smtClean="0">
                              <a:latin typeface="Cambria Math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𝑝𝑓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利潤最大化の条件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en-US" altLang="ja-JP" dirty="0"/>
                  <a:t>			</a:t>
                </a:r>
                <a14:m>
                  <m:oMath xmlns:m="http://schemas.openxmlformats.org/officeDocument/2006/math">
                    <m:r>
                      <a:rPr kumimoji="1" lang="en-US" altLang="ja-JP" i="1" dirty="0">
                        <a:latin typeface="Cambria Math"/>
                      </a:rPr>
                      <m:t>𝑝</m:t>
                    </m:r>
                    <m:r>
                      <a:rPr kumimoji="1" lang="en-US" altLang="ja-JP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kumimoji="1" lang="en-US" altLang="ja-JP" b="0" i="1" dirty="0" smtClean="0">
                        <a:latin typeface="Cambria Math"/>
                        <a:ea typeface="Cambria Math"/>
                      </a:rPr>
                      <m:t>𝑀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i="1" dirty="0"/>
              </a:p>
              <a:p>
                <a:pPr marL="457200" lvl="1" indent="0">
                  <a:buNone/>
                </a:pPr>
                <a:r>
                  <a:rPr lang="ja-JP" altLang="en-US" dirty="0">
                    <a:ea typeface="Cambria Math"/>
                  </a:rPr>
                  <a:t>あるいは</a:t>
                </a:r>
                <a:r>
                  <a:rPr lang="en-US" altLang="ja-JP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/>
                        <a:ea typeface="Cambria Math"/>
                      </a:rPr>
                      <m:t>𝑀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 dirty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 dirty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</m:oMath>
                </a14:m>
                <a:endParaRPr kumimoji="1" lang="en-US" altLang="ja-JP" i="1" dirty="0"/>
              </a:p>
              <a:p>
                <a:pPr marL="457200" lvl="1" indent="0">
                  <a:buNone/>
                </a:pPr>
                <a:r>
                  <a:rPr lang="ja-JP" altLang="en-US" dirty="0"/>
                  <a:t>限界生産物と生産要素の実質価格の一致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8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復習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ja-JP" sz="2400" dirty="0"/>
              <a:t>2</a:t>
            </a:r>
            <a:r>
              <a:rPr lang="ja-JP" altLang="en-US" sz="2400" dirty="0"/>
              <a:t>種類の生産要素で</a:t>
            </a:r>
            <a:r>
              <a:rPr lang="en-US" altLang="ja-JP" sz="2400" dirty="0"/>
              <a:t>1</a:t>
            </a:r>
            <a:r>
              <a:rPr lang="ja-JP" altLang="en-US" sz="2400" dirty="0"/>
              <a:t>種類の産出物を生産するケースを考える。→①等費用線と等量曲線が接する場合</a:t>
            </a:r>
            <a:endParaRPr lang="en-US" altLang="ja-JP" sz="2400" dirty="0"/>
          </a:p>
          <a:p>
            <a:pPr marL="0" indent="0">
              <a:lnSpc>
                <a:spcPct val="90000"/>
              </a:lnSpc>
              <a:buNone/>
            </a:pPr>
            <a:r>
              <a:rPr lang="ja-JP" altLang="en-US" sz="2400" dirty="0"/>
              <a:t>→傾きを求める</a:t>
            </a:r>
            <a:endParaRPr lang="en-US" altLang="ja-JP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→</a:t>
            </a:r>
            <a:r>
              <a:rPr lang="en-US" altLang="ja-JP" sz="2400" dirty="0"/>
              <a:t>w</a:t>
            </a:r>
            <a:r>
              <a:rPr lang="ja-JP" altLang="en-US" sz="2400" dirty="0"/>
              <a:t>円、</a:t>
            </a:r>
            <a:endParaRPr lang="ja-JP" altLang="en-US" sz="1600" dirty="0"/>
          </a:p>
          <a:p>
            <a:pPr>
              <a:lnSpc>
                <a:spcPct val="90000"/>
              </a:lnSpc>
            </a:pPr>
            <a:r>
              <a:rPr lang="ja-JP" altLang="en-US" sz="2400" dirty="0"/>
              <a:t>全ての生産要素が可変的な場合，一定の産出量</a:t>
            </a:r>
            <a:r>
              <a:rPr lang="en-US" altLang="ja-JP" sz="2400" dirty="0"/>
              <a:t>Q</a:t>
            </a:r>
            <a:r>
              <a:rPr lang="ja-JP" altLang="en-US" sz="2400" dirty="0"/>
              <a:t>を実現する場合の費用最小化の条件を述べよ。→②</a:t>
            </a:r>
            <a:r>
              <a:rPr lang="en-US" altLang="ja-JP" sz="2400" dirty="0"/>
              <a:t>w/r</a:t>
            </a:r>
            <a:r>
              <a:rPr lang="ja-JP" altLang="en-US" sz="2400" dirty="0"/>
              <a:t>と等量曲線の傾きが一致する</a:t>
            </a:r>
            <a:r>
              <a:rPr lang="en-US" altLang="ja-JP" sz="2400" dirty="0"/>
              <a:t>(3)</a:t>
            </a:r>
            <a:r>
              <a:rPr lang="ja-JP" altLang="en-US" sz="2400" dirty="0"/>
              <a:t>のグラフ</a:t>
            </a:r>
          </a:p>
          <a:p>
            <a:pPr>
              <a:lnSpc>
                <a:spcPct val="90000"/>
              </a:lnSpc>
            </a:pPr>
            <a:r>
              <a:rPr lang="ja-JP" altLang="en-US" sz="2400" dirty="0"/>
              <a:t>片方の生産要素が固定的な場合，限界費用はなぜ逓増するか。→③</a:t>
            </a:r>
            <a:r>
              <a:rPr lang="en-US" altLang="ja-JP" sz="2400" dirty="0"/>
              <a:t>Q</a:t>
            </a:r>
            <a:r>
              <a:rPr lang="ja-JP" altLang="en-US" sz="2400" dirty="0"/>
              <a:t>を増やすに連れて追加的に必要になる労働投入量が増えていく</a:t>
            </a:r>
            <a:endParaRPr lang="ja-JP" altLang="en-US" sz="2000" dirty="0"/>
          </a:p>
          <a:p>
            <a:pPr>
              <a:lnSpc>
                <a:spcPct val="90000"/>
              </a:lnSpc>
            </a:pPr>
            <a:r>
              <a:rPr lang="ja-JP" altLang="en-US" sz="2400" dirty="0"/>
              <a:t>短期平均費用曲線，短期限界費用曲線を描け。→④</a:t>
            </a: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ja-JP" altLang="en-US" sz="2400" dirty="0"/>
              <a:t>長期平均費用曲線と短期平均費用曲線の関係はどうなっているか。→⑤</a:t>
            </a:r>
            <a:r>
              <a:rPr lang="en-US" altLang="ja-JP" sz="2400" dirty="0"/>
              <a:t>19Page</a:t>
            </a:r>
            <a:endParaRPr lang="ja-JP" altLang="en-US" sz="2400" dirty="0"/>
          </a:p>
          <a:p>
            <a:pPr>
              <a:lnSpc>
                <a:spcPct val="90000"/>
              </a:lnSpc>
            </a:pPr>
            <a:r>
              <a:rPr lang="ja-JP" altLang="en-US" sz="2400" dirty="0"/>
              <a:t>労働の需要曲線はなぜ右下がりか。→⑥限界代替率逓減の理由から、実質賃金率、</a:t>
            </a:r>
            <a:r>
              <a:rPr lang="ja-JP" altLang="en-US" sz="2400"/>
              <a:t>労働の限界生産物</a:t>
            </a:r>
            <a:endParaRPr lang="ja-JP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4000"/>
              <a:t>費用最小化</a:t>
            </a:r>
            <a:br>
              <a:rPr lang="ja-JP" altLang="en-US" sz="4000"/>
            </a:br>
            <a:r>
              <a:rPr lang="ja-JP" altLang="en-US" sz="4000"/>
              <a:t>全ての生産要素が可変的な場合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ja-JP" dirty="0"/>
              <a:t>2</a:t>
            </a:r>
            <a:r>
              <a:rPr lang="ja-JP" altLang="en-US" dirty="0"/>
              <a:t>種類の生産要素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労働の投入量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資本の投入量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労働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単位あたりの費用（所与）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資本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単位あた</a:t>
            </a:r>
            <a:r>
              <a:rPr lang="ja-JP" altLang="en-US" dirty="0"/>
              <a:t>りの費用（所与）</a:t>
            </a:r>
            <a:endParaRPr lang="en-US" altLang="ja-JP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dirty="0"/>
              <a:t>→資本の一定期間のもの。</a:t>
            </a:r>
          </a:p>
          <a:p>
            <a:pPr>
              <a:lnSpc>
                <a:spcPct val="90000"/>
              </a:lnSpc>
            </a:pPr>
            <a:r>
              <a:rPr lang="ja-JP" altLang="en-US" dirty="0"/>
              <a:t>費用最小化問題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min 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r K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	subject to 	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ja-JP" altLang="en-US" baseline="-25000" dirty="0">
                <a:latin typeface="Times New Roman" pitchFamily="18" charset="0"/>
                <a:cs typeface="Times New Roman" pitchFamily="18" charset="0"/>
              </a:rPr>
              <a:t>は生産関数→</a:t>
            </a:r>
            <a:r>
              <a:rPr lang="en-US" altLang="ja-JP" baseline="-25000" dirty="0" err="1">
                <a:latin typeface="Times New Roman" pitchFamily="18" charset="0"/>
                <a:cs typeface="Times New Roman" pitchFamily="18" charset="0"/>
              </a:rPr>
              <a:t>Qo</a:t>
            </a:r>
            <a:r>
              <a:rPr lang="ja-JP" altLang="en-US" baseline="-25000" dirty="0">
                <a:latin typeface="Times New Roman" pitchFamily="18" charset="0"/>
                <a:cs typeface="Times New Roman" pitchFamily="18" charset="0"/>
              </a:rPr>
              <a:t>で出せる。</a:t>
            </a:r>
            <a:endParaRPr lang="en-US" altLang="ja-JP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baseline="-25000" dirty="0">
                <a:latin typeface="Times New Roman" pitchFamily="18" charset="0"/>
                <a:cs typeface="Times New Roman" pitchFamily="18" charset="0"/>
              </a:rPr>
              <a:t>消費者は予算の制約のもとで効用を最大にする。</a:t>
            </a:r>
            <a:endParaRPr lang="en-US" altLang="ja-JP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baseline="-25000" dirty="0">
                <a:latin typeface="Times New Roman" pitchFamily="18" charset="0"/>
                <a:cs typeface="Times New Roman" pitchFamily="18" charset="0"/>
              </a:rPr>
              <a:t>制約条件、目的関数、総費用が必要</a:t>
            </a:r>
            <a:endParaRPr lang="en-US" altLang="ja-JP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ja-JP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費用最小化</a:t>
            </a:r>
            <a:r>
              <a:rPr lang="en-US" altLang="ja-JP"/>
              <a:t>(2)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692275" y="3357563"/>
            <a:ext cx="3457575" cy="295116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1619250" y="1773238"/>
            <a:ext cx="5113338" cy="4535487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1619250" y="4652963"/>
            <a:ext cx="2016125" cy="1655762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067175" y="1292344"/>
            <a:ext cx="360045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800" dirty="0"/>
              <a:t>等費用線  </a:t>
            </a:r>
            <a:r>
              <a:rPr lang="en-US" altLang="ja-JP" sz="2800" dirty="0" err="1"/>
              <a:t>isocost</a:t>
            </a:r>
            <a:r>
              <a:rPr lang="en-US" altLang="ja-JP" sz="2800" dirty="0"/>
              <a:t> line</a:t>
            </a:r>
          </a:p>
          <a:p>
            <a:pPr>
              <a:spcBef>
                <a:spcPct val="50000"/>
              </a:spcBef>
            </a:pPr>
            <a:endParaRPr lang="en-US" altLang="ja-JP" sz="2800" dirty="0"/>
          </a:p>
          <a:p>
            <a:pPr>
              <a:spcBef>
                <a:spcPct val="50000"/>
              </a:spcBef>
            </a:pPr>
            <a:endParaRPr lang="en-US" altLang="ja-JP" sz="2800" dirty="0"/>
          </a:p>
          <a:p>
            <a:pPr>
              <a:spcBef>
                <a:spcPct val="50000"/>
              </a:spcBef>
            </a:pPr>
            <a:r>
              <a:rPr lang="en-US" altLang="ja-JP" sz="2800" dirty="0"/>
              <a:t>C</a:t>
            </a:r>
            <a:r>
              <a:rPr lang="ja-JP" altLang="en-US" sz="2800" dirty="0"/>
              <a:t>を一単位あたり大きくした時の変化。</a:t>
            </a:r>
            <a:endParaRPr lang="en-US" altLang="ja-JP" sz="2800" dirty="0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H="1">
            <a:off x="2411413" y="2636838"/>
            <a:ext cx="8651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203575" y="2133600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wL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altLang="ja-JP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8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8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160" name="Arc 16"/>
          <p:cNvSpPr>
            <a:spLocks/>
          </p:cNvSpPr>
          <p:nvPr/>
        </p:nvSpPr>
        <p:spPr bwMode="auto">
          <a:xfrm flipH="1">
            <a:off x="4211638" y="5876925"/>
            <a:ext cx="360362" cy="406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708400" y="5661025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 flipV="1">
            <a:off x="3563938" y="4221163"/>
            <a:ext cx="360362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>
            <a:off x="2916238" y="5013325"/>
            <a:ext cx="358775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059113" y="3933825"/>
            <a:ext cx="1009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dirty="0"/>
              <a:t>  </a:t>
            </a:r>
            <a:r>
              <a:rPr lang="ja-JP" altLang="en-US" dirty="0"/>
              <a:t>増加</a:t>
            </a:r>
            <a:endParaRPr lang="en-US" altLang="ja-JP" dirty="0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2195513" y="4724400"/>
            <a:ext cx="10080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dirty="0"/>
              <a:t> </a:t>
            </a:r>
            <a:r>
              <a:rPr lang="ja-JP" altLang="en-US" dirty="0"/>
              <a:t>減少</a:t>
            </a:r>
            <a:endParaRPr lang="en-US" altLang="ja-JP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3348038" y="479742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1619250" y="47244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費用最小化</a:t>
            </a:r>
            <a:r>
              <a:rPr lang="en-US" altLang="ja-JP"/>
              <a:t>(3)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692275" y="3357563"/>
            <a:ext cx="3457575" cy="295116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692275" y="2500313"/>
            <a:ext cx="4248150" cy="3768725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5867400" y="4437063"/>
            <a:ext cx="8651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9" name="Arc 13"/>
          <p:cNvSpPr>
            <a:spLocks/>
          </p:cNvSpPr>
          <p:nvPr/>
        </p:nvSpPr>
        <p:spPr bwMode="auto">
          <a:xfrm flipH="1">
            <a:off x="4211638" y="5876925"/>
            <a:ext cx="360362" cy="406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492500" y="5589588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9235" name="Arc 19"/>
          <p:cNvSpPr>
            <a:spLocks/>
          </p:cNvSpPr>
          <p:nvPr/>
        </p:nvSpPr>
        <p:spPr bwMode="auto">
          <a:xfrm rot="-11132027">
            <a:off x="2124075" y="1628775"/>
            <a:ext cx="3671888" cy="41767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795963" y="3429000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400"/>
              <a:t>等量曲線　</a:t>
            </a:r>
            <a:r>
              <a:rPr lang="en-US" altLang="ja-JP" sz="2400"/>
              <a:t>isoquant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6227763" y="40052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3276600" y="4652963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3348038" y="42926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1042988" y="443706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132138" y="62372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L*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EF623D4C-4799-FA49-8BD8-074E012FE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457325"/>
            <a:ext cx="338455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baseline="-25000" dirty="0">
                <a:latin typeface="Times New Roman" pitchFamily="18" charset="0"/>
                <a:cs typeface="Times New Roman" pitchFamily="18" charset="0"/>
              </a:rPr>
              <a:t>ΔK/ΔL =   RTS</a:t>
            </a:r>
          </a:p>
          <a:p>
            <a:pPr>
              <a:spcBef>
                <a:spcPct val="50000"/>
              </a:spcBef>
            </a:pPr>
            <a:r>
              <a:rPr lang="ja-JP" altLang="en-US" sz="2400" i="1" baseline="-25000" dirty="0">
                <a:latin typeface="Times New Roman" pitchFamily="18" charset="0"/>
                <a:cs typeface="Times New Roman" pitchFamily="18" charset="0"/>
              </a:rPr>
              <a:t>が傾きとして生きる、</a:t>
            </a:r>
            <a:endParaRPr lang="en-US" altLang="ja-JP" sz="2400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ja-JP" sz="2400" i="1" baseline="-25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ja-JP" altLang="en-US" sz="2400" i="1" baseline="-25000" dirty="0">
                <a:latin typeface="Times New Roman" pitchFamily="18" charset="0"/>
                <a:cs typeface="Times New Roman" pitchFamily="18" charset="0"/>
              </a:rPr>
              <a:t>点が費用最小化点になる。</a:t>
            </a:r>
            <a:endParaRPr lang="en-US" altLang="ja-JP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生産要素価格の変化と費用最小化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692275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692275" y="3357563"/>
            <a:ext cx="3457575" cy="295116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654572" y="4292598"/>
            <a:ext cx="4825206" cy="2016125"/>
          </a:xfrm>
          <a:prstGeom prst="line">
            <a:avLst/>
          </a:prstGeom>
          <a:noFill/>
          <a:ln w="571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5867400" y="4437063"/>
            <a:ext cx="8651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8" name="Arc 12"/>
          <p:cNvSpPr>
            <a:spLocks/>
          </p:cNvSpPr>
          <p:nvPr/>
        </p:nvSpPr>
        <p:spPr bwMode="auto">
          <a:xfrm flipH="1">
            <a:off x="4211638" y="5876925"/>
            <a:ext cx="360362" cy="406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779838" y="5589588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19470" name="Arc 14"/>
          <p:cNvSpPr>
            <a:spLocks/>
          </p:cNvSpPr>
          <p:nvPr/>
        </p:nvSpPr>
        <p:spPr bwMode="auto">
          <a:xfrm rot="-11132027">
            <a:off x="2124075" y="1628775"/>
            <a:ext cx="3671888" cy="41767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6227763" y="40052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3276600" y="4652963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3419475" y="4221163"/>
            <a:ext cx="3603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ja-JP" altLang="en-US" sz="2400" i="1" dirty="0">
                <a:latin typeface="Times New Roman" pitchFamily="18" charset="0"/>
                <a:cs typeface="Times New Roman" pitchFamily="18" charset="0"/>
              </a:rPr>
              <a:t>費用最小化点</a:t>
            </a:r>
            <a:endParaRPr lang="en-US" altLang="ja-JP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1654968" y="2276475"/>
            <a:ext cx="2339975" cy="4044950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4284663" y="5300663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2411413" y="3500438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2843213" y="206057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ja-JP" altLang="en-US"/>
              <a:t>の上昇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6732588" y="5300663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ja-JP" altLang="en-US"/>
              <a:t>の下落</a:t>
            </a:r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1835150" y="2205038"/>
            <a:ext cx="100806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H="1">
            <a:off x="6156325" y="5589588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427538" y="47974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2484438" y="30686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F53FCDBA-3215-6A41-B9A4-4CCECD70E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127" y="3048000"/>
            <a:ext cx="268282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Min C=</a:t>
            </a:r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wL+rK</a:t>
            </a:r>
            <a:endParaRPr lang="en-US" altLang="ja-JP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 F(K,L)=</a:t>
            </a:r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Qo</a:t>
            </a:r>
            <a:r>
              <a:rPr lang="ja-JP" altLang="en-US" dirty="0"/>
              <a:t>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2119-954F-7E4F-8FCE-9B84EF0B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29F2-8249-E04B-A961-DA896D9E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Minimize C=</a:t>
            </a:r>
            <a:r>
              <a:rPr lang="en-US" dirty="0" err="1"/>
              <a:t>wL+rK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Subject to F(K,L) = </a:t>
            </a:r>
            <a:r>
              <a:rPr lang="en-US" dirty="0" err="1"/>
              <a:t>Qo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Maximize U(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Subject to </a:t>
            </a:r>
            <a:r>
              <a:rPr lang="en-US" dirty="0" err="1"/>
              <a:t>px+qy</a:t>
            </a:r>
            <a:r>
              <a:rPr lang="en-US" dirty="0"/>
              <a:t> = I</a:t>
            </a:r>
          </a:p>
        </p:txBody>
      </p:sp>
    </p:spTree>
    <p:extLst>
      <p:ext uri="{BB962C8B-B14F-4D97-AF65-F5344CB8AC3E}">
        <p14:creationId xmlns:p14="http://schemas.microsoft.com/office/powerpoint/2010/main" val="223995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費用最小化の条件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ja-JP" altLang="en-US" sz="2800" dirty="0"/>
              <a:t>等量曲線と等費用線の接点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itchFamily="18" charset="0"/>
              </a:rPr>
              <a:t>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RTS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RTS </a:t>
            </a:r>
            <a:r>
              <a:rPr lang="en-US" altLang="ja-JP" sz="2000" dirty="0"/>
              <a:t>: </a:t>
            </a:r>
            <a:r>
              <a:rPr lang="ja-JP" altLang="en-US" sz="2000" dirty="0"/>
              <a:t>技術的限界代替率（</a:t>
            </a:r>
            <a:r>
              <a:rPr lang="en-US" altLang="ja-JP" sz="2000" dirty="0"/>
              <a:t>Marginal Rate of Technical Substitution)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000" dirty="0"/>
              <a:t> </a:t>
            </a:r>
            <a:r>
              <a:rPr lang="ja-JP" altLang="en-US" sz="2000" dirty="0"/>
              <a:t>予算線の傾き（生産要素の相対価格）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ja-JP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ja-JP" altLang="en-US" sz="2400" dirty="0"/>
              <a:t>生産要素価格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ja-JP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が与えられる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産出量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のもとで費用を最小にする生産要素の投入量の決定　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 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最小費用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 L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+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 K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　費用関数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ja-JP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一般に費用関数は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ja-JP" altLang="en-US" sz="2800" dirty="0">
                <a:sym typeface="Wingdings" pitchFamily="2" charset="2"/>
              </a:rPr>
              <a:t>と表せる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ja-JP" altLang="en-US" sz="2800" dirty="0"/>
              <a:t>通常は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を明示しないで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産出量と最小費用の関係</a:t>
            </a:r>
            <a:endParaRPr lang="ja-JP" altLang="en-US" sz="4000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619250" y="63087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1619250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812088" y="60928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116013" y="10525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1619250" y="3500438"/>
            <a:ext cx="3240088" cy="280828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0" name="Arc 12"/>
          <p:cNvSpPr>
            <a:spLocks/>
          </p:cNvSpPr>
          <p:nvPr/>
        </p:nvSpPr>
        <p:spPr bwMode="auto">
          <a:xfrm flipH="1">
            <a:off x="3924300" y="5876925"/>
            <a:ext cx="360363" cy="406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276600" y="573405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12302" name="Arc 14"/>
          <p:cNvSpPr>
            <a:spLocks/>
          </p:cNvSpPr>
          <p:nvPr/>
        </p:nvSpPr>
        <p:spPr bwMode="auto">
          <a:xfrm rot="-11132027">
            <a:off x="2051050" y="1989138"/>
            <a:ext cx="3671888" cy="3889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867400" y="55165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3203575" y="4797425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771775" y="479742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276600" y="4221163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3851275" y="37163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1619250" y="2565400"/>
            <a:ext cx="4248150" cy="37433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8" name="Arc 30"/>
          <p:cNvSpPr>
            <a:spLocks/>
          </p:cNvSpPr>
          <p:nvPr/>
        </p:nvSpPr>
        <p:spPr bwMode="auto">
          <a:xfrm rot="-11132027">
            <a:off x="2555875" y="1700213"/>
            <a:ext cx="3671888" cy="3673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1619250" y="1628775"/>
            <a:ext cx="5473700" cy="4679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3635375" y="4292600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19" name="Arc 31"/>
          <p:cNvSpPr>
            <a:spLocks/>
          </p:cNvSpPr>
          <p:nvPr/>
        </p:nvSpPr>
        <p:spPr bwMode="auto">
          <a:xfrm rot="-11132027">
            <a:off x="3132138" y="1196975"/>
            <a:ext cx="3671887" cy="3673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4211638" y="3789363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6372225" y="50133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7019925" y="44370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973</Words>
  <Application>Microsoft Macintosh PowerPoint</Application>
  <PresentationFormat>On-screen Show (4:3)</PresentationFormat>
  <Paragraphs>253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Office ​​テーマ</vt:lpstr>
      <vt:lpstr>生産者行動の理論(3)</vt:lpstr>
      <vt:lpstr>費用関数の導出</vt:lpstr>
      <vt:lpstr>費用最小化 全ての生産要素が可変的な場合</vt:lpstr>
      <vt:lpstr>費用最小化(2)</vt:lpstr>
      <vt:lpstr>費用最小化(3)</vt:lpstr>
      <vt:lpstr>生産要素価格の変化と費用最小化</vt:lpstr>
      <vt:lpstr>PowerPoint Presentation</vt:lpstr>
      <vt:lpstr>費用最小化の条件</vt:lpstr>
      <vt:lpstr>産出量と最小費用の関係</vt:lpstr>
      <vt:lpstr>費用関数の形状</vt:lpstr>
      <vt:lpstr>規模に関する収穫一定の場合の 平均費用関数，限界費用関数</vt:lpstr>
      <vt:lpstr>PowerPoint Presentation</vt:lpstr>
      <vt:lpstr>可変的な生産要素が1種類のケース</vt:lpstr>
      <vt:lpstr>費用関数の導出</vt:lpstr>
      <vt:lpstr>生産関数と費用関数</vt:lpstr>
      <vt:lpstr>限界生産物と限界費用の関係</vt:lpstr>
      <vt:lpstr>生産における短期と長期 →時期の問題じゃない！！</vt:lpstr>
      <vt:lpstr>短期費用関数</vt:lpstr>
      <vt:lpstr>短期限界費用，短期平均費用 →AC-AVC = Average Fixed Cost →MC はAC,AVCの最小点を突っ切る →</vt:lpstr>
      <vt:lpstr>短期費用曲線と長期費用曲線</vt:lpstr>
      <vt:lpstr>生産要素の需要</vt:lpstr>
      <vt:lpstr>労働の需要 →実質賃金(w/p)と最適な労働投入量を表している →労働需要曲線</vt:lpstr>
      <vt:lpstr>生産要素の需要(2) 一般的なケース</vt:lpstr>
      <vt:lpstr>生産要素の需要(3) 一般的なケース →生産関数を使って表している</vt:lpstr>
      <vt:lpstr>復習</vt:lpstr>
    </vt:vector>
  </TitlesOfParts>
  <Company>Keio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生産者行動の理論(2)</dc:title>
  <dc:creator>Yoshibumi Aso</dc:creator>
  <cp:lastModifiedBy>星野 寛人</cp:lastModifiedBy>
  <cp:revision>55</cp:revision>
  <dcterms:created xsi:type="dcterms:W3CDTF">2005-05-31T02:13:51Z</dcterms:created>
  <dcterms:modified xsi:type="dcterms:W3CDTF">2018-06-13T01:28:44Z</dcterms:modified>
</cp:coreProperties>
</file>