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27"/>
  </p:handoutMasterIdLst>
  <p:sldIdLst>
    <p:sldId id="256" r:id="rId2"/>
    <p:sldId id="257" r:id="rId3"/>
    <p:sldId id="258" r:id="rId4"/>
    <p:sldId id="259" r:id="rId5"/>
    <p:sldId id="260" r:id="rId6"/>
    <p:sldId id="261" r:id="rId7"/>
    <p:sldId id="283" r:id="rId8"/>
    <p:sldId id="262" r:id="rId9"/>
    <p:sldId id="263" r:id="rId10"/>
    <p:sldId id="282" r:id="rId11"/>
    <p:sldId id="265" r:id="rId12"/>
    <p:sldId id="275" r:id="rId13"/>
    <p:sldId id="266" r:id="rId14"/>
    <p:sldId id="269" r:id="rId15"/>
    <p:sldId id="287" r:id="rId16"/>
    <p:sldId id="267" r:id="rId17"/>
    <p:sldId id="268" r:id="rId18"/>
    <p:sldId id="276" r:id="rId19"/>
    <p:sldId id="284" r:id="rId20"/>
    <p:sldId id="270" r:id="rId21"/>
    <p:sldId id="271" r:id="rId22"/>
    <p:sldId id="272" r:id="rId23"/>
    <p:sldId id="285" r:id="rId24"/>
    <p:sldId id="286" r:id="rId25"/>
    <p:sldId id="288" r:id="rId26"/>
  </p:sldIdLst>
  <p:sldSz cx="9144000" cy="6858000" type="screen4x3"/>
  <p:notesSz cx="6873875" cy="1006316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94676"/>
  </p:normalViewPr>
  <p:slideViewPr>
    <p:cSldViewPr>
      <p:cViewPr varScale="1">
        <p:scale>
          <a:sx n="106" d="100"/>
          <a:sy n="106" d="100"/>
        </p:scale>
        <p:origin x="169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t" anchorCtr="0" compatLnSpc="1">
            <a:prstTxWarp prst="textNoShape">
              <a:avLst/>
            </a:prstTxWarp>
          </a:bodyPr>
          <a:lstStyle>
            <a:lvl1pPr defTabSz="968375">
              <a:defRPr sz="1300"/>
            </a:lvl1pPr>
          </a:lstStyle>
          <a:p>
            <a:endParaRPr lang="en-US" altLang="ja-JP"/>
          </a:p>
        </p:txBody>
      </p:sp>
      <p:sp>
        <p:nvSpPr>
          <p:cNvPr id="38915" name="Rectangle 3"/>
          <p:cNvSpPr>
            <a:spLocks noGrp="1" noChangeArrowheads="1"/>
          </p:cNvSpPr>
          <p:nvPr>
            <p:ph type="dt" sz="quarter" idx="1"/>
          </p:nvPr>
        </p:nvSpPr>
        <p:spPr bwMode="auto">
          <a:xfrm>
            <a:off x="3894138"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t" anchorCtr="0" compatLnSpc="1">
            <a:prstTxWarp prst="textNoShape">
              <a:avLst/>
            </a:prstTxWarp>
          </a:bodyPr>
          <a:lstStyle>
            <a:lvl1pPr algn="r" defTabSz="968375">
              <a:defRPr sz="1300"/>
            </a:lvl1pPr>
          </a:lstStyle>
          <a:p>
            <a:endParaRPr lang="en-US" altLang="ja-JP"/>
          </a:p>
        </p:txBody>
      </p:sp>
      <p:sp>
        <p:nvSpPr>
          <p:cNvPr id="38916" name="Rectangle 4"/>
          <p:cNvSpPr>
            <a:spLocks noGrp="1" noChangeArrowheads="1"/>
          </p:cNvSpPr>
          <p:nvPr>
            <p:ph type="ftr" sz="quarter" idx="2"/>
          </p:nvPr>
        </p:nvSpPr>
        <p:spPr bwMode="auto">
          <a:xfrm>
            <a:off x="0"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b" anchorCtr="0" compatLnSpc="1">
            <a:prstTxWarp prst="textNoShape">
              <a:avLst/>
            </a:prstTxWarp>
          </a:bodyPr>
          <a:lstStyle>
            <a:lvl1pPr defTabSz="968375">
              <a:defRPr sz="1300"/>
            </a:lvl1pPr>
          </a:lstStyle>
          <a:p>
            <a:endParaRPr lang="en-US" altLang="ja-JP"/>
          </a:p>
        </p:txBody>
      </p:sp>
      <p:sp>
        <p:nvSpPr>
          <p:cNvPr id="38917" name="Rectangle 5"/>
          <p:cNvSpPr>
            <a:spLocks noGrp="1" noChangeArrowheads="1"/>
          </p:cNvSpPr>
          <p:nvPr>
            <p:ph type="sldNum" sz="quarter" idx="3"/>
          </p:nvPr>
        </p:nvSpPr>
        <p:spPr bwMode="auto">
          <a:xfrm>
            <a:off x="3894138"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b" anchorCtr="0" compatLnSpc="1">
            <a:prstTxWarp prst="textNoShape">
              <a:avLst/>
            </a:prstTxWarp>
          </a:bodyPr>
          <a:lstStyle>
            <a:lvl1pPr algn="r" defTabSz="968375">
              <a:defRPr sz="1300"/>
            </a:lvl1pPr>
          </a:lstStyle>
          <a:p>
            <a:fld id="{7980B167-00B5-4021-A827-53EF5AC23F6F}" type="slidenum">
              <a:rPr lang="en-US" altLang="ja-JP"/>
              <a:pPr/>
              <a:t>‹#›</a:t>
            </a:fld>
            <a:endParaRPr lang="en-US" altLang="ja-JP"/>
          </a:p>
        </p:txBody>
      </p:sp>
    </p:spTree>
    <p:extLst>
      <p:ext uri="{BB962C8B-B14F-4D97-AF65-F5344CB8AC3E}">
        <p14:creationId xmlns:p14="http://schemas.microsoft.com/office/powerpoint/2010/main" val="20809956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ED601D1A-9F34-4EAB-B2B2-39B752D3C743}" type="slidenum">
              <a:rPr lang="en-US" altLang="ja-JP" smtClean="0"/>
              <a:pPr/>
              <a:t>‹#›</a:t>
            </a:fld>
            <a:endParaRPr lang="en-US" altLang="ja-JP"/>
          </a:p>
        </p:txBody>
      </p:sp>
    </p:spTree>
    <p:extLst>
      <p:ext uri="{BB962C8B-B14F-4D97-AF65-F5344CB8AC3E}">
        <p14:creationId xmlns:p14="http://schemas.microsoft.com/office/powerpoint/2010/main" val="251889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B35034F8-7ECA-4E7B-902A-03467E127038}" type="slidenum">
              <a:rPr lang="en-US" altLang="ja-JP" smtClean="0"/>
              <a:pPr/>
              <a:t>‹#›</a:t>
            </a:fld>
            <a:endParaRPr lang="en-US" altLang="ja-JP"/>
          </a:p>
        </p:txBody>
      </p:sp>
    </p:spTree>
    <p:extLst>
      <p:ext uri="{BB962C8B-B14F-4D97-AF65-F5344CB8AC3E}">
        <p14:creationId xmlns:p14="http://schemas.microsoft.com/office/powerpoint/2010/main" val="418388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EB218CBE-1E50-4199-AE5E-38DB9CE608A2}" type="slidenum">
              <a:rPr lang="en-US" altLang="ja-JP" smtClean="0"/>
              <a:pPr/>
              <a:t>‹#›</a:t>
            </a:fld>
            <a:endParaRPr lang="en-US" altLang="ja-JP"/>
          </a:p>
        </p:txBody>
      </p:sp>
    </p:spTree>
    <p:extLst>
      <p:ext uri="{BB962C8B-B14F-4D97-AF65-F5344CB8AC3E}">
        <p14:creationId xmlns:p14="http://schemas.microsoft.com/office/powerpoint/2010/main" val="84931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1"/>
          </p:nvPr>
        </p:nvSpPr>
        <p:spPr>
          <a:xfrm>
            <a:off x="6553200" y="6248400"/>
            <a:ext cx="2133600" cy="457200"/>
          </a:xfrm>
        </p:spPr>
        <p:txBody>
          <a:bodyPr/>
          <a:lstStyle>
            <a:lvl1pPr>
              <a:defRPr/>
            </a:lvl1pPr>
          </a:lstStyle>
          <a:p>
            <a:fld id="{359B4CFB-EBC3-478D-B8B0-593455A60D7E}" type="slidenum">
              <a:rPr lang="en-US" altLang="ja-JP"/>
              <a:pPr/>
              <a:t>‹#›</a:t>
            </a:fld>
            <a:endParaRPr lang="en-US" altLang="ja-JP"/>
          </a:p>
        </p:txBody>
      </p:sp>
      <p:sp>
        <p:nvSpPr>
          <p:cNvPr id="7" name="日付プレースホルダー 6"/>
          <p:cNvSpPr>
            <a:spLocks noGrp="1"/>
          </p:cNvSpPr>
          <p:nvPr>
            <p:ph type="dt" sz="half" idx="12"/>
          </p:nvPr>
        </p:nvSpPr>
        <p:spPr>
          <a:xfrm>
            <a:off x="457200" y="6245225"/>
            <a:ext cx="2133600" cy="476250"/>
          </a:xfrm>
        </p:spPr>
        <p:txBody>
          <a:bodyPr/>
          <a:lstStyle>
            <a:lvl1pPr>
              <a:defRPr/>
            </a:lvl1pPr>
          </a:lstStyle>
          <a:p>
            <a:endParaRPr lang="en-US" altLang="ja-JP"/>
          </a:p>
        </p:txBody>
      </p:sp>
    </p:spTree>
    <p:extLst>
      <p:ext uri="{BB962C8B-B14F-4D97-AF65-F5344CB8AC3E}">
        <p14:creationId xmlns:p14="http://schemas.microsoft.com/office/powerpoint/2010/main" val="2889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9D92490A-022A-415C-84FE-3A6B18B8C1A5}" type="slidenum">
              <a:rPr lang="en-US" altLang="ja-JP" smtClean="0"/>
              <a:pPr/>
              <a:t>‹#›</a:t>
            </a:fld>
            <a:endParaRPr lang="en-US" altLang="ja-JP"/>
          </a:p>
        </p:txBody>
      </p:sp>
    </p:spTree>
    <p:extLst>
      <p:ext uri="{BB962C8B-B14F-4D97-AF65-F5344CB8AC3E}">
        <p14:creationId xmlns:p14="http://schemas.microsoft.com/office/powerpoint/2010/main" val="217581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C15C24C1-5512-418F-9E37-8E113E24C774}" type="slidenum">
              <a:rPr lang="en-US" altLang="ja-JP" smtClean="0"/>
              <a:pPr/>
              <a:t>‹#›</a:t>
            </a:fld>
            <a:endParaRPr lang="en-US" altLang="ja-JP"/>
          </a:p>
        </p:txBody>
      </p:sp>
    </p:spTree>
    <p:extLst>
      <p:ext uri="{BB962C8B-B14F-4D97-AF65-F5344CB8AC3E}">
        <p14:creationId xmlns:p14="http://schemas.microsoft.com/office/powerpoint/2010/main" val="40072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93A0CC57-0D72-4551-BA56-E7ED43AEEA77}" type="slidenum">
              <a:rPr lang="en-US" altLang="ja-JP" smtClean="0"/>
              <a:pPr/>
              <a:t>‹#›</a:t>
            </a:fld>
            <a:endParaRPr lang="en-US" altLang="ja-JP"/>
          </a:p>
        </p:txBody>
      </p:sp>
    </p:spTree>
    <p:extLst>
      <p:ext uri="{BB962C8B-B14F-4D97-AF65-F5344CB8AC3E}">
        <p14:creationId xmlns:p14="http://schemas.microsoft.com/office/powerpoint/2010/main" val="322795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en-US" altLang="ja-JP"/>
          </a:p>
        </p:txBody>
      </p:sp>
      <p:sp>
        <p:nvSpPr>
          <p:cNvPr id="8" name="フッター プレースホルダー 7"/>
          <p:cNvSpPr>
            <a:spLocks noGrp="1"/>
          </p:cNvSpPr>
          <p:nvPr>
            <p:ph type="ftr" sz="quarter" idx="11"/>
          </p:nvPr>
        </p:nvSpPr>
        <p:spPr/>
        <p:txBody>
          <a:bodyPr/>
          <a:lstStyle/>
          <a:p>
            <a:endParaRPr lang="en-US" altLang="ja-JP"/>
          </a:p>
        </p:txBody>
      </p:sp>
      <p:sp>
        <p:nvSpPr>
          <p:cNvPr id="9" name="スライド番号プレースホルダー 8"/>
          <p:cNvSpPr>
            <a:spLocks noGrp="1"/>
          </p:cNvSpPr>
          <p:nvPr>
            <p:ph type="sldNum" sz="quarter" idx="12"/>
          </p:nvPr>
        </p:nvSpPr>
        <p:spPr/>
        <p:txBody>
          <a:bodyPr/>
          <a:lstStyle/>
          <a:p>
            <a:fld id="{835F27AB-7FDF-42C9-AFFB-BB740AAA0E80}" type="slidenum">
              <a:rPr lang="en-US" altLang="ja-JP" smtClean="0"/>
              <a:pPr/>
              <a:t>‹#›</a:t>
            </a:fld>
            <a:endParaRPr lang="en-US" altLang="ja-JP"/>
          </a:p>
        </p:txBody>
      </p:sp>
    </p:spTree>
    <p:extLst>
      <p:ext uri="{BB962C8B-B14F-4D97-AF65-F5344CB8AC3E}">
        <p14:creationId xmlns:p14="http://schemas.microsoft.com/office/powerpoint/2010/main" val="280071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en-US" altLang="ja-JP"/>
          </a:p>
        </p:txBody>
      </p:sp>
      <p:sp>
        <p:nvSpPr>
          <p:cNvPr id="4" name="フッター プレースホルダー 3"/>
          <p:cNvSpPr>
            <a:spLocks noGrp="1"/>
          </p:cNvSpPr>
          <p:nvPr>
            <p:ph type="ftr" sz="quarter" idx="11"/>
          </p:nvPr>
        </p:nvSpPr>
        <p:spPr/>
        <p:txBody>
          <a:bodyPr/>
          <a:lstStyle/>
          <a:p>
            <a:endParaRPr lang="en-US" altLang="ja-JP"/>
          </a:p>
        </p:txBody>
      </p:sp>
      <p:sp>
        <p:nvSpPr>
          <p:cNvPr id="5" name="スライド番号プレースホルダー 4"/>
          <p:cNvSpPr>
            <a:spLocks noGrp="1"/>
          </p:cNvSpPr>
          <p:nvPr>
            <p:ph type="sldNum" sz="quarter" idx="12"/>
          </p:nvPr>
        </p:nvSpPr>
        <p:spPr/>
        <p:txBody>
          <a:bodyPr/>
          <a:lstStyle/>
          <a:p>
            <a:fld id="{05DA4C3E-D969-4D6F-A1B3-6B22125F3FCE}" type="slidenum">
              <a:rPr lang="en-US" altLang="ja-JP" smtClean="0"/>
              <a:pPr/>
              <a:t>‹#›</a:t>
            </a:fld>
            <a:endParaRPr lang="en-US" altLang="ja-JP"/>
          </a:p>
        </p:txBody>
      </p:sp>
    </p:spTree>
    <p:extLst>
      <p:ext uri="{BB962C8B-B14F-4D97-AF65-F5344CB8AC3E}">
        <p14:creationId xmlns:p14="http://schemas.microsoft.com/office/powerpoint/2010/main" val="41464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en-US" altLang="ja-JP"/>
          </a:p>
        </p:txBody>
      </p:sp>
      <p:sp>
        <p:nvSpPr>
          <p:cNvPr id="3" name="フッター プレースホルダー 2"/>
          <p:cNvSpPr>
            <a:spLocks noGrp="1"/>
          </p:cNvSpPr>
          <p:nvPr>
            <p:ph type="ftr" sz="quarter" idx="11"/>
          </p:nvPr>
        </p:nvSpPr>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FE0B4A73-B2FE-4CAE-B083-2C7891D5E405}" type="slidenum">
              <a:rPr lang="en-US" altLang="ja-JP" smtClean="0"/>
              <a:pPr/>
              <a:t>‹#›</a:t>
            </a:fld>
            <a:endParaRPr lang="en-US" altLang="ja-JP"/>
          </a:p>
        </p:txBody>
      </p:sp>
    </p:spTree>
    <p:extLst>
      <p:ext uri="{BB962C8B-B14F-4D97-AF65-F5344CB8AC3E}">
        <p14:creationId xmlns:p14="http://schemas.microsoft.com/office/powerpoint/2010/main" val="401383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F2010883-BE90-42B2-8648-0CD629CED5C2}" type="slidenum">
              <a:rPr lang="en-US" altLang="ja-JP" smtClean="0"/>
              <a:pPr/>
              <a:t>‹#›</a:t>
            </a:fld>
            <a:endParaRPr lang="en-US" altLang="ja-JP"/>
          </a:p>
        </p:txBody>
      </p:sp>
    </p:spTree>
    <p:extLst>
      <p:ext uri="{BB962C8B-B14F-4D97-AF65-F5344CB8AC3E}">
        <p14:creationId xmlns:p14="http://schemas.microsoft.com/office/powerpoint/2010/main" val="133912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F61D5AC0-5203-403C-8ED1-D734E1C0BD33}" type="slidenum">
              <a:rPr lang="en-US" altLang="ja-JP" smtClean="0"/>
              <a:pPr/>
              <a:t>‹#›</a:t>
            </a:fld>
            <a:endParaRPr lang="en-US" altLang="ja-JP"/>
          </a:p>
        </p:txBody>
      </p:sp>
    </p:spTree>
    <p:extLst>
      <p:ext uri="{BB962C8B-B14F-4D97-AF65-F5344CB8AC3E}">
        <p14:creationId xmlns:p14="http://schemas.microsoft.com/office/powerpoint/2010/main" val="139545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5510-82C6-4537-8A5C-6B0C71473BAC}" type="slidenum">
              <a:rPr lang="en-US" altLang="ja-JP" smtClean="0"/>
              <a:pPr/>
              <a:t>‹#›</a:t>
            </a:fld>
            <a:endParaRPr lang="en-US" altLang="ja-JP"/>
          </a:p>
        </p:txBody>
      </p:sp>
    </p:spTree>
    <p:extLst>
      <p:ext uri="{BB962C8B-B14F-4D97-AF65-F5344CB8AC3E}">
        <p14:creationId xmlns:p14="http://schemas.microsoft.com/office/powerpoint/2010/main" val="30677486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ja-JP" altLang="en-US"/>
              <a:t>生産者行動の理論</a:t>
            </a:r>
            <a:r>
              <a:rPr lang="en-US" altLang="ja-JP"/>
              <a:t>(1)</a:t>
            </a:r>
          </a:p>
        </p:txBody>
      </p:sp>
      <p:sp>
        <p:nvSpPr>
          <p:cNvPr id="2053" name="Rectangle 5"/>
          <p:cNvSpPr>
            <a:spLocks noGrp="1" noChangeArrowheads="1"/>
          </p:cNvSpPr>
          <p:nvPr>
            <p:ph idx="1"/>
          </p:nvPr>
        </p:nvSpPr>
        <p:spPr>
          <a:xfrm>
            <a:off x="457200" y="1600200"/>
            <a:ext cx="8363272" cy="4925144"/>
          </a:xfrm>
        </p:spPr>
        <p:txBody>
          <a:bodyPr>
            <a:normAutofit lnSpcReduction="10000"/>
          </a:bodyPr>
          <a:lstStyle/>
          <a:p>
            <a:pPr>
              <a:lnSpc>
                <a:spcPct val="90000"/>
              </a:lnSpc>
            </a:pPr>
            <a:r>
              <a:rPr lang="ja-JP" altLang="en-US" sz="2400" dirty="0"/>
              <a:t>生産者の行動</a:t>
            </a:r>
          </a:p>
          <a:p>
            <a:pPr lvl="1">
              <a:lnSpc>
                <a:spcPct val="90000"/>
              </a:lnSpc>
            </a:pPr>
            <a:r>
              <a:rPr lang="ja-JP" altLang="en-US" sz="2000" dirty="0"/>
              <a:t>利潤最大化</a:t>
            </a:r>
            <a:endParaRPr lang="en-US" altLang="ja-JP" sz="2000" dirty="0"/>
          </a:p>
          <a:p>
            <a:pPr lvl="2">
              <a:lnSpc>
                <a:spcPct val="90000"/>
              </a:lnSpc>
            </a:pPr>
            <a:r>
              <a:rPr lang="ja-JP" altLang="en-US" sz="1600" dirty="0"/>
              <a:t>生産の技術的制約のもとで</a:t>
            </a:r>
            <a:endParaRPr lang="en-US" altLang="ja-JP" sz="1600" dirty="0"/>
          </a:p>
          <a:p>
            <a:pPr lvl="1">
              <a:lnSpc>
                <a:spcPct val="90000"/>
              </a:lnSpc>
            </a:pPr>
            <a:r>
              <a:rPr lang="ja-JP" altLang="en-US" sz="2000" dirty="0"/>
              <a:t>生産の技術的制約</a:t>
            </a:r>
            <a:endParaRPr lang="en-US" altLang="ja-JP" sz="2000" dirty="0"/>
          </a:p>
          <a:p>
            <a:pPr lvl="2">
              <a:lnSpc>
                <a:spcPct val="90000"/>
              </a:lnSpc>
            </a:pPr>
            <a:r>
              <a:rPr lang="ja-JP" altLang="en-US" sz="1600" dirty="0"/>
              <a:t>生産関数，費用関数</a:t>
            </a:r>
            <a:endParaRPr lang="en-US" altLang="ja-JP" sz="1600" dirty="0"/>
          </a:p>
          <a:p>
            <a:pPr lvl="2">
              <a:lnSpc>
                <a:spcPct val="90000"/>
              </a:lnSpc>
            </a:pPr>
            <a:r>
              <a:rPr lang="ja-JP" altLang="en-US" sz="1600" dirty="0"/>
              <a:t>短期と長期</a:t>
            </a:r>
          </a:p>
          <a:p>
            <a:pPr>
              <a:lnSpc>
                <a:spcPct val="90000"/>
              </a:lnSpc>
            </a:pPr>
            <a:r>
              <a:rPr lang="ja-JP" altLang="en-US" sz="2400" dirty="0"/>
              <a:t>生産関数の基礎概念</a:t>
            </a:r>
          </a:p>
          <a:p>
            <a:pPr lvl="1">
              <a:lnSpc>
                <a:spcPct val="90000"/>
              </a:lnSpc>
            </a:pPr>
            <a:r>
              <a:rPr lang="ja-JP" altLang="en-US" sz="2000" dirty="0"/>
              <a:t>投入物と産出物</a:t>
            </a:r>
            <a:endParaRPr lang="en-US" altLang="ja-JP" sz="2000" dirty="0"/>
          </a:p>
          <a:p>
            <a:pPr lvl="1">
              <a:lnSpc>
                <a:spcPct val="90000"/>
              </a:lnSpc>
            </a:pPr>
            <a:r>
              <a:rPr lang="ja-JP" altLang="en-US" sz="2000" dirty="0"/>
              <a:t>規模に関する収穫</a:t>
            </a:r>
            <a:endParaRPr lang="en-US" altLang="ja-JP" sz="2000" dirty="0"/>
          </a:p>
          <a:p>
            <a:pPr lvl="1">
              <a:lnSpc>
                <a:spcPct val="90000"/>
              </a:lnSpc>
            </a:pPr>
            <a:r>
              <a:rPr lang="ja-JP" altLang="en-US" sz="2000" dirty="0"/>
              <a:t>限界生産物，平均生産物</a:t>
            </a:r>
          </a:p>
          <a:p>
            <a:pPr lvl="1">
              <a:lnSpc>
                <a:spcPct val="90000"/>
              </a:lnSpc>
            </a:pPr>
            <a:r>
              <a:rPr lang="ja-JP" altLang="en-US" sz="2000" dirty="0"/>
              <a:t>等量曲線</a:t>
            </a:r>
          </a:p>
          <a:p>
            <a:pPr>
              <a:lnSpc>
                <a:spcPct val="90000"/>
              </a:lnSpc>
            </a:pPr>
            <a:r>
              <a:rPr lang="ja-JP" altLang="en-US" sz="2400" dirty="0"/>
              <a:t>費用関数の基礎概念</a:t>
            </a:r>
          </a:p>
          <a:p>
            <a:pPr lvl="1">
              <a:lnSpc>
                <a:spcPct val="90000"/>
              </a:lnSpc>
            </a:pPr>
            <a:r>
              <a:rPr lang="ja-JP" altLang="en-US" sz="2000" dirty="0"/>
              <a:t>短期と長期</a:t>
            </a:r>
            <a:endParaRPr lang="en-US" altLang="ja-JP" sz="2000" dirty="0"/>
          </a:p>
          <a:p>
            <a:pPr lvl="1">
              <a:lnSpc>
                <a:spcPct val="90000"/>
              </a:lnSpc>
            </a:pPr>
            <a:r>
              <a:rPr lang="ja-JP" altLang="en-US" sz="2000" dirty="0"/>
              <a:t>固定費用，可変費用</a:t>
            </a:r>
          </a:p>
          <a:p>
            <a:pPr lvl="1">
              <a:lnSpc>
                <a:spcPct val="90000"/>
              </a:lnSpc>
            </a:pPr>
            <a:r>
              <a:rPr lang="ja-JP" altLang="en-US" sz="2000" dirty="0"/>
              <a:t>平均費用，限界費用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平均生産物・限界生産物の定義</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a:bodyPr>
              <a:lstStyle/>
              <a:p>
                <a:r>
                  <a:rPr lang="ja-JP" altLang="en-US" dirty="0"/>
                  <a:t>平均生産物</a:t>
                </a:r>
                <a:endParaRPr lang="en-US" altLang="ja-JP" dirty="0"/>
              </a:p>
              <a:p>
                <a:pPr lvl="1"/>
                <a:r>
                  <a:rPr lang="ja-JP" altLang="en-US" dirty="0"/>
                  <a:t>労働の</a:t>
                </a:r>
                <a14:m>
                  <m:oMath xmlns:m="http://schemas.openxmlformats.org/officeDocument/2006/math">
                    <m:r>
                      <a:rPr kumimoji="1" lang="ja-JP" altLang="en-US" b="0" i="1" smtClean="0">
                        <a:latin typeface="Cambria Math"/>
                      </a:rPr>
                      <m:t>平均生産物　</m:t>
                    </m:r>
                    <m:r>
                      <a:rPr kumimoji="1" lang="en-US" altLang="ja-JP" b="0" i="1" smtClean="0">
                        <a:latin typeface="Cambria Math"/>
                      </a:rPr>
                      <m:t>𝐴𝑃𝐿</m:t>
                    </m:r>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rPr>
                          <m:t>𝑄</m:t>
                        </m:r>
                      </m:num>
                      <m:den>
                        <m:r>
                          <a:rPr kumimoji="1" lang="en-US" altLang="ja-JP" b="0" i="1" smtClean="0">
                            <a:latin typeface="Cambria Math"/>
                          </a:rPr>
                          <m:t>𝐿</m:t>
                        </m:r>
                      </m:den>
                    </m:f>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rPr>
                          <m:t>𝐹</m:t>
                        </m:r>
                        <m:r>
                          <a:rPr kumimoji="1" lang="en-US" altLang="ja-JP" b="0" i="1" smtClean="0">
                            <a:latin typeface="Cambria Math"/>
                          </a:rPr>
                          <m:t>(</m:t>
                        </m:r>
                        <m:r>
                          <a:rPr kumimoji="1" lang="en-US" altLang="ja-JP" b="0" i="1" smtClean="0">
                            <a:latin typeface="Cambria Math"/>
                          </a:rPr>
                          <m:t>𝐾</m:t>
                        </m:r>
                        <m:r>
                          <a:rPr kumimoji="1" lang="en-US" altLang="ja-JP" b="0" i="1" smtClean="0">
                            <a:latin typeface="Cambria Math"/>
                          </a:rPr>
                          <m:t>,</m:t>
                        </m:r>
                        <m:r>
                          <a:rPr kumimoji="1" lang="en-US" altLang="ja-JP" b="0" i="1" smtClean="0">
                            <a:latin typeface="Cambria Math"/>
                          </a:rPr>
                          <m:t>𝐿</m:t>
                        </m:r>
                        <m:r>
                          <a:rPr kumimoji="1" lang="en-US" altLang="ja-JP" b="0" i="1" smtClean="0">
                            <a:latin typeface="Cambria Math"/>
                          </a:rPr>
                          <m:t>)</m:t>
                        </m:r>
                      </m:num>
                      <m:den>
                        <m:r>
                          <a:rPr kumimoji="1" lang="en-US" altLang="ja-JP" b="0" i="1" smtClean="0">
                            <a:latin typeface="Cambria Math"/>
                          </a:rPr>
                          <m:t>𝐿</m:t>
                        </m:r>
                      </m:den>
                    </m:f>
                  </m:oMath>
                </a14:m>
                <a:r>
                  <a:rPr kumimoji="1" lang="ja-JP" altLang="en-US" dirty="0"/>
                  <a:t> </a:t>
                </a:r>
                <a:endParaRPr kumimoji="1" lang="en-US" altLang="ja-JP" dirty="0"/>
              </a:p>
              <a:p>
                <a:pPr lvl="1"/>
                <a:r>
                  <a:rPr lang="ja-JP" altLang="en-US" dirty="0"/>
                  <a:t>資本の平均生産物　</a:t>
                </a:r>
                <a14:m>
                  <m:oMath xmlns:m="http://schemas.openxmlformats.org/officeDocument/2006/math">
                    <m:r>
                      <a:rPr lang="en-US" altLang="ja-JP" i="1" dirty="0">
                        <a:latin typeface="Cambria Math"/>
                      </a:rPr>
                      <m:t>𝐴𝑃𝐾</m:t>
                    </m:r>
                    <m:r>
                      <a:rPr lang="en-US" altLang="ja-JP" b="0" i="1" dirty="0" smtClean="0">
                        <a:latin typeface="Cambria Math"/>
                      </a:rPr>
                      <m:t>=</m:t>
                    </m:r>
                    <m:f>
                      <m:fPr>
                        <m:ctrlPr>
                          <a:rPr lang="en-US" altLang="ja-JP" b="0" i="1" dirty="0" smtClean="0">
                            <a:latin typeface="Cambria Math" panose="02040503050406030204" pitchFamily="18" charset="0"/>
                          </a:rPr>
                        </m:ctrlPr>
                      </m:fPr>
                      <m:num>
                        <m:r>
                          <a:rPr lang="en-US" altLang="ja-JP" b="0" i="1" dirty="0" smtClean="0">
                            <a:latin typeface="Cambria Math"/>
                          </a:rPr>
                          <m:t>𝑄</m:t>
                        </m:r>
                      </m:num>
                      <m:den>
                        <m:r>
                          <a:rPr lang="en-US" altLang="ja-JP" b="0" i="1" dirty="0" smtClean="0">
                            <a:latin typeface="Cambria Math"/>
                          </a:rPr>
                          <m:t>𝐾</m:t>
                        </m:r>
                      </m:den>
                    </m:f>
                    <m:r>
                      <a:rPr lang="en-US" altLang="ja-JP" b="0" i="1" dirty="0" smtClean="0">
                        <a:latin typeface="Cambria Math"/>
                      </a:rPr>
                      <m:t>=</m:t>
                    </m:r>
                    <m:f>
                      <m:fPr>
                        <m:ctrlPr>
                          <a:rPr lang="en-US" altLang="ja-JP" b="0" i="1" dirty="0" smtClean="0">
                            <a:latin typeface="Cambria Math" panose="02040503050406030204" pitchFamily="18" charset="0"/>
                          </a:rPr>
                        </m:ctrlPr>
                      </m:fPr>
                      <m:num>
                        <m:r>
                          <a:rPr lang="en-US" altLang="ja-JP" b="0" i="1" dirty="0" smtClean="0">
                            <a:latin typeface="Cambria Math"/>
                          </a:rPr>
                          <m:t>𝐹</m:t>
                        </m:r>
                        <m:r>
                          <a:rPr lang="en-US" altLang="ja-JP" b="0" i="1" dirty="0" smtClean="0">
                            <a:latin typeface="Cambria Math"/>
                          </a:rPr>
                          <m:t>(</m:t>
                        </m:r>
                        <m:r>
                          <a:rPr lang="en-US" altLang="ja-JP" b="0" i="1" dirty="0" smtClean="0">
                            <a:latin typeface="Cambria Math"/>
                          </a:rPr>
                          <m:t>𝐾</m:t>
                        </m:r>
                        <m:r>
                          <a:rPr lang="en-US" altLang="ja-JP" b="0" i="1" dirty="0" smtClean="0">
                            <a:latin typeface="Cambria Math"/>
                          </a:rPr>
                          <m:t>,</m:t>
                        </m:r>
                        <m:r>
                          <a:rPr lang="en-US" altLang="ja-JP" b="0" i="1" dirty="0" smtClean="0">
                            <a:latin typeface="Cambria Math"/>
                          </a:rPr>
                          <m:t>𝐿</m:t>
                        </m:r>
                        <m:r>
                          <a:rPr lang="en-US" altLang="ja-JP" b="0" i="1" dirty="0" smtClean="0">
                            <a:latin typeface="Cambria Math"/>
                          </a:rPr>
                          <m:t>)</m:t>
                        </m:r>
                      </m:num>
                      <m:den>
                        <m:r>
                          <a:rPr lang="en-US" altLang="ja-JP" i="1" dirty="0">
                            <a:latin typeface="Cambria Math" panose="02040503050406030204" pitchFamily="18" charset="0"/>
                          </a:rPr>
                          <m:t>𝐾</m:t>
                        </m:r>
                      </m:den>
                    </m:f>
                  </m:oMath>
                </a14:m>
                <a:endParaRPr kumimoji="1" lang="en-US" altLang="ja-JP" i="1" dirty="0"/>
              </a:p>
              <a:p>
                <a:r>
                  <a:rPr kumimoji="1" lang="ja-JP" altLang="en-US" dirty="0"/>
                  <a:t>限界生産物</a:t>
                </a:r>
                <a:endParaRPr kumimoji="1" lang="en-US" altLang="ja-JP" dirty="0"/>
              </a:p>
              <a:p>
                <a:pPr lvl="1"/>
                <a:r>
                  <a:rPr lang="ja-JP" altLang="en-US" dirty="0"/>
                  <a:t>労働の限界生産物　</a:t>
                </a:r>
                <a14:m>
                  <m:oMath xmlns:m="http://schemas.openxmlformats.org/officeDocument/2006/math">
                    <m:r>
                      <a:rPr lang="en-US" altLang="ja-JP" b="0" i="1" smtClean="0">
                        <a:latin typeface="Cambria Math"/>
                      </a:rPr>
                      <m:t>𝑀𝑃𝐿</m:t>
                    </m:r>
                    <m:r>
                      <a:rPr lang="en-US" altLang="ja-JP" b="0" i="1" smtClean="0">
                        <a:latin typeface="Cambria Math"/>
                      </a:rPr>
                      <m:t>=</m:t>
                    </m:r>
                    <m:f>
                      <m:fPr>
                        <m:ctrlPr>
                          <a:rPr lang="en-US" altLang="ja-JP" b="0" i="1" smtClean="0">
                            <a:latin typeface="Cambria Math" panose="02040503050406030204" pitchFamily="18" charset="0"/>
                          </a:rPr>
                        </m:ctrlPr>
                      </m:fPr>
                      <m:num>
                        <m:r>
                          <m:rPr>
                            <m:sty m:val="p"/>
                          </m:rPr>
                          <a:rPr lang="el-GR" altLang="ja-JP" b="0" i="1" smtClean="0">
                            <a:latin typeface="Cambria Math"/>
                            <a:ea typeface="Cambria Math"/>
                          </a:rPr>
                          <m:t>Δ</m:t>
                        </m:r>
                        <m:r>
                          <a:rPr lang="en-US" altLang="ja-JP" b="0" i="1" smtClean="0">
                            <a:latin typeface="Cambria Math"/>
                            <a:ea typeface="Cambria Math"/>
                          </a:rPr>
                          <m:t>𝑄</m:t>
                        </m:r>
                      </m:num>
                      <m:den>
                        <m:r>
                          <m:rPr>
                            <m:sty m:val="p"/>
                          </m:rPr>
                          <a:rPr lang="el-GR" altLang="ja-JP" b="0" i="1" smtClean="0">
                            <a:latin typeface="Cambria Math"/>
                            <a:ea typeface="Cambria Math"/>
                          </a:rPr>
                          <m:t>Δ</m:t>
                        </m:r>
                        <m:r>
                          <a:rPr lang="en-US" altLang="ja-JP" b="0" i="1" smtClean="0">
                            <a:latin typeface="Cambria Math"/>
                            <a:ea typeface="Cambria Math"/>
                          </a:rPr>
                          <m:t>𝐿</m:t>
                        </m:r>
                      </m:den>
                    </m:f>
                    <m:r>
                      <a:rPr lang="en-US" altLang="ja-JP" b="0" i="1" smtClean="0">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𝐹</m:t>
                        </m:r>
                        <m:d>
                          <m:dPr>
                            <m:ctrlPr>
                              <a:rPr lang="en-US" altLang="ja-JP" b="0" i="1" smtClean="0">
                                <a:latin typeface="Cambria Math" panose="02040503050406030204" pitchFamily="18" charset="0"/>
                              </a:rPr>
                            </m:ctrlPr>
                          </m:dPr>
                          <m:e>
                            <m:r>
                              <a:rPr lang="en-US" altLang="ja-JP" b="0" i="1" smtClean="0">
                                <a:latin typeface="Cambria Math"/>
                              </a:rPr>
                              <m:t>𝐾</m:t>
                            </m:r>
                            <m:r>
                              <a:rPr lang="en-US" altLang="ja-JP" b="0" i="1" smtClean="0">
                                <a:latin typeface="Cambria Math"/>
                              </a:rPr>
                              <m:t>,</m:t>
                            </m:r>
                            <m:r>
                              <a:rPr lang="en-US" altLang="ja-JP" b="0" i="1" smtClean="0">
                                <a:latin typeface="Cambria Math"/>
                              </a:rPr>
                              <m:t>𝐿</m:t>
                            </m:r>
                            <m:r>
                              <a:rPr lang="en-US" altLang="ja-JP" b="0" i="1" smtClean="0">
                                <a:latin typeface="Cambria Math"/>
                              </a:rPr>
                              <m:t>+</m:t>
                            </m:r>
                            <m:r>
                              <m:rPr>
                                <m:sty m:val="p"/>
                              </m:rPr>
                              <a:rPr lang="el-GR" altLang="ja-JP" b="0" i="1" smtClean="0">
                                <a:latin typeface="Cambria Math"/>
                                <a:ea typeface="Cambria Math"/>
                              </a:rPr>
                              <m:t>Δ</m:t>
                            </m:r>
                            <m:r>
                              <a:rPr lang="en-US" altLang="ja-JP" b="0" i="1" smtClean="0">
                                <a:latin typeface="Cambria Math"/>
                                <a:ea typeface="Cambria Math"/>
                              </a:rPr>
                              <m:t>𝐿</m:t>
                            </m:r>
                          </m:e>
                        </m:d>
                        <m:r>
                          <a:rPr lang="en-US" altLang="ja-JP" b="0" i="1" smtClean="0">
                            <a:latin typeface="Cambria Math"/>
                            <a:ea typeface="Cambria Math"/>
                          </a:rPr>
                          <m:t>−</m:t>
                        </m:r>
                        <m:r>
                          <a:rPr lang="en-US" altLang="ja-JP" b="0" i="1" smtClean="0">
                            <a:latin typeface="Cambria Math"/>
                            <a:ea typeface="Cambria Math"/>
                          </a:rPr>
                          <m:t>𝐹</m:t>
                        </m:r>
                        <m:r>
                          <a:rPr lang="en-US" altLang="ja-JP" b="0" i="1" smtClean="0">
                            <a:latin typeface="Cambria Math"/>
                            <a:ea typeface="Cambria Math"/>
                          </a:rPr>
                          <m:t>(</m:t>
                        </m:r>
                        <m:r>
                          <a:rPr lang="en-US" altLang="ja-JP" b="0" i="1" smtClean="0">
                            <a:latin typeface="Cambria Math" panose="02040503050406030204" pitchFamily="18" charset="0"/>
                            <a:ea typeface="Cambria Math"/>
                          </a:rPr>
                          <m:t>𝐾</m:t>
                        </m:r>
                        <m:r>
                          <a:rPr lang="en-US" altLang="ja-JP" b="0" i="1" smtClean="0">
                            <a:latin typeface="Cambria Math"/>
                            <a:ea typeface="Cambria Math"/>
                          </a:rPr>
                          <m:t>,</m:t>
                        </m:r>
                        <m:r>
                          <a:rPr lang="en-US" altLang="ja-JP" b="0" i="1" smtClean="0">
                            <a:latin typeface="Cambria Math"/>
                            <a:ea typeface="Cambria Math"/>
                          </a:rPr>
                          <m:t>𝐿</m:t>
                        </m:r>
                        <m:r>
                          <a:rPr lang="en-US" altLang="ja-JP" b="0" i="1" smtClean="0">
                            <a:latin typeface="Cambria Math"/>
                            <a:ea typeface="Cambria Math"/>
                          </a:rPr>
                          <m:t>)</m:t>
                        </m:r>
                      </m:num>
                      <m:den>
                        <m:r>
                          <m:rPr>
                            <m:sty m:val="p"/>
                          </m:rPr>
                          <a:rPr lang="el-GR" altLang="ja-JP" b="0" i="1" smtClean="0">
                            <a:latin typeface="Cambria Math"/>
                            <a:ea typeface="Cambria Math"/>
                          </a:rPr>
                          <m:t>Δ</m:t>
                        </m:r>
                        <m:r>
                          <a:rPr lang="en-US" altLang="ja-JP" b="0" i="1" smtClean="0">
                            <a:latin typeface="Cambria Math"/>
                            <a:ea typeface="Cambria Math"/>
                          </a:rPr>
                          <m:t>𝐿</m:t>
                        </m:r>
                      </m:den>
                    </m:f>
                  </m:oMath>
                </a14:m>
                <a:endParaRPr kumimoji="1" lang="en-US" altLang="ja-JP" dirty="0"/>
              </a:p>
              <a:p>
                <a:pPr lvl="1"/>
                <a:r>
                  <a:rPr lang="ja-JP" altLang="en-US" dirty="0"/>
                  <a:t>資本の限界生産物　</a:t>
                </a:r>
                <a14:m>
                  <m:oMath xmlns:m="http://schemas.openxmlformats.org/officeDocument/2006/math">
                    <m:r>
                      <a:rPr lang="en-US" altLang="ja-JP" b="0" i="1" smtClean="0">
                        <a:latin typeface="Cambria Math"/>
                      </a:rPr>
                      <m:t>𝑀𝑃𝐾</m:t>
                    </m:r>
                    <m:r>
                      <a:rPr lang="en-US" altLang="ja-JP" b="0" i="1" smtClean="0">
                        <a:latin typeface="Cambria Math"/>
                      </a:rPr>
                      <m:t>=</m:t>
                    </m:r>
                    <m:f>
                      <m:fPr>
                        <m:ctrlPr>
                          <a:rPr lang="en-US" altLang="ja-JP" b="0" i="1" smtClean="0">
                            <a:latin typeface="Cambria Math" panose="02040503050406030204" pitchFamily="18" charset="0"/>
                          </a:rPr>
                        </m:ctrlPr>
                      </m:fPr>
                      <m:num>
                        <m:r>
                          <m:rPr>
                            <m:sty m:val="p"/>
                          </m:rPr>
                          <a:rPr lang="el-GR" altLang="ja-JP" b="0" i="1" smtClean="0">
                            <a:latin typeface="Cambria Math"/>
                            <a:ea typeface="Cambria Math"/>
                          </a:rPr>
                          <m:t>Δ</m:t>
                        </m:r>
                        <m:r>
                          <a:rPr lang="en-US" altLang="ja-JP" b="0" i="1" smtClean="0">
                            <a:latin typeface="Cambria Math"/>
                            <a:ea typeface="Cambria Math"/>
                          </a:rPr>
                          <m:t>𝑄</m:t>
                        </m:r>
                      </m:num>
                      <m:den>
                        <m:r>
                          <m:rPr>
                            <m:sty m:val="p"/>
                          </m:rPr>
                          <a:rPr lang="el-GR" altLang="ja-JP" b="0" i="1" smtClean="0">
                            <a:latin typeface="Cambria Math"/>
                            <a:ea typeface="Cambria Math"/>
                          </a:rPr>
                          <m:t>Δ</m:t>
                        </m:r>
                        <m:r>
                          <a:rPr lang="en-US" altLang="ja-JP" b="0" i="1" smtClean="0">
                            <a:latin typeface="Cambria Math" panose="02040503050406030204" pitchFamily="18" charset="0"/>
                            <a:ea typeface="Cambria Math"/>
                          </a:rPr>
                          <m:t>𝐾</m:t>
                        </m:r>
                      </m:den>
                    </m:f>
                    <m:r>
                      <a:rPr lang="en-US" altLang="ja-JP" b="0" i="1" smtClean="0">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𝐹</m:t>
                        </m:r>
                        <m:d>
                          <m:dPr>
                            <m:ctrlPr>
                              <a:rPr lang="en-US" altLang="ja-JP" b="0" i="1" smtClean="0">
                                <a:latin typeface="Cambria Math" panose="02040503050406030204" pitchFamily="18" charset="0"/>
                              </a:rPr>
                            </m:ctrlPr>
                          </m:dPr>
                          <m:e>
                            <m:r>
                              <a:rPr lang="en-US" altLang="ja-JP" b="0" i="1" smtClean="0">
                                <a:latin typeface="Cambria Math"/>
                              </a:rPr>
                              <m:t>𝐾</m:t>
                            </m:r>
                            <m:r>
                              <a:rPr lang="en-US" altLang="ja-JP" b="0" i="1" smtClean="0">
                                <a:latin typeface="Cambria Math"/>
                              </a:rPr>
                              <m:t>+</m:t>
                            </m:r>
                            <m:r>
                              <m:rPr>
                                <m:sty m:val="p"/>
                              </m:rPr>
                              <a:rPr lang="el-GR" altLang="ja-JP" b="0" i="1" smtClean="0">
                                <a:latin typeface="Cambria Math"/>
                                <a:ea typeface="Cambria Math"/>
                              </a:rPr>
                              <m:t>Δ</m:t>
                            </m:r>
                            <m:r>
                              <a:rPr lang="en-US" altLang="ja-JP" b="0" i="1" smtClean="0">
                                <a:latin typeface="Cambria Math"/>
                                <a:ea typeface="Cambria Math"/>
                              </a:rPr>
                              <m:t>𝐾</m:t>
                            </m:r>
                            <m:r>
                              <a:rPr lang="en-US" altLang="ja-JP" b="0" i="1" smtClean="0">
                                <a:latin typeface="Cambria Math"/>
                                <a:ea typeface="Cambria Math"/>
                              </a:rPr>
                              <m:t>,</m:t>
                            </m:r>
                            <m:r>
                              <a:rPr lang="en-US" altLang="ja-JP" b="0" i="1" smtClean="0">
                                <a:latin typeface="Cambria Math"/>
                                <a:ea typeface="Cambria Math"/>
                              </a:rPr>
                              <m:t>𝐿</m:t>
                            </m:r>
                          </m:e>
                        </m:d>
                        <m:r>
                          <a:rPr lang="en-US" altLang="ja-JP" b="0" i="1" smtClean="0">
                            <a:latin typeface="Cambria Math"/>
                            <a:ea typeface="Cambria Math"/>
                          </a:rPr>
                          <m:t>−</m:t>
                        </m:r>
                        <m:r>
                          <a:rPr lang="en-US" altLang="ja-JP" b="0" i="1" smtClean="0">
                            <a:latin typeface="Cambria Math"/>
                            <a:ea typeface="Cambria Math"/>
                          </a:rPr>
                          <m:t>𝐹</m:t>
                        </m:r>
                        <m:r>
                          <a:rPr lang="en-US" altLang="ja-JP" b="0" i="1" smtClean="0">
                            <a:latin typeface="Cambria Math"/>
                            <a:ea typeface="Cambria Math"/>
                          </a:rPr>
                          <m:t>(</m:t>
                        </m:r>
                        <m:r>
                          <a:rPr lang="en-US" altLang="ja-JP" b="0" i="1" smtClean="0">
                            <a:latin typeface="Cambria Math"/>
                            <a:ea typeface="Cambria Math"/>
                          </a:rPr>
                          <m:t>𝐾</m:t>
                        </m:r>
                        <m:r>
                          <a:rPr lang="en-US" altLang="ja-JP" b="0" i="1" smtClean="0">
                            <a:latin typeface="Cambria Math"/>
                            <a:ea typeface="Cambria Math"/>
                          </a:rPr>
                          <m:t>,</m:t>
                        </m:r>
                        <m:r>
                          <a:rPr lang="en-US" altLang="ja-JP" b="0" i="1" smtClean="0">
                            <a:latin typeface="Cambria Math"/>
                            <a:ea typeface="Cambria Math"/>
                          </a:rPr>
                          <m:t>𝐿</m:t>
                        </m:r>
                        <m:r>
                          <a:rPr lang="en-US" altLang="ja-JP" b="0" i="1" smtClean="0">
                            <a:latin typeface="Cambria Math"/>
                            <a:ea typeface="Cambria Math"/>
                          </a:rPr>
                          <m:t>)</m:t>
                        </m:r>
                      </m:num>
                      <m:den>
                        <m:r>
                          <m:rPr>
                            <m:sty m:val="p"/>
                          </m:rPr>
                          <a:rPr lang="el-GR" altLang="ja-JP" b="0" i="1" smtClean="0">
                            <a:latin typeface="Cambria Math"/>
                            <a:ea typeface="Cambria Math"/>
                          </a:rPr>
                          <m:t>Δ</m:t>
                        </m:r>
                        <m:r>
                          <a:rPr lang="en-US" altLang="ja-JP" b="0" i="1" smtClean="0">
                            <a:latin typeface="Cambria Math"/>
                            <a:ea typeface="Cambria Math"/>
                          </a:rPr>
                          <m:t>𝐾</m:t>
                        </m:r>
                      </m:den>
                    </m:f>
                  </m:oMath>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481" t="-22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970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ja-JP" altLang="en-US" dirty="0"/>
              <a:t>平均生産物と限界生産物</a:t>
            </a:r>
            <a:br>
              <a:rPr lang="en-US" altLang="ja-JP" dirty="0"/>
            </a:br>
            <a:r>
              <a:rPr lang="ja-JP" altLang="en-US" dirty="0"/>
              <a:t>→労働の限界生産物は低減することを表す、</a:t>
            </a:r>
            <a:r>
              <a:rPr lang="en-US" altLang="ja-JP" dirty="0"/>
              <a:t>L</a:t>
            </a:r>
            <a:r>
              <a:rPr lang="ja-JP" altLang="en-US" dirty="0"/>
              <a:t>の増加とともに</a:t>
            </a:r>
            <a:br>
              <a:rPr lang="en-US" altLang="ja-JP" dirty="0"/>
            </a:br>
            <a:r>
              <a:rPr lang="ja-JP" altLang="en-US" dirty="0"/>
              <a:t>→傾きが緩やかになって行く</a:t>
            </a:r>
          </a:p>
        </p:txBody>
      </p:sp>
      <p:sp>
        <p:nvSpPr>
          <p:cNvPr id="15364" name="Line 4"/>
          <p:cNvSpPr>
            <a:spLocks noChangeShapeType="1"/>
          </p:cNvSpPr>
          <p:nvPr/>
        </p:nvSpPr>
        <p:spPr bwMode="auto">
          <a:xfrm>
            <a:off x="1187450" y="5805488"/>
            <a:ext cx="655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65" name="Line 5"/>
          <p:cNvSpPr>
            <a:spLocks noChangeShapeType="1"/>
          </p:cNvSpPr>
          <p:nvPr/>
        </p:nvSpPr>
        <p:spPr bwMode="auto">
          <a:xfrm flipV="1">
            <a:off x="1187450" y="16287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67" name="Text Box 7"/>
          <p:cNvSpPr txBox="1">
            <a:spLocks noChangeArrowheads="1"/>
          </p:cNvSpPr>
          <p:nvPr/>
        </p:nvSpPr>
        <p:spPr bwMode="auto">
          <a:xfrm>
            <a:off x="7596188" y="5876925"/>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L</a:t>
            </a:r>
          </a:p>
        </p:txBody>
      </p:sp>
      <p:sp>
        <p:nvSpPr>
          <p:cNvPr id="15368" name="Text Box 8"/>
          <p:cNvSpPr txBox="1">
            <a:spLocks noChangeArrowheads="1"/>
          </p:cNvSpPr>
          <p:nvPr/>
        </p:nvSpPr>
        <p:spPr bwMode="auto">
          <a:xfrm>
            <a:off x="684213" y="14843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cs typeface="Times New Roman" pitchFamily="18" charset="0"/>
              </a:rPr>
              <a:t>Q</a:t>
            </a:r>
          </a:p>
        </p:txBody>
      </p:sp>
      <p:sp>
        <p:nvSpPr>
          <p:cNvPr id="15369" name="Arc 9"/>
          <p:cNvSpPr>
            <a:spLocks/>
          </p:cNvSpPr>
          <p:nvPr/>
        </p:nvSpPr>
        <p:spPr bwMode="auto">
          <a:xfrm flipH="1">
            <a:off x="1187450" y="2205038"/>
            <a:ext cx="5040313" cy="3600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0" name="Line 10"/>
          <p:cNvSpPr>
            <a:spLocks noChangeShapeType="1"/>
          </p:cNvSpPr>
          <p:nvPr/>
        </p:nvSpPr>
        <p:spPr bwMode="auto">
          <a:xfrm flipV="1">
            <a:off x="1187450" y="2708275"/>
            <a:ext cx="2447925"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1" name="Line 11"/>
          <p:cNvSpPr>
            <a:spLocks noChangeShapeType="1"/>
          </p:cNvSpPr>
          <p:nvPr/>
        </p:nvSpPr>
        <p:spPr bwMode="auto">
          <a:xfrm>
            <a:off x="3635375" y="2708275"/>
            <a:ext cx="0"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2" name="Text Box 12"/>
          <p:cNvSpPr txBox="1">
            <a:spLocks noChangeArrowheads="1"/>
          </p:cNvSpPr>
          <p:nvPr/>
        </p:nvSpPr>
        <p:spPr bwMode="auto">
          <a:xfrm>
            <a:off x="3492500" y="58054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L</a:t>
            </a:r>
            <a:r>
              <a:rPr lang="en-US" altLang="ja-JP" sz="2400" baseline="-25000">
                <a:latin typeface="Times New Roman" pitchFamily="18" charset="0"/>
                <a:cs typeface="Times New Roman" pitchFamily="18" charset="0"/>
              </a:rPr>
              <a:t>0</a:t>
            </a:r>
          </a:p>
        </p:txBody>
      </p:sp>
      <p:sp>
        <p:nvSpPr>
          <p:cNvPr id="15373" name="Line 13"/>
          <p:cNvSpPr>
            <a:spLocks noChangeShapeType="1"/>
          </p:cNvSpPr>
          <p:nvPr/>
        </p:nvSpPr>
        <p:spPr bwMode="auto">
          <a:xfrm flipH="1">
            <a:off x="1187450" y="2708275"/>
            <a:ext cx="24479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4" name="Text Box 14"/>
          <p:cNvSpPr txBox="1">
            <a:spLocks noChangeArrowheads="1"/>
          </p:cNvSpPr>
          <p:nvPr/>
        </p:nvSpPr>
        <p:spPr bwMode="auto">
          <a:xfrm>
            <a:off x="611188"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0</a:t>
            </a:r>
          </a:p>
        </p:txBody>
      </p:sp>
      <p:sp>
        <p:nvSpPr>
          <p:cNvPr id="15376" name="Arc 16"/>
          <p:cNvSpPr>
            <a:spLocks/>
          </p:cNvSpPr>
          <p:nvPr/>
        </p:nvSpPr>
        <p:spPr bwMode="auto">
          <a:xfrm>
            <a:off x="1619250" y="5229225"/>
            <a:ext cx="431800"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7" name="Line 17"/>
          <p:cNvSpPr>
            <a:spLocks noChangeShapeType="1"/>
          </p:cNvSpPr>
          <p:nvPr/>
        </p:nvSpPr>
        <p:spPr bwMode="auto">
          <a:xfrm>
            <a:off x="3635375" y="2708275"/>
            <a:ext cx="100806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8" name="Line 18"/>
          <p:cNvSpPr>
            <a:spLocks noChangeShapeType="1"/>
          </p:cNvSpPr>
          <p:nvPr/>
        </p:nvSpPr>
        <p:spPr bwMode="auto">
          <a:xfrm>
            <a:off x="4643438" y="2420938"/>
            <a:ext cx="0"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9" name="Line 19"/>
          <p:cNvSpPr>
            <a:spLocks noChangeShapeType="1"/>
          </p:cNvSpPr>
          <p:nvPr/>
        </p:nvSpPr>
        <p:spPr bwMode="auto">
          <a:xfrm flipV="1">
            <a:off x="3635375" y="2420938"/>
            <a:ext cx="1008063"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0" name="Text Box 20"/>
          <p:cNvSpPr txBox="1">
            <a:spLocks noChangeArrowheads="1"/>
          </p:cNvSpPr>
          <p:nvPr/>
        </p:nvSpPr>
        <p:spPr bwMode="auto">
          <a:xfrm>
            <a:off x="3851275" y="27813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L</a:t>
            </a:r>
          </a:p>
        </p:txBody>
      </p:sp>
      <p:sp>
        <p:nvSpPr>
          <p:cNvPr id="15381" name="Text Box 21"/>
          <p:cNvSpPr txBox="1">
            <a:spLocks noChangeArrowheads="1"/>
          </p:cNvSpPr>
          <p:nvPr/>
        </p:nvSpPr>
        <p:spPr bwMode="auto">
          <a:xfrm>
            <a:off x="4787900"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Q</a:t>
            </a:r>
          </a:p>
        </p:txBody>
      </p:sp>
      <p:sp>
        <p:nvSpPr>
          <p:cNvPr id="15383" name="Arc 23"/>
          <p:cNvSpPr>
            <a:spLocks/>
          </p:cNvSpPr>
          <p:nvPr/>
        </p:nvSpPr>
        <p:spPr bwMode="auto">
          <a:xfrm>
            <a:off x="4211638" y="2565400"/>
            <a:ext cx="73025" cy="1428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84" name="Line 24"/>
          <p:cNvSpPr>
            <a:spLocks noChangeShapeType="1"/>
          </p:cNvSpPr>
          <p:nvPr/>
        </p:nvSpPr>
        <p:spPr bwMode="auto">
          <a:xfrm flipH="1">
            <a:off x="2051050" y="4797425"/>
            <a:ext cx="12255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5" name="Text Box 25"/>
          <p:cNvSpPr txBox="1">
            <a:spLocks noChangeArrowheads="1"/>
          </p:cNvSpPr>
          <p:nvPr/>
        </p:nvSpPr>
        <p:spPr bwMode="auto">
          <a:xfrm>
            <a:off x="3276600" y="45085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APL</a:t>
            </a:r>
          </a:p>
        </p:txBody>
      </p:sp>
      <p:sp>
        <p:nvSpPr>
          <p:cNvPr id="15386" name="Line 26"/>
          <p:cNvSpPr>
            <a:spLocks noChangeShapeType="1"/>
          </p:cNvSpPr>
          <p:nvPr/>
        </p:nvSpPr>
        <p:spPr bwMode="auto">
          <a:xfrm flipH="1">
            <a:off x="4356100" y="1916113"/>
            <a:ext cx="3603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7" name="Text Box 27"/>
          <p:cNvSpPr txBox="1">
            <a:spLocks noChangeArrowheads="1"/>
          </p:cNvSpPr>
          <p:nvPr/>
        </p:nvSpPr>
        <p:spPr bwMode="auto">
          <a:xfrm>
            <a:off x="4716463" y="162877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cs typeface="Times New Roman" pitchFamily="18" charset="0"/>
              </a:rPr>
              <a:t>MPL</a:t>
            </a:r>
          </a:p>
        </p:txBody>
      </p:sp>
      <p:sp>
        <p:nvSpPr>
          <p:cNvPr id="15390" name="Text Box 30"/>
          <p:cNvSpPr txBox="1">
            <a:spLocks noChangeArrowheads="1"/>
          </p:cNvSpPr>
          <p:nvPr/>
        </p:nvSpPr>
        <p:spPr bwMode="auto">
          <a:xfrm>
            <a:off x="6084888" y="3284538"/>
            <a:ext cx="259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MPL</a:t>
            </a:r>
            <a:r>
              <a:rPr lang="ja-JP" altLang="en-US" sz="2000" dirty="0">
                <a:latin typeface="Times New Roman" pitchFamily="18" charset="0"/>
                <a:cs typeface="Times New Roman" pitchFamily="18" charset="0"/>
              </a:rPr>
              <a:t>は</a:t>
            </a:r>
            <a:r>
              <a:rPr lang="en-US" altLang="ja-JP" sz="2000" i="1" dirty="0">
                <a:latin typeface="Times New Roman" pitchFamily="18" charset="0"/>
                <a:cs typeface="Times New Roman" pitchFamily="18" charset="0"/>
              </a:rPr>
              <a:t>L</a:t>
            </a:r>
            <a:r>
              <a:rPr lang="ja-JP" altLang="en-US" sz="2000" dirty="0">
                <a:latin typeface="Times New Roman" pitchFamily="18" charset="0"/>
                <a:cs typeface="Times New Roman" pitchFamily="18" charset="0"/>
              </a:rPr>
              <a:t>の減少関数</a:t>
            </a:r>
          </a:p>
        </p:txBody>
      </p:sp>
      <mc:AlternateContent xmlns:mc="http://schemas.openxmlformats.org/markup-compatibility/2006" xmlns:a14="http://schemas.microsoft.com/office/drawing/2010/main">
        <mc:Choice Requires="a14">
          <p:sp>
            <p:nvSpPr>
              <p:cNvPr id="2" name="テキスト ボックス 1"/>
              <p:cNvSpPr txBox="1"/>
              <p:nvPr/>
            </p:nvSpPr>
            <p:spPr>
              <a:xfrm>
                <a:off x="6222409" y="2009922"/>
                <a:ext cx="21245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a:rPr>
                        <m:t>𝑄</m:t>
                      </m:r>
                      <m:r>
                        <a:rPr lang="en-US" altLang="ja-JP" sz="2400" b="0" i="1" smtClean="0">
                          <a:latin typeface="Cambria Math"/>
                        </a:rPr>
                        <m:t>=</m:t>
                      </m:r>
                      <m:r>
                        <a:rPr lang="en-US" altLang="ja-JP" sz="2400" b="0" i="1" smtClean="0">
                          <a:latin typeface="Cambria Math"/>
                        </a:rPr>
                        <m:t>𝐹</m:t>
                      </m:r>
                      <m:d>
                        <m:dPr>
                          <m:ctrlPr>
                            <a:rPr lang="en-US" altLang="ja-JP" sz="2400" b="0" i="1" smtClean="0">
                              <a:latin typeface="Cambria Math" panose="02040503050406030204" pitchFamily="18" charset="0"/>
                            </a:rPr>
                          </m:ctrlPr>
                        </m:dPr>
                        <m:e>
                          <m:acc>
                            <m:accPr>
                              <m:chr m:val="̅"/>
                              <m:ctrlPr>
                                <a:rPr lang="en-US" altLang="ja-JP" sz="2400" b="0" i="1" smtClean="0">
                                  <a:latin typeface="Cambria Math" panose="02040503050406030204" pitchFamily="18" charset="0"/>
                                </a:rPr>
                              </m:ctrlPr>
                            </m:accPr>
                            <m:e>
                              <m:r>
                                <a:rPr lang="en-US" altLang="ja-JP" sz="2400" b="0" i="1" smtClean="0">
                                  <a:latin typeface="Cambria Math"/>
                                </a:rPr>
                                <m:t>𝐾</m:t>
                              </m:r>
                            </m:e>
                          </m:acc>
                          <m:r>
                            <a:rPr lang="en-US" altLang="ja-JP" sz="2400" b="0" i="1" smtClean="0">
                              <a:latin typeface="Cambria Math"/>
                            </a:rPr>
                            <m:t>,</m:t>
                          </m:r>
                          <m:r>
                            <a:rPr lang="en-US" altLang="ja-JP" sz="2400" b="0" i="1" smtClean="0">
                              <a:latin typeface="Cambria Math"/>
                            </a:rPr>
                            <m:t>𝐿</m:t>
                          </m:r>
                        </m:e>
                      </m:d>
                    </m:oMath>
                  </m:oMathPara>
                </a14:m>
                <a:endParaRPr kumimoji="1" lang="ja-JP" altLang="en-US" sz="2400" i="1"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222409" y="2009922"/>
                <a:ext cx="2124546" cy="461665"/>
              </a:xfrm>
              <a:prstGeom prst="rect">
                <a:avLst/>
              </a:prstGeom>
              <a:blipFill rotWithShape="1">
                <a:blip r:embed="rId2"/>
                <a:stretch>
                  <a:fillRect b="-16000"/>
                </a:stretch>
              </a:blipFill>
            </p:spPr>
            <p:txBody>
              <a:bodyPr/>
              <a:lstStyle/>
              <a:p>
                <a:r>
                  <a:rPr lang="ja-JP"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ja-JP" altLang="en-US" dirty="0"/>
              <a:t>平均生産物と限界生産物</a:t>
            </a:r>
            <a:r>
              <a:rPr lang="en-US" altLang="ja-JP" dirty="0"/>
              <a:t>(2)</a:t>
            </a:r>
            <a:br>
              <a:rPr lang="en-US" altLang="ja-JP" dirty="0"/>
            </a:br>
            <a:r>
              <a:rPr lang="ja-JP" altLang="en-US" dirty="0"/>
              <a:t>→追加的な貢献は少なくなって行く</a:t>
            </a:r>
            <a:br>
              <a:rPr lang="en-US" altLang="ja-JP" dirty="0"/>
            </a:br>
            <a:r>
              <a:rPr lang="ja-JP" altLang="en-US" dirty="0"/>
              <a:t>アンバランンスになって行く</a:t>
            </a:r>
            <a:br>
              <a:rPr lang="en-US" altLang="ja-JP" dirty="0"/>
            </a:br>
            <a:endParaRPr lang="en-US" altLang="ja-JP" dirty="0"/>
          </a:p>
        </p:txBody>
      </p:sp>
      <p:sp>
        <p:nvSpPr>
          <p:cNvPr id="26627" name="Line 3"/>
          <p:cNvSpPr>
            <a:spLocks noChangeShapeType="1"/>
          </p:cNvSpPr>
          <p:nvPr/>
        </p:nvSpPr>
        <p:spPr bwMode="auto">
          <a:xfrm>
            <a:off x="1187450" y="5805488"/>
            <a:ext cx="655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8" name="Line 4"/>
          <p:cNvSpPr>
            <a:spLocks noChangeShapeType="1"/>
          </p:cNvSpPr>
          <p:nvPr/>
        </p:nvSpPr>
        <p:spPr bwMode="auto">
          <a:xfrm flipV="1">
            <a:off x="1187450" y="16287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9" name="Text Box 5"/>
          <p:cNvSpPr txBox="1">
            <a:spLocks noChangeArrowheads="1"/>
          </p:cNvSpPr>
          <p:nvPr/>
        </p:nvSpPr>
        <p:spPr bwMode="auto">
          <a:xfrm>
            <a:off x="7596188" y="5876925"/>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K</a:t>
            </a:r>
          </a:p>
        </p:txBody>
      </p:sp>
      <p:sp>
        <p:nvSpPr>
          <p:cNvPr id="26630" name="Text Box 6"/>
          <p:cNvSpPr txBox="1">
            <a:spLocks noChangeArrowheads="1"/>
          </p:cNvSpPr>
          <p:nvPr/>
        </p:nvSpPr>
        <p:spPr bwMode="auto">
          <a:xfrm>
            <a:off x="684213" y="14843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cs typeface="Times New Roman" pitchFamily="18" charset="0"/>
              </a:rPr>
              <a:t>Q</a:t>
            </a:r>
          </a:p>
        </p:txBody>
      </p:sp>
      <p:sp>
        <p:nvSpPr>
          <p:cNvPr id="26631" name="Arc 7"/>
          <p:cNvSpPr>
            <a:spLocks/>
          </p:cNvSpPr>
          <p:nvPr/>
        </p:nvSpPr>
        <p:spPr bwMode="auto">
          <a:xfrm flipH="1">
            <a:off x="1187450" y="2205038"/>
            <a:ext cx="5040313" cy="3600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32" name="Line 8"/>
          <p:cNvSpPr>
            <a:spLocks noChangeShapeType="1"/>
          </p:cNvSpPr>
          <p:nvPr/>
        </p:nvSpPr>
        <p:spPr bwMode="auto">
          <a:xfrm flipV="1">
            <a:off x="1187450" y="2708275"/>
            <a:ext cx="2447925"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3" name="Line 9"/>
          <p:cNvSpPr>
            <a:spLocks noChangeShapeType="1"/>
          </p:cNvSpPr>
          <p:nvPr/>
        </p:nvSpPr>
        <p:spPr bwMode="auto">
          <a:xfrm>
            <a:off x="3635375" y="2708275"/>
            <a:ext cx="0"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4" name="Text Box 10"/>
          <p:cNvSpPr txBox="1">
            <a:spLocks noChangeArrowheads="1"/>
          </p:cNvSpPr>
          <p:nvPr/>
        </p:nvSpPr>
        <p:spPr bwMode="auto">
          <a:xfrm>
            <a:off x="3492500" y="58054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K</a:t>
            </a:r>
            <a:r>
              <a:rPr lang="en-US" altLang="ja-JP" sz="2400" baseline="-25000">
                <a:latin typeface="Times New Roman" pitchFamily="18" charset="0"/>
                <a:cs typeface="Times New Roman" pitchFamily="18" charset="0"/>
              </a:rPr>
              <a:t>0</a:t>
            </a:r>
          </a:p>
        </p:txBody>
      </p:sp>
      <p:sp>
        <p:nvSpPr>
          <p:cNvPr id="26635" name="Line 11"/>
          <p:cNvSpPr>
            <a:spLocks noChangeShapeType="1"/>
          </p:cNvSpPr>
          <p:nvPr/>
        </p:nvSpPr>
        <p:spPr bwMode="auto">
          <a:xfrm flipH="1">
            <a:off x="1187450" y="2708275"/>
            <a:ext cx="24479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6" name="Text Box 12"/>
          <p:cNvSpPr txBox="1">
            <a:spLocks noChangeArrowheads="1"/>
          </p:cNvSpPr>
          <p:nvPr/>
        </p:nvSpPr>
        <p:spPr bwMode="auto">
          <a:xfrm>
            <a:off x="611188"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0</a:t>
            </a:r>
          </a:p>
        </p:txBody>
      </p:sp>
      <p:sp>
        <p:nvSpPr>
          <p:cNvPr id="26637" name="Arc 13"/>
          <p:cNvSpPr>
            <a:spLocks/>
          </p:cNvSpPr>
          <p:nvPr/>
        </p:nvSpPr>
        <p:spPr bwMode="auto">
          <a:xfrm>
            <a:off x="1619250" y="5229225"/>
            <a:ext cx="431800"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38" name="Line 14"/>
          <p:cNvSpPr>
            <a:spLocks noChangeShapeType="1"/>
          </p:cNvSpPr>
          <p:nvPr/>
        </p:nvSpPr>
        <p:spPr bwMode="auto">
          <a:xfrm>
            <a:off x="3635375" y="2708275"/>
            <a:ext cx="100806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9" name="Line 15"/>
          <p:cNvSpPr>
            <a:spLocks noChangeShapeType="1"/>
          </p:cNvSpPr>
          <p:nvPr/>
        </p:nvSpPr>
        <p:spPr bwMode="auto">
          <a:xfrm>
            <a:off x="4643438" y="2420938"/>
            <a:ext cx="0"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0" name="Line 16"/>
          <p:cNvSpPr>
            <a:spLocks noChangeShapeType="1"/>
          </p:cNvSpPr>
          <p:nvPr/>
        </p:nvSpPr>
        <p:spPr bwMode="auto">
          <a:xfrm flipV="1">
            <a:off x="3635375" y="2420938"/>
            <a:ext cx="1008063"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1" name="Text Box 17"/>
          <p:cNvSpPr txBox="1">
            <a:spLocks noChangeArrowheads="1"/>
          </p:cNvSpPr>
          <p:nvPr/>
        </p:nvSpPr>
        <p:spPr bwMode="auto">
          <a:xfrm>
            <a:off x="3851275" y="27813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K</a:t>
            </a:r>
          </a:p>
        </p:txBody>
      </p:sp>
      <p:sp>
        <p:nvSpPr>
          <p:cNvPr id="26642" name="Text Box 18"/>
          <p:cNvSpPr txBox="1">
            <a:spLocks noChangeArrowheads="1"/>
          </p:cNvSpPr>
          <p:nvPr/>
        </p:nvSpPr>
        <p:spPr bwMode="auto">
          <a:xfrm>
            <a:off x="4787900"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Q</a:t>
            </a:r>
          </a:p>
        </p:txBody>
      </p:sp>
      <p:sp>
        <p:nvSpPr>
          <p:cNvPr id="26643" name="Arc 19"/>
          <p:cNvSpPr>
            <a:spLocks/>
          </p:cNvSpPr>
          <p:nvPr/>
        </p:nvSpPr>
        <p:spPr bwMode="auto">
          <a:xfrm>
            <a:off x="4211638" y="2565400"/>
            <a:ext cx="73025" cy="1428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44" name="Line 20"/>
          <p:cNvSpPr>
            <a:spLocks noChangeShapeType="1"/>
          </p:cNvSpPr>
          <p:nvPr/>
        </p:nvSpPr>
        <p:spPr bwMode="auto">
          <a:xfrm flipH="1">
            <a:off x="2051050" y="4797425"/>
            <a:ext cx="12255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5" name="Text Box 21"/>
          <p:cNvSpPr txBox="1">
            <a:spLocks noChangeArrowheads="1"/>
          </p:cNvSpPr>
          <p:nvPr/>
        </p:nvSpPr>
        <p:spPr bwMode="auto">
          <a:xfrm>
            <a:off x="3276600" y="45085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APK</a:t>
            </a:r>
          </a:p>
        </p:txBody>
      </p:sp>
      <p:sp>
        <p:nvSpPr>
          <p:cNvPr id="26646" name="Line 22"/>
          <p:cNvSpPr>
            <a:spLocks noChangeShapeType="1"/>
          </p:cNvSpPr>
          <p:nvPr/>
        </p:nvSpPr>
        <p:spPr bwMode="auto">
          <a:xfrm flipH="1">
            <a:off x="4356100" y="1916113"/>
            <a:ext cx="3603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7" name="Text Box 23"/>
          <p:cNvSpPr txBox="1">
            <a:spLocks noChangeArrowheads="1"/>
          </p:cNvSpPr>
          <p:nvPr/>
        </p:nvSpPr>
        <p:spPr bwMode="auto">
          <a:xfrm>
            <a:off x="4716463" y="162877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MPK</a:t>
            </a:r>
          </a:p>
        </p:txBody>
      </p:sp>
      <p:sp>
        <p:nvSpPr>
          <p:cNvPr id="26649" name="Text Box 25"/>
          <p:cNvSpPr txBox="1">
            <a:spLocks noChangeArrowheads="1"/>
          </p:cNvSpPr>
          <p:nvPr/>
        </p:nvSpPr>
        <p:spPr bwMode="auto">
          <a:xfrm>
            <a:off x="5598514" y="3429000"/>
            <a:ext cx="2879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MPK</a:t>
            </a:r>
            <a:r>
              <a:rPr lang="ja-JP" altLang="en-US" sz="2000" dirty="0">
                <a:latin typeface="Times New Roman" pitchFamily="18" charset="0"/>
                <a:cs typeface="Times New Roman" pitchFamily="18" charset="0"/>
              </a:rPr>
              <a:t>は</a:t>
            </a:r>
            <a:r>
              <a:rPr lang="en-US" altLang="ja-JP" sz="2000" i="1" dirty="0">
                <a:latin typeface="Times New Roman" pitchFamily="18" charset="0"/>
                <a:cs typeface="Times New Roman" pitchFamily="18" charset="0"/>
              </a:rPr>
              <a:t>K</a:t>
            </a:r>
            <a:r>
              <a:rPr lang="ja-JP" altLang="en-US" sz="2000" dirty="0">
                <a:latin typeface="Times New Roman" pitchFamily="18" charset="0"/>
                <a:cs typeface="Times New Roman" pitchFamily="18" charset="0"/>
              </a:rPr>
              <a:t>の減少関数</a:t>
            </a:r>
          </a:p>
        </p:txBody>
      </p:sp>
      <mc:AlternateContent xmlns:mc="http://schemas.openxmlformats.org/markup-compatibility/2006" xmlns:a14="http://schemas.microsoft.com/office/drawing/2010/main">
        <mc:Choice Requires="a14">
          <p:sp>
            <p:nvSpPr>
              <p:cNvPr id="29" name="テキスト ボックス 28"/>
              <p:cNvSpPr txBox="1"/>
              <p:nvPr/>
            </p:nvSpPr>
            <p:spPr>
              <a:xfrm>
                <a:off x="6084168" y="1916113"/>
                <a:ext cx="21245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a:rPr>
                        <m:t>𝑄</m:t>
                      </m:r>
                      <m:r>
                        <a:rPr lang="en-US" altLang="ja-JP" sz="2400" b="0" i="1" smtClean="0">
                          <a:latin typeface="Cambria Math"/>
                        </a:rPr>
                        <m:t>=</m:t>
                      </m:r>
                      <m:r>
                        <a:rPr lang="en-US" altLang="ja-JP" sz="2400" b="0" i="1" smtClean="0">
                          <a:latin typeface="Cambria Math"/>
                        </a:rPr>
                        <m:t>𝐹</m:t>
                      </m:r>
                      <m:d>
                        <m:dPr>
                          <m:ctrlPr>
                            <a:rPr lang="en-US" altLang="ja-JP" sz="2400" b="0" i="1" smtClean="0">
                              <a:latin typeface="Cambria Math" panose="02040503050406030204" pitchFamily="18" charset="0"/>
                            </a:rPr>
                          </m:ctrlPr>
                        </m:dPr>
                        <m:e>
                          <m:r>
                            <a:rPr lang="en-US" altLang="ja-JP" sz="2400" b="0" i="1" smtClean="0">
                              <a:latin typeface="Cambria Math"/>
                            </a:rPr>
                            <m:t>𝐾</m:t>
                          </m:r>
                          <m:r>
                            <a:rPr lang="en-US" altLang="ja-JP" sz="2400" b="0" i="1" smtClean="0">
                              <a:latin typeface="Cambria Math"/>
                            </a:rPr>
                            <m:t>,</m:t>
                          </m:r>
                          <m:acc>
                            <m:accPr>
                              <m:chr m:val="̅"/>
                              <m:ctrlPr>
                                <a:rPr lang="en-US" altLang="ja-JP" sz="2400" b="0" i="1" smtClean="0">
                                  <a:latin typeface="Cambria Math" panose="02040503050406030204" pitchFamily="18" charset="0"/>
                                </a:rPr>
                              </m:ctrlPr>
                            </m:accPr>
                            <m:e>
                              <m:r>
                                <a:rPr lang="en-US" altLang="ja-JP" sz="2400" b="0" i="1" smtClean="0">
                                  <a:latin typeface="Cambria Math"/>
                                </a:rPr>
                                <m:t>𝐿</m:t>
                              </m:r>
                            </m:e>
                          </m:acc>
                        </m:e>
                      </m:d>
                    </m:oMath>
                  </m:oMathPara>
                </a14:m>
                <a:endParaRPr kumimoji="1" lang="ja-JP" altLang="en-US" sz="2400" i="1"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084168" y="1916113"/>
                <a:ext cx="2124546" cy="461665"/>
              </a:xfrm>
              <a:prstGeom prst="rect">
                <a:avLst/>
              </a:prstGeom>
              <a:blipFill rotWithShape="1">
                <a:blip r:embed="rId2"/>
                <a:stretch>
                  <a:fillRect r="-860" b="-14474"/>
                </a:stretch>
              </a:blipFill>
            </p:spPr>
            <p:txBody>
              <a:bodyPr/>
              <a:lstStyle/>
              <a:p>
                <a:r>
                  <a:rPr lang="ja-JP"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ja-JP" altLang="en-US"/>
              <a:t>生産関数の性質</a:t>
            </a:r>
          </a:p>
        </p:txBody>
      </p:sp>
      <p:sp>
        <p:nvSpPr>
          <p:cNvPr id="16387" name="Rectangle 3"/>
          <p:cNvSpPr>
            <a:spLocks noGrp="1" noChangeArrowheads="1"/>
          </p:cNvSpPr>
          <p:nvPr>
            <p:ph idx="1"/>
          </p:nvPr>
        </p:nvSpPr>
        <p:spPr>
          <a:xfrm>
            <a:off x="467544" y="1340768"/>
            <a:ext cx="8208912" cy="4968552"/>
          </a:xfrm>
        </p:spPr>
        <p:txBody>
          <a:bodyPr>
            <a:normAutofit lnSpcReduction="10000"/>
          </a:bodyPr>
          <a:lstStyle/>
          <a:p>
            <a:pPr>
              <a:lnSpc>
                <a:spcPct val="80000"/>
              </a:lnSpc>
            </a:pP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(0, 0)=0</a:t>
            </a:r>
            <a:r>
              <a:rPr lang="en-US" altLang="ja-JP" sz="2400" dirty="0"/>
              <a:t> </a:t>
            </a:r>
            <a:r>
              <a:rPr lang="ja-JP" altLang="en-US" sz="2400" dirty="0"/>
              <a:t>、二種類のインプット、一種類のアウトプット</a:t>
            </a:r>
            <a:endParaRPr lang="en-US" altLang="ja-JP" sz="2400" dirty="0"/>
          </a:p>
          <a:p>
            <a:pPr>
              <a:lnSpc>
                <a:spcPct val="80000"/>
              </a:lnSpc>
            </a:pPr>
            <a:endParaRPr lang="en-US" altLang="ja-JP" sz="2400" i="1" dirty="0">
              <a:latin typeface="Times New Roman" pitchFamily="18" charset="0"/>
              <a:cs typeface="Times New Roman" pitchFamily="18" charset="0"/>
            </a:endParaRPr>
          </a:p>
          <a:p>
            <a:pPr>
              <a:lnSpc>
                <a:spcPct val="80000"/>
              </a:lnSpc>
            </a:pPr>
            <a:r>
              <a:rPr lang="en-US" altLang="ja-JP" sz="2400" i="1" dirty="0">
                <a:latin typeface="Times New Roman" pitchFamily="18" charset="0"/>
                <a:cs typeface="Times New Roman" pitchFamily="18" charset="0"/>
              </a:rPr>
              <a:t>MPK</a:t>
            </a:r>
            <a:r>
              <a:rPr lang="en-US" altLang="ja-JP" sz="2400" dirty="0">
                <a:latin typeface="Times New Roman" pitchFamily="18" charset="0"/>
                <a:cs typeface="Times New Roman" pitchFamily="18" charset="0"/>
              </a:rPr>
              <a:t>&gt;0</a:t>
            </a:r>
            <a:r>
              <a:rPr lang="ja-JP" altLang="en-US" sz="2400" dirty="0" err="1">
                <a:latin typeface="Times New Roman" pitchFamily="18" charset="0"/>
                <a:cs typeface="Times New Roman" pitchFamily="18" charset="0"/>
              </a:rPr>
              <a:t>，</a:t>
            </a:r>
            <a:r>
              <a:rPr lang="en-US" altLang="ja-JP" sz="2400" i="1" dirty="0">
                <a:latin typeface="Times New Roman" pitchFamily="18" charset="0"/>
                <a:cs typeface="Times New Roman" pitchFamily="18" charset="0"/>
              </a:rPr>
              <a:t>MPL</a:t>
            </a:r>
            <a:r>
              <a:rPr lang="en-US" altLang="ja-JP" sz="2400" dirty="0">
                <a:latin typeface="Times New Roman" pitchFamily="18" charset="0"/>
                <a:cs typeface="Times New Roman" pitchFamily="18" charset="0"/>
              </a:rPr>
              <a:t>&gt;0</a:t>
            </a:r>
          </a:p>
          <a:p>
            <a:pPr lvl="1">
              <a:lnSpc>
                <a:spcPct val="80000"/>
              </a:lnSpc>
            </a:pPr>
            <a:r>
              <a:rPr lang="ja-JP" altLang="en-US" sz="2000" dirty="0"/>
              <a:t>資本および労働の限界生産物は正</a:t>
            </a:r>
            <a:endParaRPr lang="en-US" altLang="ja-JP" sz="2000" dirty="0"/>
          </a:p>
          <a:p>
            <a:pPr marL="457200" lvl="1" indent="0">
              <a:lnSpc>
                <a:spcPct val="80000"/>
              </a:lnSpc>
              <a:buNone/>
            </a:pPr>
            <a:r>
              <a:rPr lang="ja-JP" altLang="en-US" sz="2000" dirty="0"/>
              <a:t>→多い方が生産に貢献することができる</a:t>
            </a:r>
            <a:endParaRPr lang="en-US" altLang="ja-JP" sz="2000" dirty="0"/>
          </a:p>
          <a:p>
            <a:pPr marL="457200" lvl="1" indent="0">
              <a:lnSpc>
                <a:spcPct val="80000"/>
              </a:lnSpc>
              <a:buNone/>
            </a:pPr>
            <a:r>
              <a:rPr lang="en-US" altLang="ja-JP" sz="2000" dirty="0"/>
              <a:t>	</a:t>
            </a:r>
            <a:r>
              <a:rPr lang="ja-JP" altLang="en-US" sz="2000" dirty="0"/>
              <a:t>→資本の限界生産物は</a:t>
            </a:r>
            <a:r>
              <a:rPr lang="en-US" altLang="ja-JP" sz="2000" dirty="0"/>
              <a:t>+</a:t>
            </a:r>
            <a:r>
              <a:rPr lang="ja-JP" altLang="en-US" sz="2000" dirty="0"/>
              <a:t>、正</a:t>
            </a:r>
          </a:p>
          <a:p>
            <a:pPr lvl="1">
              <a:lnSpc>
                <a:spcPct val="80000"/>
              </a:lnSpc>
            </a:pPr>
            <a:r>
              <a:rPr lang="ja-JP" altLang="en-US" sz="2000" dirty="0"/>
              <a:t>他の投入物は一定で，ある投入物を増加させると産出量は増加する</a:t>
            </a:r>
          </a:p>
          <a:p>
            <a:pPr>
              <a:lnSpc>
                <a:spcPct val="80000"/>
              </a:lnSpc>
            </a:pPr>
            <a:endParaRPr lang="en-US" altLang="ja-JP" sz="2400" i="1" dirty="0">
              <a:latin typeface="Times New Roman" pitchFamily="18" charset="0"/>
              <a:cs typeface="Times New Roman" pitchFamily="18" charset="0"/>
            </a:endParaRPr>
          </a:p>
          <a:p>
            <a:pPr>
              <a:lnSpc>
                <a:spcPct val="80000"/>
              </a:lnSpc>
            </a:pPr>
            <a:r>
              <a:rPr lang="en-US" altLang="ja-JP" sz="2400" i="1" dirty="0">
                <a:latin typeface="Times New Roman" pitchFamily="18" charset="0"/>
                <a:cs typeface="Times New Roman" pitchFamily="18" charset="0"/>
              </a:rPr>
              <a:t>MPK</a:t>
            </a:r>
            <a:r>
              <a:rPr lang="ja-JP" altLang="en-US" sz="2400" dirty="0">
                <a:latin typeface="Times New Roman" pitchFamily="18" charset="0"/>
                <a:cs typeface="Times New Roman" pitchFamily="18" charset="0"/>
              </a:rPr>
              <a:t>は</a:t>
            </a:r>
            <a:r>
              <a:rPr lang="en-US" altLang="ja-JP" sz="2400" i="1" dirty="0">
                <a:latin typeface="Times New Roman" pitchFamily="18" charset="0"/>
                <a:cs typeface="Times New Roman" pitchFamily="18" charset="0"/>
              </a:rPr>
              <a:t>K</a:t>
            </a:r>
            <a:r>
              <a:rPr lang="ja-JP" altLang="en-US" sz="2400" dirty="0">
                <a:latin typeface="Times New Roman" pitchFamily="18" charset="0"/>
                <a:cs typeface="Times New Roman" pitchFamily="18" charset="0"/>
              </a:rPr>
              <a:t>の増加とともに減少する（</a:t>
            </a:r>
            <a:r>
              <a:rPr lang="en-US" altLang="ja-JP" sz="2400" i="1" dirty="0">
                <a:latin typeface="Times New Roman" pitchFamily="18" charset="0"/>
                <a:cs typeface="Times New Roman" pitchFamily="18" charset="0"/>
              </a:rPr>
              <a:t>L</a:t>
            </a:r>
            <a:r>
              <a:rPr lang="ja-JP" altLang="en-US" sz="2400" dirty="0">
                <a:latin typeface="Times New Roman" pitchFamily="18" charset="0"/>
                <a:cs typeface="Times New Roman" pitchFamily="18" charset="0"/>
              </a:rPr>
              <a:t>は一定）</a:t>
            </a:r>
          </a:p>
          <a:p>
            <a:pPr lvl="1">
              <a:lnSpc>
                <a:spcPct val="80000"/>
              </a:lnSpc>
            </a:pPr>
            <a:r>
              <a:rPr lang="ja-JP" altLang="en-US" sz="2000" dirty="0">
                <a:latin typeface="Times New Roman" pitchFamily="18" charset="0"/>
                <a:cs typeface="Times New Roman" pitchFamily="18" charset="0"/>
              </a:rPr>
              <a:t>資本の限界生産物逓減</a:t>
            </a:r>
          </a:p>
          <a:p>
            <a:pPr>
              <a:lnSpc>
                <a:spcPct val="80000"/>
              </a:lnSpc>
            </a:pPr>
            <a:r>
              <a:rPr lang="en-US" altLang="ja-JP" sz="2400" i="1" dirty="0">
                <a:latin typeface="Times New Roman" pitchFamily="18" charset="0"/>
                <a:cs typeface="Times New Roman" pitchFamily="18" charset="0"/>
              </a:rPr>
              <a:t>MPL</a:t>
            </a:r>
            <a:r>
              <a:rPr lang="ja-JP" altLang="en-US" sz="2400" dirty="0">
                <a:latin typeface="Times New Roman" pitchFamily="18" charset="0"/>
                <a:cs typeface="Times New Roman" pitchFamily="18" charset="0"/>
              </a:rPr>
              <a:t>は</a:t>
            </a:r>
            <a:r>
              <a:rPr lang="en-US" altLang="ja-JP" sz="2400" i="1" dirty="0">
                <a:latin typeface="Times New Roman" pitchFamily="18" charset="0"/>
                <a:cs typeface="Times New Roman" pitchFamily="18" charset="0"/>
              </a:rPr>
              <a:t>L</a:t>
            </a:r>
            <a:r>
              <a:rPr lang="ja-JP" altLang="en-US" sz="2400" dirty="0">
                <a:latin typeface="Times New Roman" pitchFamily="18" charset="0"/>
                <a:cs typeface="Times New Roman" pitchFamily="18" charset="0"/>
              </a:rPr>
              <a:t>の増加とともに減少する（</a:t>
            </a:r>
            <a:r>
              <a:rPr lang="en-US" altLang="ja-JP" sz="2400" i="1" dirty="0">
                <a:latin typeface="Times New Roman" pitchFamily="18" charset="0"/>
                <a:cs typeface="Times New Roman" pitchFamily="18" charset="0"/>
              </a:rPr>
              <a:t>K</a:t>
            </a:r>
            <a:r>
              <a:rPr lang="ja-JP" altLang="en-US" sz="2400" dirty="0">
                <a:latin typeface="Times New Roman" pitchFamily="18" charset="0"/>
                <a:cs typeface="Times New Roman" pitchFamily="18" charset="0"/>
              </a:rPr>
              <a:t>は一定）</a:t>
            </a:r>
          </a:p>
          <a:p>
            <a:pPr lvl="1">
              <a:lnSpc>
                <a:spcPct val="80000"/>
              </a:lnSpc>
            </a:pPr>
            <a:r>
              <a:rPr lang="ja-JP" altLang="en-US" sz="2000" dirty="0">
                <a:latin typeface="Times New Roman" pitchFamily="18" charset="0"/>
                <a:cs typeface="Times New Roman" pitchFamily="18" charset="0"/>
              </a:rPr>
              <a:t>労働の限界生産物逓減</a:t>
            </a:r>
          </a:p>
          <a:p>
            <a:pPr>
              <a:lnSpc>
                <a:spcPct val="80000"/>
              </a:lnSpc>
            </a:pPr>
            <a:endParaRPr lang="en-US" altLang="ja-JP" sz="2400" dirty="0">
              <a:latin typeface="Times New Roman" pitchFamily="18" charset="0"/>
              <a:cs typeface="Times New Roman" pitchFamily="18" charset="0"/>
            </a:endParaRPr>
          </a:p>
          <a:p>
            <a:pPr>
              <a:lnSpc>
                <a:spcPct val="80000"/>
              </a:lnSpc>
            </a:pPr>
            <a:r>
              <a:rPr lang="ja-JP" altLang="en-US" sz="2400" dirty="0">
                <a:latin typeface="Times New Roman" pitchFamily="18" charset="0"/>
                <a:cs typeface="Times New Roman" pitchFamily="18" charset="0"/>
              </a:rPr>
              <a:t>一般には，規模に関する収穫一定を仮定する</a:t>
            </a:r>
          </a:p>
          <a:p>
            <a:pPr lvl="1">
              <a:lnSpc>
                <a:spcPct val="80000"/>
              </a:lnSpc>
            </a:pPr>
            <a:r>
              <a:rPr lang="ja-JP" altLang="en-US" sz="2000" dirty="0">
                <a:latin typeface="Times New Roman" pitchFamily="18" charset="0"/>
                <a:cs typeface="Times New Roman" pitchFamily="18" charset="0"/>
              </a:rPr>
              <a:t>近年では，規模の経済性に伴う不完全競争の状況を仮定するモデルが流行</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ja-JP" altLang="en-US" sz="4000" dirty="0"/>
              <a:t>生産関数の例　</a:t>
            </a:r>
            <a:r>
              <a:rPr lang="en-US" altLang="ja-JP" sz="4000" i="1" dirty="0">
                <a:latin typeface="Times New Roman" pitchFamily="18" charset="0"/>
                <a:cs typeface="Times New Roman" pitchFamily="18" charset="0"/>
              </a:rPr>
              <a:t>Q</a:t>
            </a:r>
            <a:r>
              <a:rPr lang="en-US" altLang="ja-JP" sz="4000" dirty="0">
                <a:latin typeface="Times New Roman" pitchFamily="18" charset="0"/>
                <a:cs typeface="Times New Roman" pitchFamily="18" charset="0"/>
              </a:rPr>
              <a:t>=</a:t>
            </a:r>
            <a:r>
              <a:rPr lang="en-US" altLang="ja-JP" sz="4000" i="1" dirty="0">
                <a:latin typeface="Times New Roman" pitchFamily="18" charset="0"/>
                <a:cs typeface="Times New Roman" pitchFamily="18" charset="0"/>
              </a:rPr>
              <a:t>K</a:t>
            </a:r>
            <a:r>
              <a:rPr lang="en-US" altLang="ja-JP" sz="4000" baseline="30000" dirty="0">
                <a:latin typeface="Times New Roman" pitchFamily="18" charset="0"/>
                <a:cs typeface="Times New Roman" pitchFamily="18" charset="0"/>
              </a:rPr>
              <a:t>0.3</a:t>
            </a:r>
            <a:r>
              <a:rPr lang="en-US" altLang="ja-JP" sz="4000" dirty="0">
                <a:latin typeface="Times New Roman" pitchFamily="18" charset="0"/>
                <a:cs typeface="Times New Roman" pitchFamily="18" charset="0"/>
              </a:rPr>
              <a:t> </a:t>
            </a:r>
            <a:r>
              <a:rPr lang="en-US" altLang="ja-JP" sz="4000" i="1" dirty="0">
                <a:latin typeface="Times New Roman" pitchFamily="18" charset="0"/>
                <a:cs typeface="Times New Roman" pitchFamily="18" charset="0"/>
              </a:rPr>
              <a:t>L</a:t>
            </a:r>
            <a:r>
              <a:rPr lang="en-US" altLang="ja-JP" sz="4000" baseline="30000" dirty="0">
                <a:latin typeface="Times New Roman" pitchFamily="18" charset="0"/>
                <a:cs typeface="Times New Roman" pitchFamily="18" charset="0"/>
              </a:rPr>
              <a:t>0.7</a:t>
            </a:r>
          </a:p>
        </p:txBody>
      </p:sp>
      <p:pic>
        <p:nvPicPr>
          <p:cNvPr id="19461" name="Picture 5" descr="prod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54932" y="1600200"/>
            <a:ext cx="6434135"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5117-DF4D-3049-81D7-920803FD34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F015F7-460D-F84F-BB99-816185D99620}"/>
              </a:ext>
            </a:extLst>
          </p:cNvPr>
          <p:cNvSpPr>
            <a:spLocks noGrp="1"/>
          </p:cNvSpPr>
          <p:nvPr>
            <p:ph idx="1"/>
          </p:nvPr>
        </p:nvSpPr>
        <p:spPr/>
        <p:txBody>
          <a:bodyPr>
            <a:normAutofit fontScale="92500" lnSpcReduction="10000"/>
          </a:bodyPr>
          <a:lstStyle/>
          <a:p>
            <a:pPr marL="0" indent="0">
              <a:buNone/>
            </a:pPr>
            <a:r>
              <a:rPr lang="en-US" dirty="0"/>
              <a:t>Q = F(K,L) = </a:t>
            </a:r>
            <a:r>
              <a:rPr lang="ja-JP" altLang="en-US" dirty="0"/>
              <a:t>√</a:t>
            </a:r>
            <a:r>
              <a:rPr lang="en-US" altLang="ja-JP" dirty="0"/>
              <a:t>K x </a:t>
            </a:r>
            <a:r>
              <a:rPr lang="ja-JP" altLang="en-US" dirty="0"/>
              <a:t>√</a:t>
            </a:r>
            <a:r>
              <a:rPr lang="en-US" altLang="ja-JP" dirty="0"/>
              <a:t>L</a:t>
            </a:r>
          </a:p>
          <a:p>
            <a:pPr marL="0" indent="0">
              <a:buNone/>
            </a:pPr>
            <a:r>
              <a:rPr lang="ja-JP" altLang="en-US" dirty="0"/>
              <a:t>→</a:t>
            </a:r>
            <a:r>
              <a:rPr lang="en-US" altLang="ja-JP" dirty="0"/>
              <a:t>L</a:t>
            </a:r>
            <a:r>
              <a:rPr lang="ja-JP" altLang="en-US" dirty="0"/>
              <a:t>を</a:t>
            </a:r>
            <a:r>
              <a:rPr lang="en-US" altLang="ja-JP" dirty="0"/>
              <a:t>2</a:t>
            </a:r>
            <a:r>
              <a:rPr lang="ja-JP" altLang="en-US" dirty="0"/>
              <a:t>倍にしても、</a:t>
            </a:r>
            <a:r>
              <a:rPr lang="en-US" altLang="ja-JP" dirty="0"/>
              <a:t>Q</a:t>
            </a:r>
            <a:r>
              <a:rPr lang="ja-JP" altLang="en-US" dirty="0"/>
              <a:t>は</a:t>
            </a:r>
            <a:r>
              <a:rPr lang="en-US" altLang="ja-JP" dirty="0"/>
              <a:t>2</a:t>
            </a:r>
            <a:r>
              <a:rPr lang="ja-JP" altLang="en-US" dirty="0"/>
              <a:t>倍にならない</a:t>
            </a:r>
            <a:endParaRPr lang="en-US" altLang="ja-JP" dirty="0"/>
          </a:p>
          <a:p>
            <a:pPr marL="0" indent="0">
              <a:buNone/>
            </a:pPr>
            <a:r>
              <a:rPr lang="en-US" dirty="0"/>
              <a:t>	</a:t>
            </a:r>
            <a:r>
              <a:rPr lang="ja-JP" altLang="en-US" dirty="0"/>
              <a:t>→上に凸で寝てるような右肩上がりのグラフになる</a:t>
            </a:r>
            <a:endParaRPr lang="en-US" altLang="ja-JP" dirty="0"/>
          </a:p>
          <a:p>
            <a:pPr marL="0" indent="0">
              <a:buNone/>
            </a:pPr>
            <a:r>
              <a:rPr lang="en-US" altLang="ja-JP" dirty="0"/>
              <a:t>	Q</a:t>
            </a:r>
            <a:r>
              <a:rPr lang="ja-JP" altLang="en-US" dirty="0"/>
              <a:t> </a:t>
            </a:r>
            <a:r>
              <a:rPr lang="en-US" altLang="ja-JP" dirty="0"/>
              <a:t>=</a:t>
            </a:r>
            <a:r>
              <a:rPr lang="ja-JP" altLang="en-US" dirty="0"/>
              <a:t> </a:t>
            </a:r>
            <a:r>
              <a:rPr lang="en-US" altLang="ja-JP" dirty="0"/>
              <a:t>F(K,L)</a:t>
            </a:r>
            <a:r>
              <a:rPr lang="ja-JP" altLang="en-US" dirty="0"/>
              <a:t> </a:t>
            </a:r>
            <a:r>
              <a:rPr lang="en-US" altLang="ja-JP" dirty="0"/>
              <a:t>= </a:t>
            </a:r>
            <a:r>
              <a:rPr lang="ja-JP" altLang="en-US" dirty="0"/>
              <a:t>√</a:t>
            </a:r>
            <a:r>
              <a:rPr lang="en-US" altLang="ja-JP" dirty="0"/>
              <a:t>K X L</a:t>
            </a:r>
          </a:p>
          <a:p>
            <a:pPr marL="0" indent="0">
              <a:buNone/>
            </a:pPr>
            <a:r>
              <a:rPr lang="en-US" altLang="ja-JP" dirty="0"/>
              <a:t>		F(</a:t>
            </a:r>
            <a:r>
              <a:rPr lang="en-US" altLang="ja-JP" dirty="0" err="1"/>
              <a:t>λK</a:t>
            </a:r>
            <a:r>
              <a:rPr lang="en-US" altLang="ja-JP" dirty="0"/>
              <a:t>, </a:t>
            </a:r>
            <a:r>
              <a:rPr lang="en-US" altLang="ja-JP" dirty="0" err="1"/>
              <a:t>λL</a:t>
            </a:r>
            <a:r>
              <a:rPr lang="en-US" altLang="ja-JP" dirty="0"/>
              <a:t>) =  </a:t>
            </a:r>
            <a:r>
              <a:rPr lang="ja-JP" altLang="en-US" dirty="0"/>
              <a:t>√</a:t>
            </a:r>
            <a:r>
              <a:rPr lang="en-US" altLang="ja-JP" dirty="0" err="1"/>
              <a:t>λK</a:t>
            </a:r>
            <a:r>
              <a:rPr lang="ja-JP" altLang="en-US" dirty="0"/>
              <a:t>・</a:t>
            </a:r>
            <a:r>
              <a:rPr lang="en-US" altLang="ja-JP" dirty="0" err="1"/>
              <a:t>λL</a:t>
            </a:r>
            <a:endParaRPr lang="en-US" altLang="ja-JP" dirty="0"/>
          </a:p>
          <a:p>
            <a:pPr marL="0" indent="0">
              <a:buNone/>
            </a:pPr>
            <a:r>
              <a:rPr lang="en-US" altLang="ja-JP" dirty="0"/>
              <a:t>				 =</a:t>
            </a:r>
            <a:r>
              <a:rPr lang="ja-JP" altLang="en-US" dirty="0"/>
              <a:t> √</a:t>
            </a:r>
            <a:r>
              <a:rPr lang="en-US" altLang="ja-JP" dirty="0"/>
              <a:t>λ^2 x K x L</a:t>
            </a:r>
          </a:p>
          <a:p>
            <a:pPr marL="0" indent="0">
              <a:buNone/>
            </a:pPr>
            <a:r>
              <a:rPr lang="en-US" altLang="ja-JP" dirty="0"/>
              <a:t>				=</a:t>
            </a:r>
            <a:r>
              <a:rPr lang="en-US" altLang="ja-JP" dirty="0" err="1"/>
              <a:t>λ</a:t>
            </a:r>
            <a:r>
              <a:rPr lang="ja-JP" altLang="en-US" dirty="0"/>
              <a:t>√</a:t>
            </a:r>
            <a:r>
              <a:rPr lang="en-US" altLang="ja-JP" dirty="0"/>
              <a:t>K L = </a:t>
            </a:r>
            <a:r>
              <a:rPr lang="en-US" altLang="ja-JP" dirty="0" err="1"/>
              <a:t>λF</a:t>
            </a:r>
            <a:r>
              <a:rPr lang="en-US" altLang="ja-JP"/>
              <a:t>(K, L)</a:t>
            </a:r>
            <a:br>
              <a:rPr lang="en-US" altLang="ja-JP"/>
            </a:br>
            <a:endParaRPr lang="en-US" altLang="ja-JP" dirty="0"/>
          </a:p>
          <a:p>
            <a:pPr marL="0" indent="0">
              <a:buNone/>
            </a:pPr>
            <a:endParaRPr lang="en-US" dirty="0"/>
          </a:p>
        </p:txBody>
      </p:sp>
    </p:spTree>
    <p:extLst>
      <p:ext uri="{BB962C8B-B14F-4D97-AF65-F5344CB8AC3E}">
        <p14:creationId xmlns:p14="http://schemas.microsoft.com/office/powerpoint/2010/main" val="107018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ja-JP" altLang="en-US"/>
              <a:t>等量曲線 </a:t>
            </a:r>
            <a:r>
              <a:rPr lang="en-US" altLang="ja-JP"/>
              <a:t>isoquant </a:t>
            </a:r>
          </a:p>
        </p:txBody>
      </p:sp>
      <p:sp>
        <p:nvSpPr>
          <p:cNvPr id="17411" name="Rectangle 3"/>
          <p:cNvSpPr>
            <a:spLocks noGrp="1" noChangeArrowheads="1"/>
          </p:cNvSpPr>
          <p:nvPr>
            <p:ph idx="1"/>
          </p:nvPr>
        </p:nvSpPr>
        <p:spPr/>
        <p:txBody>
          <a:bodyPr/>
          <a:lstStyle/>
          <a:p>
            <a:r>
              <a:rPr lang="ja-JP" altLang="en-US" sz="2800"/>
              <a:t>等しい産出量を実現させる投入物の組み合わせ</a:t>
            </a:r>
          </a:p>
          <a:p>
            <a:pPr lvl="1"/>
            <a:r>
              <a:rPr lang="ja-JP" altLang="en-US" sz="2400"/>
              <a:t>地図の等高線に相当，消費者の無差別曲線</a:t>
            </a:r>
          </a:p>
          <a:p>
            <a:r>
              <a:rPr lang="en-US" altLang="ja-JP" sz="2800" i="1">
                <a:latin typeface="Times New Roman" pitchFamily="18" charset="0"/>
                <a:cs typeface="Times New Roman" pitchFamily="18" charset="0"/>
              </a:rPr>
              <a:t>Q</a:t>
            </a:r>
            <a:r>
              <a:rPr lang="en-US" altLang="ja-JP" sz="2800" baseline="-25000">
                <a:latin typeface="Times New Roman" pitchFamily="18" charset="0"/>
                <a:cs typeface="Times New Roman" pitchFamily="18" charset="0"/>
              </a:rPr>
              <a:t>0</a:t>
            </a:r>
            <a:r>
              <a:rPr lang="ja-JP" altLang="en-US" sz="2800">
                <a:latin typeface="Times New Roman" pitchFamily="18" charset="0"/>
                <a:cs typeface="Times New Roman" pitchFamily="18" charset="0"/>
              </a:rPr>
              <a:t>をある定数として，</a:t>
            </a:r>
            <a:r>
              <a:rPr lang="en-US" altLang="ja-JP" sz="2800" i="1">
                <a:latin typeface="Times New Roman" pitchFamily="18" charset="0"/>
                <a:cs typeface="Times New Roman" pitchFamily="18" charset="0"/>
              </a:rPr>
              <a:t>F</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K</a:t>
            </a:r>
            <a:r>
              <a:rPr lang="en-US" altLang="ja-JP" sz="2800">
                <a:latin typeface="Times New Roman" pitchFamily="18" charset="0"/>
                <a:cs typeface="Times New Roman" pitchFamily="18" charset="0"/>
              </a:rPr>
              <a:t>, </a:t>
            </a:r>
            <a:r>
              <a:rPr lang="en-US" altLang="ja-JP" sz="2800" i="1">
                <a:latin typeface="Times New Roman" pitchFamily="18" charset="0"/>
                <a:cs typeface="Times New Roman" pitchFamily="18" charset="0"/>
              </a:rPr>
              <a:t>L</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Q</a:t>
            </a:r>
            <a:r>
              <a:rPr lang="en-US" altLang="ja-JP" sz="2800" baseline="-25000">
                <a:latin typeface="Times New Roman" pitchFamily="18" charset="0"/>
                <a:cs typeface="Times New Roman" pitchFamily="18" charset="0"/>
              </a:rPr>
              <a:t>0</a:t>
            </a:r>
            <a:r>
              <a:rPr lang="ja-JP" altLang="en-US" sz="2800">
                <a:latin typeface="Times New Roman" pitchFamily="18" charset="0"/>
                <a:cs typeface="Times New Roman" pitchFamily="18" charset="0"/>
              </a:rPr>
              <a:t>を満たす点</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K</a:t>
            </a:r>
            <a:r>
              <a:rPr lang="en-US" altLang="ja-JP" sz="2800">
                <a:latin typeface="Times New Roman" pitchFamily="18" charset="0"/>
                <a:cs typeface="Times New Roman" pitchFamily="18" charset="0"/>
              </a:rPr>
              <a:t>, </a:t>
            </a:r>
            <a:r>
              <a:rPr lang="en-US" altLang="ja-JP" sz="2800" i="1">
                <a:latin typeface="Times New Roman" pitchFamily="18" charset="0"/>
                <a:cs typeface="Times New Roman" pitchFamily="18" charset="0"/>
              </a:rPr>
              <a:t>L</a:t>
            </a:r>
            <a:r>
              <a:rPr lang="en-US" altLang="ja-JP" sz="2800">
                <a:latin typeface="Times New Roman" pitchFamily="18" charset="0"/>
                <a:cs typeface="Times New Roman" pitchFamily="18" charset="0"/>
              </a:rPr>
              <a:t>)</a:t>
            </a:r>
            <a:r>
              <a:rPr lang="ja-JP" altLang="en-US" sz="2800">
                <a:latin typeface="Times New Roman" pitchFamily="18" charset="0"/>
                <a:cs typeface="Times New Roman" pitchFamily="18" charset="0"/>
              </a:rPr>
              <a:t>の集</a:t>
            </a:r>
            <a:r>
              <a:rPr lang="ja-JP" altLang="en-US" sz="2800"/>
              <a:t>合</a:t>
            </a:r>
          </a:p>
          <a:p>
            <a:r>
              <a:rPr lang="ja-JP" altLang="en-US" sz="2800"/>
              <a:t>等量曲線の性質</a:t>
            </a:r>
          </a:p>
          <a:p>
            <a:pPr lvl="1"/>
            <a:r>
              <a:rPr lang="ja-JP" altLang="en-US" sz="2400"/>
              <a:t>右下がりの曲線</a:t>
            </a:r>
          </a:p>
          <a:p>
            <a:pPr lvl="1"/>
            <a:r>
              <a:rPr lang="ja-JP" altLang="en-US" sz="2400"/>
              <a:t>原点から遠いほど高い産出量に対応</a:t>
            </a:r>
          </a:p>
          <a:p>
            <a:pPr lvl="1"/>
            <a:r>
              <a:rPr lang="ja-JP" altLang="en-US" sz="2400"/>
              <a:t>等量曲線は交わらない</a:t>
            </a:r>
          </a:p>
          <a:p>
            <a:pPr lvl="1"/>
            <a:r>
              <a:rPr lang="ja-JP" altLang="en-US" sz="2400"/>
              <a:t>原点に対して凸	（技術的限界代替率逓減の法則）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560" y="226294"/>
            <a:ext cx="8229600" cy="1143000"/>
          </a:xfrm>
        </p:spPr>
        <p:txBody>
          <a:bodyPr>
            <a:normAutofit fontScale="90000"/>
          </a:bodyPr>
          <a:lstStyle/>
          <a:p>
            <a:r>
              <a:rPr lang="ja-JP" altLang="en-US" sz="4000" dirty="0"/>
              <a:t>技術的限界代替率  </a:t>
            </a:r>
            <a:r>
              <a:rPr lang="en-US" altLang="ja-JP" sz="4000" dirty="0"/>
              <a:t>RTS</a:t>
            </a:r>
            <a:br>
              <a:rPr lang="en-US" altLang="ja-JP" sz="4000" dirty="0"/>
            </a:br>
            <a:r>
              <a:rPr lang="en-US" altLang="ja-JP" sz="4000" dirty="0"/>
              <a:t> </a:t>
            </a:r>
            <a:r>
              <a:rPr lang="en-US" altLang="ja-JP" sz="3200" dirty="0"/>
              <a:t>marginal rate of technical substitution</a:t>
            </a:r>
          </a:p>
        </p:txBody>
      </p:sp>
      <p:sp>
        <p:nvSpPr>
          <p:cNvPr id="18441" name="Text Box 9"/>
          <p:cNvSpPr txBox="1">
            <a:spLocks noChangeArrowheads="1"/>
          </p:cNvSpPr>
          <p:nvPr/>
        </p:nvSpPr>
        <p:spPr bwMode="auto">
          <a:xfrm>
            <a:off x="4175125" y="1773238"/>
            <a:ext cx="4501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a:t>原点から遠い等量曲線： より高い産出量</a:t>
            </a:r>
          </a:p>
        </p:txBody>
      </p:sp>
      <p:sp>
        <p:nvSpPr>
          <p:cNvPr id="18436" name="Line 4"/>
          <p:cNvSpPr>
            <a:spLocks noChangeShapeType="1"/>
          </p:cNvSpPr>
          <p:nvPr/>
        </p:nvSpPr>
        <p:spPr bwMode="auto">
          <a:xfrm>
            <a:off x="1763713" y="6021388"/>
            <a:ext cx="5400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37" name="Line 5"/>
          <p:cNvSpPr>
            <a:spLocks noChangeShapeType="1"/>
          </p:cNvSpPr>
          <p:nvPr/>
        </p:nvSpPr>
        <p:spPr bwMode="auto">
          <a:xfrm flipV="1">
            <a:off x="1763713" y="1557338"/>
            <a:ext cx="0" cy="4464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38" name="Arc 6"/>
          <p:cNvSpPr>
            <a:spLocks/>
          </p:cNvSpPr>
          <p:nvPr/>
        </p:nvSpPr>
        <p:spPr bwMode="auto">
          <a:xfrm flipH="1" flipV="1">
            <a:off x="2484438" y="1989138"/>
            <a:ext cx="3816350" cy="3384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39" name="Arc 7"/>
          <p:cNvSpPr>
            <a:spLocks/>
          </p:cNvSpPr>
          <p:nvPr/>
        </p:nvSpPr>
        <p:spPr bwMode="auto">
          <a:xfrm flipH="1" flipV="1">
            <a:off x="3419475" y="1773238"/>
            <a:ext cx="3529013" cy="2808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2" name="Text Box 10"/>
          <p:cNvSpPr txBox="1">
            <a:spLocks noChangeArrowheads="1"/>
          </p:cNvSpPr>
          <p:nvPr/>
        </p:nvSpPr>
        <p:spPr bwMode="auto">
          <a:xfrm>
            <a:off x="6372225" y="53006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Q</a:t>
            </a:r>
            <a:r>
              <a:rPr lang="en-US" altLang="ja-JP" baseline="-25000">
                <a:latin typeface="Times New Roman" pitchFamily="18" charset="0"/>
                <a:cs typeface="Times New Roman" pitchFamily="18" charset="0"/>
              </a:rPr>
              <a:t>0</a:t>
            </a:r>
          </a:p>
        </p:txBody>
      </p:sp>
      <p:sp>
        <p:nvSpPr>
          <p:cNvPr id="18443" name="Text Box 11"/>
          <p:cNvSpPr txBox="1">
            <a:spLocks noChangeArrowheads="1"/>
          </p:cNvSpPr>
          <p:nvPr/>
        </p:nvSpPr>
        <p:spPr bwMode="auto">
          <a:xfrm>
            <a:off x="7019925" y="43656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Q</a:t>
            </a:r>
            <a:r>
              <a:rPr lang="en-US" altLang="ja-JP" baseline="-25000">
                <a:latin typeface="Times New Roman" pitchFamily="18" charset="0"/>
                <a:cs typeface="Times New Roman" pitchFamily="18" charset="0"/>
              </a:rPr>
              <a:t>1</a:t>
            </a:r>
          </a:p>
        </p:txBody>
      </p:sp>
      <p:sp>
        <p:nvSpPr>
          <p:cNvPr id="18444" name="Text Box 12"/>
          <p:cNvSpPr txBox="1">
            <a:spLocks noChangeArrowheads="1"/>
          </p:cNvSpPr>
          <p:nvPr/>
        </p:nvSpPr>
        <p:spPr bwMode="auto">
          <a:xfrm>
            <a:off x="1258888" y="1341438"/>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18445" name="Text Box 13"/>
          <p:cNvSpPr txBox="1">
            <a:spLocks noChangeArrowheads="1"/>
          </p:cNvSpPr>
          <p:nvPr/>
        </p:nvSpPr>
        <p:spPr bwMode="auto">
          <a:xfrm>
            <a:off x="7235825" y="609282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sp>
        <p:nvSpPr>
          <p:cNvPr id="18446" name="Line 14"/>
          <p:cNvSpPr>
            <a:spLocks noChangeShapeType="1"/>
          </p:cNvSpPr>
          <p:nvPr/>
        </p:nvSpPr>
        <p:spPr bwMode="auto">
          <a:xfrm>
            <a:off x="2555875" y="249237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7" name="Line 15"/>
          <p:cNvSpPr>
            <a:spLocks noChangeShapeType="1"/>
          </p:cNvSpPr>
          <p:nvPr/>
        </p:nvSpPr>
        <p:spPr bwMode="auto">
          <a:xfrm>
            <a:off x="3203575" y="2492375"/>
            <a:ext cx="0" cy="144145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9" name="Line 17"/>
          <p:cNvSpPr>
            <a:spLocks noChangeShapeType="1"/>
          </p:cNvSpPr>
          <p:nvPr/>
        </p:nvSpPr>
        <p:spPr bwMode="auto">
          <a:xfrm>
            <a:off x="3203575" y="393382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0" name="Line 18"/>
          <p:cNvSpPr>
            <a:spLocks noChangeShapeType="1"/>
          </p:cNvSpPr>
          <p:nvPr/>
        </p:nvSpPr>
        <p:spPr bwMode="auto">
          <a:xfrm>
            <a:off x="4500563" y="4941888"/>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1" name="Line 19"/>
          <p:cNvSpPr>
            <a:spLocks noChangeShapeType="1"/>
          </p:cNvSpPr>
          <p:nvPr/>
        </p:nvSpPr>
        <p:spPr bwMode="auto">
          <a:xfrm>
            <a:off x="3851275" y="3933825"/>
            <a:ext cx="0" cy="6477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2" name="Line 20"/>
          <p:cNvSpPr>
            <a:spLocks noChangeShapeType="1"/>
          </p:cNvSpPr>
          <p:nvPr/>
        </p:nvSpPr>
        <p:spPr bwMode="auto">
          <a:xfrm>
            <a:off x="4500563" y="4581525"/>
            <a:ext cx="0" cy="360363"/>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3" name="Line 21"/>
          <p:cNvSpPr>
            <a:spLocks noChangeShapeType="1"/>
          </p:cNvSpPr>
          <p:nvPr/>
        </p:nvSpPr>
        <p:spPr bwMode="auto">
          <a:xfrm>
            <a:off x="3851275" y="458152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4" name="Line 22"/>
          <p:cNvSpPr>
            <a:spLocks noChangeShapeType="1"/>
          </p:cNvSpPr>
          <p:nvPr/>
        </p:nvSpPr>
        <p:spPr bwMode="auto">
          <a:xfrm>
            <a:off x="5148263" y="4941888"/>
            <a:ext cx="0" cy="287337"/>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5" name="Text Box 23"/>
          <p:cNvSpPr txBox="1">
            <a:spLocks noChangeArrowheads="1"/>
          </p:cNvSpPr>
          <p:nvPr/>
        </p:nvSpPr>
        <p:spPr bwMode="auto">
          <a:xfrm>
            <a:off x="2700338" y="206057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Symbol" pitchFamily="18" charset="2"/>
                <a:cs typeface="Times New Roman" pitchFamily="18" charset="0"/>
              </a:rPr>
              <a:t>D</a:t>
            </a:r>
            <a:r>
              <a:rPr lang="en-US" altLang="ja-JP" sz="2000" i="1">
                <a:latin typeface="Times New Roman" pitchFamily="18" charset="0"/>
                <a:cs typeface="Times New Roman" pitchFamily="18" charset="0"/>
              </a:rPr>
              <a:t>L</a:t>
            </a:r>
          </a:p>
        </p:txBody>
      </p:sp>
      <p:sp>
        <p:nvSpPr>
          <p:cNvPr id="18456" name="Text Box 24"/>
          <p:cNvSpPr txBox="1">
            <a:spLocks noChangeArrowheads="1"/>
          </p:cNvSpPr>
          <p:nvPr/>
        </p:nvSpPr>
        <p:spPr bwMode="auto">
          <a:xfrm>
            <a:off x="3276600" y="31416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Symbol" pitchFamily="18" charset="2"/>
                <a:cs typeface="Times New Roman" pitchFamily="18" charset="0"/>
              </a:rPr>
              <a:t>D</a:t>
            </a:r>
            <a:r>
              <a:rPr lang="en-US" altLang="ja-JP" sz="2000" i="1">
                <a:latin typeface="Times New Roman" pitchFamily="18" charset="0"/>
                <a:cs typeface="Times New Roman" pitchFamily="18" charset="0"/>
              </a:rPr>
              <a:t>K</a:t>
            </a:r>
          </a:p>
        </p:txBody>
      </p:sp>
      <p:sp>
        <p:nvSpPr>
          <p:cNvPr id="18457" name="Line 25"/>
          <p:cNvSpPr>
            <a:spLocks noChangeShapeType="1"/>
          </p:cNvSpPr>
          <p:nvPr/>
        </p:nvSpPr>
        <p:spPr bwMode="auto">
          <a:xfrm>
            <a:off x="2555875" y="2492375"/>
            <a:ext cx="647700" cy="144145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8" name="Line 26"/>
          <p:cNvSpPr>
            <a:spLocks noChangeShapeType="1"/>
          </p:cNvSpPr>
          <p:nvPr/>
        </p:nvSpPr>
        <p:spPr bwMode="auto">
          <a:xfrm>
            <a:off x="3203575" y="3933825"/>
            <a:ext cx="647700" cy="6477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9" name="Arc 27"/>
          <p:cNvSpPr>
            <a:spLocks/>
          </p:cNvSpPr>
          <p:nvPr/>
        </p:nvSpPr>
        <p:spPr bwMode="auto">
          <a:xfrm rot="-5400000" flipH="1" flipV="1">
            <a:off x="2663825" y="2528888"/>
            <a:ext cx="252413" cy="179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60" name="Line 28"/>
          <p:cNvSpPr>
            <a:spLocks noChangeShapeType="1"/>
          </p:cNvSpPr>
          <p:nvPr/>
        </p:nvSpPr>
        <p:spPr bwMode="auto">
          <a:xfrm flipH="1" flipV="1">
            <a:off x="2987675" y="2708275"/>
            <a:ext cx="1944688"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1" name="Text Box 29"/>
          <p:cNvSpPr txBox="1">
            <a:spLocks noChangeArrowheads="1"/>
          </p:cNvSpPr>
          <p:nvPr/>
        </p:nvSpPr>
        <p:spPr bwMode="auto">
          <a:xfrm>
            <a:off x="4911724" y="2728913"/>
            <a:ext cx="2036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400" i="1" dirty="0">
                <a:latin typeface="Times New Roman" pitchFamily="18" charset="0"/>
                <a:cs typeface="Times New Roman" pitchFamily="18" charset="0"/>
              </a:rPr>
              <a:t>RTS</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p>
        </p:txBody>
      </p:sp>
      <p:sp>
        <p:nvSpPr>
          <p:cNvPr id="18462" name="Text Box 30"/>
          <p:cNvSpPr txBox="1">
            <a:spLocks noChangeArrowheads="1"/>
          </p:cNvSpPr>
          <p:nvPr/>
        </p:nvSpPr>
        <p:spPr bwMode="auto">
          <a:xfrm>
            <a:off x="5148263" y="3357563"/>
            <a:ext cx="273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RTS</a:t>
            </a:r>
            <a:r>
              <a:rPr lang="ja-JP" altLang="en-US"/>
              <a:t>は逓減する</a:t>
            </a:r>
          </a:p>
        </p:txBody>
      </p:sp>
      <p:cxnSp>
        <p:nvCxnSpPr>
          <p:cNvPr id="3" name="直線矢印コネクタ 2"/>
          <p:cNvCxnSpPr/>
          <p:nvPr/>
        </p:nvCxnSpPr>
        <p:spPr>
          <a:xfrm flipH="1">
            <a:off x="3707904" y="2142570"/>
            <a:ext cx="467221" cy="349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ja-JP" altLang="en-US"/>
              <a:t>技術的限界代替率</a:t>
            </a:r>
            <a:r>
              <a:rPr lang="en-US" altLang="ja-JP"/>
              <a:t>(2)</a:t>
            </a:r>
          </a:p>
        </p:txBody>
      </p:sp>
      <p:sp>
        <p:nvSpPr>
          <p:cNvPr id="28675" name="Rectangle 3"/>
          <p:cNvSpPr>
            <a:spLocks noGrp="1" noChangeArrowheads="1"/>
          </p:cNvSpPr>
          <p:nvPr>
            <p:ph idx="1"/>
          </p:nvPr>
        </p:nvSpPr>
        <p:spPr>
          <a:xfrm>
            <a:off x="457200" y="1600200"/>
            <a:ext cx="8229600" cy="4924425"/>
          </a:xfrm>
        </p:spPr>
        <p:txBody>
          <a:bodyPr/>
          <a:lstStyle/>
          <a:p>
            <a:pPr>
              <a:lnSpc>
                <a:spcPct val="90000"/>
              </a:lnSpc>
            </a:pPr>
            <a:r>
              <a:rPr lang="ja-JP" altLang="en-US" sz="2400" dirty="0"/>
              <a:t>技術的限界代替率　</a:t>
            </a:r>
            <a:r>
              <a:rPr lang="en-US" altLang="ja-JP" sz="2400" dirty="0"/>
              <a:t>RTS</a:t>
            </a:r>
          </a:p>
          <a:p>
            <a:pPr lvl="1">
              <a:lnSpc>
                <a:spcPct val="90000"/>
              </a:lnSpc>
            </a:pPr>
            <a:r>
              <a:rPr lang="ja-JP" altLang="en-US" sz="2000" dirty="0"/>
              <a:t>労働を</a:t>
            </a:r>
            <a:r>
              <a:rPr lang="en-US" altLang="ja-JP" sz="2000" dirty="0"/>
              <a:t>1</a:t>
            </a:r>
            <a:r>
              <a:rPr lang="ja-JP" altLang="en-US" sz="2000" dirty="0"/>
              <a:t>単位追加的に投入する場合，産出量を一定に保つために資本の投入を何単位減らしてよいか</a:t>
            </a:r>
          </a:p>
          <a:p>
            <a:pPr lvl="1">
              <a:lnSpc>
                <a:spcPct val="90000"/>
              </a:lnSpc>
            </a:pPr>
            <a:r>
              <a:rPr lang="en-US" altLang="ja-JP" sz="2000" dirty="0"/>
              <a:t>MPL</a:t>
            </a:r>
            <a:r>
              <a:rPr lang="ja-JP" altLang="en-US" sz="2000" dirty="0"/>
              <a:t>，</a:t>
            </a:r>
            <a:r>
              <a:rPr lang="en-US" altLang="ja-JP" sz="2000" dirty="0"/>
              <a:t>MPK</a:t>
            </a:r>
            <a:r>
              <a:rPr lang="ja-JP" altLang="en-US" sz="2000" dirty="0"/>
              <a:t>と関係がある</a:t>
            </a:r>
          </a:p>
          <a:p>
            <a:pPr>
              <a:lnSpc>
                <a:spcPct val="90000"/>
              </a:lnSpc>
            </a:pPr>
            <a:r>
              <a:rPr lang="ja-JP" altLang="en-US" sz="2400" dirty="0"/>
              <a:t>今，</a:t>
            </a:r>
            <a:r>
              <a:rPr lang="en-US" altLang="ja-JP" sz="2400" i="1" dirty="0">
                <a:latin typeface="Times New Roman" pitchFamily="18" charset="0"/>
                <a:cs typeface="Times New Roman" pitchFamily="18" charset="0"/>
              </a:rPr>
              <a:t>L</a:t>
            </a:r>
            <a:r>
              <a:rPr lang="ja-JP" altLang="en-US" sz="2400" dirty="0"/>
              <a:t>を</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r>
              <a:rPr lang="ja-JP" altLang="en-US" sz="2400" dirty="0"/>
              <a:t>だけ増やした場合，</a:t>
            </a:r>
            <a:r>
              <a:rPr lang="en-US" altLang="ja-JP" sz="2400" i="1" dirty="0">
                <a:latin typeface="Times New Roman" pitchFamily="18" charset="0"/>
                <a:cs typeface="Times New Roman" pitchFamily="18" charset="0"/>
              </a:rPr>
              <a:t>K</a:t>
            </a:r>
            <a:r>
              <a:rPr lang="ja-JP" altLang="en-US" sz="2400" dirty="0"/>
              <a:t>を</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ja-JP" altLang="en-US" sz="2400" dirty="0"/>
              <a:t>だけ減らすと産出量が一定に保たれたとすると</a:t>
            </a:r>
          </a:p>
          <a:p>
            <a:pPr algn="ctr">
              <a:lnSpc>
                <a:spcPct val="90000"/>
              </a:lnSpc>
              <a:buFont typeface="Wingdings" pitchFamily="2" charset="2"/>
              <a:buNone/>
            </a:pPr>
            <a:r>
              <a:rPr lang="en-US" altLang="ja-JP" sz="2400" i="1" dirty="0">
                <a:latin typeface="Times New Roman" pitchFamily="18" charset="0"/>
                <a:cs typeface="Times New Roman" pitchFamily="18" charset="0"/>
              </a:rPr>
              <a:t>MPL</a:t>
            </a:r>
            <a:r>
              <a:rPr lang="en-US" altLang="ja-JP" sz="2400" dirty="0">
                <a:latin typeface="Symbol" pitchFamily="18" charset="2"/>
              </a:rPr>
              <a:t> D</a:t>
            </a:r>
            <a:r>
              <a:rPr lang="en-US" altLang="ja-JP" sz="2400" i="1" dirty="0">
                <a:latin typeface="Times New Roman" pitchFamily="18" charset="0"/>
                <a:cs typeface="Times New Roman" pitchFamily="18" charset="0"/>
              </a:rPr>
              <a:t>L</a:t>
            </a:r>
            <a:r>
              <a:rPr lang="en-US" altLang="ja-JP" sz="2400" dirty="0"/>
              <a:t> = </a:t>
            </a:r>
            <a:r>
              <a:rPr lang="en-US" altLang="ja-JP" sz="2400" i="1" dirty="0">
                <a:latin typeface="Times New Roman" pitchFamily="18" charset="0"/>
                <a:cs typeface="Times New Roman" pitchFamily="18" charset="0"/>
              </a:rPr>
              <a:t>MPK</a:t>
            </a:r>
            <a:r>
              <a:rPr lang="en-US" altLang="ja-JP" sz="2400" dirty="0"/>
              <a:t> </a:t>
            </a:r>
            <a:r>
              <a:rPr lang="en-US" altLang="ja-JP" sz="2400" dirty="0">
                <a:latin typeface="Symbol" pitchFamily="18" charset="2"/>
              </a:rPr>
              <a:t>D</a:t>
            </a:r>
            <a:r>
              <a:rPr lang="en-US" altLang="ja-JP" sz="2400" i="1" dirty="0">
                <a:latin typeface="Times New Roman" pitchFamily="18" charset="0"/>
                <a:cs typeface="Times New Roman" pitchFamily="18" charset="0"/>
              </a:rPr>
              <a:t>K</a:t>
            </a:r>
          </a:p>
          <a:p>
            <a:pPr>
              <a:lnSpc>
                <a:spcPct val="90000"/>
              </a:lnSpc>
              <a:buFont typeface="Wingdings" pitchFamily="2" charset="2"/>
              <a:buNone/>
            </a:pPr>
            <a:r>
              <a:rPr lang="ja-JP" altLang="en-US" sz="2400" dirty="0"/>
              <a:t>したがって，</a:t>
            </a:r>
          </a:p>
          <a:p>
            <a:pPr algn="ctr">
              <a:lnSpc>
                <a:spcPct val="90000"/>
              </a:lnSpc>
              <a:buFont typeface="Wingdings" pitchFamily="2" charset="2"/>
              <a:buNone/>
            </a:pPr>
            <a:r>
              <a:rPr lang="en-US" altLang="ja-JP" sz="2400" i="1" dirty="0">
                <a:latin typeface="Times New Roman" pitchFamily="18" charset="0"/>
                <a:cs typeface="Times New Roman" pitchFamily="18" charset="0"/>
              </a:rPr>
              <a:t>RTS</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MPL</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MPK</a:t>
            </a:r>
          </a:p>
          <a:p>
            <a:pPr>
              <a:lnSpc>
                <a:spcPct val="90000"/>
              </a:lnSpc>
              <a:buFont typeface="Wingdings" pitchFamily="2" charset="2"/>
              <a:buNone/>
            </a:pPr>
            <a:r>
              <a:rPr lang="en-US" altLang="ja-JP" sz="2400" dirty="0"/>
              <a:t>	</a:t>
            </a:r>
            <a:r>
              <a:rPr lang="ja-JP" altLang="en-US" sz="2400" dirty="0"/>
              <a:t>労働の限界生産物（資本の限界生産物で測った）を表す</a:t>
            </a:r>
          </a:p>
          <a:p>
            <a:pPr>
              <a:lnSpc>
                <a:spcPct val="90000"/>
              </a:lnSpc>
              <a:buFont typeface="Wingdings" pitchFamily="2" charset="2"/>
              <a:buNone/>
            </a:pPr>
            <a:r>
              <a:rPr lang="ja-JP" altLang="en-US" sz="2400" dirty="0"/>
              <a:t>	</a:t>
            </a:r>
            <a:r>
              <a:rPr lang="en-US" altLang="ja-JP" sz="2400" dirty="0"/>
              <a:t>RTS</a:t>
            </a:r>
            <a:r>
              <a:rPr lang="ja-JP" altLang="en-US" sz="2400" dirty="0"/>
              <a:t>が労働投入の増加につれて逓減：労働の限界生産物が相対的に逓減する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生産要素の代替の程度</a:t>
            </a:r>
            <a:endParaRPr kumimoji="1" lang="ja-JP" altLang="en-US" dirty="0"/>
          </a:p>
        </p:txBody>
      </p:sp>
      <p:sp>
        <p:nvSpPr>
          <p:cNvPr id="6" name="Line 4"/>
          <p:cNvSpPr>
            <a:spLocks noChangeShapeType="1"/>
          </p:cNvSpPr>
          <p:nvPr/>
        </p:nvSpPr>
        <p:spPr bwMode="auto">
          <a:xfrm>
            <a:off x="1045844" y="5709607"/>
            <a:ext cx="299404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p:cNvSpPr>
            <a:spLocks noChangeShapeType="1"/>
          </p:cNvSpPr>
          <p:nvPr/>
        </p:nvSpPr>
        <p:spPr bwMode="auto">
          <a:xfrm flipV="1">
            <a:off x="1045844" y="2868472"/>
            <a:ext cx="0" cy="2841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Text Box 10"/>
          <p:cNvSpPr txBox="1">
            <a:spLocks noChangeArrowheads="1"/>
          </p:cNvSpPr>
          <p:nvPr/>
        </p:nvSpPr>
        <p:spPr bwMode="auto">
          <a:xfrm>
            <a:off x="3859916" y="5066237"/>
            <a:ext cx="439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0</a:t>
            </a:r>
          </a:p>
        </p:txBody>
      </p:sp>
      <p:sp>
        <p:nvSpPr>
          <p:cNvPr id="11" name="Text Box 11"/>
          <p:cNvSpPr txBox="1">
            <a:spLocks noChangeArrowheads="1"/>
          </p:cNvSpPr>
          <p:nvPr/>
        </p:nvSpPr>
        <p:spPr bwMode="auto">
          <a:xfrm>
            <a:off x="3891185" y="4587831"/>
            <a:ext cx="468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1</a:t>
            </a:r>
          </a:p>
        </p:txBody>
      </p:sp>
      <p:sp>
        <p:nvSpPr>
          <p:cNvPr id="12" name="Text Box 12"/>
          <p:cNvSpPr txBox="1">
            <a:spLocks noChangeArrowheads="1"/>
          </p:cNvSpPr>
          <p:nvPr/>
        </p:nvSpPr>
        <p:spPr bwMode="auto">
          <a:xfrm>
            <a:off x="765977" y="2731063"/>
            <a:ext cx="199779"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13" name="Text Box 13"/>
          <p:cNvSpPr txBox="1">
            <a:spLocks noChangeArrowheads="1"/>
          </p:cNvSpPr>
          <p:nvPr/>
        </p:nvSpPr>
        <p:spPr bwMode="auto">
          <a:xfrm>
            <a:off x="4079497" y="5755073"/>
            <a:ext cx="279867"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sp>
        <p:nvSpPr>
          <p:cNvPr id="32" name="Line 4"/>
          <p:cNvSpPr>
            <a:spLocks noChangeShapeType="1"/>
          </p:cNvSpPr>
          <p:nvPr/>
        </p:nvSpPr>
        <p:spPr bwMode="auto">
          <a:xfrm>
            <a:off x="5067891" y="5709607"/>
            <a:ext cx="299404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5"/>
          <p:cNvSpPr>
            <a:spLocks noChangeShapeType="1"/>
          </p:cNvSpPr>
          <p:nvPr/>
        </p:nvSpPr>
        <p:spPr bwMode="auto">
          <a:xfrm flipV="1">
            <a:off x="5067891" y="2868472"/>
            <a:ext cx="0" cy="2841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6" name="Text Box 10"/>
          <p:cNvSpPr txBox="1">
            <a:spLocks noChangeArrowheads="1"/>
          </p:cNvSpPr>
          <p:nvPr/>
        </p:nvSpPr>
        <p:spPr bwMode="auto">
          <a:xfrm>
            <a:off x="7144012" y="5250903"/>
            <a:ext cx="6186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0</a:t>
            </a:r>
          </a:p>
        </p:txBody>
      </p:sp>
      <p:sp>
        <p:nvSpPr>
          <p:cNvPr id="37" name="Text Box 11"/>
          <p:cNvSpPr txBox="1">
            <a:spLocks noChangeArrowheads="1"/>
          </p:cNvSpPr>
          <p:nvPr/>
        </p:nvSpPr>
        <p:spPr bwMode="auto">
          <a:xfrm>
            <a:off x="7786646" y="4735437"/>
            <a:ext cx="55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1</a:t>
            </a:r>
          </a:p>
        </p:txBody>
      </p:sp>
      <p:sp>
        <p:nvSpPr>
          <p:cNvPr id="38" name="Text Box 12"/>
          <p:cNvSpPr txBox="1">
            <a:spLocks noChangeArrowheads="1"/>
          </p:cNvSpPr>
          <p:nvPr/>
        </p:nvSpPr>
        <p:spPr bwMode="auto">
          <a:xfrm>
            <a:off x="4788024" y="2731063"/>
            <a:ext cx="199779"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39" name="Text Box 13"/>
          <p:cNvSpPr txBox="1">
            <a:spLocks noChangeArrowheads="1"/>
          </p:cNvSpPr>
          <p:nvPr/>
        </p:nvSpPr>
        <p:spPr bwMode="auto">
          <a:xfrm>
            <a:off x="8101544" y="5755073"/>
            <a:ext cx="279867"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cxnSp>
        <p:nvCxnSpPr>
          <p:cNvPr id="59" name="直線コネクタ 58"/>
          <p:cNvCxnSpPr>
            <a:stCxn id="6" idx="0"/>
          </p:cNvCxnSpPr>
          <p:nvPr/>
        </p:nvCxnSpPr>
        <p:spPr>
          <a:xfrm flipV="1">
            <a:off x="1045844" y="3933056"/>
            <a:ext cx="2374028" cy="1776551"/>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1691680" y="3068960"/>
            <a:ext cx="0" cy="2181943"/>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691680" y="5250903"/>
            <a:ext cx="212863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2395379" y="4735437"/>
            <a:ext cx="1424933"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2385259" y="3020713"/>
            <a:ext cx="0" cy="175178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48064" y="3933056"/>
            <a:ext cx="2232248" cy="1776551"/>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364088" y="3212976"/>
            <a:ext cx="2398623" cy="194421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1187624" y="2204864"/>
            <a:ext cx="2632688" cy="369332"/>
          </a:xfrm>
          <a:prstGeom prst="rect">
            <a:avLst/>
          </a:prstGeom>
          <a:noFill/>
        </p:spPr>
        <p:txBody>
          <a:bodyPr wrap="square" rtlCol="0">
            <a:spAutoFit/>
          </a:bodyPr>
          <a:lstStyle/>
          <a:p>
            <a:r>
              <a:rPr kumimoji="1" lang="ja-JP" altLang="en-US" dirty="0"/>
              <a:t>固定的な投入比率</a:t>
            </a:r>
          </a:p>
        </p:txBody>
      </p:sp>
      <p:sp>
        <p:nvSpPr>
          <p:cNvPr id="75" name="テキスト ボックス 74"/>
          <p:cNvSpPr txBox="1"/>
          <p:nvPr/>
        </p:nvSpPr>
        <p:spPr>
          <a:xfrm>
            <a:off x="5580112" y="2204864"/>
            <a:ext cx="2016224" cy="646331"/>
          </a:xfrm>
          <a:prstGeom prst="rect">
            <a:avLst/>
          </a:prstGeom>
          <a:noFill/>
        </p:spPr>
        <p:txBody>
          <a:bodyPr wrap="square" rtlCol="0">
            <a:spAutoFit/>
          </a:bodyPr>
          <a:lstStyle/>
          <a:p>
            <a:r>
              <a:rPr kumimoji="1" lang="ja-JP" altLang="en-US" dirty="0"/>
              <a:t>完全代替（資本と労働が代替</a:t>
            </a:r>
            <a:r>
              <a:rPr kumimoji="1" lang="en-US" altLang="ja-JP" dirty="0"/>
              <a:t>)</a:t>
            </a:r>
            <a:endParaRPr kumimoji="1" lang="ja-JP" altLang="en-US" dirty="0"/>
          </a:p>
        </p:txBody>
      </p:sp>
      <p:sp>
        <p:nvSpPr>
          <p:cNvPr id="76" name="テキスト ボックス 75"/>
          <p:cNvSpPr txBox="1"/>
          <p:nvPr/>
        </p:nvSpPr>
        <p:spPr>
          <a:xfrm>
            <a:off x="1353716" y="1340768"/>
            <a:ext cx="6048672" cy="646331"/>
          </a:xfrm>
          <a:prstGeom prst="rect">
            <a:avLst/>
          </a:prstGeom>
          <a:noFill/>
        </p:spPr>
        <p:txBody>
          <a:bodyPr wrap="square" rtlCol="0">
            <a:spAutoFit/>
          </a:bodyPr>
          <a:lstStyle/>
          <a:p>
            <a:r>
              <a:rPr kumimoji="1" lang="ja-JP" altLang="en-US" dirty="0"/>
              <a:t>等量曲線の曲がり具合：　技術的限界代替率の低減の度合いが，生産要素の代替の程度を決める</a:t>
            </a:r>
          </a:p>
        </p:txBody>
      </p:sp>
    </p:spTree>
    <p:extLst>
      <p:ext uri="{BB962C8B-B14F-4D97-AF65-F5344CB8AC3E}">
        <p14:creationId xmlns:p14="http://schemas.microsoft.com/office/powerpoint/2010/main" val="117193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ja-JP" altLang="en-US"/>
              <a:t>生産者行動の理論</a:t>
            </a:r>
          </a:p>
        </p:txBody>
      </p:sp>
      <p:sp>
        <p:nvSpPr>
          <p:cNvPr id="4099" name="Rectangle 3"/>
          <p:cNvSpPr>
            <a:spLocks noGrp="1" noChangeArrowheads="1"/>
          </p:cNvSpPr>
          <p:nvPr>
            <p:ph idx="1"/>
          </p:nvPr>
        </p:nvSpPr>
        <p:spPr/>
        <p:txBody>
          <a:bodyPr>
            <a:normAutofit/>
          </a:bodyPr>
          <a:lstStyle/>
          <a:p>
            <a:pPr>
              <a:lnSpc>
                <a:spcPct val="90000"/>
              </a:lnSpc>
            </a:pPr>
            <a:r>
              <a:rPr lang="ja-JP" altLang="en-US" sz="2400" dirty="0"/>
              <a:t>利潤最大化</a:t>
            </a:r>
          </a:p>
          <a:p>
            <a:pPr lvl="1">
              <a:lnSpc>
                <a:spcPct val="90000"/>
              </a:lnSpc>
            </a:pPr>
            <a:r>
              <a:rPr lang="ja-JP" altLang="en-US" sz="2000" u="sng" dirty="0"/>
              <a:t>生産の技術的制約</a:t>
            </a:r>
            <a:r>
              <a:rPr lang="ja-JP" altLang="en-US" sz="2000" dirty="0"/>
              <a:t>のもとで，</a:t>
            </a:r>
            <a:r>
              <a:rPr lang="ja-JP" altLang="en-US" sz="2000" u="sng" dirty="0">
                <a:solidFill>
                  <a:srgbClr val="FF0000"/>
                </a:solidFill>
              </a:rPr>
              <a:t>利潤</a:t>
            </a:r>
            <a:r>
              <a:rPr lang="en-US" altLang="ja-JP" sz="2000" dirty="0"/>
              <a:t>=</a:t>
            </a:r>
            <a:r>
              <a:rPr lang="ja-JP" altLang="en-US" sz="2000" dirty="0"/>
              <a:t>収入</a:t>
            </a:r>
            <a:r>
              <a:rPr lang="ja-JP" altLang="en-US" sz="2000" dirty="0" err="1"/>
              <a:t>ー</a:t>
            </a:r>
            <a:r>
              <a:rPr lang="ja-JP" altLang="en-US" sz="2000" dirty="0"/>
              <a:t>費用 を最大にするように行動</a:t>
            </a:r>
          </a:p>
          <a:p>
            <a:pPr>
              <a:lnSpc>
                <a:spcPct val="90000"/>
              </a:lnSpc>
            </a:pPr>
            <a:r>
              <a:rPr lang="ja-JP" altLang="en-US" sz="2400" dirty="0"/>
              <a:t>消費者行動</a:t>
            </a:r>
          </a:p>
          <a:p>
            <a:pPr lvl="1">
              <a:lnSpc>
                <a:spcPct val="90000"/>
              </a:lnSpc>
            </a:pPr>
            <a:r>
              <a:rPr lang="ja-JP" altLang="en-US" sz="2000" u="sng" dirty="0"/>
              <a:t>予算の制約</a:t>
            </a:r>
            <a:r>
              <a:rPr lang="ja-JP" altLang="en-US" sz="2000" dirty="0"/>
              <a:t>のもとで</a:t>
            </a:r>
            <a:r>
              <a:rPr lang="ja-JP" altLang="en-US" sz="2000" u="sng" dirty="0">
                <a:solidFill>
                  <a:srgbClr val="FF0000"/>
                </a:solidFill>
              </a:rPr>
              <a:t>効用</a:t>
            </a:r>
            <a:r>
              <a:rPr lang="ja-JP" altLang="en-US" sz="2000" dirty="0"/>
              <a:t>を最大にするように行動</a:t>
            </a:r>
          </a:p>
          <a:p>
            <a:pPr>
              <a:lnSpc>
                <a:spcPct val="90000"/>
              </a:lnSpc>
            </a:pPr>
            <a:r>
              <a:rPr lang="ja-JP" altLang="en-US" sz="2400" dirty="0"/>
              <a:t>生産の技術的制約をどう表すか</a:t>
            </a:r>
          </a:p>
          <a:p>
            <a:pPr lvl="1">
              <a:lnSpc>
                <a:spcPct val="90000"/>
              </a:lnSpc>
            </a:pPr>
            <a:r>
              <a:rPr lang="ja-JP" altLang="en-US" sz="2000" dirty="0"/>
              <a:t>生産関数</a:t>
            </a:r>
          </a:p>
          <a:p>
            <a:pPr lvl="2">
              <a:lnSpc>
                <a:spcPct val="90000"/>
              </a:lnSpc>
            </a:pPr>
            <a:r>
              <a:rPr lang="ja-JP" altLang="en-US" sz="1800" dirty="0">
                <a:solidFill>
                  <a:srgbClr val="FF0000"/>
                </a:solidFill>
              </a:rPr>
              <a:t>投入</a:t>
            </a:r>
            <a:r>
              <a:rPr lang="ja-JP" altLang="en-US" sz="1800" dirty="0"/>
              <a:t>物</a:t>
            </a:r>
            <a:r>
              <a:rPr lang="en-US" altLang="ja-JP" sz="1800" dirty="0"/>
              <a:t>(input)</a:t>
            </a:r>
            <a:r>
              <a:rPr lang="ja-JP" altLang="en-US" sz="1800" dirty="0"/>
              <a:t>と</a:t>
            </a:r>
            <a:r>
              <a:rPr lang="ja-JP" altLang="en-US" sz="1800" dirty="0">
                <a:solidFill>
                  <a:srgbClr val="FF0000"/>
                </a:solidFill>
              </a:rPr>
              <a:t>産出</a:t>
            </a:r>
            <a:r>
              <a:rPr lang="ja-JP" altLang="en-US" sz="1800" dirty="0"/>
              <a:t>物</a:t>
            </a:r>
            <a:r>
              <a:rPr lang="en-US" altLang="ja-JP" sz="1800" dirty="0"/>
              <a:t>(output)</a:t>
            </a:r>
            <a:r>
              <a:rPr lang="ja-JP" altLang="en-US" sz="1800" dirty="0"/>
              <a:t>の対応関係を表す</a:t>
            </a:r>
          </a:p>
          <a:p>
            <a:pPr lvl="1">
              <a:lnSpc>
                <a:spcPct val="90000"/>
              </a:lnSpc>
            </a:pPr>
            <a:r>
              <a:rPr lang="ja-JP" altLang="en-US" sz="2000" dirty="0"/>
              <a:t>費用関数</a:t>
            </a:r>
          </a:p>
          <a:p>
            <a:pPr lvl="2">
              <a:lnSpc>
                <a:spcPct val="90000"/>
              </a:lnSpc>
            </a:pPr>
            <a:r>
              <a:rPr lang="ja-JP" altLang="en-US" sz="1800" dirty="0"/>
              <a:t>一定の産出物を生産する場合の（最小）費用を表す</a:t>
            </a:r>
          </a:p>
          <a:p>
            <a:pPr lvl="1">
              <a:lnSpc>
                <a:spcPct val="90000"/>
              </a:lnSpc>
            </a:pPr>
            <a:r>
              <a:rPr lang="ja-JP" altLang="en-US" sz="2000" dirty="0"/>
              <a:t>どのような投入物の組み合わせが費用最小化を実現するか</a:t>
            </a:r>
          </a:p>
          <a:p>
            <a:pPr lvl="1">
              <a:lnSpc>
                <a:spcPct val="90000"/>
              </a:lnSpc>
            </a:pPr>
            <a:r>
              <a:rPr lang="ja-JP" altLang="en-US" sz="2000" dirty="0"/>
              <a:t>その組み合わせは生産の技術的制約を表す</a:t>
            </a:r>
            <a:endParaRPr lang="en-US" altLang="ja-JP" sz="2000" dirty="0"/>
          </a:p>
          <a:p>
            <a:pPr lvl="1">
              <a:lnSpc>
                <a:spcPct val="90000"/>
              </a:lnSpc>
            </a:pPr>
            <a:r>
              <a:rPr lang="ja-JP" altLang="en-US" sz="2000" dirty="0"/>
              <a:t>短期と長期</a:t>
            </a:r>
            <a:endParaRPr lang="ja-JP" altLang="en-US" sz="1600" dirty="0"/>
          </a:p>
          <a:p>
            <a:pPr>
              <a:lnSpc>
                <a:spcPct val="90000"/>
              </a:lnSpc>
            </a:pPr>
            <a:endParaRPr lang="ja-JP" altLang="en-US" sz="2400" dirty="0"/>
          </a:p>
          <a:p>
            <a:pPr>
              <a:lnSpc>
                <a:spcPct val="90000"/>
              </a:lnSpc>
            </a:pPr>
            <a:endParaRPr lang="en-US" altLang="ja-JP"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dirty="0"/>
              <a:t>費用関数 </a:t>
            </a:r>
            <a:r>
              <a:rPr lang="en-US" altLang="ja-JP" dirty="0"/>
              <a:t>cost function</a:t>
            </a:r>
            <a:br>
              <a:rPr lang="en-US" altLang="ja-JP" dirty="0"/>
            </a:br>
            <a:endParaRPr lang="en-US" altLang="ja-JP" dirty="0"/>
          </a:p>
        </p:txBody>
      </p:sp>
      <p:sp>
        <p:nvSpPr>
          <p:cNvPr id="20483" name="Rectangle 3"/>
          <p:cNvSpPr>
            <a:spLocks noGrp="1" noChangeArrowheads="1"/>
          </p:cNvSpPr>
          <p:nvPr>
            <p:ph idx="1"/>
          </p:nvPr>
        </p:nvSpPr>
        <p:spPr>
          <a:xfrm>
            <a:off x="457200" y="1600200"/>
            <a:ext cx="8363272" cy="4925144"/>
          </a:xfrm>
        </p:spPr>
        <p:txBody>
          <a:bodyPr>
            <a:normAutofit fontScale="92500" lnSpcReduction="20000"/>
          </a:bodyPr>
          <a:lstStyle/>
          <a:p>
            <a:pPr>
              <a:lnSpc>
                <a:spcPct val="90000"/>
              </a:lnSpc>
            </a:pPr>
            <a:r>
              <a:rPr lang="ja-JP" altLang="en-US" sz="2400" dirty="0"/>
              <a:t>産出量</a:t>
            </a:r>
            <a:r>
              <a:rPr lang="en-US" altLang="ja-JP" sz="2400" i="1" dirty="0">
                <a:latin typeface="Times New Roman" pitchFamily="18" charset="0"/>
                <a:cs typeface="Times New Roman" pitchFamily="18" charset="0"/>
              </a:rPr>
              <a:t>Q</a:t>
            </a:r>
            <a:r>
              <a:rPr lang="ja-JP" altLang="en-US" sz="2400" dirty="0"/>
              <a:t>を実現するための最小費用</a:t>
            </a:r>
            <a:r>
              <a:rPr lang="en-US" altLang="ja-JP" sz="2400" dirty="0">
                <a:latin typeface="Times New Roman" pitchFamily="18" charset="0"/>
                <a:cs typeface="Times New Roman" pitchFamily="18" charset="0"/>
              </a:rPr>
              <a:t>C</a:t>
            </a:r>
            <a:r>
              <a:rPr lang="ja-JP" altLang="en-US" sz="2400" dirty="0"/>
              <a:t>が存在</a:t>
            </a:r>
          </a:p>
          <a:p>
            <a:pPr lvl="1">
              <a:lnSpc>
                <a:spcPct val="90000"/>
              </a:lnSpc>
            </a:pPr>
            <a:r>
              <a:rPr lang="ja-JP" altLang="en-US" sz="2000" dirty="0"/>
              <a:t>生産要素の投入量をどのように組み合わせるか</a:t>
            </a:r>
          </a:p>
          <a:p>
            <a:pPr lvl="1">
              <a:lnSpc>
                <a:spcPct val="90000"/>
              </a:lnSpc>
            </a:pPr>
            <a:r>
              <a:rPr lang="en-US" altLang="ja-JP" sz="2000" i="1" dirty="0">
                <a:latin typeface="Times New Roman" pitchFamily="18" charset="0"/>
                <a:cs typeface="Times New Roman" pitchFamily="18" charset="0"/>
              </a:rPr>
              <a:t>Q</a:t>
            </a:r>
            <a:r>
              <a:rPr lang="ja-JP" altLang="en-US" sz="2000" dirty="0"/>
              <a:t>と</a:t>
            </a:r>
            <a:r>
              <a:rPr lang="en-US" altLang="ja-JP" sz="2000" i="1" dirty="0">
                <a:latin typeface="Times New Roman" pitchFamily="18" charset="0"/>
                <a:cs typeface="Times New Roman" pitchFamily="18" charset="0"/>
              </a:rPr>
              <a:t>C</a:t>
            </a:r>
            <a:r>
              <a:rPr lang="ja-JP" altLang="en-US" sz="2000" dirty="0"/>
              <a:t>の対応関係</a:t>
            </a:r>
            <a:r>
              <a:rPr lang="ja-JP" altLang="en-US" sz="2000" dirty="0">
                <a:sym typeface="Wingdings" pitchFamily="2" charset="2"/>
              </a:rPr>
              <a:t>費用関数</a:t>
            </a:r>
          </a:p>
          <a:p>
            <a:pPr>
              <a:lnSpc>
                <a:spcPct val="90000"/>
              </a:lnSpc>
            </a:pPr>
            <a:r>
              <a:rPr lang="ja-JP" altLang="en-US" sz="2400" dirty="0">
                <a:latin typeface="Times New Roman" pitchFamily="18" charset="0"/>
                <a:cs typeface="Times New Roman" pitchFamily="18" charset="0"/>
                <a:sym typeface="Wingdings" pitchFamily="2" charset="2"/>
              </a:rPr>
              <a:t>短期と長期</a:t>
            </a:r>
            <a:endParaRPr lang="en-US" altLang="ja-JP" sz="2400" dirty="0">
              <a:latin typeface="Times New Roman" pitchFamily="18" charset="0"/>
              <a:cs typeface="Times New Roman" pitchFamily="18" charset="0"/>
              <a:sym typeface="Wingdings" pitchFamily="2" charset="2"/>
            </a:endParaRPr>
          </a:p>
          <a:p>
            <a:pPr lvl="1">
              <a:lnSpc>
                <a:spcPct val="90000"/>
              </a:lnSpc>
            </a:pPr>
            <a:r>
              <a:rPr lang="ja-JP" altLang="en-US" sz="2000" dirty="0">
                <a:latin typeface="Times New Roman" pitchFamily="18" charset="0"/>
                <a:cs typeface="Times New Roman" pitchFamily="18" charset="0"/>
                <a:sym typeface="Wingdings" pitchFamily="2" charset="2"/>
              </a:rPr>
              <a:t>投入量の変更が可能かどうか</a:t>
            </a:r>
            <a:endParaRPr lang="en-US" altLang="ja-JP" sz="2000" dirty="0">
              <a:latin typeface="Times New Roman" pitchFamily="18" charset="0"/>
              <a:cs typeface="Times New Roman" pitchFamily="18" charset="0"/>
              <a:sym typeface="Wingdings" pitchFamily="2" charset="2"/>
            </a:endParaRPr>
          </a:p>
          <a:p>
            <a:pPr lvl="1">
              <a:lnSpc>
                <a:spcPct val="90000"/>
              </a:lnSpc>
            </a:pPr>
            <a:r>
              <a:rPr lang="ja-JP" altLang="en-US" sz="2000" dirty="0">
                <a:latin typeface="Times New Roman" pitchFamily="18" charset="0"/>
                <a:cs typeface="Times New Roman" pitchFamily="18" charset="0"/>
                <a:sym typeface="Wingdings" pitchFamily="2" charset="2"/>
              </a:rPr>
              <a:t>→短期的に建物の設備は無理</a:t>
            </a:r>
            <a:endParaRPr lang="en-US" altLang="ja-JP" sz="2000" dirty="0">
              <a:latin typeface="Times New Roman" pitchFamily="18" charset="0"/>
              <a:cs typeface="Times New Roman" pitchFamily="18" charset="0"/>
              <a:sym typeface="Wingdings" pitchFamily="2" charset="2"/>
            </a:endParaRPr>
          </a:p>
          <a:p>
            <a:pPr marL="457200" lvl="1" indent="0">
              <a:lnSpc>
                <a:spcPct val="90000"/>
              </a:lnSpc>
              <a:buNone/>
            </a:pPr>
            <a:r>
              <a:rPr lang="ja-JP" altLang="en-US" sz="2000" dirty="0">
                <a:latin typeface="Times New Roman" pitchFamily="18" charset="0"/>
                <a:cs typeface="Times New Roman" pitchFamily="18" charset="0"/>
                <a:sym typeface="Wingdings" pitchFamily="2" charset="2"/>
              </a:rPr>
              <a:t>→労働者は雇うべき</a:t>
            </a:r>
            <a:endParaRPr lang="en-US" altLang="ja-JP" sz="2000" dirty="0">
              <a:latin typeface="Times New Roman" pitchFamily="18" charset="0"/>
              <a:cs typeface="Times New Roman" pitchFamily="18" charset="0"/>
              <a:sym typeface="Wingdings" pitchFamily="2" charset="2"/>
            </a:endParaRPr>
          </a:p>
          <a:p>
            <a:pPr marL="457200" lvl="1" indent="0">
              <a:lnSpc>
                <a:spcPct val="90000"/>
              </a:lnSpc>
              <a:buNone/>
            </a:pPr>
            <a:endParaRPr lang="en-US" altLang="ja-JP" sz="2000" dirty="0">
              <a:latin typeface="Times New Roman" pitchFamily="18" charset="0"/>
              <a:cs typeface="Times New Roman" pitchFamily="18" charset="0"/>
              <a:sym typeface="Wingdings" pitchFamily="2" charset="2"/>
            </a:endParaRPr>
          </a:p>
          <a:p>
            <a:pPr>
              <a:lnSpc>
                <a:spcPct val="90000"/>
              </a:lnSpc>
            </a:pPr>
            <a:r>
              <a:rPr lang="ja-JP" altLang="en-US" sz="2400" dirty="0">
                <a:latin typeface="Times New Roman" pitchFamily="18" charset="0"/>
                <a:cs typeface="Times New Roman" pitchFamily="18" charset="0"/>
                <a:sym typeface="Wingdings" pitchFamily="2" charset="2"/>
              </a:rPr>
              <a:t>固定費用と可変費用</a:t>
            </a:r>
            <a:endParaRPr lang="en-US" altLang="ja-JP" sz="2400" dirty="0">
              <a:latin typeface="Times New Roman" pitchFamily="18" charset="0"/>
              <a:cs typeface="Times New Roman" pitchFamily="18" charset="0"/>
              <a:sym typeface="Wingdings" pitchFamily="2" charset="2"/>
            </a:endParaRPr>
          </a:p>
          <a:p>
            <a:pPr lvl="1">
              <a:lnSpc>
                <a:spcPct val="90000"/>
              </a:lnSpc>
            </a:pPr>
            <a:r>
              <a:rPr lang="ja-JP" altLang="en-US" sz="2000" dirty="0">
                <a:sym typeface="Wingdings" pitchFamily="2" charset="2"/>
              </a:rPr>
              <a:t>固定費用　</a:t>
            </a:r>
            <a:r>
              <a:rPr lang="en-US" altLang="ja-JP" sz="2000" dirty="0">
                <a:sym typeface="Wingdings" pitchFamily="2" charset="2"/>
              </a:rPr>
              <a:t>fixed cost</a:t>
            </a:r>
            <a:r>
              <a:rPr lang="ja-JP" altLang="en-US" sz="2000" dirty="0">
                <a:sym typeface="Wingdings" pitchFamily="2" charset="2"/>
              </a:rPr>
              <a:t>　</a:t>
            </a:r>
            <a:endParaRPr lang="en-US" altLang="ja-JP" sz="2000" dirty="0">
              <a:sym typeface="Wingdings" pitchFamily="2" charset="2"/>
            </a:endParaRPr>
          </a:p>
          <a:p>
            <a:pPr lvl="2">
              <a:lnSpc>
                <a:spcPct val="90000"/>
              </a:lnSpc>
            </a:pPr>
            <a:r>
              <a:rPr lang="ja-JP" altLang="en-US" sz="1800" dirty="0">
                <a:sym typeface="Wingdings" pitchFamily="2" charset="2"/>
              </a:rPr>
              <a:t>産出量と無関係の一定の費用</a:t>
            </a:r>
          </a:p>
          <a:p>
            <a:pPr lvl="2">
              <a:lnSpc>
                <a:spcPct val="90000"/>
              </a:lnSpc>
            </a:pPr>
            <a:r>
              <a:rPr lang="ja-JP" altLang="en-US" sz="1800" dirty="0">
                <a:sym typeface="Wingdings" pitchFamily="2" charset="2"/>
              </a:rPr>
              <a:t>人材募集の広告，マーケットリサーチ，土地の確保，固定設備の建設</a:t>
            </a:r>
            <a:endParaRPr lang="en-US" altLang="ja-JP" sz="1800" dirty="0">
              <a:sym typeface="Wingdings" pitchFamily="2" charset="2"/>
            </a:endParaRPr>
          </a:p>
          <a:p>
            <a:pPr marL="914400" lvl="2" indent="0">
              <a:lnSpc>
                <a:spcPct val="90000"/>
              </a:lnSpc>
              <a:buNone/>
            </a:pPr>
            <a:r>
              <a:rPr lang="ja-JP" altLang="en-US" sz="1800" dirty="0">
                <a:sym typeface="Wingdings" pitchFamily="2" charset="2"/>
              </a:rPr>
              <a:t>→無関係に発生する費用、三種のこととはアウトサイドなもの</a:t>
            </a:r>
          </a:p>
          <a:p>
            <a:pPr lvl="1">
              <a:lnSpc>
                <a:spcPct val="90000"/>
              </a:lnSpc>
            </a:pPr>
            <a:r>
              <a:rPr lang="ja-JP" altLang="en-US" sz="2000" dirty="0">
                <a:sym typeface="Wingdings" pitchFamily="2" charset="2"/>
              </a:rPr>
              <a:t>可変費用　</a:t>
            </a:r>
            <a:r>
              <a:rPr lang="en-US" altLang="ja-JP" sz="2000" dirty="0">
                <a:sym typeface="Wingdings" pitchFamily="2" charset="2"/>
              </a:rPr>
              <a:t>variable cost</a:t>
            </a:r>
          </a:p>
          <a:p>
            <a:pPr lvl="2">
              <a:lnSpc>
                <a:spcPct val="90000"/>
              </a:lnSpc>
            </a:pPr>
            <a:r>
              <a:rPr lang="ja-JP" altLang="en-US" sz="1800" dirty="0">
                <a:sym typeface="Wingdings" pitchFamily="2" charset="2"/>
              </a:rPr>
              <a:t>産出量に伴って変化する費用</a:t>
            </a:r>
          </a:p>
          <a:p>
            <a:pPr marL="0" indent="0">
              <a:lnSpc>
                <a:spcPct val="90000"/>
              </a:lnSpc>
              <a:buNone/>
            </a:pPr>
            <a:r>
              <a:rPr lang="ja-JP" altLang="en-US" sz="2400" i="1" dirty="0">
                <a:latin typeface="Times New Roman" pitchFamily="18" charset="0"/>
                <a:cs typeface="Times New Roman" pitchFamily="18" charset="0"/>
                <a:sym typeface="Wingdings" pitchFamily="2" charset="2"/>
              </a:rPr>
              <a:t>　　</a:t>
            </a:r>
            <a:r>
              <a:rPr lang="en-US" altLang="ja-JP" sz="2400" i="1" dirty="0">
                <a:latin typeface="Times New Roman" pitchFamily="18" charset="0"/>
                <a:cs typeface="Times New Roman" pitchFamily="18" charset="0"/>
                <a:sym typeface="Wingdings" pitchFamily="2" charset="2"/>
              </a:rPr>
              <a:t>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Q</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FC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VC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Q</a:t>
            </a:r>
            <a:r>
              <a:rPr lang="en-US" altLang="ja-JP" sz="2400" dirty="0">
                <a:latin typeface="Times New Roman" pitchFamily="18" charset="0"/>
                <a:cs typeface="Times New Roman" pitchFamily="18" charset="0"/>
                <a:sym typeface="Wingdings" pitchFamily="2" charset="2"/>
              </a:rPr>
              <a:t>)</a:t>
            </a:r>
            <a:endParaRPr lang="en-US" altLang="ja-JP" sz="2400" dirty="0">
              <a:sym typeface="Wingdings" pitchFamily="2" charset="2"/>
            </a:endParaRPr>
          </a:p>
          <a:p>
            <a:pPr>
              <a:lnSpc>
                <a:spcPct val="90000"/>
              </a:lnSpc>
            </a:pPr>
            <a:r>
              <a:rPr lang="ja-JP" altLang="en-US" sz="2400" dirty="0">
                <a:sym typeface="Wingdings" pitchFamily="2" charset="2"/>
              </a:rPr>
              <a:t>平均費用と限界費用</a:t>
            </a:r>
            <a:endParaRPr lang="en-US" altLang="ja-JP" sz="2400" dirty="0">
              <a:sym typeface="Wingdings" pitchFamily="2" charset="2"/>
            </a:endParaRPr>
          </a:p>
          <a:p>
            <a:pPr marL="0" indent="0">
              <a:lnSpc>
                <a:spcPct val="90000"/>
              </a:lnSpc>
              <a:buNone/>
            </a:pPr>
            <a:r>
              <a:rPr lang="ja-JP" altLang="en-US" sz="2400" dirty="0">
                <a:sym typeface="Wingdings" pitchFamily="2" charset="2"/>
              </a:rPr>
              <a:t>→総費用を表す</a:t>
            </a:r>
            <a:endParaRPr lang="ja-JP" altLang="en-US" sz="2400" dirty="0"/>
          </a:p>
          <a:p>
            <a:pPr>
              <a:lnSpc>
                <a:spcPct val="90000"/>
              </a:lnSpc>
            </a:pPr>
            <a:endParaRPr lang="en-US" altLang="ja-JP"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ja-JP" altLang="en-US"/>
              <a:t>平均費用と限界費用</a:t>
            </a:r>
          </a:p>
        </p:txBody>
      </p:sp>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p:txBody>
              <a:bodyPr>
                <a:normAutofit/>
              </a:bodyPr>
              <a:lstStyle/>
              <a:p>
                <a:pPr marL="0" indent="0">
                  <a:lnSpc>
                    <a:spcPct val="80000"/>
                  </a:lnSpc>
                  <a:buNone/>
                </a:pPr>
                <a:r>
                  <a:rPr lang="ja-JP" altLang="en-US" sz="2400" b="0" dirty="0"/>
                  <a:t>総費用</a:t>
                </a:r>
                <a:r>
                  <a:rPr lang="en-US" altLang="ja-JP" sz="2400" b="0" dirty="0"/>
                  <a:t>		</a:t>
                </a:r>
                <a14:m>
                  <m:oMath xmlns:m="http://schemas.openxmlformats.org/officeDocument/2006/math">
                    <m:r>
                      <a:rPr lang="en-US" altLang="ja-JP" sz="2400" b="0" i="1" smtClean="0">
                        <a:latin typeface="Cambria Math"/>
                      </a:rPr>
                      <m:t>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r>
                      <a:rPr lang="en-US" altLang="ja-JP" sz="2400" b="0" i="1" smtClean="0">
                        <a:latin typeface="Cambria Math"/>
                      </a:rPr>
                      <m:t>𝐹𝐶</m:t>
                    </m:r>
                    <m:r>
                      <a:rPr lang="en-US" altLang="ja-JP" sz="2400" b="0" i="1" smtClean="0">
                        <a:latin typeface="Cambria Math"/>
                      </a:rPr>
                      <m:t>+</m:t>
                    </m:r>
                    <m:r>
                      <a:rPr lang="en-US" altLang="ja-JP" sz="2400" b="0" i="1" smtClean="0">
                        <a:latin typeface="Cambria Math"/>
                      </a:rPr>
                      <m:t>𝑉𝐶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oMath>
                </a14:m>
                <a:endParaRPr lang="en-US" altLang="ja-JP" sz="2400" dirty="0"/>
              </a:p>
              <a:p>
                <a:pPr>
                  <a:lnSpc>
                    <a:spcPct val="80000"/>
                  </a:lnSpc>
                </a:pPr>
                <a:endParaRPr lang="en-US" altLang="ja-JP" sz="2400" dirty="0"/>
              </a:p>
              <a:p>
                <a:pPr marL="0" indent="0">
                  <a:lnSpc>
                    <a:spcPct val="80000"/>
                  </a:lnSpc>
                  <a:buNone/>
                </a:pPr>
                <a:r>
                  <a:rPr lang="ja-JP" altLang="en-US" sz="2400" dirty="0"/>
                  <a:t>　平均費用</a:t>
                </a:r>
                <a:r>
                  <a:rPr lang="en-US" altLang="ja-JP" sz="2400" dirty="0"/>
                  <a:t>(</a:t>
                </a:r>
                <a:r>
                  <a:rPr lang="en-US" altLang="ja-JP" sz="2400" dirty="0">
                    <a:solidFill>
                      <a:srgbClr val="FF0000"/>
                    </a:solidFill>
                  </a:rPr>
                  <a:t>average cost</a:t>
                </a:r>
                <a:r>
                  <a:rPr lang="en-US" altLang="ja-JP" sz="2400" dirty="0"/>
                  <a:t>) 		</a:t>
                </a:r>
                <a:r>
                  <a:rPr lang="ja-JP" altLang="en-US" sz="2400" dirty="0"/>
                  <a:t>頭文字</a:t>
                </a:r>
                <a14:m>
                  <m:oMath xmlns:m="http://schemas.openxmlformats.org/officeDocument/2006/math">
                    <m:r>
                      <a:rPr lang="en-US" altLang="ja-JP" sz="2400" b="0" i="1" smtClean="0">
                        <a:latin typeface="Cambria Math"/>
                      </a:rPr>
                      <m:t>𝐴𝐶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num>
                      <m:den>
                        <m:r>
                          <a:rPr lang="en-US" altLang="ja-JP" sz="2400" b="0" i="1" smtClean="0">
                            <a:latin typeface="Cambria Math"/>
                          </a:rPr>
                          <m:t>𝑄</m:t>
                        </m:r>
                      </m:den>
                    </m:f>
                  </m:oMath>
                </a14:m>
                <a:endParaRPr lang="en-US" altLang="ja-JP" sz="2000" i="1" dirty="0">
                  <a:latin typeface="Times New Roman" pitchFamily="18" charset="0"/>
                  <a:cs typeface="Times New Roman" pitchFamily="18" charset="0"/>
                </a:endParaRPr>
              </a:p>
              <a:p>
                <a:pPr marL="0" indent="0">
                  <a:lnSpc>
                    <a:spcPct val="80000"/>
                  </a:lnSpc>
                  <a:buNone/>
                </a:pPr>
                <a:r>
                  <a:rPr lang="ja-JP" altLang="en-US" sz="2400" dirty="0"/>
                  <a:t>　平均固定費用</a:t>
                </a:r>
                <a:r>
                  <a:rPr lang="en-US" altLang="ja-JP" sz="2400" dirty="0"/>
                  <a:t>(</a:t>
                </a:r>
                <a:r>
                  <a:rPr lang="en-US" altLang="ja-JP" sz="2400" dirty="0">
                    <a:solidFill>
                      <a:srgbClr val="FF0000"/>
                    </a:solidFill>
                  </a:rPr>
                  <a:t>average fixed cost</a:t>
                </a:r>
                <a:r>
                  <a:rPr lang="en-US" altLang="ja-JP" sz="2400" dirty="0"/>
                  <a:t>)		</a:t>
                </a:r>
                <a14:m>
                  <m:oMath xmlns:m="http://schemas.openxmlformats.org/officeDocument/2006/math">
                    <m:r>
                      <a:rPr lang="en-US" altLang="ja-JP" sz="2400" b="0" i="1" smtClean="0">
                        <a:latin typeface="Cambria Math"/>
                      </a:rPr>
                      <m:t>𝐴𝐹𝐶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𝐹𝐶</m:t>
                        </m:r>
                      </m:num>
                      <m:den>
                        <m:r>
                          <a:rPr lang="en-US" altLang="ja-JP" sz="2400" b="0" i="1" smtClean="0">
                            <a:latin typeface="Cambria Math"/>
                          </a:rPr>
                          <m:t>𝑄</m:t>
                        </m:r>
                      </m:den>
                    </m:f>
                  </m:oMath>
                </a14:m>
                <a:endParaRPr lang="en-US" altLang="ja-JP" sz="2400" dirty="0"/>
              </a:p>
              <a:p>
                <a:pPr marL="0" indent="0">
                  <a:lnSpc>
                    <a:spcPct val="80000"/>
                  </a:lnSpc>
                  <a:buNone/>
                </a:pPr>
                <a:r>
                  <a:rPr lang="ja-JP" altLang="en-US" sz="2400" dirty="0"/>
                  <a:t>　平均可変費用</a:t>
                </a:r>
                <a:r>
                  <a:rPr lang="en-US" altLang="ja-JP" sz="2400" dirty="0"/>
                  <a:t>(</a:t>
                </a:r>
                <a:r>
                  <a:rPr lang="en-US" altLang="ja-JP" sz="2400" dirty="0">
                    <a:solidFill>
                      <a:srgbClr val="FF0000"/>
                    </a:solidFill>
                  </a:rPr>
                  <a:t>average variable cost</a:t>
                </a:r>
                <a:r>
                  <a:rPr lang="en-US" altLang="ja-JP" sz="2400" dirty="0"/>
                  <a:t>)	</a:t>
                </a:r>
                <a14:m>
                  <m:oMath xmlns:m="http://schemas.openxmlformats.org/officeDocument/2006/math">
                    <m:r>
                      <a:rPr lang="en-US" altLang="ja-JP" sz="2400" b="0" i="1" smtClean="0">
                        <a:latin typeface="Cambria Math"/>
                      </a:rPr>
                      <m:t>𝐴𝑉𝐶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𝑉𝐶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num>
                      <m:den>
                        <m:r>
                          <a:rPr lang="en-US" altLang="ja-JP" sz="2400" b="0" i="1" smtClean="0">
                            <a:latin typeface="Cambria Math"/>
                          </a:rPr>
                          <m:t>𝑄</m:t>
                        </m:r>
                      </m:den>
                    </m:f>
                  </m:oMath>
                </a14:m>
                <a:endParaRPr lang="en-US" altLang="ja-JP" sz="2400" dirty="0"/>
              </a:p>
              <a:p>
                <a:pPr>
                  <a:lnSpc>
                    <a:spcPct val="80000"/>
                  </a:lnSpc>
                  <a:buFont typeface="Wingdings" pitchFamily="2" charset="2"/>
                  <a:buNone/>
                </a:pPr>
                <a:r>
                  <a:rPr lang="en-US" altLang="ja-JP" sz="2400" dirty="0"/>
                  <a:t>		</a:t>
                </a:r>
              </a:p>
              <a:p>
                <a:pPr>
                  <a:lnSpc>
                    <a:spcPct val="80000"/>
                  </a:lnSpc>
                  <a:buFont typeface="Wingdings" pitchFamily="2" charset="2"/>
                  <a:buNone/>
                </a:pPr>
                <a:r>
                  <a:rPr lang="en-US" altLang="ja-JP" sz="2400" i="1" dirty="0">
                    <a:latin typeface="Times New Roman" pitchFamily="18" charset="0"/>
                    <a:cs typeface="Times New Roman" pitchFamily="18" charset="0"/>
                  </a:rPr>
                  <a:t>			</a:t>
                </a:r>
                <a14:m>
                  <m:oMath xmlns:m="http://schemas.openxmlformats.org/officeDocument/2006/math">
                    <m:r>
                      <a:rPr lang="en-US" altLang="ja-JP" sz="2400" b="0" i="1" smtClean="0">
                        <a:latin typeface="Cambria Math"/>
                        <a:cs typeface="Times New Roman" pitchFamily="18" charset="0"/>
                      </a:rPr>
                      <m:t>𝐴𝐶</m:t>
                    </m:r>
                    <m:d>
                      <m:dPr>
                        <m:ctrlPr>
                          <a:rPr lang="en-US" altLang="ja-JP" sz="2400" b="0" i="1" smtClean="0">
                            <a:latin typeface="Cambria Math" panose="02040503050406030204" pitchFamily="18" charset="0"/>
                            <a:cs typeface="Times New Roman" pitchFamily="18" charset="0"/>
                          </a:rPr>
                        </m:ctrlPr>
                      </m:dPr>
                      <m:e>
                        <m:r>
                          <a:rPr lang="en-US" altLang="ja-JP" sz="2400" b="0" i="1" smtClean="0">
                            <a:latin typeface="Cambria Math"/>
                            <a:cs typeface="Times New Roman" pitchFamily="18" charset="0"/>
                          </a:rPr>
                          <m:t>𝑄</m:t>
                        </m:r>
                      </m:e>
                    </m:d>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𝐴𝐹𝐶</m:t>
                    </m:r>
                    <m:d>
                      <m:dPr>
                        <m:ctrlPr>
                          <a:rPr lang="en-US" altLang="ja-JP" sz="2400" b="0" i="1" smtClean="0">
                            <a:latin typeface="Cambria Math" panose="02040503050406030204" pitchFamily="18" charset="0"/>
                            <a:cs typeface="Times New Roman" pitchFamily="18" charset="0"/>
                          </a:rPr>
                        </m:ctrlPr>
                      </m:dPr>
                      <m:e>
                        <m:r>
                          <a:rPr lang="en-US" altLang="ja-JP" sz="2400" b="0" i="1" smtClean="0">
                            <a:latin typeface="Cambria Math"/>
                            <a:cs typeface="Times New Roman" pitchFamily="18" charset="0"/>
                          </a:rPr>
                          <m:t>𝑄</m:t>
                        </m:r>
                      </m:e>
                    </m:d>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𝐴𝑉𝐶</m:t>
                    </m:r>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𝑄</m:t>
                    </m:r>
                    <m:r>
                      <a:rPr lang="en-US" altLang="ja-JP" sz="2400" b="0" i="1" smtClean="0">
                        <a:latin typeface="Cambria Math"/>
                        <a:cs typeface="Times New Roman" pitchFamily="18" charset="0"/>
                      </a:rPr>
                      <m:t>)</m:t>
                    </m:r>
                  </m:oMath>
                </a14:m>
                <a:endParaRPr lang="en-US" altLang="ja-JP" sz="2400" i="1" dirty="0">
                  <a:latin typeface="Times New Roman" pitchFamily="18" charset="0"/>
                  <a:cs typeface="Times New Roman" pitchFamily="18" charset="0"/>
                </a:endParaRPr>
              </a:p>
              <a:p>
                <a:pPr>
                  <a:lnSpc>
                    <a:spcPct val="80000"/>
                  </a:lnSpc>
                  <a:buFont typeface="Wingdings" pitchFamily="2" charset="2"/>
                  <a:buNone/>
                </a:pPr>
                <a:endParaRPr lang="en-US" altLang="ja-JP" sz="2400" i="1"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　限界</a:t>
                </a:r>
                <a:r>
                  <a:rPr lang="ja-JP" altLang="en-US" sz="2400" dirty="0"/>
                  <a:t>費用</a:t>
                </a:r>
                <a:r>
                  <a:rPr lang="en-US" altLang="ja-JP" sz="2400" dirty="0"/>
                  <a:t>(marginal cost)	</a:t>
                </a:r>
                <a14:m>
                  <m:oMath xmlns:m="http://schemas.openxmlformats.org/officeDocument/2006/math">
                    <m:r>
                      <a:rPr lang="en-US" altLang="ja-JP" sz="2400" b="0" i="1" smtClean="0">
                        <a:latin typeface="Cambria Math"/>
                      </a:rPr>
                      <m:t>𝑀𝐶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m:rPr>
                            <m:sty m:val="p"/>
                          </m:rPr>
                          <a:rPr lang="el-GR" altLang="ja-JP" sz="2400" b="0" i="1" smtClean="0">
                            <a:latin typeface="Cambria Math"/>
                            <a:ea typeface="Cambria Math"/>
                          </a:rPr>
                          <m:t>Δ</m:t>
                        </m:r>
                        <m:r>
                          <a:rPr lang="en-US" altLang="ja-JP" sz="2400" b="0" i="1" smtClean="0">
                            <a:latin typeface="Cambria Math"/>
                            <a:ea typeface="Cambria Math"/>
                          </a:rPr>
                          <m:t>𝐶</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𝐶</m:t>
                        </m:r>
                        <m:d>
                          <m:dPr>
                            <m:ctrlPr>
                              <a:rPr lang="en-US" altLang="ja-JP" sz="2400" b="0" i="1" smtClean="0">
                                <a:latin typeface="Cambria Math" panose="02040503050406030204" pitchFamily="18" charset="0"/>
                              </a:rPr>
                            </m:ctrlPr>
                          </m:dPr>
                          <m:e>
                            <m:r>
                              <a:rPr lang="en-US" altLang="ja-JP" sz="2400" b="0" i="1" smtClean="0">
                                <a:latin typeface="Cambria Math"/>
                              </a:rPr>
                              <m:t>𝑄</m:t>
                            </m:r>
                            <m:r>
                              <a:rPr lang="en-US" altLang="ja-JP" sz="2400" b="0" i="1" smtClean="0">
                                <a:latin typeface="Cambria Math"/>
                              </a:rPr>
                              <m:t>+</m:t>
                            </m:r>
                            <m:r>
                              <m:rPr>
                                <m:sty m:val="p"/>
                              </m:rPr>
                              <a:rPr lang="el-GR" altLang="ja-JP" sz="2400" b="0" i="1" smtClean="0">
                                <a:latin typeface="Cambria Math"/>
                                <a:ea typeface="Cambria Math"/>
                              </a:rPr>
                              <m:t>Δ</m:t>
                            </m:r>
                            <m:r>
                              <a:rPr lang="en-US" altLang="ja-JP" sz="2400" b="0" i="1" smtClean="0">
                                <a:latin typeface="Cambria Math"/>
                                <a:ea typeface="Cambria Math"/>
                              </a:rPr>
                              <m:t>𝑄</m:t>
                            </m:r>
                          </m:e>
                        </m:d>
                        <m:r>
                          <a:rPr lang="en-US" altLang="ja-JP" sz="2400" b="0" i="1" smtClean="0">
                            <a:latin typeface="Cambria Math"/>
                            <a:ea typeface="Cambria Math"/>
                          </a:rPr>
                          <m:t>−</m:t>
                        </m:r>
                        <m:r>
                          <a:rPr lang="en-US" altLang="ja-JP" sz="2400" b="0" i="1" smtClean="0">
                            <a:latin typeface="Cambria Math"/>
                            <a:ea typeface="Cambria Math"/>
                          </a:rPr>
                          <m:t>𝐶</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oMath>
                </a14:m>
                <a:endParaRPr lang="en-US" altLang="ja-JP" sz="2400" dirty="0"/>
              </a:p>
              <a:p>
                <a:pPr marL="0" indent="0">
                  <a:lnSpc>
                    <a:spcPct val="80000"/>
                  </a:lnSpc>
                  <a:buNone/>
                </a:pPr>
                <a:r>
                  <a:rPr lang="ja-JP" altLang="en-US" sz="2400" dirty="0"/>
                  <a:t>→追加的産出量一単位あたり</a:t>
                </a:r>
                <a:endParaRPr lang="en-US" altLang="ja-JP" sz="2400" dirty="0"/>
              </a:p>
              <a:p>
                <a:pPr marL="0" indent="0">
                  <a:lnSpc>
                    <a:spcPct val="80000"/>
                  </a:lnSpc>
                  <a:buNone/>
                </a:pPr>
                <a:endParaRPr lang="en-US" altLang="ja-JP" sz="2400" dirty="0"/>
              </a:p>
            </p:txBody>
          </p:sp>
        </mc:Choice>
        <mc:Fallback>
          <p:sp>
            <p:nvSpPr>
              <p:cNvPr id="21507" name="Rectangle 3"/>
              <p:cNvSpPr>
                <a:spLocks noGrp="1" noRot="1" noChangeAspect="1" noMove="1" noResize="1" noEditPoints="1" noAdjustHandles="1" noChangeArrowheads="1" noChangeShapeType="1" noTextEdit="1"/>
              </p:cNvSpPr>
              <p:nvPr>
                <p:ph idx="1"/>
              </p:nvPr>
            </p:nvSpPr>
            <p:spPr>
              <a:blipFill>
                <a:blip r:embed="rId2"/>
                <a:stretch>
                  <a:fillRect l="-1235" t="-3081" b="-2521"/>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ja-JP" altLang="en-US"/>
              <a:t>平均費用・限界費用</a:t>
            </a:r>
            <a:r>
              <a:rPr lang="en-US" altLang="ja-JP"/>
              <a:t>(2)</a:t>
            </a:r>
          </a:p>
        </p:txBody>
      </p:sp>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46460"/>
            <a:ext cx="7439025" cy="507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p:cNvSpPr txBox="1"/>
          <p:nvPr/>
        </p:nvSpPr>
        <p:spPr>
          <a:xfrm>
            <a:off x="2123728" y="6021288"/>
            <a:ext cx="4319411" cy="2677656"/>
          </a:xfrm>
          <a:prstGeom prst="rect">
            <a:avLst/>
          </a:prstGeom>
          <a:noFill/>
        </p:spPr>
        <p:txBody>
          <a:bodyPr wrap="square" rtlCol="0">
            <a:spAutoFit/>
          </a:bodyPr>
          <a:lstStyle/>
          <a:p>
            <a:r>
              <a:rPr kumimoji="1" lang="ja-JP" altLang="en-US" sz="2400" dirty="0"/>
              <a:t>短期費用曲線の典型的な形状</a:t>
            </a:r>
            <a:endParaRPr kumimoji="1" lang="en-US" altLang="ja-JP" sz="2400" dirty="0"/>
          </a:p>
          <a:p>
            <a:r>
              <a:rPr kumimoji="1" lang="en-US" altLang="ja-JP" sz="2400" dirty="0"/>
              <a:t>A</a:t>
            </a:r>
            <a:r>
              <a:rPr kumimoji="1" lang="ja-JP" altLang="en-US" sz="2400" dirty="0"/>
              <a:t>と</a:t>
            </a:r>
            <a:r>
              <a:rPr kumimoji="1" lang="en-US" altLang="ja-JP" sz="2400" dirty="0"/>
              <a:t>O</a:t>
            </a:r>
            <a:r>
              <a:rPr kumimoji="1" lang="ja-JP" altLang="en-US" sz="2400" dirty="0"/>
              <a:t>の間が可変費用</a:t>
            </a:r>
            <a:endParaRPr kumimoji="1" lang="en-US" altLang="ja-JP" sz="2400" dirty="0"/>
          </a:p>
          <a:p>
            <a:r>
              <a:rPr lang="en-US" altLang="ja-JP" sz="2400" dirty="0"/>
              <a:t>C(Q)</a:t>
            </a:r>
            <a:r>
              <a:rPr lang="ja-JP" altLang="en-US" sz="2400" dirty="0"/>
              <a:t>は限界費用</a:t>
            </a:r>
            <a:endParaRPr lang="en-US" altLang="ja-JP" sz="2400" dirty="0"/>
          </a:p>
          <a:p>
            <a:r>
              <a:rPr kumimoji="1" lang="ja-JP" altLang="en-US" sz="2400" dirty="0"/>
              <a:t>工場はちゃんとあるが、労働者がまばら→生産が大変、追加的なやつが無理ゲー</a:t>
            </a:r>
            <a:endParaRPr kumimoji="1" lang="en-US" altLang="ja-JP" sz="2400" dirty="0"/>
          </a:p>
          <a:p>
            <a:endParaRPr kumimoji="1" lang="ja-JP"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平均費用と限界費用の関係</a:t>
            </a:r>
            <a:br>
              <a:rPr kumimoji="1" lang="en-US" altLang="ja-JP" dirty="0"/>
            </a:br>
            <a:r>
              <a:rPr kumimoji="1" lang="ja-JP" altLang="en-US" dirty="0"/>
              <a:t>→利潤最大化が一番の目的</a:t>
            </a:r>
            <a:br>
              <a:rPr kumimoji="1" lang="en-US" altLang="ja-JP" dirty="0"/>
            </a:br>
            <a:r>
              <a:rPr kumimoji="1" lang="ja-JP" altLang="en-US" dirty="0"/>
              <a:t>→このグラフを元に供給曲線を導く</a:t>
            </a:r>
            <a:br>
              <a:rPr kumimoji="1" lang="en-US" altLang="ja-JP" dirty="0"/>
            </a:br>
            <a:br>
              <a:rPr kumimoji="1" lang="en-US" altLang="ja-JP" dirty="0"/>
            </a:br>
            <a:r>
              <a:rPr kumimoji="1" lang="en-US" altLang="ja-JP" dirty="0"/>
              <a:t>m</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6792"/>
            <a:ext cx="5673030" cy="470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436096" y="2715885"/>
            <a:ext cx="3456384" cy="5078313"/>
          </a:xfrm>
          <a:prstGeom prst="rect">
            <a:avLst/>
          </a:prstGeom>
          <a:noFill/>
        </p:spPr>
        <p:txBody>
          <a:bodyPr wrap="square" rtlCol="0">
            <a:spAutoFit/>
          </a:bodyPr>
          <a:lstStyle/>
          <a:p>
            <a:r>
              <a:rPr lang="ja-JP" altLang="en-US" dirty="0"/>
              <a:t>平均費用→産出量が必要</a:t>
            </a:r>
            <a:endParaRPr lang="en-US" altLang="ja-JP" dirty="0"/>
          </a:p>
          <a:p>
            <a:r>
              <a:rPr lang="ja-JP" altLang="en-US" dirty="0"/>
              <a:t>→平均費用→どっかに行く</a:t>
            </a:r>
            <a:endParaRPr lang="en-US" altLang="ja-JP" dirty="0"/>
          </a:p>
          <a:p>
            <a:r>
              <a:rPr lang="ja-JP" altLang="en-US" dirty="0"/>
              <a:t>→なるべく交点を持つような</a:t>
            </a:r>
            <a:endParaRPr lang="en-US" altLang="ja-JP" dirty="0"/>
          </a:p>
          <a:p>
            <a:r>
              <a:rPr lang="en-US" altLang="ja-JP" dirty="0"/>
              <a:t>	</a:t>
            </a:r>
            <a:r>
              <a:rPr lang="ja-JP" altLang="en-US" dirty="0"/>
              <a:t>→接点で費用を見つける</a:t>
            </a:r>
            <a:endParaRPr lang="en-US" altLang="ja-JP" dirty="0"/>
          </a:p>
          <a:p>
            <a:endParaRPr lang="en-US" altLang="ja-JP" dirty="0"/>
          </a:p>
          <a:p>
            <a:endParaRPr lang="en-US" altLang="ja-JP" dirty="0"/>
          </a:p>
          <a:p>
            <a:r>
              <a:rPr lang="ja-JP" altLang="en-US" dirty="0"/>
              <a:t>左図のような費用曲線の場合，平均費用（および平均可変費用）が最小となる産出量が存在</a:t>
            </a:r>
            <a:endParaRPr lang="en-US" altLang="ja-JP" dirty="0"/>
          </a:p>
          <a:p>
            <a:r>
              <a:rPr lang="ja-JP" altLang="en-US" dirty="0"/>
              <a:t>→傾きは最初は緩やかだが急になって行く</a:t>
            </a:r>
            <a:endParaRPr lang="en-US" altLang="ja-JP" dirty="0"/>
          </a:p>
          <a:p>
            <a:endParaRPr kumimoji="1" lang="en-US" altLang="ja-JP" dirty="0"/>
          </a:p>
          <a:p>
            <a:r>
              <a:rPr lang="ja-JP" altLang="en-US" dirty="0"/>
              <a:t>平均費用の最小点　点</a:t>
            </a:r>
            <a:r>
              <a:rPr lang="en-US" altLang="ja-JP" dirty="0"/>
              <a:t>E</a:t>
            </a:r>
          </a:p>
          <a:p>
            <a:r>
              <a:rPr kumimoji="1" lang="ja-JP" altLang="en-US" dirty="0"/>
              <a:t>平均可変費用の最小点　点</a:t>
            </a:r>
            <a:r>
              <a:rPr kumimoji="1" lang="en-US" altLang="ja-JP" dirty="0"/>
              <a:t>D</a:t>
            </a:r>
          </a:p>
          <a:p>
            <a:endParaRPr lang="en-US" altLang="ja-JP" dirty="0"/>
          </a:p>
          <a:p>
            <a:r>
              <a:rPr kumimoji="1" lang="ja-JP" altLang="en-US" dirty="0"/>
              <a:t>点</a:t>
            </a:r>
            <a:r>
              <a:rPr kumimoji="1" lang="en-US" altLang="ja-JP" dirty="0"/>
              <a:t>E</a:t>
            </a:r>
            <a:r>
              <a:rPr kumimoji="1" lang="ja-JP" altLang="en-US" dirty="0" err="1"/>
              <a:t>，</a:t>
            </a:r>
            <a:r>
              <a:rPr kumimoji="1" lang="ja-JP" altLang="en-US" dirty="0"/>
              <a:t>点</a:t>
            </a:r>
            <a:r>
              <a:rPr kumimoji="1" lang="en-US" altLang="ja-JP" dirty="0"/>
              <a:t>D</a:t>
            </a:r>
            <a:r>
              <a:rPr kumimoji="1" lang="ja-JP" altLang="en-US" dirty="0"/>
              <a:t>で，限界費用と平均費用は一致している</a:t>
            </a:r>
          </a:p>
        </p:txBody>
      </p:sp>
    </p:spTree>
    <p:extLst>
      <p:ext uri="{BB962C8B-B14F-4D97-AF65-F5344CB8AC3E}">
        <p14:creationId xmlns:p14="http://schemas.microsoft.com/office/powerpoint/2010/main" val="356506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平均費用曲線と限界費用曲線</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42672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5"/>
          <p:cNvSpPr txBox="1">
            <a:spLocks noChangeArrowheads="1"/>
          </p:cNvSpPr>
          <p:nvPr/>
        </p:nvSpPr>
        <p:spPr bwMode="auto">
          <a:xfrm>
            <a:off x="3419475" y="1412875"/>
            <a:ext cx="50419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t>限界費用曲線は平均費用曲線の最小点を通る</a:t>
            </a:r>
          </a:p>
          <a:p>
            <a:pPr>
              <a:spcBef>
                <a:spcPct val="50000"/>
              </a:spcBef>
            </a:pPr>
            <a:r>
              <a:rPr lang="ja-JP" altLang="en-US" dirty="0"/>
              <a:t>平均可変費用曲線についても同様</a:t>
            </a:r>
          </a:p>
        </p:txBody>
      </p:sp>
      <p:sp>
        <p:nvSpPr>
          <p:cNvPr id="6" name="Text Box 6"/>
          <p:cNvSpPr txBox="1">
            <a:spLocks noChangeArrowheads="1"/>
          </p:cNvSpPr>
          <p:nvPr/>
        </p:nvSpPr>
        <p:spPr bwMode="auto">
          <a:xfrm>
            <a:off x="5364088" y="3664744"/>
            <a:ext cx="295275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AC&gt;MC</a:t>
            </a:r>
            <a:r>
              <a:rPr lang="ja-JP" altLang="en-US" dirty="0"/>
              <a:t>のとき，</a:t>
            </a:r>
            <a:r>
              <a:rPr lang="en-US" altLang="ja-JP" dirty="0"/>
              <a:t>AC</a:t>
            </a:r>
            <a:r>
              <a:rPr lang="ja-JP" altLang="en-US" dirty="0"/>
              <a:t>は減少</a:t>
            </a:r>
          </a:p>
          <a:p>
            <a:pPr>
              <a:spcBef>
                <a:spcPct val="50000"/>
              </a:spcBef>
            </a:pPr>
            <a:r>
              <a:rPr lang="en-US" altLang="ja-JP" dirty="0"/>
              <a:t>AC&lt;MC</a:t>
            </a:r>
            <a:r>
              <a:rPr lang="ja-JP" altLang="en-US" dirty="0"/>
              <a:t>のとき，</a:t>
            </a:r>
            <a:r>
              <a:rPr lang="en-US" altLang="ja-JP" dirty="0"/>
              <a:t>AC</a:t>
            </a:r>
            <a:r>
              <a:rPr lang="ja-JP" altLang="en-US" dirty="0"/>
              <a:t>は増加</a:t>
            </a:r>
          </a:p>
          <a:p>
            <a:pPr>
              <a:spcBef>
                <a:spcPct val="50000"/>
              </a:spcBef>
            </a:pPr>
            <a:r>
              <a:rPr lang="en-US" altLang="ja-JP" dirty="0"/>
              <a:t>AC=MC</a:t>
            </a:r>
            <a:r>
              <a:rPr lang="ja-JP" altLang="en-US" dirty="0"/>
              <a:t>で，</a:t>
            </a:r>
            <a:r>
              <a:rPr lang="en-US" altLang="ja-JP" dirty="0"/>
              <a:t>AC</a:t>
            </a:r>
            <a:r>
              <a:rPr lang="ja-JP" altLang="en-US" dirty="0"/>
              <a:t>は最小</a:t>
            </a:r>
          </a:p>
        </p:txBody>
      </p:sp>
    </p:spTree>
    <p:extLst>
      <p:ext uri="{BB962C8B-B14F-4D97-AF65-F5344CB8AC3E}">
        <p14:creationId xmlns:p14="http://schemas.microsoft.com/office/powerpoint/2010/main" val="326394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9F36-D2E9-5644-AC09-81E36A04E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C85759-DBCA-AE49-9324-9298ED45705B}"/>
              </a:ext>
            </a:extLst>
          </p:cNvPr>
          <p:cNvSpPr>
            <a:spLocks noGrp="1"/>
          </p:cNvSpPr>
          <p:nvPr>
            <p:ph idx="1"/>
          </p:nvPr>
        </p:nvSpPr>
        <p:spPr/>
        <p:txBody>
          <a:bodyPr/>
          <a:lstStyle/>
          <a:p>
            <a:pPr marL="0" indent="0">
              <a:buNone/>
            </a:pPr>
            <a:r>
              <a:rPr lang="en-US" dirty="0"/>
              <a:t>AC(Q) = C(Q)/Q</a:t>
            </a:r>
          </a:p>
          <a:p>
            <a:pPr marL="0" indent="0">
              <a:buNone/>
            </a:pPr>
            <a:r>
              <a:rPr lang="en-US" dirty="0"/>
              <a:t>AC(Q) </a:t>
            </a:r>
            <a:r>
              <a:rPr lang="ja-JP" altLang="en-US" dirty="0"/>
              <a:t>の最小点　</a:t>
            </a:r>
            <a:r>
              <a:rPr lang="en-US" altLang="ja-JP" dirty="0"/>
              <a:t>AC’(Q) = 0</a:t>
            </a:r>
          </a:p>
          <a:p>
            <a:pPr marL="0" indent="0">
              <a:buNone/>
            </a:pPr>
            <a:r>
              <a:rPr lang="ja-JP" altLang="en-US" dirty="0"/>
              <a:t>→ </a:t>
            </a:r>
            <a:r>
              <a:rPr lang="en-US" altLang="ja-JP" dirty="0"/>
              <a:t>AC’(Q) = (C’(Q) </a:t>
            </a:r>
            <a:r>
              <a:rPr lang="ja-JP" altLang="en-US" dirty="0"/>
              <a:t>・</a:t>
            </a:r>
            <a:r>
              <a:rPr lang="en-US" altLang="ja-JP" dirty="0"/>
              <a:t>Q – C(Q))/Q^2</a:t>
            </a:r>
          </a:p>
          <a:p>
            <a:pPr marL="0" indent="0">
              <a:buNone/>
            </a:pPr>
            <a:r>
              <a:rPr lang="ja-JP" altLang="en-US" dirty="0"/>
              <a:t>→</a:t>
            </a:r>
            <a:r>
              <a:rPr lang="en-US" altLang="ja-JP" dirty="0"/>
              <a:t>C’(Q)Q = C(Q)</a:t>
            </a:r>
          </a:p>
          <a:p>
            <a:pPr marL="0" indent="0">
              <a:buNone/>
            </a:pPr>
            <a:r>
              <a:rPr lang="en-US" dirty="0"/>
              <a:t>C’(Q) = C</a:t>
            </a:r>
            <a:r>
              <a:rPr lang="en-US"/>
              <a:t>(Q)/Q</a:t>
            </a:r>
            <a:endParaRPr lang="en-US" dirty="0"/>
          </a:p>
        </p:txBody>
      </p:sp>
    </p:spTree>
    <p:extLst>
      <p:ext uri="{BB962C8B-B14F-4D97-AF65-F5344CB8AC3E}">
        <p14:creationId xmlns:p14="http://schemas.microsoft.com/office/powerpoint/2010/main" val="212007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ja-JP" altLang="en-US"/>
              <a:t>生産関数 </a:t>
            </a:r>
            <a:r>
              <a:rPr lang="en-US" altLang="ja-JP"/>
              <a:t>production function</a:t>
            </a:r>
          </a:p>
        </p:txBody>
      </p:sp>
      <p:sp>
        <p:nvSpPr>
          <p:cNvPr id="5124" name="Rectangle 4"/>
          <p:cNvSpPr>
            <a:spLocks noGrp="1" noChangeArrowheads="1"/>
          </p:cNvSpPr>
          <p:nvPr>
            <p:ph type="body" sz="half" idx="1"/>
          </p:nvPr>
        </p:nvSpPr>
        <p:spPr>
          <a:xfrm>
            <a:off x="755650" y="4149725"/>
            <a:ext cx="7570788" cy="2232025"/>
          </a:xfrm>
        </p:spPr>
        <p:txBody>
          <a:bodyPr/>
          <a:lstStyle/>
          <a:p>
            <a:pPr>
              <a:lnSpc>
                <a:spcPct val="90000"/>
              </a:lnSpc>
            </a:pPr>
            <a:r>
              <a:rPr lang="ja-JP" altLang="en-US" sz="2400"/>
              <a:t>投入物</a:t>
            </a:r>
            <a:r>
              <a:rPr lang="en-US" altLang="ja-JP" sz="2400"/>
              <a:t>(input)</a:t>
            </a:r>
            <a:r>
              <a:rPr lang="ja-JP" altLang="en-US" sz="2400"/>
              <a:t>と産出物</a:t>
            </a:r>
            <a:r>
              <a:rPr lang="en-US" altLang="ja-JP" sz="2400"/>
              <a:t>(output)</a:t>
            </a:r>
            <a:r>
              <a:rPr lang="ja-JP" altLang="en-US" sz="2400"/>
              <a:t>の対応関係</a:t>
            </a:r>
          </a:p>
          <a:p>
            <a:pPr lvl="1">
              <a:lnSpc>
                <a:spcPct val="90000"/>
              </a:lnSpc>
              <a:buFont typeface="Wingdings" pitchFamily="2" charset="2"/>
              <a:buNone/>
            </a:pPr>
            <a:r>
              <a:rPr lang="ja-JP" altLang="en-US" sz="2000"/>
              <a:t>投入物：生産要素</a:t>
            </a:r>
            <a:r>
              <a:rPr lang="en-US" altLang="ja-JP" sz="2000"/>
              <a:t>(factor of production)</a:t>
            </a:r>
          </a:p>
          <a:p>
            <a:pPr>
              <a:lnSpc>
                <a:spcPct val="90000"/>
              </a:lnSpc>
            </a:pPr>
            <a:r>
              <a:rPr lang="en-US" altLang="ja-JP" sz="2400" i="1">
                <a:latin typeface="Times New Roman" pitchFamily="18" charset="0"/>
                <a:cs typeface="Times New Roman" pitchFamily="18" charset="0"/>
              </a:rPr>
              <a:t>y</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f</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x</a:t>
            </a:r>
            <a:r>
              <a:rPr lang="en-US" altLang="ja-JP" sz="2400">
                <a:latin typeface="Times New Roman" pitchFamily="18" charset="0"/>
                <a:cs typeface="Times New Roman" pitchFamily="18" charset="0"/>
              </a:rPr>
              <a:t>)</a:t>
            </a:r>
            <a:r>
              <a:rPr lang="ja-JP" altLang="en-US" sz="2400"/>
              <a:t>が生産の際の技術的制約を表す</a:t>
            </a:r>
          </a:p>
          <a:p>
            <a:pPr lvl="1">
              <a:lnSpc>
                <a:spcPct val="90000"/>
              </a:lnSpc>
            </a:pPr>
            <a:r>
              <a:rPr lang="en-US" altLang="ja-JP" sz="2000" i="1">
                <a:latin typeface="Times New Roman" pitchFamily="18" charset="0"/>
                <a:cs typeface="Times New Roman" pitchFamily="18" charset="0"/>
              </a:rPr>
              <a:t>f</a:t>
            </a:r>
            <a:r>
              <a:rPr lang="en-US" altLang="ja-JP" sz="2000">
                <a:latin typeface="Times New Roman" pitchFamily="18" charset="0"/>
                <a:cs typeface="Times New Roman" pitchFamily="18" charset="0"/>
              </a:rPr>
              <a:t>(0)=0</a:t>
            </a:r>
          </a:p>
          <a:p>
            <a:pPr lvl="1">
              <a:lnSpc>
                <a:spcPct val="90000"/>
              </a:lnSpc>
            </a:pPr>
            <a:r>
              <a:rPr lang="en-US" altLang="ja-JP" sz="2000" i="1">
                <a:latin typeface="Times New Roman" pitchFamily="18" charset="0"/>
                <a:cs typeface="Times New Roman" pitchFamily="18" charset="0"/>
              </a:rPr>
              <a:t>f</a:t>
            </a:r>
            <a:r>
              <a:rPr lang="en-US" altLang="ja-JP" sz="2000">
                <a:latin typeface="Times New Roman" pitchFamily="18" charset="0"/>
                <a:cs typeface="Times New Roman" pitchFamily="18" charset="0"/>
              </a:rPr>
              <a:t>(</a:t>
            </a:r>
            <a:r>
              <a:rPr lang="en-US" altLang="ja-JP" sz="2000" i="1">
                <a:latin typeface="Times New Roman" pitchFamily="18" charset="0"/>
                <a:cs typeface="Times New Roman" pitchFamily="18" charset="0"/>
              </a:rPr>
              <a:t>x</a:t>
            </a:r>
            <a:r>
              <a:rPr lang="en-US" altLang="ja-JP" sz="2000">
                <a:latin typeface="Times New Roman" pitchFamily="18" charset="0"/>
                <a:cs typeface="Times New Roman" pitchFamily="18" charset="0"/>
              </a:rPr>
              <a:t>)</a:t>
            </a:r>
            <a:r>
              <a:rPr lang="ja-JP" altLang="en-US" sz="2000">
                <a:latin typeface="Times New Roman" pitchFamily="18" charset="0"/>
                <a:cs typeface="Times New Roman" pitchFamily="18" charset="0"/>
              </a:rPr>
              <a:t>は</a:t>
            </a:r>
            <a:r>
              <a:rPr lang="en-US" altLang="ja-JP" sz="2000" i="1">
                <a:latin typeface="Times New Roman" pitchFamily="18" charset="0"/>
                <a:cs typeface="Times New Roman" pitchFamily="18" charset="0"/>
              </a:rPr>
              <a:t>x</a:t>
            </a:r>
            <a:r>
              <a:rPr lang="ja-JP" altLang="en-US" sz="2000"/>
              <a:t>の増加関数</a:t>
            </a:r>
          </a:p>
          <a:p>
            <a:pPr lvl="1">
              <a:lnSpc>
                <a:spcPct val="90000"/>
              </a:lnSpc>
            </a:pPr>
            <a:r>
              <a:rPr lang="ja-JP" altLang="en-US" sz="2000"/>
              <a:t>その他の性質</a:t>
            </a:r>
          </a:p>
          <a:p>
            <a:pPr lvl="1">
              <a:lnSpc>
                <a:spcPct val="90000"/>
              </a:lnSpc>
            </a:pPr>
            <a:endParaRPr lang="en-US" altLang="ja-JP" sz="2000"/>
          </a:p>
        </p:txBody>
      </p:sp>
      <p:sp>
        <p:nvSpPr>
          <p:cNvPr id="5132" name="Line 12"/>
          <p:cNvSpPr>
            <a:spLocks noChangeShapeType="1"/>
          </p:cNvSpPr>
          <p:nvPr/>
        </p:nvSpPr>
        <p:spPr bwMode="auto">
          <a:xfrm>
            <a:off x="3092450" y="2181225"/>
            <a:ext cx="231457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27" name="Rectangle 7"/>
          <p:cNvSpPr>
            <a:spLocks noChangeArrowheads="1"/>
          </p:cNvSpPr>
          <p:nvPr/>
        </p:nvSpPr>
        <p:spPr bwMode="auto">
          <a:xfrm>
            <a:off x="3467100" y="1773238"/>
            <a:ext cx="1343025" cy="733425"/>
          </a:xfrm>
          <a:prstGeom prst="rect">
            <a:avLst/>
          </a:prstGeom>
          <a:solidFill>
            <a:schemeClr val="tx1"/>
          </a:solidFill>
          <a:ln w="38100">
            <a:solidFill>
              <a:schemeClr val="tx2"/>
            </a:solidFill>
            <a:miter lim="800000"/>
            <a:headEnd/>
            <a:tailEnd/>
          </a:ln>
          <a:effectLst/>
          <a:extLst/>
        </p:spPr>
        <p:txBody>
          <a:bodyPr wrap="none" anchor="ctr"/>
          <a:lstStyle/>
          <a:p>
            <a:endParaRPr lang="ja-JP" altLang="en-US"/>
          </a:p>
        </p:txBody>
      </p:sp>
      <p:sp>
        <p:nvSpPr>
          <p:cNvPr id="5133" name="Text Box 13"/>
          <p:cNvSpPr txBox="1">
            <a:spLocks noChangeArrowheads="1"/>
          </p:cNvSpPr>
          <p:nvPr/>
        </p:nvSpPr>
        <p:spPr bwMode="auto">
          <a:xfrm>
            <a:off x="2124075" y="1989138"/>
            <a:ext cx="1046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r>
              <a:rPr lang="en-US" altLang="ja-JP">
                <a:latin typeface="Times New Roman" pitchFamily="18" charset="0"/>
                <a:cs typeface="Times New Roman" pitchFamily="18" charset="0"/>
              </a:rPr>
              <a:t> : input</a:t>
            </a:r>
          </a:p>
        </p:txBody>
      </p:sp>
      <p:sp>
        <p:nvSpPr>
          <p:cNvPr id="5134" name="Text Box 14"/>
          <p:cNvSpPr txBox="1">
            <a:spLocks noChangeArrowheads="1"/>
          </p:cNvSpPr>
          <p:nvPr/>
        </p:nvSpPr>
        <p:spPr bwMode="auto">
          <a:xfrm>
            <a:off x="5435600" y="1989138"/>
            <a:ext cx="11191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 </a:t>
            </a:r>
            <a:r>
              <a:rPr lang="en-US" altLang="ja-JP">
                <a:latin typeface="Times New Roman" pitchFamily="18" charset="0"/>
                <a:cs typeface="Times New Roman" pitchFamily="18" charset="0"/>
              </a:rPr>
              <a:t>: output</a:t>
            </a:r>
          </a:p>
        </p:txBody>
      </p:sp>
      <p:sp>
        <p:nvSpPr>
          <p:cNvPr id="5135" name="Text Box 15"/>
          <p:cNvSpPr txBox="1">
            <a:spLocks noChangeArrowheads="1"/>
          </p:cNvSpPr>
          <p:nvPr/>
        </p:nvSpPr>
        <p:spPr bwMode="auto">
          <a:xfrm>
            <a:off x="2700338" y="3213100"/>
            <a:ext cx="32099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latin typeface="Times New Roman" pitchFamily="18" charset="0"/>
                <a:cs typeface="Times New Roman" pitchFamily="18" charset="0"/>
              </a:rPr>
              <a:t>)</a:t>
            </a:r>
          </a:p>
        </p:txBody>
      </p:sp>
      <p:sp>
        <p:nvSpPr>
          <p:cNvPr id="5137" name="Text Box 17"/>
          <p:cNvSpPr txBox="1">
            <a:spLocks noChangeArrowheads="1"/>
          </p:cNvSpPr>
          <p:nvPr/>
        </p:nvSpPr>
        <p:spPr bwMode="auto">
          <a:xfrm>
            <a:off x="2195513" y="2708275"/>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生産過程はブラックボックスとして捉える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sz="4000"/>
              <a:t>規模に関する収穫 </a:t>
            </a:r>
            <a:r>
              <a:rPr lang="en-US" altLang="ja-JP" sz="4000"/>
              <a:t>returns to scale</a:t>
            </a:r>
          </a:p>
        </p:txBody>
      </p:sp>
      <p:sp>
        <p:nvSpPr>
          <p:cNvPr id="7171" name="Rectangle 3"/>
          <p:cNvSpPr>
            <a:spLocks noGrp="1" noChangeArrowheads="1"/>
          </p:cNvSpPr>
          <p:nvPr>
            <p:ph idx="1"/>
          </p:nvPr>
        </p:nvSpPr>
        <p:spPr>
          <a:xfrm>
            <a:off x="457200" y="1484784"/>
            <a:ext cx="8363272" cy="5112568"/>
          </a:xfrm>
        </p:spPr>
        <p:txBody>
          <a:bodyPr>
            <a:normAutofit fontScale="55000" lnSpcReduction="20000"/>
          </a:bodyPr>
          <a:lstStyle/>
          <a:p>
            <a:pPr marL="0" indent="0">
              <a:lnSpc>
                <a:spcPct val="150000"/>
              </a:lnSpc>
              <a:buFont typeface="Wingdings" pitchFamily="2" charset="2"/>
              <a:buNone/>
            </a:pPr>
            <a:r>
              <a:rPr lang="en-US" altLang="ja-JP" sz="2000" dirty="0"/>
              <a:t>2</a:t>
            </a:r>
            <a:r>
              <a:rPr lang="ja-JP" altLang="en-US" sz="2000" dirty="0"/>
              <a:t>種類の投入物 </a:t>
            </a:r>
            <a:r>
              <a:rPr lang="en-US" altLang="ja-JP" sz="2000" dirty="0"/>
              <a:t>	</a:t>
            </a:r>
            <a:r>
              <a:rPr lang="en-US" altLang="ja-JP" sz="2000" i="1" dirty="0">
                <a:latin typeface="Times New Roman" pitchFamily="18" charset="0"/>
                <a:cs typeface="Times New Roman" pitchFamily="18" charset="0"/>
              </a:rPr>
              <a:t>K</a:t>
            </a:r>
            <a:r>
              <a:rPr lang="ja-JP" altLang="en-US" sz="2000" dirty="0"/>
              <a:t>：資本　</a:t>
            </a:r>
            <a:r>
              <a:rPr lang="en-US" altLang="ja-JP" sz="2000" i="1" dirty="0">
                <a:latin typeface="Times New Roman" pitchFamily="18" charset="0"/>
                <a:cs typeface="Times New Roman" pitchFamily="18" charset="0"/>
              </a:rPr>
              <a:t>L</a:t>
            </a:r>
            <a:r>
              <a:rPr lang="en-US" altLang="ja-JP" sz="2000" dirty="0"/>
              <a:t>: </a:t>
            </a:r>
            <a:r>
              <a:rPr lang="ja-JP" altLang="en-US" sz="2000" dirty="0"/>
              <a:t>労働 </a:t>
            </a:r>
            <a:r>
              <a:rPr lang="en-US" altLang="ja-JP" sz="2000" dirty="0"/>
              <a:t>;   1</a:t>
            </a:r>
            <a:r>
              <a:rPr lang="ja-JP" altLang="en-US" sz="2000" dirty="0"/>
              <a:t>種類の産出物</a:t>
            </a:r>
            <a:r>
              <a:rPr lang="en-US" altLang="ja-JP" sz="2000" dirty="0"/>
              <a:t>: </a:t>
            </a:r>
            <a:r>
              <a:rPr lang="en-US" altLang="ja-JP" sz="2000" i="1" dirty="0">
                <a:latin typeface="Times New Roman" pitchFamily="18" charset="0"/>
                <a:cs typeface="Times New Roman" pitchFamily="18" charset="0"/>
              </a:rPr>
              <a:t>Q</a:t>
            </a:r>
          </a:p>
          <a:p>
            <a:pPr marL="0" indent="0">
              <a:lnSpc>
                <a:spcPct val="15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生産関数　</a:t>
            </a:r>
            <a:r>
              <a:rPr lang="en-US" altLang="ja-JP" sz="2000" i="1" dirty="0">
                <a:latin typeface="Times New Roman" pitchFamily="18" charset="0"/>
                <a:cs typeface="Times New Roman" pitchFamily="18" charset="0"/>
              </a:rPr>
              <a:t>Q</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F</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K</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L</a:t>
            </a:r>
            <a:r>
              <a:rPr lang="en-US" altLang="ja-JP" sz="2000" dirty="0">
                <a:latin typeface="Times New Roman" pitchFamily="18" charset="0"/>
                <a:cs typeface="Times New Roman" pitchFamily="18" charset="0"/>
              </a:rPr>
              <a:t>)</a:t>
            </a:r>
          </a:p>
          <a:p>
            <a:pPr marL="0" indent="0">
              <a:lnSpc>
                <a:spcPct val="150000"/>
              </a:lnSpc>
            </a:pPr>
            <a:r>
              <a:rPr lang="ja-JP" altLang="en-US" sz="2000" dirty="0"/>
              <a:t>規模に関する収穫一定</a:t>
            </a:r>
            <a:r>
              <a:rPr lang="en-US" altLang="ja-JP" sz="2000" dirty="0"/>
              <a:t>(constant returns to scale) </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&gt;0</a:t>
            </a:r>
            <a:r>
              <a:rPr lang="ja-JP" altLang="en-US" sz="1800" dirty="0"/>
              <a:t>に対し，</a:t>
            </a:r>
            <a:r>
              <a:rPr lang="en-US" altLang="ja-JP" sz="1800" dirty="0"/>
              <a:t>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 </a:t>
            </a:r>
            <a:r>
              <a:rPr lang="en-US" altLang="ja-JP" sz="1800" dirty="0">
                <a:latin typeface="Symbol" pitchFamily="18" charset="2"/>
              </a:rPr>
              <a:t>l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544513" lvl="1" indent="0">
              <a:lnSpc>
                <a:spcPct val="150000"/>
              </a:lnSpc>
              <a:buNone/>
            </a:pPr>
            <a:r>
              <a:rPr lang="ja-JP" altLang="en-US" sz="1800" dirty="0">
                <a:latin typeface="Times New Roman" pitchFamily="18" charset="0"/>
                <a:cs typeface="Times New Roman" pitchFamily="18" charset="0"/>
              </a:rPr>
              <a:t>→ラムダ倍する→ラムダを前に出す。キャピタルとレイバーを</a:t>
            </a:r>
            <a:r>
              <a:rPr lang="en-US" altLang="ja-JP" sz="1800" dirty="0">
                <a:latin typeface="Times New Roman" pitchFamily="18" charset="0"/>
                <a:cs typeface="Times New Roman" pitchFamily="18" charset="0"/>
              </a:rPr>
              <a:t>2</a:t>
            </a:r>
            <a:r>
              <a:rPr lang="ja-JP" altLang="en-US" sz="1800" dirty="0">
                <a:latin typeface="Times New Roman" pitchFamily="18" charset="0"/>
                <a:cs typeface="Times New Roman" pitchFamily="18" charset="0"/>
              </a:rPr>
              <a:t>倍にする</a:t>
            </a:r>
            <a:endParaRPr lang="en-US" altLang="ja-JP" sz="1800" dirty="0">
              <a:latin typeface="Times New Roman" pitchFamily="18" charset="0"/>
              <a:cs typeface="Times New Roman" pitchFamily="18" charset="0"/>
            </a:endParaRPr>
          </a:p>
          <a:p>
            <a:pPr marL="0" indent="0">
              <a:lnSpc>
                <a:spcPct val="150000"/>
              </a:lnSpc>
            </a:pPr>
            <a:r>
              <a:rPr lang="ja-JP" altLang="en-US" sz="2000" dirty="0">
                <a:latin typeface="Times New Roman" pitchFamily="18" charset="0"/>
                <a:cs typeface="Times New Roman" pitchFamily="18" charset="0"/>
              </a:rPr>
              <a:t>規模に関する収穫逓増</a:t>
            </a:r>
            <a:r>
              <a:rPr lang="en-US" altLang="ja-JP" sz="2000" dirty="0">
                <a:latin typeface="Times New Roman" pitchFamily="18" charset="0"/>
                <a:cs typeface="Times New Roman" pitchFamily="18" charset="0"/>
              </a:rPr>
              <a:t>(increasing returns to scale)</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&gt;1</a:t>
            </a:r>
            <a:r>
              <a:rPr lang="ja-JP" altLang="en-US" sz="1800" dirty="0"/>
              <a:t>に対し，</a:t>
            </a:r>
            <a:r>
              <a:rPr lang="en-US" altLang="ja-JP" sz="1800" dirty="0"/>
              <a:t>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&gt; </a:t>
            </a:r>
            <a:r>
              <a:rPr lang="en-US" altLang="ja-JP" sz="1800" dirty="0">
                <a:latin typeface="Symbol" pitchFamily="18" charset="2"/>
              </a:rPr>
              <a:t>l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544513" lvl="1" indent="0">
              <a:lnSpc>
                <a:spcPct val="150000"/>
              </a:lnSpc>
              <a:buNone/>
            </a:pPr>
            <a:r>
              <a:rPr lang="ja-JP" altLang="en-US" sz="1800" dirty="0">
                <a:latin typeface="Times New Roman" pitchFamily="18" charset="0"/>
                <a:cs typeface="Times New Roman" pitchFamily="18" charset="0"/>
              </a:rPr>
              <a:t>→</a:t>
            </a:r>
            <a:r>
              <a:rPr lang="en-US" altLang="ja-JP" sz="1800" dirty="0">
                <a:latin typeface="Times New Roman" pitchFamily="18" charset="0"/>
                <a:cs typeface="Times New Roman" pitchFamily="18" charset="0"/>
              </a:rPr>
              <a:t>return to scale </a:t>
            </a:r>
            <a:r>
              <a:rPr lang="ja-JP" altLang="en-US" sz="1800" dirty="0">
                <a:latin typeface="Times New Roman" pitchFamily="18" charset="0"/>
                <a:cs typeface="Times New Roman" pitchFamily="18" charset="0"/>
              </a:rPr>
              <a:t>→収穫、規模に関するもの、規模を大きくしていけば行くほど、生産量は大きくなって行く</a:t>
            </a:r>
            <a:endParaRPr lang="en-US" altLang="ja-JP" sz="1800" dirty="0">
              <a:latin typeface="Times New Roman" pitchFamily="18" charset="0"/>
              <a:cs typeface="Times New Roman" pitchFamily="18" charset="0"/>
            </a:endParaRPr>
          </a:p>
          <a:p>
            <a:pPr marL="544513" lvl="1" indent="0">
              <a:lnSpc>
                <a:spcPct val="150000"/>
              </a:lnSpc>
              <a:buNone/>
            </a:pPr>
            <a:r>
              <a:rPr lang="en-US" altLang="ja-JP" sz="1800" dirty="0">
                <a:latin typeface="Times New Roman" pitchFamily="18" charset="0"/>
                <a:cs typeface="Times New Roman" pitchFamily="18" charset="0"/>
              </a:rPr>
              <a:t>	</a:t>
            </a:r>
            <a:r>
              <a:rPr lang="ja-JP" altLang="en-US" sz="1800" dirty="0">
                <a:latin typeface="Times New Roman" pitchFamily="18" charset="0"/>
                <a:cs typeface="Times New Roman" pitchFamily="18" charset="0"/>
              </a:rPr>
              <a:t>→生産ん効率が上がる</a:t>
            </a:r>
            <a:endParaRPr lang="en-US" altLang="ja-JP" sz="1800" dirty="0">
              <a:latin typeface="Times New Roman" pitchFamily="18" charset="0"/>
              <a:cs typeface="Times New Roman" pitchFamily="18" charset="0"/>
            </a:endParaRPr>
          </a:p>
          <a:p>
            <a:pPr marL="0" indent="0">
              <a:lnSpc>
                <a:spcPct val="150000"/>
              </a:lnSpc>
            </a:pPr>
            <a:r>
              <a:rPr lang="ja-JP" altLang="en-US" sz="2000" dirty="0">
                <a:latin typeface="Times New Roman" pitchFamily="18" charset="0"/>
                <a:cs typeface="Times New Roman" pitchFamily="18" charset="0"/>
              </a:rPr>
              <a:t>規模に関する収穫逓減</a:t>
            </a:r>
            <a:r>
              <a:rPr lang="en-US" altLang="ja-JP" sz="2000" dirty="0">
                <a:latin typeface="Times New Roman" pitchFamily="18" charset="0"/>
                <a:cs typeface="Times New Roman" pitchFamily="18" charset="0"/>
              </a:rPr>
              <a:t>(decreasing returns to scale)</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&gt;1</a:t>
            </a:r>
            <a:r>
              <a:rPr lang="ja-JP" altLang="en-US" sz="1800" dirty="0"/>
              <a:t>に対し，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&lt; </a:t>
            </a:r>
            <a:r>
              <a:rPr lang="en-US" altLang="ja-JP" sz="1800" dirty="0" err="1">
                <a:latin typeface="Symbol" pitchFamily="18" charset="2"/>
              </a:rPr>
              <a:t>l</a:t>
            </a:r>
            <a:r>
              <a:rPr lang="en-US" altLang="ja-JP" sz="1800" i="1" dirty="0" err="1">
                <a:latin typeface="Times New Roman" pitchFamily="18" charset="0"/>
                <a:cs typeface="Times New Roman" pitchFamily="18" charset="0"/>
              </a:rPr>
              <a:t>F</a:t>
            </a:r>
            <a:r>
              <a:rPr lang="en-US" altLang="ja-JP" sz="1800" i="1" dirty="0">
                <a:latin typeface="Times New Roman" pitchFamily="18" charset="0"/>
                <a:cs typeface="Times New Roman" pitchFamily="18" charset="0"/>
              </a:rPr>
              <a:t> </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830263" lvl="1">
              <a:lnSpc>
                <a:spcPct val="150000"/>
              </a:lnSpc>
            </a:pP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倍にした、</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倍以上の産出量</a:t>
            </a:r>
            <a:endParaRPr lang="en-US" altLang="ja-JP" sz="2000" dirty="0">
              <a:latin typeface="Times New Roman" pitchFamily="18" charset="0"/>
              <a:cs typeface="Times New Roman" pitchFamily="18" charset="0"/>
            </a:endParaRPr>
          </a:p>
          <a:p>
            <a:pPr marL="1687513" lvl="3">
              <a:lnSpc>
                <a:spcPct val="150000"/>
              </a:lnSpc>
            </a:pPr>
            <a:r>
              <a:rPr lang="ja-JP" altLang="en-US" sz="1200" dirty="0">
                <a:latin typeface="Times New Roman" pitchFamily="18" charset="0"/>
                <a:cs typeface="Times New Roman" pitchFamily="18" charset="0"/>
              </a:rPr>
              <a:t>→</a:t>
            </a:r>
            <a:endParaRPr lang="en-US" altLang="ja-JP" sz="1200" dirty="0">
              <a:latin typeface="Times New Roman" pitchFamily="18" charset="0"/>
              <a:cs typeface="Times New Roman" pitchFamily="18" charset="0"/>
            </a:endParaRPr>
          </a:p>
          <a:p>
            <a:pPr marL="0" indent="0">
              <a:lnSpc>
                <a:spcPct val="80000"/>
              </a:lnSpc>
              <a:buFont typeface="Wingdings" pitchFamily="2" charset="2"/>
              <a:buNone/>
            </a:pPr>
            <a:r>
              <a:rPr lang="ja-JP" altLang="en-US" sz="2000" dirty="0">
                <a:latin typeface="Times New Roman" pitchFamily="18" charset="0"/>
                <a:cs typeface="Times New Roman" pitchFamily="18" charset="0"/>
              </a:rPr>
              <a:t>全ての生産要素の投入量を同時に何倍かした場合に産出量がどう変化するかという概念</a:t>
            </a:r>
          </a:p>
          <a:p>
            <a:pPr marL="0" indent="0">
              <a:lnSpc>
                <a:spcPct val="80000"/>
              </a:lnSpc>
              <a:buNone/>
            </a:pPr>
            <a:r>
              <a:rPr lang="ja-JP" altLang="en-US" sz="2000" dirty="0">
                <a:latin typeface="Times New Roman" pitchFamily="18" charset="0"/>
                <a:cs typeface="Times New Roman" pitchFamily="18" charset="0"/>
              </a:rPr>
              <a:t>→安価に作れる</a:t>
            </a:r>
            <a:endParaRPr lang="en-US" altLang="ja-JP" sz="2000" dirty="0">
              <a:latin typeface="Times New Roman" pitchFamily="18" charset="0"/>
              <a:cs typeface="Times New Roman" pitchFamily="18" charset="0"/>
            </a:endParaRPr>
          </a:p>
          <a:p>
            <a:pPr marL="0" indent="0">
              <a:lnSpc>
                <a:spcPct val="80000"/>
              </a:lnSpc>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→生産過程、問題点</a:t>
            </a: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倍に達する</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→規模に関するもの</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ja-JP" altLang="en-US" sz="2000" dirty="0">
                <a:latin typeface="Times New Roman" pitchFamily="18" charset="0"/>
                <a:cs typeface="Times New Roman" pitchFamily="18" charset="0"/>
              </a:rPr>
              <a:t>→土地労働資本みたいなもの</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→生産量は</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倍にならない</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→牛丼チェーン店→ファストフードが店舗を拡大して行く</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→多くの場合には規模を拡大して行く</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→固定的な生産要素</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→企業の経営者の能力が追いつかない</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endParaRPr lang="ja-JP" altLang="en-US" sz="2000" dirty="0">
              <a:latin typeface="Times New Roman" pitchFamily="18" charset="0"/>
              <a:cs typeface="Times New Roman" pitchFamily="18" charset="0"/>
            </a:endParaRPr>
          </a:p>
          <a:p>
            <a:pPr marL="830263" lvl="1">
              <a:lnSpc>
                <a:spcPct val="80000"/>
              </a:lnSpc>
            </a:pPr>
            <a:endParaRPr lang="en-US" altLang="ja-JP"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ja-JP" altLang="en-US"/>
              <a:t>規模に関する収穫</a:t>
            </a:r>
            <a:r>
              <a:rPr lang="en-US" altLang="ja-JP"/>
              <a:t>(2)</a:t>
            </a:r>
          </a:p>
        </p:txBody>
      </p:sp>
      <p:sp>
        <p:nvSpPr>
          <p:cNvPr id="8195" name="Rectangle 3"/>
          <p:cNvSpPr>
            <a:spLocks noGrp="1" noChangeArrowheads="1"/>
          </p:cNvSpPr>
          <p:nvPr>
            <p:ph idx="1"/>
          </p:nvPr>
        </p:nvSpPr>
        <p:spPr/>
        <p:txBody>
          <a:bodyPr/>
          <a:lstStyle/>
          <a:p>
            <a:pPr>
              <a:lnSpc>
                <a:spcPct val="80000"/>
              </a:lnSpc>
            </a:pPr>
            <a:r>
              <a:rPr lang="ja-JP" altLang="en-US" sz="2400" dirty="0"/>
              <a:t>規模に関する収穫一定</a:t>
            </a:r>
          </a:p>
          <a:p>
            <a:pPr lvl="1">
              <a:lnSpc>
                <a:spcPct val="80000"/>
              </a:lnSpc>
            </a:pPr>
            <a:r>
              <a:rPr lang="ja-JP" altLang="en-US" sz="2000" dirty="0"/>
              <a:t>同じ規模の工場を</a:t>
            </a:r>
            <a:r>
              <a:rPr lang="en-US" altLang="ja-JP" sz="2000" dirty="0"/>
              <a:t>2</a:t>
            </a:r>
            <a:r>
              <a:rPr lang="ja-JP" altLang="en-US" sz="2000" dirty="0"/>
              <a:t>つ作れば産出量は</a:t>
            </a:r>
            <a:r>
              <a:rPr lang="en-US" altLang="ja-JP" sz="2000" dirty="0"/>
              <a:t>2</a:t>
            </a:r>
            <a:r>
              <a:rPr lang="ja-JP" altLang="en-US" sz="2000" dirty="0"/>
              <a:t>倍になる</a:t>
            </a:r>
          </a:p>
          <a:p>
            <a:pPr>
              <a:lnSpc>
                <a:spcPct val="80000"/>
              </a:lnSpc>
            </a:pPr>
            <a:r>
              <a:rPr lang="ja-JP" altLang="en-US" sz="2400" dirty="0"/>
              <a:t>規模に関する収穫逓増</a:t>
            </a:r>
          </a:p>
          <a:p>
            <a:pPr lvl="1">
              <a:lnSpc>
                <a:spcPct val="80000"/>
              </a:lnSpc>
            </a:pPr>
            <a:r>
              <a:rPr lang="ja-JP" altLang="en-US" sz="2000" dirty="0">
                <a:solidFill>
                  <a:srgbClr val="FF0000"/>
                </a:solidFill>
              </a:rPr>
              <a:t>同じ規模の工場を</a:t>
            </a:r>
            <a:r>
              <a:rPr lang="en-US" altLang="ja-JP" sz="2000" dirty="0">
                <a:solidFill>
                  <a:srgbClr val="FF0000"/>
                </a:solidFill>
              </a:rPr>
              <a:t>2</a:t>
            </a:r>
            <a:r>
              <a:rPr lang="ja-JP" altLang="en-US" sz="2000" dirty="0">
                <a:solidFill>
                  <a:srgbClr val="FF0000"/>
                </a:solidFill>
              </a:rPr>
              <a:t>つ作ると産出量は</a:t>
            </a:r>
            <a:r>
              <a:rPr lang="en-US" altLang="ja-JP" sz="2000" dirty="0">
                <a:solidFill>
                  <a:srgbClr val="FF0000"/>
                </a:solidFill>
              </a:rPr>
              <a:t>2</a:t>
            </a:r>
            <a:r>
              <a:rPr lang="ja-JP" altLang="en-US" sz="2000" dirty="0">
                <a:solidFill>
                  <a:srgbClr val="FF0000"/>
                </a:solidFill>
              </a:rPr>
              <a:t>倍以上になる</a:t>
            </a:r>
          </a:p>
          <a:p>
            <a:pPr lvl="2">
              <a:lnSpc>
                <a:spcPct val="80000"/>
              </a:lnSpc>
            </a:pPr>
            <a:r>
              <a:rPr lang="ja-JP" altLang="en-US" sz="1800" dirty="0">
                <a:sym typeface="Wingdings" pitchFamily="2" charset="2"/>
              </a:rPr>
              <a:t>例）生産の過程で，生産工程の改良方法についてのアイデアが生まれる。規模が大きいほどそのような発見は多い（規模に比例）。その発見が企業内で共通知識となり，より高い産出につながる</a:t>
            </a:r>
          </a:p>
          <a:p>
            <a:pPr>
              <a:lnSpc>
                <a:spcPct val="80000"/>
              </a:lnSpc>
            </a:pPr>
            <a:r>
              <a:rPr lang="ja-JP" altLang="en-US" sz="2400" dirty="0"/>
              <a:t>規模に関する収穫逓減</a:t>
            </a:r>
          </a:p>
          <a:p>
            <a:pPr lvl="1">
              <a:lnSpc>
                <a:spcPct val="80000"/>
              </a:lnSpc>
            </a:pPr>
            <a:r>
              <a:rPr lang="ja-JP" altLang="en-US" sz="2000" dirty="0">
                <a:solidFill>
                  <a:srgbClr val="FF0000"/>
                </a:solidFill>
              </a:rPr>
              <a:t>同じ規模の工場を二つ作っても産出量は</a:t>
            </a:r>
            <a:r>
              <a:rPr lang="en-US" altLang="ja-JP" sz="2000" dirty="0">
                <a:solidFill>
                  <a:srgbClr val="FF0000"/>
                </a:solidFill>
              </a:rPr>
              <a:t>2</a:t>
            </a:r>
            <a:r>
              <a:rPr lang="ja-JP" altLang="en-US" sz="2000" dirty="0">
                <a:solidFill>
                  <a:srgbClr val="FF0000"/>
                </a:solidFill>
              </a:rPr>
              <a:t>倍にならない</a:t>
            </a:r>
          </a:p>
          <a:p>
            <a:pPr lvl="2">
              <a:lnSpc>
                <a:spcPct val="80000"/>
              </a:lnSpc>
            </a:pPr>
            <a:r>
              <a:rPr lang="ja-JP" altLang="en-US" sz="1800" dirty="0"/>
              <a:t>経営者の能力が限られているので，規模が大きくなると管理できなくなる</a:t>
            </a:r>
          </a:p>
          <a:p>
            <a:pPr lvl="2">
              <a:lnSpc>
                <a:spcPct val="80000"/>
              </a:lnSpc>
            </a:pPr>
            <a:r>
              <a:rPr lang="ja-JP" altLang="en-US" sz="1800" dirty="0"/>
              <a:t>農業などの場合　土地が同質ではない</a:t>
            </a:r>
          </a:p>
          <a:p>
            <a:pPr lvl="2">
              <a:lnSpc>
                <a:spcPct val="80000"/>
              </a:lnSpc>
            </a:pPr>
            <a:r>
              <a:rPr lang="ja-JP" altLang="en-US" sz="1800" dirty="0"/>
              <a:t>全ての生産要素を</a:t>
            </a:r>
            <a:r>
              <a:rPr lang="en-US" altLang="ja-JP" sz="1800" dirty="0"/>
              <a:t>2</a:t>
            </a:r>
            <a:r>
              <a:rPr lang="ja-JP" altLang="en-US" sz="1800" dirty="0"/>
              <a:t>倍にできない（経営者資源，土地）ことに原因</a:t>
            </a:r>
          </a:p>
          <a:p>
            <a:pPr>
              <a:lnSpc>
                <a:spcPct val="80000"/>
              </a:lnSpc>
            </a:pPr>
            <a:r>
              <a:rPr lang="en-US" altLang="ja-JP" sz="2400" dirty="0"/>
              <a:t>Question: </a:t>
            </a:r>
            <a:r>
              <a:rPr lang="ja-JP" altLang="en-US" sz="2400" dirty="0"/>
              <a:t>投入物・産出物がともに</a:t>
            </a:r>
            <a:r>
              <a:rPr lang="en-US" altLang="ja-JP" sz="2400" dirty="0"/>
              <a:t>1</a:t>
            </a:r>
            <a:r>
              <a:rPr lang="ja-JP" altLang="en-US" sz="2400" dirty="0"/>
              <a:t>種類のケースで，規模に関する収穫一定，逓増，逓減を示すような生産関数のグラフを描け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Line 10"/>
          <p:cNvSpPr>
            <a:spLocks noChangeShapeType="1"/>
          </p:cNvSpPr>
          <p:nvPr/>
        </p:nvSpPr>
        <p:spPr bwMode="auto">
          <a:xfrm>
            <a:off x="1042988" y="6418263"/>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7" name="Line 11"/>
          <p:cNvSpPr>
            <a:spLocks noChangeShapeType="1"/>
          </p:cNvSpPr>
          <p:nvPr/>
        </p:nvSpPr>
        <p:spPr bwMode="auto">
          <a:xfrm flipV="1">
            <a:off x="1042988" y="3754438"/>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8" name="Text Box 12"/>
          <p:cNvSpPr txBox="1">
            <a:spLocks noChangeArrowheads="1"/>
          </p:cNvSpPr>
          <p:nvPr/>
        </p:nvSpPr>
        <p:spPr bwMode="auto">
          <a:xfrm>
            <a:off x="3779838" y="64912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29" name="Text Box 13"/>
          <p:cNvSpPr txBox="1">
            <a:spLocks noChangeArrowheads="1"/>
          </p:cNvSpPr>
          <p:nvPr/>
        </p:nvSpPr>
        <p:spPr bwMode="auto">
          <a:xfrm>
            <a:off x="684213" y="37544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31" name="Line 15"/>
          <p:cNvSpPr>
            <a:spLocks noChangeShapeType="1"/>
          </p:cNvSpPr>
          <p:nvPr/>
        </p:nvSpPr>
        <p:spPr bwMode="auto">
          <a:xfrm>
            <a:off x="5146675" y="6418263"/>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2" name="Line 16"/>
          <p:cNvSpPr>
            <a:spLocks noChangeShapeType="1"/>
          </p:cNvSpPr>
          <p:nvPr/>
        </p:nvSpPr>
        <p:spPr bwMode="auto">
          <a:xfrm flipV="1">
            <a:off x="5146675" y="3754438"/>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3" name="Text Box 17"/>
          <p:cNvSpPr txBox="1">
            <a:spLocks noChangeArrowheads="1"/>
          </p:cNvSpPr>
          <p:nvPr/>
        </p:nvSpPr>
        <p:spPr bwMode="auto">
          <a:xfrm>
            <a:off x="7883525" y="64912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34" name="Text Box 18"/>
          <p:cNvSpPr txBox="1">
            <a:spLocks noChangeArrowheads="1"/>
          </p:cNvSpPr>
          <p:nvPr/>
        </p:nvSpPr>
        <p:spPr bwMode="auto">
          <a:xfrm>
            <a:off x="4787900" y="375443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36" name="Line 20"/>
          <p:cNvSpPr>
            <a:spLocks noChangeShapeType="1"/>
          </p:cNvSpPr>
          <p:nvPr/>
        </p:nvSpPr>
        <p:spPr bwMode="auto">
          <a:xfrm>
            <a:off x="5146675" y="3140075"/>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7" name="Line 21"/>
          <p:cNvSpPr>
            <a:spLocks noChangeShapeType="1"/>
          </p:cNvSpPr>
          <p:nvPr/>
        </p:nvSpPr>
        <p:spPr bwMode="auto">
          <a:xfrm flipV="1">
            <a:off x="5146675" y="476250"/>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8" name="Text Box 22"/>
          <p:cNvSpPr txBox="1">
            <a:spLocks noChangeArrowheads="1"/>
          </p:cNvSpPr>
          <p:nvPr/>
        </p:nvSpPr>
        <p:spPr bwMode="auto">
          <a:xfrm>
            <a:off x="7883525" y="32131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39" name="Text Box 23"/>
          <p:cNvSpPr txBox="1">
            <a:spLocks noChangeArrowheads="1"/>
          </p:cNvSpPr>
          <p:nvPr/>
        </p:nvSpPr>
        <p:spPr bwMode="auto">
          <a:xfrm>
            <a:off x="4787900" y="47625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40" name="Line 24"/>
          <p:cNvSpPr>
            <a:spLocks noChangeShapeType="1"/>
          </p:cNvSpPr>
          <p:nvPr/>
        </p:nvSpPr>
        <p:spPr bwMode="auto">
          <a:xfrm flipV="1">
            <a:off x="5148263" y="836613"/>
            <a:ext cx="2303462" cy="23050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1" name="Arc 25"/>
          <p:cNvSpPr>
            <a:spLocks/>
          </p:cNvSpPr>
          <p:nvPr/>
        </p:nvSpPr>
        <p:spPr bwMode="auto">
          <a:xfrm flipV="1">
            <a:off x="1116013" y="4292600"/>
            <a:ext cx="2376487" cy="2089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42" name="Arc 26"/>
          <p:cNvSpPr>
            <a:spLocks/>
          </p:cNvSpPr>
          <p:nvPr/>
        </p:nvSpPr>
        <p:spPr bwMode="auto">
          <a:xfrm flipH="1">
            <a:off x="5148263" y="4292600"/>
            <a:ext cx="2376487" cy="2089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43" name="Text Box 27"/>
          <p:cNvSpPr txBox="1">
            <a:spLocks noChangeArrowheads="1"/>
          </p:cNvSpPr>
          <p:nvPr/>
        </p:nvSpPr>
        <p:spPr bwMode="auto">
          <a:xfrm>
            <a:off x="611188" y="549275"/>
            <a:ext cx="360045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2800"/>
              <a:t>規模に関する収穫</a:t>
            </a:r>
          </a:p>
          <a:p>
            <a:pPr>
              <a:spcBef>
                <a:spcPct val="50000"/>
              </a:spcBef>
            </a:pPr>
            <a:r>
              <a:rPr lang="ja-JP" altLang="en-US" sz="2400" i="1">
                <a:latin typeface="Times New Roman" pitchFamily="18" charset="0"/>
                <a:cs typeface="Times New Roman" pitchFamily="18" charset="0"/>
              </a:rPr>
              <a:t>	</a:t>
            </a:r>
            <a:r>
              <a:rPr lang="en-US" altLang="ja-JP" sz="2400" i="1">
                <a:latin typeface="Times New Roman" pitchFamily="18" charset="0"/>
                <a:cs typeface="Times New Roman" pitchFamily="18" charset="0"/>
              </a:rPr>
              <a:t>y</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f</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x</a:t>
            </a:r>
            <a:r>
              <a:rPr lang="en-US" altLang="ja-JP" sz="2400">
                <a:latin typeface="Times New Roman" pitchFamily="18" charset="0"/>
                <a:cs typeface="Times New Roman" pitchFamily="18" charset="0"/>
              </a:rPr>
              <a:t>)</a:t>
            </a:r>
          </a:p>
          <a:p>
            <a:pPr>
              <a:spcBef>
                <a:spcPct val="50000"/>
              </a:spcBef>
            </a:pPr>
            <a:r>
              <a:rPr lang="en-US" altLang="ja-JP" sz="2400" i="1">
                <a:latin typeface="Times New Roman" pitchFamily="18" charset="0"/>
                <a:cs typeface="Times New Roman" pitchFamily="18" charset="0"/>
              </a:rPr>
              <a:t>x</a:t>
            </a:r>
            <a:r>
              <a:rPr lang="ja-JP" altLang="en-US" sz="2400">
                <a:latin typeface="Times New Roman" pitchFamily="18" charset="0"/>
                <a:cs typeface="Times New Roman" pitchFamily="18" charset="0"/>
              </a:rPr>
              <a:t>が</a:t>
            </a:r>
            <a:r>
              <a:rPr lang="en-US" altLang="ja-JP" sz="2400">
                <a:latin typeface="Times New Roman" pitchFamily="18" charset="0"/>
                <a:cs typeface="Times New Roman" pitchFamily="18" charset="0"/>
              </a:rPr>
              <a:t>1</a:t>
            </a:r>
            <a:r>
              <a:rPr lang="ja-JP" altLang="en-US" sz="2400">
                <a:latin typeface="Times New Roman" pitchFamily="18" charset="0"/>
                <a:cs typeface="Times New Roman" pitchFamily="18" charset="0"/>
              </a:rPr>
              <a:t>種類の場合</a:t>
            </a:r>
          </a:p>
          <a:p>
            <a:pPr>
              <a:spcBef>
                <a:spcPct val="50000"/>
              </a:spcBef>
            </a:pPr>
            <a:r>
              <a:rPr lang="en-US" altLang="ja-JP" sz="2400">
                <a:latin typeface="Times New Roman" pitchFamily="18" charset="0"/>
                <a:cs typeface="Times New Roman" pitchFamily="18" charset="0"/>
              </a:rPr>
              <a:t>2</a:t>
            </a:r>
            <a:r>
              <a:rPr lang="ja-JP" altLang="en-US" sz="2400">
                <a:latin typeface="Times New Roman" pitchFamily="18" charset="0"/>
                <a:cs typeface="Times New Roman" pitchFamily="18" charset="0"/>
              </a:rPr>
              <a:t>種類以上の投入物があるケースは？</a:t>
            </a:r>
          </a:p>
        </p:txBody>
      </p:sp>
      <p:sp>
        <p:nvSpPr>
          <p:cNvPr id="9244" name="Text Box 28"/>
          <p:cNvSpPr txBox="1">
            <a:spLocks noChangeArrowheads="1"/>
          </p:cNvSpPr>
          <p:nvPr/>
        </p:nvSpPr>
        <p:spPr bwMode="auto">
          <a:xfrm>
            <a:off x="5435600" y="404813"/>
            <a:ext cx="3024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(1) constant returns to scale</a:t>
            </a:r>
          </a:p>
        </p:txBody>
      </p:sp>
      <p:sp>
        <p:nvSpPr>
          <p:cNvPr id="9245" name="Text Box 29"/>
          <p:cNvSpPr txBox="1">
            <a:spLocks noChangeArrowheads="1"/>
          </p:cNvSpPr>
          <p:nvPr/>
        </p:nvSpPr>
        <p:spPr bwMode="auto">
          <a:xfrm>
            <a:off x="1116013" y="3644900"/>
            <a:ext cx="338455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(2) increasing returns to scale</a:t>
            </a:r>
          </a:p>
          <a:p>
            <a:pPr>
              <a:spcBef>
                <a:spcPct val="50000"/>
              </a:spcBef>
            </a:pPr>
            <a:r>
              <a:rPr lang="ja-JP" altLang="en-US" dirty="0"/>
              <a:t>→下に凸</a:t>
            </a:r>
            <a:endParaRPr lang="en-US" altLang="ja-JP" dirty="0"/>
          </a:p>
        </p:txBody>
      </p:sp>
      <p:sp>
        <p:nvSpPr>
          <p:cNvPr id="9246" name="Text Box 30"/>
          <p:cNvSpPr txBox="1">
            <a:spLocks noChangeArrowheads="1"/>
          </p:cNvSpPr>
          <p:nvPr/>
        </p:nvSpPr>
        <p:spPr bwMode="auto">
          <a:xfrm>
            <a:off x="5364163" y="3644900"/>
            <a:ext cx="345598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(3) decreasing returns to scale</a:t>
            </a:r>
          </a:p>
          <a:p>
            <a:pPr>
              <a:spcBef>
                <a:spcPct val="50000"/>
              </a:spcBef>
            </a:pPr>
            <a:r>
              <a:rPr lang="ja-JP" altLang="en-US" dirty="0"/>
              <a:t>→上に凸</a:t>
            </a:r>
            <a:endParaRPr lang="en-US" altLang="ja-JP"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平均生産物と限界生産物</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平均生産物（</a:t>
            </a:r>
            <a:r>
              <a:rPr lang="en-US" altLang="ja-JP" dirty="0"/>
              <a:t>average product)</a:t>
            </a:r>
          </a:p>
          <a:p>
            <a:pPr lvl="1"/>
            <a:r>
              <a:rPr kumimoji="1" lang="ja-JP" altLang="en-US" dirty="0"/>
              <a:t>投入物</a:t>
            </a:r>
            <a:r>
              <a:rPr kumimoji="1" lang="en-US" altLang="ja-JP" dirty="0"/>
              <a:t>1</a:t>
            </a:r>
            <a:r>
              <a:rPr kumimoji="1" lang="ja-JP" altLang="en-US" dirty="0"/>
              <a:t>単位あたり何単位の産出量が得られるか</a:t>
            </a:r>
            <a:endParaRPr kumimoji="1" lang="en-US" altLang="ja-JP" dirty="0"/>
          </a:p>
          <a:p>
            <a:pPr marL="457200" lvl="1" indent="0">
              <a:buNone/>
            </a:pPr>
            <a:r>
              <a:rPr kumimoji="1" lang="ja-JP" altLang="en-US" dirty="0"/>
              <a:t>→平均生産性→何単位の産出量？</a:t>
            </a:r>
            <a:endParaRPr kumimoji="1" lang="en-US" altLang="ja-JP" dirty="0"/>
          </a:p>
          <a:p>
            <a:pPr marL="457200" lvl="1" indent="0">
              <a:buNone/>
            </a:pPr>
            <a:r>
              <a:rPr kumimoji="1" lang="en-US" altLang="ja-JP" dirty="0"/>
              <a:t>	</a:t>
            </a:r>
            <a:r>
              <a:rPr kumimoji="1" lang="ja-JP" altLang="en-US" dirty="0"/>
              <a:t>→</a:t>
            </a:r>
            <a:r>
              <a:rPr lang="en-US" altLang="ja-JP" dirty="0"/>
              <a:t>Y = f (x)</a:t>
            </a:r>
          </a:p>
          <a:p>
            <a:pPr marL="457200" lvl="1" indent="0">
              <a:buNone/>
            </a:pPr>
            <a:r>
              <a:rPr kumimoji="1" lang="en-US" altLang="ja-JP" dirty="0"/>
              <a:t>		</a:t>
            </a:r>
            <a:r>
              <a:rPr kumimoji="1" lang="ja-JP" altLang="en-US" dirty="0"/>
              <a:t>→ </a:t>
            </a:r>
            <a:r>
              <a:rPr kumimoji="1" lang="en-US" altLang="ja-JP" dirty="0"/>
              <a:t>AP = y / x</a:t>
            </a:r>
            <a:r>
              <a:rPr kumimoji="1" lang="ja-JP" altLang="en-US" dirty="0"/>
              <a:t>、</a:t>
            </a:r>
            <a:r>
              <a:rPr kumimoji="1" lang="en-US" altLang="ja-JP" dirty="0"/>
              <a:t>MP = </a:t>
            </a:r>
            <a:r>
              <a:rPr kumimoji="1" lang="en-US" altLang="ja-JP" dirty="0" err="1"/>
              <a:t>Δy</a:t>
            </a:r>
            <a:r>
              <a:rPr lang="en-US" altLang="ja-JP" dirty="0"/>
              <a:t> / </a:t>
            </a:r>
            <a:r>
              <a:rPr lang="en-US" altLang="ja-JP" dirty="0" err="1"/>
              <a:t>Δx</a:t>
            </a:r>
            <a:endParaRPr kumimoji="1" lang="en-US" altLang="ja-JP" dirty="0"/>
          </a:p>
          <a:p>
            <a:r>
              <a:rPr lang="ja-JP" altLang="en-US" dirty="0"/>
              <a:t>限界生産物</a:t>
            </a:r>
            <a:r>
              <a:rPr lang="en-US" altLang="ja-JP" dirty="0"/>
              <a:t>(marginal product)</a:t>
            </a:r>
          </a:p>
          <a:p>
            <a:pPr lvl="1"/>
            <a:r>
              <a:rPr kumimoji="1" lang="ja-JP" altLang="en-US" dirty="0"/>
              <a:t>投入物を</a:t>
            </a:r>
            <a:r>
              <a:rPr kumimoji="1" lang="en-US" altLang="ja-JP" dirty="0"/>
              <a:t>1</a:t>
            </a:r>
            <a:r>
              <a:rPr kumimoji="1" lang="ja-JP" altLang="en-US" dirty="0"/>
              <a:t>単位追加的に増加した場合，産出量は何単位増えるか</a:t>
            </a:r>
            <a:endParaRPr kumimoji="1" lang="en-US" altLang="ja-JP" dirty="0"/>
          </a:p>
          <a:p>
            <a:pPr>
              <a:lnSpc>
                <a:spcPct val="80000"/>
              </a:lnSpc>
            </a:pPr>
            <a:r>
              <a:rPr lang="en-US" altLang="ja-JP" sz="2800" i="1" dirty="0">
                <a:latin typeface="Times New Roman" pitchFamily="18" charset="0"/>
                <a:cs typeface="Times New Roman" pitchFamily="18" charset="0"/>
              </a:rPr>
              <a:t>y</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f</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x</a:t>
            </a:r>
            <a:r>
              <a:rPr lang="en-US" altLang="ja-JP" sz="2800" dirty="0">
                <a:latin typeface="Times New Roman" pitchFamily="18" charset="0"/>
                <a:cs typeface="Times New Roman" pitchFamily="18" charset="0"/>
              </a:rPr>
              <a:t>)</a:t>
            </a:r>
            <a:r>
              <a:rPr lang="ja-JP" altLang="en-US" sz="2800" dirty="0">
                <a:latin typeface="Times New Roman" pitchFamily="18" charset="0"/>
                <a:cs typeface="Times New Roman" pitchFamily="18" charset="0"/>
              </a:rPr>
              <a:t>のケース</a:t>
            </a:r>
            <a:endParaRPr lang="en-US" altLang="ja-JP" sz="2800" dirty="0">
              <a:latin typeface="Times New Roman" pitchFamily="18" charset="0"/>
              <a:cs typeface="Times New Roman" pitchFamily="18" charset="0"/>
            </a:endParaRPr>
          </a:p>
          <a:p>
            <a:pPr lvl="1">
              <a:lnSpc>
                <a:spcPct val="80000"/>
              </a:lnSpc>
            </a:pPr>
            <a:r>
              <a:rPr lang="ja-JP" altLang="en-US" sz="2400" dirty="0"/>
              <a:t>平均生産物：  </a:t>
            </a:r>
            <a:r>
              <a:rPr lang="en-US" altLang="ja-JP" sz="2400" i="1" dirty="0">
                <a:latin typeface="Times New Roman" pitchFamily="18" charset="0"/>
                <a:cs typeface="Times New Roman" pitchFamily="18" charset="0"/>
              </a:rPr>
              <a:t>AP </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t> </a:t>
            </a:r>
          </a:p>
          <a:p>
            <a:pPr lvl="1">
              <a:lnSpc>
                <a:spcPct val="80000"/>
              </a:lnSpc>
            </a:pPr>
            <a:r>
              <a:rPr lang="ja-JP" altLang="en-US" sz="2400" dirty="0"/>
              <a:t>限界生産物：  </a:t>
            </a:r>
            <a:r>
              <a:rPr lang="en-US" altLang="ja-JP" sz="2400" i="1" dirty="0">
                <a:latin typeface="Times New Roman" pitchFamily="18" charset="0"/>
                <a:cs typeface="Times New Roman" pitchFamily="18" charset="0"/>
              </a:rPr>
              <a:t>MP </a:t>
            </a:r>
            <a:r>
              <a:rPr lang="en-US" altLang="ja-JP" sz="2400" dirty="0">
                <a:latin typeface="Times New Roman" pitchFamily="18" charset="0"/>
                <a:cs typeface="Times New Roman" pitchFamily="18" charset="0"/>
              </a:rPr>
              <a:t>= </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x</a:t>
            </a:r>
            <a:endParaRPr lang="en-US" altLang="ja-JP" sz="2400" i="1" dirty="0">
              <a:latin typeface="Times New Roman" pitchFamily="18" charset="0"/>
              <a:cs typeface="Times New Roman" pitchFamily="18" charset="0"/>
            </a:endParaRPr>
          </a:p>
          <a:p>
            <a:endParaRPr kumimoji="1" lang="ja-JP" altLang="en-US" dirty="0"/>
          </a:p>
        </p:txBody>
      </p:sp>
    </p:spTree>
    <p:extLst>
      <p:ext uri="{BB962C8B-B14F-4D97-AF65-F5344CB8AC3E}">
        <p14:creationId xmlns:p14="http://schemas.microsoft.com/office/powerpoint/2010/main" val="406679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404813"/>
            <a:ext cx="7848600" cy="993775"/>
          </a:xfrm>
        </p:spPr>
        <p:txBody>
          <a:bodyPr>
            <a:normAutofit/>
          </a:bodyPr>
          <a:lstStyle/>
          <a:p>
            <a:r>
              <a:rPr lang="ja-JP" altLang="en-US" sz="3200" dirty="0"/>
              <a:t>平均生産物と限界生産物</a:t>
            </a:r>
            <a:r>
              <a:rPr lang="en-US" altLang="ja-JP" sz="3200" dirty="0"/>
              <a:t>(2)</a:t>
            </a:r>
          </a:p>
        </p:txBody>
      </p:sp>
      <p:sp>
        <p:nvSpPr>
          <p:cNvPr id="10243" name="Rectangle 3"/>
          <p:cNvSpPr>
            <a:spLocks noGrp="1" noChangeArrowheads="1"/>
          </p:cNvSpPr>
          <p:nvPr>
            <p:ph idx="1"/>
          </p:nvPr>
        </p:nvSpPr>
        <p:spPr>
          <a:xfrm>
            <a:off x="5652120" y="1628800"/>
            <a:ext cx="3168352" cy="4464496"/>
          </a:xfrm>
        </p:spPr>
        <p:txBody>
          <a:bodyPr>
            <a:normAutofit lnSpcReduction="10000"/>
          </a:bodyPr>
          <a:lstStyle/>
          <a:p>
            <a:pPr marL="0" indent="0">
              <a:lnSpc>
                <a:spcPct val="80000"/>
              </a:lnSpc>
              <a:buNone/>
            </a:pPr>
            <a:r>
              <a:rPr lang="ja-JP" altLang="en-US" sz="2600" dirty="0">
                <a:latin typeface="Times New Roman" pitchFamily="18" charset="0"/>
                <a:cs typeface="Times New Roman" pitchFamily="18" charset="0"/>
              </a:rPr>
              <a:t>生産関数</a:t>
            </a:r>
            <a:endParaRPr lang="en-US" altLang="ja-JP" sz="2600" dirty="0">
              <a:latin typeface="Times New Roman" pitchFamily="18" charset="0"/>
              <a:cs typeface="Times New Roman" pitchFamily="18" charset="0"/>
            </a:endParaRPr>
          </a:p>
          <a:p>
            <a:pPr marL="0" indent="0">
              <a:lnSpc>
                <a:spcPct val="80000"/>
              </a:lnSpc>
              <a:buNone/>
            </a:pPr>
            <a:r>
              <a:rPr lang="en-US" altLang="ja-JP" sz="28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latin typeface="Times New Roman" pitchFamily="18" charset="0"/>
                <a:cs typeface="Times New Roman" pitchFamily="18" charset="0"/>
              </a:rPr>
              <a:t>)</a:t>
            </a:r>
            <a:endParaRPr lang="en-US" altLang="ja-JP" dirty="0">
              <a:latin typeface="Times New Roman" pitchFamily="18" charset="0"/>
              <a:cs typeface="Times New Roman" pitchFamily="18" charset="0"/>
            </a:endParaRPr>
          </a:p>
          <a:p>
            <a:pPr marL="0" indent="0">
              <a:lnSpc>
                <a:spcPct val="80000"/>
              </a:lnSpc>
              <a:buNone/>
            </a:pPr>
            <a:endParaRPr lang="en-US" altLang="ja-JP" sz="2800" dirty="0">
              <a:latin typeface="Times New Roman" pitchFamily="18" charset="0"/>
              <a:cs typeface="Times New Roman" pitchFamily="18" charset="0"/>
            </a:endParaRPr>
          </a:p>
          <a:p>
            <a:pPr marL="0" indent="0">
              <a:lnSpc>
                <a:spcPct val="80000"/>
              </a:lnSpc>
              <a:buNone/>
            </a:pPr>
            <a:r>
              <a:rPr lang="ja-JP" altLang="en-US" sz="2600" dirty="0">
                <a:latin typeface="Times New Roman" pitchFamily="18" charset="0"/>
                <a:cs typeface="Times New Roman" pitchFamily="18" charset="0"/>
              </a:rPr>
              <a:t>平均生産物</a:t>
            </a:r>
            <a:endParaRPr lang="en-US" altLang="ja-JP" sz="2600" dirty="0">
              <a:latin typeface="Times New Roman" pitchFamily="18" charset="0"/>
              <a:cs typeface="Times New Roman" pitchFamily="18" charset="0"/>
            </a:endParaRPr>
          </a:p>
          <a:p>
            <a:pPr marL="0" indent="0">
              <a:lnSpc>
                <a:spcPct val="80000"/>
              </a:lnSpc>
              <a:buNone/>
            </a:pPr>
            <a:r>
              <a:rPr lang="en-US" altLang="ja-JP" sz="28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AP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t> </a:t>
            </a:r>
          </a:p>
          <a:p>
            <a:pPr marL="0" indent="0">
              <a:lnSpc>
                <a:spcPct val="80000"/>
              </a:lnSpc>
              <a:buNone/>
            </a:pPr>
            <a:endParaRPr lang="en-US" altLang="ja-JP" sz="2800" dirty="0"/>
          </a:p>
          <a:p>
            <a:pPr marL="0" indent="0">
              <a:lnSpc>
                <a:spcPct val="80000"/>
              </a:lnSpc>
              <a:buNone/>
            </a:pPr>
            <a:r>
              <a:rPr lang="ja-JP" altLang="en-US" sz="2600" dirty="0"/>
              <a:t>限界生産物</a:t>
            </a:r>
            <a:endParaRPr lang="en-US" altLang="ja-JP" sz="2600" dirty="0"/>
          </a:p>
          <a:p>
            <a:pPr marL="0" indent="0">
              <a:lnSpc>
                <a:spcPct val="80000"/>
              </a:lnSpc>
              <a:buNone/>
            </a:pPr>
            <a:r>
              <a:rPr lang="en-US" altLang="ja-JP" sz="28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MP</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x</a:t>
            </a:r>
            <a:endParaRPr lang="en-US" altLang="ja-JP" sz="2400" i="1" dirty="0">
              <a:latin typeface="Times New Roman" pitchFamily="18" charset="0"/>
              <a:cs typeface="Times New Roman" pitchFamily="18" charset="0"/>
            </a:endParaRPr>
          </a:p>
          <a:p>
            <a:pPr marL="0" indent="0">
              <a:lnSpc>
                <a:spcPct val="80000"/>
              </a:lnSpc>
              <a:buNone/>
            </a:pPr>
            <a:endParaRPr lang="en-US" altLang="ja-JP" sz="2000" dirty="0">
              <a:latin typeface="Times New Roman" pitchFamily="18" charset="0"/>
              <a:cs typeface="Times New Roman" pitchFamily="18" charset="0"/>
            </a:endParaRPr>
          </a:p>
          <a:p>
            <a:pPr marL="0" indent="0">
              <a:lnSpc>
                <a:spcPct val="110000"/>
              </a:lnSpc>
              <a:buNone/>
            </a:pPr>
            <a:r>
              <a:rPr lang="ja-JP" altLang="en-US" sz="2000" dirty="0">
                <a:latin typeface="Times New Roman" pitchFamily="18" charset="0"/>
                <a:cs typeface="Times New Roman" pitchFamily="18" charset="0"/>
              </a:rPr>
              <a:t>左図は平均生産物が逓減するケース（必ずしも一般的ではない）</a:t>
            </a:r>
            <a:endParaRPr lang="en-US" altLang="ja-JP" sz="2000" dirty="0">
              <a:latin typeface="Times New Roman" pitchFamily="18" charset="0"/>
              <a:cs typeface="Times New Roman" pitchFamily="18" charset="0"/>
            </a:endParaRPr>
          </a:p>
        </p:txBody>
      </p:sp>
      <p:sp>
        <p:nvSpPr>
          <p:cNvPr id="10244" name="Line 4"/>
          <p:cNvSpPr>
            <a:spLocks noChangeShapeType="1"/>
          </p:cNvSpPr>
          <p:nvPr/>
        </p:nvSpPr>
        <p:spPr bwMode="auto">
          <a:xfrm>
            <a:off x="1295973" y="5879924"/>
            <a:ext cx="420321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5" name="Line 5"/>
          <p:cNvSpPr>
            <a:spLocks noChangeShapeType="1"/>
          </p:cNvSpPr>
          <p:nvPr/>
        </p:nvSpPr>
        <p:spPr bwMode="auto">
          <a:xfrm flipV="1">
            <a:off x="1295973" y="2237698"/>
            <a:ext cx="0" cy="3642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6" name="Text Box 6"/>
          <p:cNvSpPr txBox="1">
            <a:spLocks noChangeArrowheads="1"/>
          </p:cNvSpPr>
          <p:nvPr/>
        </p:nvSpPr>
        <p:spPr bwMode="auto">
          <a:xfrm>
            <a:off x="889209" y="3233825"/>
            <a:ext cx="514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y</a:t>
            </a:r>
            <a:r>
              <a:rPr lang="en-US" altLang="ja-JP" baseline="-25000" dirty="0">
                <a:latin typeface="Times New Roman" pitchFamily="18" charset="0"/>
                <a:cs typeface="Times New Roman" pitchFamily="18" charset="0"/>
              </a:rPr>
              <a:t>0</a:t>
            </a:r>
          </a:p>
        </p:txBody>
      </p:sp>
      <p:sp>
        <p:nvSpPr>
          <p:cNvPr id="10247" name="Arc 7"/>
          <p:cNvSpPr>
            <a:spLocks/>
          </p:cNvSpPr>
          <p:nvPr/>
        </p:nvSpPr>
        <p:spPr bwMode="auto">
          <a:xfrm flipH="1">
            <a:off x="1298232" y="2973524"/>
            <a:ext cx="3382911" cy="28564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50" name="Text Box 10"/>
          <p:cNvSpPr txBox="1">
            <a:spLocks noChangeArrowheads="1"/>
          </p:cNvSpPr>
          <p:nvPr/>
        </p:nvSpPr>
        <p:spPr bwMode="auto">
          <a:xfrm rot="10706195" flipV="1">
            <a:off x="5081056" y="5887986"/>
            <a:ext cx="344891" cy="37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x</a:t>
            </a:r>
          </a:p>
        </p:txBody>
      </p:sp>
      <p:sp>
        <p:nvSpPr>
          <p:cNvPr id="10251" name="Line 11"/>
          <p:cNvSpPr>
            <a:spLocks noChangeShapeType="1"/>
          </p:cNvSpPr>
          <p:nvPr/>
        </p:nvSpPr>
        <p:spPr bwMode="auto">
          <a:xfrm flipV="1">
            <a:off x="1298232" y="3418491"/>
            <a:ext cx="1536659" cy="246143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2" name="Line 12"/>
          <p:cNvSpPr>
            <a:spLocks noChangeShapeType="1"/>
          </p:cNvSpPr>
          <p:nvPr/>
        </p:nvSpPr>
        <p:spPr bwMode="auto">
          <a:xfrm>
            <a:off x="2834891" y="3418491"/>
            <a:ext cx="0" cy="246143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3" name="Text Box 13"/>
          <p:cNvSpPr txBox="1">
            <a:spLocks noChangeArrowheads="1"/>
          </p:cNvSpPr>
          <p:nvPr/>
        </p:nvSpPr>
        <p:spPr bwMode="auto">
          <a:xfrm>
            <a:off x="2629252" y="5879924"/>
            <a:ext cx="5118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x</a:t>
            </a:r>
            <a:r>
              <a:rPr lang="en-US" altLang="ja-JP" baseline="-25000">
                <a:latin typeface="Times New Roman" pitchFamily="18" charset="0"/>
                <a:cs typeface="Times New Roman" pitchFamily="18" charset="0"/>
              </a:rPr>
              <a:t>0</a:t>
            </a:r>
          </a:p>
        </p:txBody>
      </p:sp>
      <p:sp>
        <p:nvSpPr>
          <p:cNvPr id="10254" name="Line 14"/>
          <p:cNvSpPr>
            <a:spLocks noChangeShapeType="1"/>
          </p:cNvSpPr>
          <p:nvPr/>
        </p:nvSpPr>
        <p:spPr bwMode="auto">
          <a:xfrm flipH="1">
            <a:off x="1298232" y="3418491"/>
            <a:ext cx="1536659"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5" name="Text Box 15"/>
          <p:cNvSpPr txBox="1">
            <a:spLocks noChangeArrowheads="1"/>
          </p:cNvSpPr>
          <p:nvPr/>
        </p:nvSpPr>
        <p:spPr bwMode="auto">
          <a:xfrm>
            <a:off x="934804" y="2214156"/>
            <a:ext cx="3611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y</a:t>
            </a:r>
          </a:p>
        </p:txBody>
      </p:sp>
      <p:sp>
        <p:nvSpPr>
          <p:cNvPr id="10256" name="Line 16"/>
          <p:cNvSpPr>
            <a:spLocks noChangeShapeType="1"/>
          </p:cNvSpPr>
          <p:nvPr/>
        </p:nvSpPr>
        <p:spPr bwMode="auto">
          <a:xfrm>
            <a:off x="2834891" y="3418491"/>
            <a:ext cx="718614"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7" name="Line 17"/>
          <p:cNvSpPr>
            <a:spLocks noChangeShapeType="1"/>
          </p:cNvSpPr>
          <p:nvPr/>
        </p:nvSpPr>
        <p:spPr bwMode="auto">
          <a:xfrm flipV="1">
            <a:off x="3553505" y="3123293"/>
            <a:ext cx="0" cy="29519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8" name="Line 18"/>
          <p:cNvSpPr>
            <a:spLocks noChangeShapeType="1"/>
          </p:cNvSpPr>
          <p:nvPr/>
        </p:nvSpPr>
        <p:spPr bwMode="auto">
          <a:xfrm flipV="1">
            <a:off x="2834891" y="3123293"/>
            <a:ext cx="718614" cy="29519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9" name="Arc 19"/>
          <p:cNvSpPr>
            <a:spLocks/>
          </p:cNvSpPr>
          <p:nvPr/>
        </p:nvSpPr>
        <p:spPr bwMode="auto">
          <a:xfrm>
            <a:off x="1605564" y="5389374"/>
            <a:ext cx="409023" cy="490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0" name="Text Box 20"/>
          <p:cNvSpPr txBox="1">
            <a:spLocks noChangeArrowheads="1"/>
          </p:cNvSpPr>
          <p:nvPr/>
        </p:nvSpPr>
        <p:spPr bwMode="auto">
          <a:xfrm>
            <a:off x="2999475" y="3359644"/>
            <a:ext cx="616923" cy="50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Symbol" pitchFamily="18" charset="2"/>
              </a:rPr>
              <a:t>D</a:t>
            </a:r>
            <a:r>
              <a:rPr lang="en-US" altLang="ja-JP" i="1">
                <a:latin typeface="Times New Roman" pitchFamily="18" charset="0"/>
                <a:cs typeface="Times New Roman" pitchFamily="18" charset="0"/>
              </a:rPr>
              <a:t>x</a:t>
            </a:r>
          </a:p>
        </p:txBody>
      </p:sp>
      <p:sp>
        <p:nvSpPr>
          <p:cNvPr id="10261" name="Text Box 21"/>
          <p:cNvSpPr txBox="1">
            <a:spLocks noChangeArrowheads="1"/>
          </p:cNvSpPr>
          <p:nvPr/>
        </p:nvSpPr>
        <p:spPr bwMode="auto">
          <a:xfrm>
            <a:off x="3522631" y="3035783"/>
            <a:ext cx="616923" cy="50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err="1">
                <a:latin typeface="Symbol" pitchFamily="18" charset="2"/>
              </a:rPr>
              <a:t>D</a:t>
            </a:r>
            <a:r>
              <a:rPr lang="en-US" altLang="ja-JP" i="1" dirty="0" err="1">
                <a:latin typeface="Times New Roman" pitchFamily="18" charset="0"/>
                <a:cs typeface="Times New Roman" pitchFamily="18" charset="0"/>
              </a:rPr>
              <a:t>y</a:t>
            </a:r>
            <a:endParaRPr lang="en-US" altLang="ja-JP" i="1" dirty="0">
              <a:latin typeface="Times New Roman" pitchFamily="18" charset="0"/>
              <a:cs typeface="Times New Roman" pitchFamily="18" charset="0"/>
            </a:endParaRPr>
          </a:p>
        </p:txBody>
      </p:sp>
      <p:sp>
        <p:nvSpPr>
          <p:cNvPr id="10262" name="Arc 22"/>
          <p:cNvSpPr>
            <a:spLocks/>
          </p:cNvSpPr>
          <p:nvPr/>
        </p:nvSpPr>
        <p:spPr bwMode="auto">
          <a:xfrm>
            <a:off x="2936582" y="3223139"/>
            <a:ext cx="409022" cy="195352"/>
          </a:xfrm>
          <a:custGeom>
            <a:avLst/>
            <a:gdLst>
              <a:gd name="G0" fmla="+- 0 0 0"/>
              <a:gd name="G1" fmla="+- 14583 0 0"/>
              <a:gd name="G2" fmla="+- 21600 0 0"/>
              <a:gd name="T0" fmla="*/ 15934 w 21600"/>
              <a:gd name="T1" fmla="*/ 0 h 14583"/>
              <a:gd name="T2" fmla="*/ 21600 w 21600"/>
              <a:gd name="T3" fmla="*/ 14583 h 14583"/>
              <a:gd name="T4" fmla="*/ 0 w 21600"/>
              <a:gd name="T5" fmla="*/ 14583 h 14583"/>
            </a:gdLst>
            <a:ahLst/>
            <a:cxnLst>
              <a:cxn ang="0">
                <a:pos x="T0" y="T1"/>
              </a:cxn>
              <a:cxn ang="0">
                <a:pos x="T2" y="T3"/>
              </a:cxn>
              <a:cxn ang="0">
                <a:pos x="T4" y="T5"/>
              </a:cxn>
            </a:cxnLst>
            <a:rect l="0" t="0" r="r" b="b"/>
            <a:pathLst>
              <a:path w="21600" h="14583" fill="none" extrusionOk="0">
                <a:moveTo>
                  <a:pt x="15934" y="-1"/>
                </a:moveTo>
                <a:cubicBezTo>
                  <a:pt x="19578" y="3982"/>
                  <a:pt x="21600" y="9184"/>
                  <a:pt x="21600" y="14583"/>
                </a:cubicBezTo>
              </a:path>
              <a:path w="21600" h="14583" stroke="0" extrusionOk="0">
                <a:moveTo>
                  <a:pt x="15934" y="-1"/>
                </a:moveTo>
                <a:cubicBezTo>
                  <a:pt x="19578" y="3982"/>
                  <a:pt x="21600" y="9184"/>
                  <a:pt x="21600" y="14583"/>
                </a:cubicBezTo>
                <a:lnTo>
                  <a:pt x="0" y="14583"/>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3" name="Line 23"/>
          <p:cNvSpPr>
            <a:spLocks noChangeShapeType="1"/>
          </p:cNvSpPr>
          <p:nvPr/>
        </p:nvSpPr>
        <p:spPr bwMode="auto">
          <a:xfrm flipH="1">
            <a:off x="2014587" y="4994329"/>
            <a:ext cx="1538918" cy="4927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4" name="Text Box 24"/>
          <p:cNvSpPr txBox="1">
            <a:spLocks noChangeArrowheads="1"/>
          </p:cNvSpPr>
          <p:nvPr/>
        </p:nvSpPr>
        <p:spPr bwMode="auto">
          <a:xfrm>
            <a:off x="3607583" y="4699130"/>
            <a:ext cx="820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AP</a:t>
            </a:r>
          </a:p>
        </p:txBody>
      </p:sp>
      <p:sp>
        <p:nvSpPr>
          <p:cNvPr id="10265" name="Line 25"/>
          <p:cNvSpPr>
            <a:spLocks noChangeShapeType="1"/>
          </p:cNvSpPr>
          <p:nvPr/>
        </p:nvSpPr>
        <p:spPr bwMode="auto">
          <a:xfrm flipH="1">
            <a:off x="3347865" y="2335374"/>
            <a:ext cx="716354" cy="9854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6" name="Text Box 26"/>
          <p:cNvSpPr txBox="1">
            <a:spLocks noChangeArrowheads="1"/>
          </p:cNvSpPr>
          <p:nvPr/>
        </p:nvSpPr>
        <p:spPr bwMode="auto">
          <a:xfrm>
            <a:off x="4064218" y="2040176"/>
            <a:ext cx="820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260648"/>
            <a:ext cx="8229600" cy="1171575"/>
          </a:xfrm>
        </p:spPr>
        <p:txBody>
          <a:bodyPr/>
          <a:lstStyle/>
          <a:p>
            <a:r>
              <a:rPr lang="ja-JP" altLang="en-US" sz="3200" dirty="0"/>
              <a:t>限界生産物・平均生産物</a:t>
            </a:r>
            <a:br>
              <a:rPr lang="ja-JP" altLang="en-US" sz="3200" dirty="0"/>
            </a:br>
            <a:r>
              <a:rPr lang="en-US" altLang="ja-JP" sz="2800" dirty="0"/>
              <a:t>2</a:t>
            </a:r>
            <a:r>
              <a:rPr lang="ja-JP" altLang="en-US" sz="2800" dirty="0"/>
              <a:t>種類の生産要素の場合　</a:t>
            </a:r>
            <a:r>
              <a:rPr lang="en-US" altLang="ja-JP" sz="2800" i="1" dirty="0">
                <a:latin typeface="Times New Roman" pitchFamily="18" charset="0"/>
                <a:cs typeface="Times New Roman" pitchFamily="18" charset="0"/>
              </a:rPr>
              <a:t>Q</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F</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K</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L</a:t>
            </a:r>
            <a:r>
              <a:rPr lang="en-US" altLang="ja-JP" sz="2800" dirty="0">
                <a:latin typeface="Times New Roman" pitchFamily="18" charset="0"/>
                <a:cs typeface="Times New Roman" pitchFamily="18" charset="0"/>
              </a:rPr>
              <a:t>)</a:t>
            </a:r>
            <a:endParaRPr lang="en-US" altLang="ja-JP" sz="3200" dirty="0">
              <a:latin typeface="Times New Roman" pitchFamily="18" charset="0"/>
              <a:cs typeface="Times New Roman" pitchFamily="18" charset="0"/>
            </a:endParaRPr>
          </a:p>
        </p:txBody>
      </p:sp>
      <p:sp>
        <p:nvSpPr>
          <p:cNvPr id="11267" name="Rectangle 3"/>
          <p:cNvSpPr>
            <a:spLocks noGrp="1" noChangeArrowheads="1"/>
          </p:cNvSpPr>
          <p:nvPr>
            <p:ph type="body" sz="half" idx="1"/>
          </p:nvPr>
        </p:nvSpPr>
        <p:spPr>
          <a:xfrm>
            <a:off x="467544" y="1432223"/>
            <a:ext cx="8208912" cy="5165129"/>
          </a:xfrm>
        </p:spPr>
        <p:txBody>
          <a:bodyPr>
            <a:normAutofit fontScale="85000" lnSpcReduction="20000"/>
          </a:bodyPr>
          <a:lstStyle/>
          <a:p>
            <a:pPr marL="0" indent="0">
              <a:lnSpc>
                <a:spcPct val="80000"/>
              </a:lnSpc>
              <a:buNone/>
            </a:pPr>
            <a:r>
              <a:rPr lang="ja-JP" altLang="en-US" sz="2400" dirty="0"/>
              <a:t>平均生産物</a:t>
            </a:r>
          </a:p>
          <a:p>
            <a:pPr marL="457200" lvl="1" indent="0">
              <a:lnSpc>
                <a:spcPct val="80000"/>
              </a:lnSpc>
              <a:buNone/>
            </a:pPr>
            <a:r>
              <a:rPr lang="ja-JP" altLang="en-US" sz="2000" dirty="0"/>
              <a:t>労働の平均生産物  </a:t>
            </a:r>
            <a:r>
              <a:rPr lang="en-US" altLang="ja-JP" sz="2000" dirty="0"/>
              <a:t>average product of labor   : APL</a:t>
            </a:r>
          </a:p>
          <a:p>
            <a:pPr marL="457200" lvl="1" indent="0">
              <a:lnSpc>
                <a:spcPct val="80000"/>
              </a:lnSpc>
              <a:buNone/>
            </a:pPr>
            <a:r>
              <a:rPr lang="ja-JP" altLang="en-US" sz="2000" dirty="0"/>
              <a:t>資本の平均生産物  </a:t>
            </a:r>
            <a:r>
              <a:rPr lang="en-US" altLang="ja-JP" sz="2000" dirty="0"/>
              <a:t>average product of capital  : APK</a:t>
            </a:r>
          </a:p>
          <a:p>
            <a:pPr marL="457200" lvl="1" indent="0">
              <a:lnSpc>
                <a:spcPct val="80000"/>
              </a:lnSpc>
              <a:buNone/>
            </a:pPr>
            <a:r>
              <a:rPr lang="ja-JP" altLang="en-US" sz="2000" dirty="0"/>
              <a:t>→</a:t>
            </a:r>
            <a:r>
              <a:rPr lang="en-US" altLang="ja-JP" sz="2000" dirty="0"/>
              <a:t>Q</a:t>
            </a:r>
            <a:r>
              <a:rPr lang="ja-JP" altLang="en-US" sz="2000" dirty="0"/>
              <a:t>＝</a:t>
            </a:r>
            <a:r>
              <a:rPr lang="en-US" altLang="ja-JP" sz="2000" dirty="0"/>
              <a:t>F(K,L)</a:t>
            </a:r>
          </a:p>
          <a:p>
            <a:pPr marL="457200" lvl="1" indent="0">
              <a:lnSpc>
                <a:spcPct val="80000"/>
              </a:lnSpc>
              <a:buNone/>
            </a:pPr>
            <a:r>
              <a:rPr lang="en-US" altLang="ja-JP" sz="2000" dirty="0"/>
              <a:t>	</a:t>
            </a:r>
            <a:r>
              <a:rPr lang="ja-JP" altLang="en-US" sz="2000" dirty="0"/>
              <a:t>→</a:t>
            </a:r>
            <a:r>
              <a:rPr lang="en-US" altLang="ja-JP" sz="2000" dirty="0"/>
              <a:t>APL = Q / L Average  product of </a:t>
            </a:r>
            <a:r>
              <a:rPr lang="en-US" altLang="ja-JP" sz="2000" dirty="0" err="1"/>
              <a:t>laber</a:t>
            </a:r>
            <a:endParaRPr lang="en-US" altLang="ja-JP" sz="2000" dirty="0"/>
          </a:p>
          <a:p>
            <a:pPr marL="457200" lvl="1" indent="0">
              <a:lnSpc>
                <a:spcPct val="80000"/>
              </a:lnSpc>
              <a:buNone/>
            </a:pPr>
            <a:r>
              <a:rPr lang="en-US" altLang="ja-JP" sz="2000" dirty="0"/>
              <a:t>			</a:t>
            </a:r>
            <a:r>
              <a:rPr lang="ja-JP" altLang="en-US" sz="2000" dirty="0"/>
              <a:t>→</a:t>
            </a:r>
            <a:r>
              <a:rPr lang="en-US" altLang="ja-JP" sz="2000" dirty="0"/>
              <a:t>Average product K = Q/K = F(K,L)/K</a:t>
            </a:r>
          </a:p>
          <a:p>
            <a:pPr marL="457200" lvl="1" indent="0">
              <a:lnSpc>
                <a:spcPct val="80000"/>
              </a:lnSpc>
              <a:buNone/>
            </a:pPr>
            <a:r>
              <a:rPr lang="en-US" altLang="ja-JP" sz="1800" dirty="0"/>
              <a:t>	</a:t>
            </a:r>
          </a:p>
          <a:p>
            <a:pPr marL="457200" lvl="1" indent="0">
              <a:lnSpc>
                <a:spcPct val="80000"/>
              </a:lnSpc>
              <a:buNone/>
            </a:pPr>
            <a:r>
              <a:rPr lang="ja-JP" altLang="en-US" sz="1800" dirty="0"/>
              <a:t>投入物</a:t>
            </a:r>
            <a:r>
              <a:rPr lang="en-US" altLang="ja-JP" sz="1800" dirty="0"/>
              <a:t>1</a:t>
            </a:r>
            <a:r>
              <a:rPr lang="ja-JP" altLang="en-US" sz="1800" dirty="0"/>
              <a:t>単位あたり平均して何単位の産出があるか</a:t>
            </a:r>
          </a:p>
          <a:p>
            <a:pPr marL="457200" lvl="1" indent="0">
              <a:lnSpc>
                <a:spcPct val="80000"/>
              </a:lnSpc>
              <a:buNone/>
            </a:pPr>
            <a:r>
              <a:rPr lang="en-US" altLang="ja-JP" sz="1800" dirty="0"/>
              <a:t>	</a:t>
            </a:r>
            <a:endParaRPr lang="en-US" altLang="ja-JP" sz="2400" dirty="0"/>
          </a:p>
          <a:p>
            <a:pPr marL="0" indent="0">
              <a:lnSpc>
                <a:spcPct val="80000"/>
              </a:lnSpc>
              <a:buNone/>
            </a:pPr>
            <a:r>
              <a:rPr lang="ja-JP" altLang="en-US" sz="2400" dirty="0"/>
              <a:t>限界生産物</a:t>
            </a:r>
          </a:p>
          <a:p>
            <a:pPr marL="457200" lvl="1" indent="0">
              <a:lnSpc>
                <a:spcPct val="80000"/>
              </a:lnSpc>
              <a:buNone/>
            </a:pPr>
            <a:r>
              <a:rPr lang="ja-JP" altLang="en-US" sz="2000" dirty="0"/>
              <a:t>労働の限界生産物  </a:t>
            </a:r>
            <a:r>
              <a:rPr lang="en-US" altLang="ja-JP" sz="2000" dirty="0"/>
              <a:t>marginal product of labor : MPL</a:t>
            </a:r>
          </a:p>
          <a:p>
            <a:pPr marL="457200" lvl="1" indent="0">
              <a:lnSpc>
                <a:spcPct val="80000"/>
              </a:lnSpc>
              <a:buNone/>
            </a:pPr>
            <a:r>
              <a:rPr lang="ja-JP" altLang="en-US" sz="2000" dirty="0"/>
              <a:t>資本の限界生産物 </a:t>
            </a:r>
            <a:r>
              <a:rPr lang="en-US" altLang="ja-JP" sz="2000" dirty="0"/>
              <a:t>marginal product of capital : MPK</a:t>
            </a:r>
          </a:p>
          <a:p>
            <a:pPr marL="457200" lvl="1" indent="0">
              <a:lnSpc>
                <a:spcPct val="80000"/>
              </a:lnSpc>
              <a:buNone/>
            </a:pPr>
            <a:r>
              <a:rPr lang="en-US" altLang="ja-JP" sz="1800" dirty="0"/>
              <a:t>	</a:t>
            </a:r>
          </a:p>
          <a:p>
            <a:pPr marL="457200" lvl="1" indent="0">
              <a:lnSpc>
                <a:spcPct val="80000"/>
              </a:lnSpc>
              <a:buNone/>
            </a:pPr>
            <a:r>
              <a:rPr lang="ja-JP" altLang="en-US" sz="1800" dirty="0"/>
              <a:t>他の生産要素の投入量を一定で，労働（または資本）を</a:t>
            </a:r>
            <a:r>
              <a:rPr lang="en-US" altLang="ja-JP" sz="1800" dirty="0"/>
              <a:t>1</a:t>
            </a:r>
            <a:r>
              <a:rPr lang="ja-JP" altLang="en-US" sz="1800" dirty="0"/>
              <a:t>単位追加した場合の産出量の増分</a:t>
            </a:r>
          </a:p>
          <a:p>
            <a:pPr marL="0" indent="0">
              <a:lnSpc>
                <a:spcPct val="80000"/>
              </a:lnSpc>
              <a:buNone/>
            </a:pPr>
            <a:endParaRPr lang="en-US" altLang="ja-JP" sz="2000" dirty="0"/>
          </a:p>
          <a:p>
            <a:pPr marL="0" indent="0">
              <a:lnSpc>
                <a:spcPct val="80000"/>
              </a:lnSpc>
              <a:buNone/>
            </a:pPr>
            <a:r>
              <a:rPr lang="ja-JP" altLang="en-US" sz="2000" dirty="0"/>
              <a:t>平均生産物，限界生産物は，生産要素の投入量に依存している（投入物の関数である）。</a:t>
            </a:r>
          </a:p>
          <a:p>
            <a:pPr marL="0" indent="0">
              <a:lnSpc>
                <a:spcPct val="80000"/>
              </a:lnSpc>
              <a:buNone/>
            </a:pPr>
            <a:endParaRPr lang="en-US" altLang="ja-JP" sz="2000" dirty="0"/>
          </a:p>
          <a:p>
            <a:pPr marL="0" indent="0">
              <a:lnSpc>
                <a:spcPct val="80000"/>
              </a:lnSpc>
              <a:buNone/>
            </a:pPr>
            <a:r>
              <a:rPr lang="ja-JP" altLang="en-US" sz="2000" dirty="0"/>
              <a:t>限界生産物逓減	</a:t>
            </a:r>
            <a:r>
              <a:rPr lang="en-US" altLang="ja-JP" sz="2000" dirty="0"/>
              <a:t>MPK</a:t>
            </a:r>
            <a:r>
              <a:rPr lang="ja-JP" altLang="en-US" sz="2000" dirty="0"/>
              <a:t>は</a:t>
            </a:r>
            <a:r>
              <a:rPr lang="en-US" altLang="ja-JP" sz="2000" dirty="0"/>
              <a:t>K</a:t>
            </a:r>
            <a:r>
              <a:rPr lang="ja-JP" altLang="en-US" sz="2000" dirty="0"/>
              <a:t>の減少関数，</a:t>
            </a:r>
            <a:r>
              <a:rPr lang="en-US" altLang="ja-JP" sz="2000" dirty="0"/>
              <a:t>MPL</a:t>
            </a:r>
            <a:r>
              <a:rPr lang="ja-JP" altLang="en-US" sz="2000" dirty="0"/>
              <a:t>は</a:t>
            </a:r>
            <a:r>
              <a:rPr lang="en-US" altLang="ja-JP" sz="2000" dirty="0"/>
              <a:t>L</a:t>
            </a:r>
            <a:r>
              <a:rPr lang="ja-JP" altLang="en-US" sz="2000" dirty="0"/>
              <a:t>の減少関数</a:t>
            </a:r>
            <a:endParaRPr lang="en-US" altLang="ja-JP" sz="2000" dirty="0"/>
          </a:p>
          <a:p>
            <a:pPr marL="0" indent="0">
              <a:lnSpc>
                <a:spcPct val="80000"/>
              </a:lnSpc>
              <a:buNone/>
            </a:pPr>
            <a:endParaRPr lang="en-US" altLang="ja-JP" sz="2000" dirty="0"/>
          </a:p>
          <a:p>
            <a:pPr marL="0" indent="0">
              <a:lnSpc>
                <a:spcPct val="80000"/>
              </a:lnSpc>
              <a:buNone/>
            </a:pPr>
            <a:r>
              <a:rPr lang="en-US" altLang="ja-JP" sz="2000" dirty="0"/>
              <a:t>MPL = ΔQ/ΔL = (F(K, L + ΔL) – F(K,L))/ΔL</a:t>
            </a:r>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r>
              <a:rPr lang="en-US" altLang="ja-JP" sz="2000" dirty="0"/>
              <a:t>MPK = ΔQ / ΔK = (F(K + ΔK, L) – F(K,L))/ΔK</a:t>
            </a:r>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ja-JP" altLang="en-US" sz="2000"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1019</Words>
  <Application>Microsoft Macintosh PowerPoint</Application>
  <PresentationFormat>On-screen Show (4:3)</PresentationFormat>
  <Paragraphs>310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Arial</vt:lpstr>
      <vt:lpstr>Calibri</vt:lpstr>
      <vt:lpstr>Cambria Math</vt:lpstr>
      <vt:lpstr>Symbol</vt:lpstr>
      <vt:lpstr>Times New Roman</vt:lpstr>
      <vt:lpstr>Wingdings</vt:lpstr>
      <vt:lpstr>Office ​​テーマ</vt:lpstr>
      <vt:lpstr>生産者行動の理論(1)</vt:lpstr>
      <vt:lpstr>生産者行動の理論</vt:lpstr>
      <vt:lpstr>生産関数 production function</vt:lpstr>
      <vt:lpstr>規模に関する収穫 returns to scale</vt:lpstr>
      <vt:lpstr>規模に関する収穫(2)</vt:lpstr>
      <vt:lpstr>PowerPoint Presentation</vt:lpstr>
      <vt:lpstr>平均生産物と限界生産物</vt:lpstr>
      <vt:lpstr>平均生産物と限界生産物(2)</vt:lpstr>
      <vt:lpstr>限界生産物・平均生産物 2種類の生産要素の場合　Q=F(K,L)</vt:lpstr>
      <vt:lpstr>平均生産物・限界生産物の定義</vt:lpstr>
      <vt:lpstr>平均生産物と限界生産物 →労働の限界生産物は低減することを表す、Lの増加とともに →傾きが緩やかになって行く</vt:lpstr>
      <vt:lpstr>平均生産物と限界生産物(2) →追加的な貢献は少なくなって行く アンバランンスになって行く </vt:lpstr>
      <vt:lpstr>生産関数の性質</vt:lpstr>
      <vt:lpstr>生産関数の例　Q=K0.3 L0.7</vt:lpstr>
      <vt:lpstr>PowerPoint Presentation</vt:lpstr>
      <vt:lpstr>等量曲線 isoquant </vt:lpstr>
      <vt:lpstr>技術的限界代替率  RTS  marginal rate of technical substitution</vt:lpstr>
      <vt:lpstr>技術的限界代替率(2)</vt:lpstr>
      <vt:lpstr>生産要素の代替の程度</vt:lpstr>
      <vt:lpstr>費用関数 cost function </vt:lpstr>
      <vt:lpstr>平均費用と限界費用</vt:lpstr>
      <vt:lpstr>平均費用・限界費用(2)</vt:lpstr>
      <vt:lpstr>平均費用と限界費用の関係 →利潤最大化が一番の目的 →このグラフを元に供給曲線を導く  m</vt:lpstr>
      <vt:lpstr>平均費用曲線と限界費用曲線</vt:lpstr>
      <vt:lpstr>PowerPoint Presentation</vt:lpstr>
    </vt:vector>
  </TitlesOfParts>
  <Company>Keio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生産者行動の理論(1)</dc:title>
  <dc:creator>Yoshibumi Aso</dc:creator>
  <cp:lastModifiedBy>星野 寛人</cp:lastModifiedBy>
  <cp:revision>77</cp:revision>
  <dcterms:created xsi:type="dcterms:W3CDTF">2005-05-14T04:43:34Z</dcterms:created>
  <dcterms:modified xsi:type="dcterms:W3CDTF">2018-05-30T03:02:02Z</dcterms:modified>
</cp:coreProperties>
</file>