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handoutMasterIdLst>
    <p:handoutMasterId r:id="rId18"/>
  </p:handout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76" r:id="rId9"/>
    <p:sldId id="285" r:id="rId10"/>
    <p:sldId id="263" r:id="rId11"/>
    <p:sldId id="265" r:id="rId12"/>
    <p:sldId id="270" r:id="rId13"/>
    <p:sldId id="275" r:id="rId14"/>
    <p:sldId id="282" r:id="rId15"/>
    <p:sldId id="286" r:id="rId16"/>
    <p:sldId id="283" r:id="rId17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060B"/>
    <a:srgbClr val="4D4D4D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>
      <p:cViewPr varScale="1">
        <p:scale>
          <a:sx n="121" d="100"/>
          <a:sy n="121" d="100"/>
        </p:scale>
        <p:origin x="13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312" cy="493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4" tIns="47432" rIns="94864" bIns="47432" numCol="1" anchor="t" anchorCtr="0" compatLnSpc="1">
            <a:prstTxWarp prst="textNoShape">
              <a:avLst/>
            </a:prstTxWarp>
          </a:bodyPr>
          <a:lstStyle>
            <a:lvl1pPr defTabSz="949201">
              <a:defRPr sz="1300"/>
            </a:lvl1pPr>
          </a:lstStyle>
          <a:p>
            <a:endParaRPr lang="en-US" altLang="ja-JP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896" y="0"/>
            <a:ext cx="2918312" cy="493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4" tIns="47432" rIns="94864" bIns="47432" numCol="1" anchor="t" anchorCtr="0" compatLnSpc="1">
            <a:prstTxWarp prst="textNoShape">
              <a:avLst/>
            </a:prstTxWarp>
          </a:bodyPr>
          <a:lstStyle>
            <a:lvl1pPr algn="r" defTabSz="949201">
              <a:defRPr sz="1300"/>
            </a:lvl1pPr>
          </a:lstStyle>
          <a:p>
            <a:endParaRPr lang="en-US" altLang="ja-JP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364"/>
            <a:ext cx="2918312" cy="49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4" tIns="47432" rIns="94864" bIns="47432" numCol="1" anchor="b" anchorCtr="0" compatLnSpc="1">
            <a:prstTxWarp prst="textNoShape">
              <a:avLst/>
            </a:prstTxWarp>
          </a:bodyPr>
          <a:lstStyle>
            <a:lvl1pPr defTabSz="949201">
              <a:defRPr sz="1300"/>
            </a:lvl1pPr>
          </a:lstStyle>
          <a:p>
            <a:endParaRPr lang="en-US" altLang="ja-JP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896" y="9371364"/>
            <a:ext cx="2918312" cy="49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4" tIns="47432" rIns="94864" bIns="47432" numCol="1" anchor="b" anchorCtr="0" compatLnSpc="1">
            <a:prstTxWarp prst="textNoShape">
              <a:avLst/>
            </a:prstTxWarp>
          </a:bodyPr>
          <a:lstStyle>
            <a:lvl1pPr algn="r" defTabSz="949201">
              <a:defRPr sz="1300"/>
            </a:lvl1pPr>
          </a:lstStyle>
          <a:p>
            <a:fld id="{D7239CF7-1077-4A79-8DC8-4335B9B9E2D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50513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1A26-3BE9-469D-8860-CA9998E337A6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559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B8BB-D8E1-4FF8-B04A-97D1042CDD3F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4758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0C9E2-045A-439B-97FE-D4E8E55250F2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0277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タイトル、2 つのコンテンツ、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4644984-38FC-4F82-806A-76F53E1A18B3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7565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4A4A-33B7-42A5-9B1A-648E423C3C4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8502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C693-27CA-4C3A-AD97-AE34B0F9B47D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112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CEED-89F0-4E64-A3D1-CDA34C3F9092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045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D408-850D-440D-89D2-8253BA36D805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1923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5CC0-0903-4A30-ACBE-CCE38A5B1C69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644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F4A9-2810-4436-B129-BD10E1E34AF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45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6815-4A01-4866-AECC-EB415FBDF85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834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59F9-DC0E-4D3D-AF36-DDCDEA02D65B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9613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2482-D1F5-4EEE-A298-319131F07197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4720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消費者行動の理論</a:t>
            </a:r>
            <a:r>
              <a:rPr lang="en-US" altLang="ja-JP"/>
              <a:t>(2)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所得の変化</a:t>
            </a:r>
          </a:p>
          <a:p>
            <a:pPr lvl="1"/>
            <a:r>
              <a:rPr lang="ja-JP" altLang="en-US" dirty="0"/>
              <a:t>上級財と下級財</a:t>
            </a:r>
          </a:p>
          <a:p>
            <a:r>
              <a:rPr lang="ja-JP" altLang="en-US" dirty="0"/>
              <a:t>価格の変化</a:t>
            </a:r>
          </a:p>
          <a:p>
            <a:r>
              <a:rPr lang="ja-JP" altLang="en-US" dirty="0"/>
              <a:t>代替効果</a:t>
            </a:r>
            <a:r>
              <a:rPr lang="en-US" altLang="ja-JP" dirty="0"/>
              <a:t>(</a:t>
            </a:r>
            <a:r>
              <a:rPr lang="ja-JP" altLang="en-US" dirty="0"/>
              <a:t>他の財と比べて高くなったのか、どうか</a:t>
            </a:r>
            <a:r>
              <a:rPr lang="en-US" altLang="ja-JP" dirty="0"/>
              <a:t>)</a:t>
            </a:r>
            <a:r>
              <a:rPr lang="ja-JP" altLang="en-US" dirty="0"/>
              <a:t>と所得効果</a:t>
            </a:r>
            <a:r>
              <a:rPr lang="en-US" altLang="ja-JP" dirty="0"/>
              <a:t>(</a:t>
            </a:r>
            <a:r>
              <a:rPr lang="ja-JP" altLang="en-US" dirty="0"/>
              <a:t>実質的な購買効果</a:t>
            </a:r>
            <a:r>
              <a:rPr lang="en-US" altLang="ja-JP" dirty="0"/>
              <a:t>)</a:t>
            </a:r>
            <a:endParaRPr lang="ja-JP" altLang="en-US" dirty="0"/>
          </a:p>
          <a:p>
            <a:r>
              <a:rPr lang="ja-JP" altLang="en-US" dirty="0"/>
              <a:t>ギッフェン財</a:t>
            </a:r>
            <a:endParaRPr lang="en-US" altLang="ja-JP" dirty="0"/>
          </a:p>
          <a:p>
            <a:r>
              <a:rPr lang="ja-JP" altLang="en-US" dirty="0"/>
              <a:t>代替の程度</a:t>
            </a:r>
            <a:endParaRPr lang="en-US" altLang="ja-JP" dirty="0"/>
          </a:p>
          <a:p>
            <a:r>
              <a:rPr lang="ja-JP" altLang="en-US" dirty="0"/>
              <a:t>需要関数の導出</a:t>
            </a:r>
          </a:p>
          <a:p>
            <a:endParaRPr lang="ja-JP" altLang="en-US" dirty="0"/>
          </a:p>
          <a:p>
            <a:endParaRPr lang="en-US" altLang="ja-JP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Line 3"/>
          <p:cNvSpPr>
            <a:spLocks noChangeShapeType="1"/>
          </p:cNvSpPr>
          <p:nvPr/>
        </p:nvSpPr>
        <p:spPr bwMode="auto">
          <a:xfrm flipV="1">
            <a:off x="2124075" y="14128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2124075" y="5516563"/>
            <a:ext cx="431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2124075" y="2492375"/>
            <a:ext cx="3240088" cy="3024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516688" y="522922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x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763713" y="1125538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y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147468" y="555228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</a:rPr>
              <a:t>I</a:t>
            </a:r>
            <a:r>
              <a:rPr lang="en-US" altLang="ja-JP" sz="2400" dirty="0">
                <a:latin typeface="Times New Roman" pitchFamily="18" charset="0"/>
              </a:rPr>
              <a:t>/</a:t>
            </a:r>
            <a:r>
              <a:rPr lang="en-US" altLang="ja-JP" sz="2400" i="1" dirty="0">
                <a:latin typeface="Times New Roman" pitchFamily="18" charset="0"/>
              </a:rPr>
              <a:t>p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1547812" y="220503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</a:rPr>
              <a:t>I</a:t>
            </a:r>
            <a:r>
              <a:rPr lang="en-US" altLang="ja-JP" sz="2400" dirty="0">
                <a:latin typeface="Times New Roman" pitchFamily="18" charset="0"/>
              </a:rPr>
              <a:t>/</a:t>
            </a:r>
            <a:r>
              <a:rPr lang="en-US" altLang="ja-JP" sz="2400" i="1" dirty="0">
                <a:latin typeface="Times New Roman" pitchFamily="18" charset="0"/>
              </a:rPr>
              <a:t>q</a:t>
            </a:r>
          </a:p>
        </p:txBody>
      </p:sp>
      <p:sp>
        <p:nvSpPr>
          <p:cNvPr id="11276" name="Arc 12"/>
          <p:cNvSpPr>
            <a:spLocks/>
          </p:cNvSpPr>
          <p:nvPr/>
        </p:nvSpPr>
        <p:spPr bwMode="auto">
          <a:xfrm flipH="1">
            <a:off x="3059113" y="5157788"/>
            <a:ext cx="288925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2124075" y="2492375"/>
            <a:ext cx="1439863" cy="3024188"/>
          </a:xfrm>
          <a:prstGeom prst="line">
            <a:avLst/>
          </a:prstGeom>
          <a:noFill/>
          <a:ln w="4445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7" name="Arc 23"/>
          <p:cNvSpPr>
            <a:spLocks/>
          </p:cNvSpPr>
          <p:nvPr/>
        </p:nvSpPr>
        <p:spPr bwMode="auto">
          <a:xfrm rot="-10800000">
            <a:off x="2843213" y="1916113"/>
            <a:ext cx="3168650" cy="29511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88" name="Arc 24"/>
          <p:cNvSpPr>
            <a:spLocks/>
          </p:cNvSpPr>
          <p:nvPr/>
        </p:nvSpPr>
        <p:spPr bwMode="auto">
          <a:xfrm rot="-10800000">
            <a:off x="2411413" y="2492375"/>
            <a:ext cx="2952750" cy="27352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89" name="Oval 25"/>
          <p:cNvSpPr>
            <a:spLocks noChangeArrowheads="1"/>
          </p:cNvSpPr>
          <p:nvPr/>
        </p:nvSpPr>
        <p:spPr bwMode="auto">
          <a:xfrm>
            <a:off x="3708400" y="3933825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90" name="Oval 26"/>
          <p:cNvSpPr>
            <a:spLocks noChangeArrowheads="1"/>
          </p:cNvSpPr>
          <p:nvPr/>
        </p:nvSpPr>
        <p:spPr bwMode="auto">
          <a:xfrm>
            <a:off x="2627313" y="36449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91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p</a:t>
            </a:r>
            <a:r>
              <a:rPr lang="ja-JP" altLang="en-US"/>
              <a:t>の上昇：所得効果と代替効果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6084888" y="4581525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ja-JP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435600" y="5013325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ja-JP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 flipH="1">
            <a:off x="3779838" y="3644900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2268538" y="3644900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2447131" y="1880393"/>
            <a:ext cx="1873250" cy="3671887"/>
          </a:xfrm>
          <a:prstGeom prst="line">
            <a:avLst/>
          </a:prstGeom>
          <a:noFill/>
          <a:ln w="44450" cap="rnd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99" name="Oval 35"/>
          <p:cNvSpPr>
            <a:spLocks noChangeArrowheads="1"/>
          </p:cNvSpPr>
          <p:nvPr/>
        </p:nvSpPr>
        <p:spPr bwMode="auto">
          <a:xfrm>
            <a:off x="3059113" y="306863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 flipH="1">
            <a:off x="3203575" y="2781300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11303" name="Arc 39"/>
          <p:cNvSpPr>
            <a:spLocks/>
          </p:cNvSpPr>
          <p:nvPr/>
        </p:nvSpPr>
        <p:spPr bwMode="auto">
          <a:xfrm flipH="1">
            <a:off x="3887788" y="5168451"/>
            <a:ext cx="288925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H="1" flipV="1">
            <a:off x="2878930" y="3787773"/>
            <a:ext cx="775893" cy="228602"/>
          </a:xfrm>
          <a:prstGeom prst="line">
            <a:avLst/>
          </a:prstGeom>
          <a:noFill/>
          <a:ln w="38100">
            <a:solidFill>
              <a:srgbClr val="E8060B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05" name="Line 41"/>
          <p:cNvSpPr>
            <a:spLocks noChangeShapeType="1"/>
          </p:cNvSpPr>
          <p:nvPr/>
        </p:nvSpPr>
        <p:spPr bwMode="auto">
          <a:xfrm flipH="1" flipV="1">
            <a:off x="3348038" y="3211512"/>
            <a:ext cx="396081" cy="57626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06" name="Line 42"/>
          <p:cNvSpPr>
            <a:spLocks noChangeShapeType="1"/>
          </p:cNvSpPr>
          <p:nvPr/>
        </p:nvSpPr>
        <p:spPr bwMode="auto">
          <a:xfrm flipH="1">
            <a:off x="2775308" y="3211513"/>
            <a:ext cx="283804" cy="39456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4680744" y="2205038"/>
            <a:ext cx="32400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2000" dirty="0"/>
              <a:t>p</a:t>
            </a:r>
            <a:r>
              <a:rPr lang="ja-JP" altLang="en-US" sz="2000" dirty="0"/>
              <a:t>の上昇</a:t>
            </a:r>
          </a:p>
          <a:p>
            <a:r>
              <a:rPr lang="ja-JP" altLang="en-US" sz="2000" dirty="0">
                <a:sym typeface="Wingdings" pitchFamily="2" charset="2"/>
              </a:rPr>
              <a:t> 最適点は</a:t>
            </a:r>
            <a:r>
              <a:rPr lang="en-US" altLang="ja-JP" sz="2000" dirty="0">
                <a:sym typeface="Wingdings" pitchFamily="2" charset="2"/>
              </a:rPr>
              <a:t>E</a:t>
            </a:r>
            <a:r>
              <a:rPr lang="ja-JP" altLang="en-US" sz="2000" dirty="0">
                <a:sym typeface="Wingdings" pitchFamily="2" charset="2"/>
              </a:rPr>
              <a:t>から</a:t>
            </a:r>
            <a:r>
              <a:rPr lang="en-US" altLang="ja-JP" sz="2000" dirty="0"/>
              <a:t>F</a:t>
            </a:r>
            <a:r>
              <a:rPr lang="ja-JP" altLang="en-US" sz="2000" dirty="0"/>
              <a:t>に移動</a:t>
            </a:r>
          </a:p>
          <a:p>
            <a:r>
              <a:rPr lang="ja-JP" altLang="en-US" sz="2000" dirty="0"/>
              <a:t>ｘ：減少，　</a:t>
            </a:r>
            <a:r>
              <a:rPr lang="en-US" altLang="ja-JP" sz="2000" dirty="0"/>
              <a:t>y</a:t>
            </a:r>
            <a:r>
              <a:rPr lang="ja-JP" altLang="en-US" sz="2000" dirty="0"/>
              <a:t>：不確定</a:t>
            </a:r>
            <a:endParaRPr lang="en-US" altLang="ja-JP" sz="2000" dirty="0"/>
          </a:p>
        </p:txBody>
      </p:sp>
      <p:sp>
        <p:nvSpPr>
          <p:cNvPr id="11308" name="Text Box 44"/>
          <p:cNvSpPr txBox="1">
            <a:spLocks noChangeArrowheads="1"/>
          </p:cNvSpPr>
          <p:nvPr/>
        </p:nvSpPr>
        <p:spPr bwMode="auto">
          <a:xfrm>
            <a:off x="4716016" y="3349049"/>
            <a:ext cx="4176464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dirty="0"/>
              <a:t>E</a:t>
            </a:r>
            <a:r>
              <a:rPr lang="en-US" altLang="ja-JP" sz="2000" dirty="0">
                <a:sym typeface="Wingdings" pitchFamily="2" charset="2"/>
              </a:rPr>
              <a:t>G : </a:t>
            </a:r>
            <a:r>
              <a:rPr lang="ja-JP" altLang="en-US" sz="2000" dirty="0">
                <a:sym typeface="Wingdings" pitchFamily="2" charset="2"/>
              </a:rPr>
              <a:t>代替効果</a:t>
            </a:r>
            <a:r>
              <a:rPr lang="en-US" altLang="ja-JP" sz="2000" dirty="0">
                <a:sym typeface="Wingdings" pitchFamily="2" charset="2"/>
              </a:rPr>
              <a:t>(substitution effect)</a:t>
            </a:r>
          </a:p>
          <a:p>
            <a:pPr>
              <a:spcBef>
                <a:spcPct val="50000"/>
              </a:spcBef>
            </a:pPr>
            <a:r>
              <a:rPr lang="ja-JP" altLang="en-US" sz="2000" dirty="0">
                <a:sym typeface="Wingdings" pitchFamily="2" charset="2"/>
              </a:rPr>
              <a:t>←所得を保障した場合</a:t>
            </a:r>
            <a:endParaRPr lang="en-US" altLang="ja-JP" sz="2000" dirty="0"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altLang="ja-JP" sz="2000" dirty="0">
                <a:sym typeface="Wingdings" pitchFamily="2" charset="2"/>
              </a:rPr>
              <a:t>GF:</a:t>
            </a:r>
            <a:r>
              <a:rPr lang="ja-JP" altLang="en-US" sz="2000" dirty="0">
                <a:sym typeface="Wingdings" pitchFamily="2" charset="2"/>
              </a:rPr>
              <a:t>　所得効果</a:t>
            </a:r>
            <a:r>
              <a:rPr lang="en-US" altLang="ja-JP" sz="2000" dirty="0">
                <a:sym typeface="Wingdings" pitchFamily="2" charset="2"/>
              </a:rPr>
              <a:t>(income effect)</a:t>
            </a:r>
          </a:p>
          <a:p>
            <a:pPr>
              <a:spcBef>
                <a:spcPct val="50000"/>
              </a:spcBef>
            </a:pPr>
            <a:r>
              <a:rPr lang="ja-JP" altLang="en-US" sz="2000" dirty="0">
                <a:sym typeface="Wingdings" pitchFamily="2" charset="2"/>
              </a:rPr>
              <a:t>→価格の比は一定で純粋に貧しくなる</a:t>
            </a:r>
            <a:endParaRPr lang="en-US" altLang="ja-JP" sz="2000" dirty="0"/>
          </a:p>
        </p:txBody>
      </p:sp>
      <p:sp>
        <p:nvSpPr>
          <p:cNvPr id="11309" name="Text Box 45"/>
          <p:cNvSpPr txBox="1">
            <a:spLocks noChangeArrowheads="1"/>
          </p:cNvSpPr>
          <p:nvPr/>
        </p:nvSpPr>
        <p:spPr bwMode="auto">
          <a:xfrm>
            <a:off x="3203575" y="1412875"/>
            <a:ext cx="34932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dirty="0"/>
              <a:t>効用を一定に保つように所得を補償した場合の予算線</a:t>
            </a:r>
          </a:p>
        </p:txBody>
      </p:sp>
      <p:sp>
        <p:nvSpPr>
          <p:cNvPr id="11310" name="Line 46"/>
          <p:cNvSpPr>
            <a:spLocks noChangeShapeType="1"/>
          </p:cNvSpPr>
          <p:nvPr/>
        </p:nvSpPr>
        <p:spPr bwMode="auto">
          <a:xfrm flipH="1">
            <a:off x="2555874" y="1700809"/>
            <a:ext cx="646113" cy="2883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3275806" y="5552280"/>
            <a:ext cx="756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</a:rPr>
              <a:t>I</a:t>
            </a:r>
            <a:r>
              <a:rPr lang="en-US" altLang="ja-JP" sz="2400" dirty="0">
                <a:latin typeface="Times New Roman" pitchFamily="18" charset="0"/>
              </a:rPr>
              <a:t>/</a:t>
            </a:r>
            <a:r>
              <a:rPr lang="en-US" altLang="ja-JP" sz="2400" i="1" dirty="0">
                <a:latin typeface="Times New Roman" pitchFamily="18" charset="0"/>
              </a:rPr>
              <a:t>p</a:t>
            </a:r>
            <a:r>
              <a:rPr lang="en-US" altLang="ja-JP" sz="2400" dirty="0">
                <a:latin typeface="Times New Roman" pitchFamily="18" charset="0"/>
              </a:rPr>
              <a:t>’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ja-JP" altLang="en-US" dirty="0"/>
              <a:t>の上昇：代替効果と所得効果</a:t>
            </a:r>
            <a:r>
              <a:rPr lang="en-US" altLang="ja-JP" dirty="0"/>
              <a:t>(2)</a:t>
            </a:r>
          </a:p>
        </p:txBody>
      </p:sp>
      <p:graphicFrame>
        <p:nvGraphicFramePr>
          <p:cNvPr id="14418" name="Group 8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16163031"/>
              </p:ext>
            </p:extLst>
          </p:nvPr>
        </p:nvGraphicFramePr>
        <p:xfrm>
          <a:off x="457200" y="1981200"/>
          <a:ext cx="4038600" cy="1865313"/>
        </p:xfrm>
        <a:graphic>
          <a:graphicData uri="http://schemas.openxmlformats.org/drawingml/2006/table">
            <a:tbl>
              <a:tblPr/>
              <a:tblGrid>
                <a:gridCol w="2459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x,y</a:t>
                      </a: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が上級財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代替効果</a:t>
                      </a: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(E</a:t>
                      </a: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pitchFamily="2" charset="2"/>
                        </a:rPr>
                        <a:t>G)</a:t>
                      </a:r>
                      <a:endParaRPr kumimoji="1" lang="en-US" altLang="ja-JP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+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所得効果</a:t>
                      </a: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</a:t>
                      </a: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pitchFamily="2" charset="2"/>
                        </a:rPr>
                        <a:t>GF)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総合</a:t>
                      </a: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(E</a:t>
                      </a: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pitchFamily="2" charset="2"/>
                        </a:rPr>
                        <a:t>F)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417" name="Group 81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998619918"/>
              </p:ext>
            </p:extLst>
          </p:nvPr>
        </p:nvGraphicFramePr>
        <p:xfrm>
          <a:off x="457200" y="3989388"/>
          <a:ext cx="4038600" cy="1878013"/>
        </p:xfrm>
        <a:graphic>
          <a:graphicData uri="http://schemas.openxmlformats.org/drawingml/2006/table">
            <a:tbl>
              <a:tblPr/>
              <a:tblGrid>
                <a:gridCol w="2459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:</a:t>
                      </a: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下級財，</a:t>
                      </a:r>
                      <a:r>
                        <a:rPr kumimoji="1" lang="en-US" altLang="ja-JP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y</a:t>
                      </a: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:</a:t>
                      </a: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上級財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代替効果</a:t>
                      </a: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(E</a:t>
                      </a: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pitchFamily="2" charset="2"/>
                        </a:rPr>
                        <a:t>G)</a:t>
                      </a:r>
                      <a:endParaRPr kumimoji="1" lang="en-US" altLang="ja-JP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+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所得効果</a:t>
                      </a: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</a:t>
                      </a: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pitchFamily="2" charset="2"/>
                        </a:rPr>
                        <a:t>GF)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+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総合</a:t>
                      </a: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(E</a:t>
                      </a: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pitchFamily="2" charset="2"/>
                        </a:rPr>
                        <a:t>F)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353" name="Rectangle 17"/>
          <p:cNvSpPr>
            <a:spLocks noGrp="1" noChangeArrowheads="1"/>
          </p:cNvSpPr>
          <p:nvPr>
            <p:ph type="body" sz="half" idx="3"/>
          </p:nvPr>
        </p:nvSpPr>
        <p:spPr>
          <a:xfrm>
            <a:off x="4648200" y="1981200"/>
            <a:ext cx="4244280" cy="44721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z="2000" dirty="0"/>
              <a:t>代替効果</a:t>
            </a:r>
          </a:p>
          <a:p>
            <a:pPr>
              <a:lnSpc>
                <a:spcPct val="90000"/>
              </a:lnSpc>
            </a:pPr>
            <a:r>
              <a:rPr lang="ja-JP" altLang="en-US" sz="2000" dirty="0">
                <a:latin typeface="Times New Roman" pitchFamily="18" charset="0"/>
                <a:cs typeface="Times New Roman" pitchFamily="18" charset="0"/>
              </a:rPr>
              <a:t>相対価格が変化した場合，効用を一定に</a:t>
            </a:r>
            <a:r>
              <a:rPr lang="ja-JP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保つ</a:t>
            </a:r>
            <a:r>
              <a:rPr lang="ja-JP" altLang="en-US" sz="2000" dirty="0">
                <a:latin typeface="Times New Roman" pitchFamily="18" charset="0"/>
                <a:cs typeface="Times New Roman" pitchFamily="18" charset="0"/>
              </a:rPr>
              <a:t>ように所得を補償してあげて，純粋に</a:t>
            </a:r>
            <a:r>
              <a:rPr lang="ja-JP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相対価格の変化の効果</a:t>
            </a:r>
            <a:r>
              <a:rPr lang="ja-JP" altLang="en-US" sz="2000" dirty="0">
                <a:latin typeface="Times New Roman" pitchFamily="18" charset="0"/>
                <a:cs typeface="Times New Roman" pitchFamily="18" charset="0"/>
              </a:rPr>
              <a:t>のみを抽出したもの</a:t>
            </a:r>
          </a:p>
          <a:p>
            <a:pPr>
              <a:lnSpc>
                <a:spcPct val="90000"/>
              </a:lnSpc>
            </a:pPr>
            <a:r>
              <a:rPr lang="en-US" altLang="ja-JP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2000" dirty="0">
                <a:latin typeface="Times New Roman" pitchFamily="18" charset="0"/>
                <a:cs typeface="Times New Roman" pitchFamily="18" charset="0"/>
              </a:rPr>
              <a:t>が上級財</a:t>
            </a:r>
            <a:endParaRPr lang="en-US" altLang="ja-JP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ja-JP" sz="19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ja-JP" altLang="en-US" sz="1900" dirty="0">
                <a:latin typeface="Times New Roman" pitchFamily="18" charset="0"/>
                <a:cs typeface="Times New Roman" pitchFamily="18" charset="0"/>
              </a:rPr>
              <a:t>の上昇</a:t>
            </a:r>
            <a:r>
              <a:rPr lang="en-US" altLang="ja-JP" sz="19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ja-JP" altLang="en-US" sz="1900" dirty="0">
                <a:latin typeface="Times New Roman" pitchFamily="18" charset="0"/>
                <a:cs typeface="Times New Roman" pitchFamily="18" charset="0"/>
              </a:rPr>
              <a:t>下落）は</a:t>
            </a:r>
            <a:r>
              <a:rPr lang="en-US" altLang="ja-JP" sz="19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1900" dirty="0">
                <a:latin typeface="Times New Roman" pitchFamily="18" charset="0"/>
                <a:cs typeface="Times New Roman" pitchFamily="18" charset="0"/>
              </a:rPr>
              <a:t>の需要を減らす（増やす）</a:t>
            </a:r>
          </a:p>
          <a:p>
            <a:pPr lvl="1">
              <a:lnSpc>
                <a:spcPct val="90000"/>
              </a:lnSpc>
            </a:pPr>
            <a:r>
              <a:rPr lang="ja-JP" altLang="en-US" sz="1800" dirty="0">
                <a:latin typeface="Times New Roman" pitchFamily="18" charset="0"/>
                <a:cs typeface="Times New Roman" pitchFamily="18" charset="0"/>
              </a:rPr>
              <a:t>右下がりの需要曲線</a:t>
            </a:r>
          </a:p>
          <a:p>
            <a:pPr>
              <a:lnSpc>
                <a:spcPct val="90000"/>
              </a:lnSpc>
            </a:pPr>
            <a:r>
              <a:rPr lang="en-US" altLang="ja-JP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2000" dirty="0">
                <a:latin typeface="Times New Roman" pitchFamily="18" charset="0"/>
                <a:cs typeface="Times New Roman" pitchFamily="18" charset="0"/>
              </a:rPr>
              <a:t>が下級財</a:t>
            </a:r>
            <a:endParaRPr lang="en-US" altLang="ja-JP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ja-JP" sz="17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ja-JP" altLang="en-US" sz="1700" dirty="0">
                <a:latin typeface="Times New Roman" pitchFamily="18" charset="0"/>
                <a:cs typeface="Times New Roman" pitchFamily="18" charset="0"/>
              </a:rPr>
              <a:t>の上昇（下落）の効果は不確定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z="2000" dirty="0">
                <a:latin typeface="Times New Roman" pitchFamily="18" charset="0"/>
                <a:cs typeface="Times New Roman" pitchFamily="18" charset="0"/>
              </a:rPr>
              <a:t>所得効果</a:t>
            </a:r>
          </a:p>
          <a:p>
            <a:pPr>
              <a:lnSpc>
                <a:spcPct val="90000"/>
              </a:lnSpc>
            </a:pPr>
            <a:r>
              <a:rPr lang="ja-JP" altLang="en-US" sz="2000" dirty="0">
                <a:latin typeface="Times New Roman" pitchFamily="18" charset="0"/>
                <a:cs typeface="Times New Roman" pitchFamily="18" charset="0"/>
              </a:rPr>
              <a:t>補償してあげた所得を取り上げると所得変化の効果のみが抽出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 flipV="1">
            <a:off x="2124075" y="14128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2124075" y="5516563"/>
            <a:ext cx="431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2124075" y="2492375"/>
            <a:ext cx="3816350" cy="3024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516688" y="522922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x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763713" y="1125538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y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652293" y="5516563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</a:rPr>
              <a:t>I</a:t>
            </a:r>
            <a:r>
              <a:rPr lang="en-US" altLang="ja-JP" sz="2400" dirty="0">
                <a:latin typeface="Times New Roman" pitchFamily="18" charset="0"/>
              </a:rPr>
              <a:t>/</a:t>
            </a:r>
            <a:r>
              <a:rPr lang="en-US" altLang="ja-JP" sz="2400" i="1" dirty="0">
                <a:latin typeface="Times New Roman" pitchFamily="18" charset="0"/>
              </a:rPr>
              <a:t>p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1476375" y="206057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I</a:t>
            </a:r>
            <a:r>
              <a:rPr lang="en-US" altLang="ja-JP" sz="2400">
                <a:latin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</a:rPr>
              <a:t>q</a:t>
            </a:r>
          </a:p>
        </p:txBody>
      </p:sp>
      <p:sp>
        <p:nvSpPr>
          <p:cNvPr id="23563" name="Arc 11"/>
          <p:cNvSpPr>
            <a:spLocks/>
          </p:cNvSpPr>
          <p:nvPr/>
        </p:nvSpPr>
        <p:spPr bwMode="auto">
          <a:xfrm rot="-11116455">
            <a:off x="2555875" y="2060575"/>
            <a:ext cx="1800225" cy="16525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3567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ギッフェン財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4427538" y="342900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ja-JP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4067175" y="4652963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ja-JP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 flipH="1">
            <a:off x="3132138" y="2852738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2843213" y="4437063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2124074" y="1844675"/>
            <a:ext cx="2016125" cy="3671888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73" name="Oval 21"/>
          <p:cNvSpPr>
            <a:spLocks noChangeArrowheads="1"/>
          </p:cNvSpPr>
          <p:nvPr/>
        </p:nvSpPr>
        <p:spPr bwMode="auto">
          <a:xfrm>
            <a:off x="2627313" y="2708275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 flipH="1">
            <a:off x="2627313" y="2349500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>
            <a:off x="3132138" y="3429000"/>
            <a:ext cx="71437" cy="792163"/>
          </a:xfrm>
          <a:prstGeom prst="line">
            <a:avLst/>
          </a:prstGeom>
          <a:noFill/>
          <a:ln w="38100">
            <a:solidFill>
              <a:srgbClr val="E8060B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 flipH="1" flipV="1">
            <a:off x="2916238" y="2781300"/>
            <a:ext cx="228600" cy="287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2771775" y="3141663"/>
            <a:ext cx="360363" cy="10795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1547366" y="5650597"/>
            <a:ext cx="54714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 dirty="0"/>
              <a:t>は下級財</a:t>
            </a:r>
          </a:p>
          <a:p>
            <a:r>
              <a:rPr lang="en-US" altLang="ja-JP" dirty="0"/>
              <a:t>p</a:t>
            </a:r>
            <a:r>
              <a:rPr lang="ja-JP" altLang="en-US" dirty="0"/>
              <a:t>の上昇による代替効果よりも所得効果が勝っている</a:t>
            </a:r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4859336" y="2100263"/>
            <a:ext cx="4177159" cy="303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000" dirty="0"/>
              <a:t>例）アイルランドの飢饉</a:t>
            </a:r>
            <a:r>
              <a:rPr lang="en-US" altLang="ja-JP" sz="2000" dirty="0"/>
              <a:t>(19c)</a:t>
            </a:r>
          </a:p>
          <a:p>
            <a:pPr>
              <a:spcBef>
                <a:spcPct val="50000"/>
              </a:spcBef>
            </a:pPr>
            <a:r>
              <a:rPr lang="ja-JP" altLang="en-US" dirty="0"/>
              <a:t>肉（上級財）とジャガイモ（下級財）の選択</a:t>
            </a:r>
            <a:endParaRPr lang="en-US" altLang="ja-JP" dirty="0"/>
          </a:p>
          <a:p>
            <a:pPr>
              <a:spcBef>
                <a:spcPct val="50000"/>
              </a:spcBef>
            </a:pPr>
            <a:r>
              <a:rPr lang="ja-JP" altLang="en-US" dirty="0"/>
              <a:t>ジャガイモの疫病による、右上がりの供給曲線、</a:t>
            </a:r>
          </a:p>
          <a:p>
            <a:pPr>
              <a:spcBef>
                <a:spcPct val="50000"/>
              </a:spcBef>
            </a:pPr>
            <a:r>
              <a:rPr lang="ja-JP" altLang="en-US" dirty="0"/>
              <a:t>ジャガイモ価格の</a:t>
            </a:r>
            <a:r>
              <a:rPr lang="ja-JP" altLang="en-US" dirty="0">
                <a:solidFill>
                  <a:srgbClr val="FF0000"/>
                </a:solidFill>
              </a:rPr>
              <a:t>高騰</a:t>
            </a:r>
            <a:r>
              <a:rPr lang="ja-JP" altLang="en-US" dirty="0">
                <a:sym typeface="Wingdings" pitchFamily="2" charset="2"/>
              </a:rPr>
              <a:t>強い</a:t>
            </a:r>
            <a:r>
              <a:rPr lang="ja-JP" altLang="en-US" dirty="0">
                <a:solidFill>
                  <a:srgbClr val="FF0000"/>
                </a:solidFill>
                <a:sym typeface="Wingdings" pitchFamily="2" charset="2"/>
              </a:rPr>
              <a:t>所得効果</a:t>
            </a:r>
            <a:r>
              <a:rPr lang="ja-JP" altLang="en-US" dirty="0">
                <a:sym typeface="Wingdings" pitchFamily="2" charset="2"/>
              </a:rPr>
              <a:t>（窮乏）代替効果よりも</a:t>
            </a:r>
            <a:r>
              <a:rPr lang="ja-JP" altLang="en-US" dirty="0">
                <a:solidFill>
                  <a:srgbClr val="FF0000"/>
                </a:solidFill>
                <a:sym typeface="Wingdings" pitchFamily="2" charset="2"/>
              </a:rPr>
              <a:t>実質購買力の低下</a:t>
            </a:r>
            <a:r>
              <a:rPr lang="ja-JP" altLang="en-US" dirty="0">
                <a:sym typeface="Wingdings" pitchFamily="2" charset="2"/>
              </a:rPr>
              <a:t>の効果が勝る</a:t>
            </a:r>
            <a:r>
              <a:rPr lang="en-US" altLang="ja-JP" dirty="0">
                <a:sym typeface="Wingdings" pitchFamily="2" charset="2"/>
              </a:rPr>
              <a:t> </a:t>
            </a:r>
            <a:r>
              <a:rPr lang="ja-JP" altLang="en-US" dirty="0">
                <a:sym typeface="Wingdings" pitchFamily="2" charset="2"/>
              </a:rPr>
              <a:t>困窮した家計は下級財である</a:t>
            </a:r>
            <a:r>
              <a:rPr lang="ja-JP" altLang="en-US" dirty="0">
                <a:solidFill>
                  <a:srgbClr val="FF0000"/>
                </a:solidFill>
                <a:sym typeface="Wingdings" pitchFamily="2" charset="2"/>
              </a:rPr>
              <a:t>ジャガイモの消費を増やす</a:t>
            </a:r>
            <a:r>
              <a:rPr lang="ja-JP" altLang="en-US" dirty="0">
                <a:sym typeface="Wingdings" pitchFamily="2" charset="2"/>
              </a:rPr>
              <a:t>（肉は買えない）</a:t>
            </a:r>
            <a:endParaRPr lang="ja-JP" altLang="en-US" dirty="0"/>
          </a:p>
        </p:txBody>
      </p:sp>
      <p:sp>
        <p:nvSpPr>
          <p:cNvPr id="23585" name="Arc 33"/>
          <p:cNvSpPr>
            <a:spLocks/>
          </p:cNvSpPr>
          <p:nvPr/>
        </p:nvSpPr>
        <p:spPr bwMode="auto">
          <a:xfrm rot="10573495">
            <a:off x="2987675" y="3789363"/>
            <a:ext cx="1008063" cy="10874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3059113" y="32131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>
            <a:off x="2124075" y="2492375"/>
            <a:ext cx="1616075" cy="302418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3132138" y="4365625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675081" y="1265861"/>
            <a:ext cx="5904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強い下級財</a:t>
            </a:r>
            <a:r>
              <a:rPr kumimoji="1" lang="ja-JP" altLang="en-US" dirty="0"/>
              <a:t>の場合，財の価格が上昇した場合にその財の</a:t>
            </a:r>
            <a:r>
              <a:rPr kumimoji="1" lang="ja-JP" altLang="en-US" dirty="0">
                <a:solidFill>
                  <a:srgbClr val="FF0000"/>
                </a:solidFill>
              </a:rPr>
              <a:t>消費を増やす</a:t>
            </a:r>
            <a:r>
              <a:rPr kumimoji="1" lang="ja-JP" altLang="en-US" dirty="0"/>
              <a:t>（！）ことが理論的にはありうる</a:t>
            </a:r>
            <a:endParaRPr kumimoji="1" lang="en-US" altLang="ja-JP" dirty="0"/>
          </a:p>
          <a:p>
            <a:r>
              <a:rPr lang="ja-JP" altLang="en-US" dirty="0"/>
              <a:t>→予算線→代替効果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ギッフェン財</a:t>
            </a:r>
            <a:r>
              <a:rPr lang="en-US" altLang="ja-JP"/>
              <a:t>(2)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1547813" y="6092825"/>
            <a:ext cx="5472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V="1">
            <a:off x="1547813" y="1700213"/>
            <a:ext cx="0" cy="446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971550" y="1844675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7000875" y="57531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3883923" y="1585119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H="1" flipV="1">
            <a:off x="3851919" y="3467091"/>
            <a:ext cx="1224235" cy="3642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4067945" y="3831311"/>
            <a:ext cx="468052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400" dirty="0"/>
              <a:t>需要曲線に右上がりの部分</a:t>
            </a:r>
            <a:endParaRPr lang="en-US" altLang="ja-JP" sz="2400" dirty="0"/>
          </a:p>
          <a:p>
            <a:pPr>
              <a:spcBef>
                <a:spcPct val="50000"/>
              </a:spcBef>
            </a:pPr>
            <a:r>
              <a:rPr lang="ja-JP" altLang="en-US" sz="2000" dirty="0"/>
              <a:t>価格の増加</a:t>
            </a:r>
            <a:r>
              <a:rPr lang="en-US" altLang="ja-JP" sz="2000" dirty="0">
                <a:sym typeface="Wingdings" pitchFamily="2" charset="2"/>
              </a:rPr>
              <a:t> </a:t>
            </a:r>
            <a:r>
              <a:rPr lang="ja-JP" altLang="en-US" sz="2000" dirty="0">
                <a:solidFill>
                  <a:srgbClr val="FF0000"/>
                </a:solidFill>
                <a:sym typeface="Wingdings" pitchFamily="2" charset="2"/>
              </a:rPr>
              <a:t>実質購買力の低下</a:t>
            </a:r>
            <a:r>
              <a:rPr lang="en-US" altLang="ja-JP" sz="2000" dirty="0">
                <a:sym typeface="Wingdings" pitchFamily="2" charset="2"/>
              </a:rPr>
              <a:t></a:t>
            </a:r>
            <a:r>
              <a:rPr lang="ja-JP" altLang="en-US" sz="2000" dirty="0">
                <a:solidFill>
                  <a:schemeClr val="tx2"/>
                </a:solidFill>
                <a:sym typeface="Wingdings" pitchFamily="2" charset="2"/>
              </a:rPr>
              <a:t>下級財</a:t>
            </a:r>
            <a:r>
              <a:rPr lang="ja-JP" altLang="en-US" sz="2000" dirty="0">
                <a:solidFill>
                  <a:srgbClr val="FF0000"/>
                </a:solidFill>
                <a:sym typeface="Wingdings" pitchFamily="2" charset="2"/>
              </a:rPr>
              <a:t>の購入増加</a:t>
            </a:r>
            <a:r>
              <a:rPr lang="ja-JP" altLang="en-US" sz="2000" dirty="0">
                <a:sym typeface="Wingdings" pitchFamily="2" charset="2"/>
              </a:rPr>
              <a:t>（代替効果による需要の減少効果を上回る）</a:t>
            </a:r>
            <a:endParaRPr lang="ja-JP" altLang="en-US" sz="2000" dirty="0"/>
          </a:p>
        </p:txBody>
      </p:sp>
      <p:sp>
        <p:nvSpPr>
          <p:cNvPr id="16" name="フリーフォーム 15"/>
          <p:cNvSpPr/>
          <p:nvPr/>
        </p:nvSpPr>
        <p:spPr>
          <a:xfrm>
            <a:off x="2556406" y="2027208"/>
            <a:ext cx="2087602" cy="3743864"/>
          </a:xfrm>
          <a:custGeom>
            <a:avLst/>
            <a:gdLst>
              <a:gd name="connsiteX0" fmla="*/ 1567020 w 1792918"/>
              <a:gd name="connsiteY0" fmla="*/ 0 h 3743864"/>
              <a:gd name="connsiteX1" fmla="*/ 1679164 w 1792918"/>
              <a:gd name="connsiteY1" fmla="*/ 698739 h 3743864"/>
              <a:gd name="connsiteX2" fmla="*/ 160915 w 1792918"/>
              <a:gd name="connsiteY2" fmla="*/ 2544792 h 3743864"/>
              <a:gd name="connsiteX3" fmla="*/ 117783 w 1792918"/>
              <a:gd name="connsiteY3" fmla="*/ 3743864 h 37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2918" h="3743864">
                <a:moveTo>
                  <a:pt x="1567020" y="0"/>
                </a:moveTo>
                <a:cubicBezTo>
                  <a:pt x="1740267" y="137303"/>
                  <a:pt x="1913515" y="274607"/>
                  <a:pt x="1679164" y="698739"/>
                </a:cubicBezTo>
                <a:cubicBezTo>
                  <a:pt x="1444813" y="1122871"/>
                  <a:pt x="421145" y="2037271"/>
                  <a:pt x="160915" y="2544792"/>
                </a:cubicBezTo>
                <a:cubicBezTo>
                  <a:pt x="-99315" y="3052313"/>
                  <a:pt x="9234" y="3398088"/>
                  <a:pt x="117783" y="3743864"/>
                </a:cubicBezTo>
              </a:path>
            </a:pathLst>
          </a:cu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代替の程度</a:t>
            </a:r>
          </a:p>
        </p:txBody>
      </p:sp>
      <p:grpSp>
        <p:nvGrpSpPr>
          <p:cNvPr id="10" name="グループ化 9"/>
          <p:cNvGrpSpPr/>
          <p:nvPr/>
        </p:nvGrpSpPr>
        <p:grpSpPr>
          <a:xfrm>
            <a:off x="673870" y="2852936"/>
            <a:ext cx="3322066" cy="3177644"/>
            <a:chOff x="673870" y="2636912"/>
            <a:chExt cx="3322066" cy="3177644"/>
          </a:xfrm>
        </p:grpSpPr>
        <p:cxnSp>
          <p:nvCxnSpPr>
            <p:cNvPr id="5" name="直線矢印コネクタ 4"/>
            <p:cNvCxnSpPr/>
            <p:nvPr/>
          </p:nvCxnSpPr>
          <p:spPr>
            <a:xfrm>
              <a:off x="1043608" y="5445224"/>
              <a:ext cx="295232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 flipV="1">
              <a:off x="1043608" y="2636912"/>
              <a:ext cx="0" cy="28083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/>
            <p:cNvSpPr txBox="1"/>
            <p:nvPr/>
          </p:nvSpPr>
          <p:spPr>
            <a:xfrm>
              <a:off x="3563888" y="544522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673870" y="266827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4932040" y="2852936"/>
            <a:ext cx="3322066" cy="3177644"/>
            <a:chOff x="673870" y="2636912"/>
            <a:chExt cx="3322066" cy="3177644"/>
          </a:xfrm>
        </p:grpSpPr>
        <p:cxnSp>
          <p:nvCxnSpPr>
            <p:cNvPr id="12" name="直線矢印コネクタ 11"/>
            <p:cNvCxnSpPr/>
            <p:nvPr/>
          </p:nvCxnSpPr>
          <p:spPr>
            <a:xfrm>
              <a:off x="1043608" y="5445224"/>
              <a:ext cx="295232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 flipV="1">
              <a:off x="1043608" y="2636912"/>
              <a:ext cx="0" cy="28083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3563888" y="544522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673870" y="266827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1944601" y="3056851"/>
            <a:ext cx="1584176" cy="1656184"/>
            <a:chOff x="1979712" y="3068960"/>
            <a:chExt cx="1584176" cy="1656184"/>
          </a:xfrm>
        </p:grpSpPr>
        <p:cxnSp>
          <p:nvCxnSpPr>
            <p:cNvPr id="17" name="直線コネクタ 16"/>
            <p:cNvCxnSpPr/>
            <p:nvPr/>
          </p:nvCxnSpPr>
          <p:spPr>
            <a:xfrm>
              <a:off x="1979712" y="3068960"/>
              <a:ext cx="0" cy="1656184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1979712" y="4725144"/>
              <a:ext cx="1584176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/>
        </p:nvGrpSpPr>
        <p:grpSpPr>
          <a:xfrm>
            <a:off x="2245106" y="2708920"/>
            <a:ext cx="1584176" cy="1656184"/>
            <a:chOff x="1979712" y="3068960"/>
            <a:chExt cx="1584176" cy="1656184"/>
          </a:xfrm>
        </p:grpSpPr>
        <p:cxnSp>
          <p:nvCxnSpPr>
            <p:cNvPr id="22" name="直線コネクタ 21"/>
            <p:cNvCxnSpPr/>
            <p:nvPr/>
          </p:nvCxnSpPr>
          <p:spPr>
            <a:xfrm>
              <a:off x="1979712" y="3068960"/>
              <a:ext cx="0" cy="1656184"/>
            </a:xfrm>
            <a:prstGeom prst="line">
              <a:avLst/>
            </a:prstGeom>
            <a:ln w="444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1979712" y="4725144"/>
              <a:ext cx="1584176" cy="0"/>
            </a:xfrm>
            <a:prstGeom prst="line">
              <a:avLst/>
            </a:prstGeom>
            <a:ln w="444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コネクタ 24"/>
          <p:cNvCxnSpPr/>
          <p:nvPr/>
        </p:nvCxnSpPr>
        <p:spPr>
          <a:xfrm>
            <a:off x="1115616" y="4531627"/>
            <a:ext cx="2808312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1356449" y="3378578"/>
            <a:ext cx="936104" cy="223224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5306229" y="3567878"/>
            <a:ext cx="1570466" cy="209337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2292553" y="5085184"/>
            <a:ext cx="335231" cy="1665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2448657" y="5168445"/>
            <a:ext cx="1259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1" lang="en-US" altLang="ja-JP" sz="16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kumimoji="1" lang="en-US" altLang="ja-JP" sz="16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1" lang="ja-JP" altLang="en-US" sz="1600" dirty="0"/>
              <a:t>の上昇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570125" y="4531627"/>
            <a:ext cx="42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1" lang="en-US" altLang="ja-JP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1"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69225" y="4072426"/>
            <a:ext cx="42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1" lang="en-US" altLang="ja-JP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1"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直線コネクタ 38"/>
          <p:cNvCxnSpPr>
            <a:endCxn id="43" idx="2"/>
          </p:cNvCxnSpPr>
          <p:nvPr/>
        </p:nvCxnSpPr>
        <p:spPr>
          <a:xfrm>
            <a:off x="5352658" y="4384952"/>
            <a:ext cx="2400511" cy="1236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5301778" y="3537012"/>
            <a:ext cx="2438574" cy="212423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5657408" y="3070034"/>
            <a:ext cx="2438574" cy="2124236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7540263" y="5251707"/>
            <a:ext cx="42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1" lang="en-US" altLang="ja-JP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1"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095982" y="4824938"/>
            <a:ext cx="42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1" lang="en-US" altLang="ja-JP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1"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 flipH="1">
            <a:off x="6876695" y="5353111"/>
            <a:ext cx="143577" cy="832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3923928" y="509215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err="1">
                <a:latin typeface="Times New Roman" pitchFamily="18" charset="0"/>
                <a:cs typeface="Times New Roman" pitchFamily="18" charset="0"/>
              </a:rPr>
              <a:t>px</a:t>
            </a:r>
            <a:r>
              <a:rPr kumimoji="1" lang="en-US" altLang="ja-JP" dirty="0" err="1"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1" lang="en-US" altLang="ja-JP" i="1" dirty="0" err="1">
                <a:latin typeface="Times New Roman" pitchFamily="18" charset="0"/>
                <a:cs typeface="Times New Roman" pitchFamily="18" charset="0"/>
              </a:rPr>
              <a:t>qy</a:t>
            </a:r>
            <a:r>
              <a:rPr kumimoji="1" lang="en-US" altLang="ja-JP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I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384198" y="379126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err="1">
                <a:latin typeface="Times New Roman" pitchFamily="18" charset="0"/>
                <a:cs typeface="Times New Roman" pitchFamily="18" charset="0"/>
              </a:rPr>
              <a:t>px</a:t>
            </a:r>
            <a:r>
              <a:rPr kumimoji="1" lang="en-US" altLang="ja-JP" dirty="0" err="1"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1" lang="en-US" altLang="ja-JP" i="1" dirty="0" err="1">
                <a:latin typeface="Times New Roman" pitchFamily="18" charset="0"/>
                <a:cs typeface="Times New Roman" pitchFamily="18" charset="0"/>
              </a:rPr>
              <a:t>qy</a:t>
            </a:r>
            <a:r>
              <a:rPr kumimoji="1" lang="en-US" altLang="ja-JP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I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>
            <a:off x="6660232" y="4160594"/>
            <a:ext cx="880031" cy="8424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1867249" y="4638941"/>
            <a:ext cx="154703" cy="15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7675816" y="5583896"/>
            <a:ext cx="154703" cy="15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5275306" y="3519321"/>
            <a:ext cx="154703" cy="15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/>
          <p:cNvSpPr/>
          <p:nvPr/>
        </p:nvSpPr>
        <p:spPr>
          <a:xfrm>
            <a:off x="11083873" y="4464276"/>
            <a:ext cx="154703" cy="15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曲線コネクタ 60"/>
          <p:cNvCxnSpPr/>
          <p:nvPr/>
        </p:nvCxnSpPr>
        <p:spPr>
          <a:xfrm rot="10800000">
            <a:off x="5657408" y="3596672"/>
            <a:ext cx="2082944" cy="1798070"/>
          </a:xfrm>
          <a:prstGeom prst="curvedConnector3">
            <a:avLst>
              <a:gd name="adj1" fmla="val 156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flipH="1">
            <a:off x="6660232" y="3056851"/>
            <a:ext cx="288251" cy="617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5953697" y="2708920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p/q</a:t>
            </a:r>
            <a:r>
              <a:rPr kumimoji="1" lang="ja-JP" altLang="en-US" sz="1600" dirty="0"/>
              <a:t>のわずかな変化でジャンプ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961902" y="1484784"/>
            <a:ext cx="296202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価格変化に反応しない場合</a:t>
            </a:r>
            <a:endParaRPr kumimoji="1" lang="en-US" altLang="ja-JP" dirty="0"/>
          </a:p>
          <a:p>
            <a:r>
              <a:rPr lang="ja-JP" altLang="en-US" sz="2000" dirty="0"/>
              <a:t>完全補完財→</a:t>
            </a:r>
            <a:r>
              <a:rPr lang="en-US" altLang="ja-JP" sz="2000" dirty="0"/>
              <a:t>p</a:t>
            </a:r>
            <a:r>
              <a:rPr lang="ja-JP" altLang="en-US" sz="2000" dirty="0"/>
              <a:t>の価格が、元の効用を実現する様な線の移動がある、非常にきつい曲がり方をする無差別曲線</a:t>
            </a:r>
            <a:endParaRPr lang="en-US" altLang="ja-JP" sz="2000" dirty="0"/>
          </a:p>
          <a:p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220072" y="1484784"/>
            <a:ext cx="324424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相対価格のわずかな変化で消費が大きく変化</a:t>
            </a:r>
            <a:endParaRPr kumimoji="1" lang="en-US" altLang="ja-JP" dirty="0"/>
          </a:p>
          <a:p>
            <a:r>
              <a:rPr lang="ja-JP" altLang="en-US" sz="2000" dirty="0"/>
              <a:t>完全代替財</a:t>
            </a:r>
            <a:endParaRPr lang="en-US" altLang="ja-JP" sz="2000" dirty="0"/>
          </a:p>
          <a:p>
            <a:r>
              <a:rPr kumimoji="1" lang="ja-JP" altLang="en-US" dirty="0"/>
              <a:t>ペプシコーラとコカコーラ</a:t>
            </a:r>
            <a:r>
              <a:rPr lang="ja-JP" altLang="en-US" dirty="0"/>
              <a:t>→</a:t>
            </a:r>
            <a:r>
              <a:rPr lang="ja-JP" altLang="en-US" sz="800" dirty="0"/>
              <a:t>値上がりをしてペプシが変わる</a:t>
            </a:r>
            <a:endParaRPr kumimoji="1" lang="en-US" altLang="ja-JP" sz="800" dirty="0"/>
          </a:p>
        </p:txBody>
      </p:sp>
    </p:spTree>
    <p:extLst>
      <p:ext uri="{BB962C8B-B14F-4D97-AF65-F5344CB8AC3E}">
        <p14:creationId xmlns:p14="http://schemas.microsoft.com/office/powerpoint/2010/main" val="1246638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代替の程度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431482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004048" y="2132856"/>
            <a:ext cx="37444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無差別曲線の曲がり具合が小さい</a:t>
            </a:r>
            <a:r>
              <a:rPr kumimoji="1" lang="ja-JP" altLang="en-US" sz="24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ja-JP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1" lang="en-US" altLang="ja-JP" sz="2400" dirty="0">
                <a:latin typeface="Times New Roman" pitchFamily="18" charset="0"/>
                <a:cs typeface="Times New Roman" pitchFamily="18" charset="0"/>
              </a:rPr>
              <a:t>)  </a:t>
            </a:r>
          </a:p>
          <a:p>
            <a:pPr marL="342900" indent="-342900">
              <a:buFont typeface="Wingdings" pitchFamily="2" charset="2"/>
              <a:buChar char="à"/>
            </a:pPr>
            <a:r>
              <a:rPr kumimoji="1" lang="ja-JP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代替効果大きい</a:t>
            </a:r>
            <a:endParaRPr kumimoji="1" lang="en-US" altLang="ja-JP" sz="2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kumimoji="1" lang="ja-JP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→点</a:t>
            </a:r>
            <a:r>
              <a:rPr kumimoji="1"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</a:t>
            </a:r>
            <a:r>
              <a:rPr kumimoji="1" lang="ja-JP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から点Ｄ→傾きが大きい、</a:t>
            </a:r>
            <a:r>
              <a:rPr kumimoji="1" lang="ja-JP" altLang="en-US" sz="24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かなり大きな相対価格変化</a:t>
            </a:r>
            <a:endParaRPr kumimoji="1" lang="en-US" altLang="ja-JP" sz="2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endParaRPr lang="en-US" altLang="ja-JP" sz="2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kumimoji="1" lang="ja-JP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無差別曲線の曲がり具合が大きい</a:t>
            </a:r>
            <a:r>
              <a:rPr kumimoji="1"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kumimoji="1"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</a:t>
            </a:r>
            <a:r>
              <a:rPr kumimoji="1"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r>
              <a:rPr kumimoji="1" lang="ja-JP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　</a:t>
            </a:r>
            <a:endParaRPr kumimoji="1" lang="en-US" altLang="ja-JP" sz="2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kumimoji="1"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kumimoji="1" lang="ja-JP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　代替効果</a:t>
            </a:r>
            <a:r>
              <a:rPr kumimoji="1" lang="ja-JP" altLang="en-US" sz="2400" dirty="0">
                <a:sym typeface="Wingdings" pitchFamily="2" charset="2"/>
              </a:rPr>
              <a:t>小さい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8748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効用最大化問題の解法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効用最大化の条件</a:t>
                </a:r>
                <a:r>
                  <a:rPr kumimoji="1" lang="en-US" altLang="ja-JP" dirty="0"/>
                  <a:t>MRS=p/q</a:t>
                </a:r>
                <a:r>
                  <a:rPr kumimoji="1" lang="ja-JP" altLang="en-US" dirty="0"/>
                  <a:t>を用いる方法</a:t>
                </a:r>
                <a:endParaRPr kumimoji="1" lang="en-US" altLang="ja-JP" dirty="0"/>
              </a:p>
              <a:p>
                <a:r>
                  <a:rPr lang="ja-JP" altLang="en-US" dirty="0"/>
                  <a:t>予算制約式を効用関数に代入する方法</a:t>
                </a:r>
                <a:endParaRPr lang="en-US" altLang="ja-JP" dirty="0"/>
              </a:p>
              <a:p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円あたりの限界効用の均等化条件を用いる方法</a:t>
                </a:r>
                <a:endParaRPr kumimoji="1" lang="en-US" altLang="ja-JP" dirty="0"/>
              </a:p>
              <a:p>
                <a:r>
                  <a:rPr lang="ja-JP" altLang="en-US" dirty="0"/>
                  <a:t>ラグランジュ乗数法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/>
              </a:p>
              <a:p>
                <a:pPr marL="0" indent="0">
                  <a:buNone/>
                </a:pPr>
                <a:r>
                  <a:rPr lang="ja-JP" altLang="en-US"/>
                  <a:t>例</a:t>
                </a:r>
                <a:r>
                  <a:rPr lang="ja-JP" altLang="en-US" dirty="0"/>
                  <a:t>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/>
                      </a:rPr>
                      <m:t>m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/>
                      </a:rPr>
                      <m:t>ax</m:t>
                    </m:r>
                    <m:r>
                      <a:rPr lang="en-US" altLang="ja-JP" b="0" i="0" smtClean="0">
                        <a:latin typeface="Cambria Math"/>
                      </a:rPr>
                      <m:t> </m:t>
                    </m:r>
                    <m:r>
                      <a:rPr lang="en-US" altLang="ja-JP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</a:rPr>
                      <m:t>𝑥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     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/>
                        <a:ea typeface="Cambria Math"/>
                      </a:rPr>
                      <m:t>s</m:t>
                    </m:r>
                    <m:r>
                      <a:rPr lang="en-US" altLang="ja-JP" b="0" i="0" smtClean="0">
                        <a:latin typeface="Cambria Math"/>
                        <a:ea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/>
                        <a:ea typeface="Cambria Math"/>
                      </a:rPr>
                      <m:t>t</m:t>
                    </m:r>
                    <m:r>
                      <a:rPr lang="en-US" altLang="ja-JP" b="0" i="0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𝑝𝑥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𝑞𝑦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𝐼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426" r="-11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45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所得の変化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 flipV="1">
            <a:off x="2124075" y="14128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2124075" y="5516563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2124075" y="2492375"/>
            <a:ext cx="3240088" cy="30241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659563" y="522922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x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763713" y="1125538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y</a:t>
            </a: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H="1">
            <a:off x="3492500" y="2708275"/>
            <a:ext cx="1008063" cy="1004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500563" y="23495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px</a:t>
            </a:r>
            <a:r>
              <a:rPr lang="en-US" altLang="ja-JP" sz="2400">
                <a:latin typeface="Times New Roman" pitchFamily="18" charset="0"/>
              </a:rPr>
              <a:t>+</a:t>
            </a:r>
            <a:r>
              <a:rPr lang="en-US" altLang="ja-JP" sz="2400" i="1">
                <a:latin typeface="Times New Roman" pitchFamily="18" charset="0"/>
              </a:rPr>
              <a:t>qy</a:t>
            </a:r>
            <a:r>
              <a:rPr lang="en-US" altLang="ja-JP" sz="2400">
                <a:latin typeface="Times New Roman" pitchFamily="18" charset="0"/>
              </a:rPr>
              <a:t>=</a:t>
            </a:r>
            <a:r>
              <a:rPr lang="en-US" altLang="ja-JP" sz="2400" i="1">
                <a:latin typeface="Times New Roman" pitchFamily="18" charset="0"/>
              </a:rPr>
              <a:t>I</a:t>
            </a:r>
            <a:endParaRPr lang="en-US" altLang="ja-JP" sz="2400"/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5292725" y="55895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I</a:t>
            </a:r>
            <a:r>
              <a:rPr lang="en-US" altLang="ja-JP" sz="2400">
                <a:latin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</a:rPr>
              <a:t>p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1476375" y="206057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I</a:t>
            </a:r>
            <a:r>
              <a:rPr lang="en-US" altLang="ja-JP" sz="2400">
                <a:latin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</a:rPr>
              <a:t>q</a:t>
            </a:r>
          </a:p>
        </p:txBody>
      </p:sp>
      <p:sp>
        <p:nvSpPr>
          <p:cNvPr id="5133" name="Arc 13"/>
          <p:cNvSpPr>
            <a:spLocks/>
          </p:cNvSpPr>
          <p:nvPr/>
        </p:nvSpPr>
        <p:spPr bwMode="auto">
          <a:xfrm flipH="1">
            <a:off x="4716463" y="5157788"/>
            <a:ext cx="288925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 flipH="1">
            <a:off x="5003800" y="4724400"/>
            <a:ext cx="936625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6011863" y="4365625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p</a:t>
            </a:r>
            <a:r>
              <a:rPr lang="en-US" altLang="ja-JP" sz="2400">
                <a:latin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</a:rPr>
              <a:t>q</a:t>
            </a:r>
            <a:r>
              <a:rPr lang="en-US" altLang="ja-JP" sz="2400">
                <a:latin typeface="Times New Roman" pitchFamily="18" charset="0"/>
              </a:rPr>
              <a:t> </a:t>
            </a:r>
            <a:endParaRPr lang="en-US" altLang="ja-JP" sz="2400" i="1">
              <a:latin typeface="Times New Roman" pitchFamily="18" charset="0"/>
            </a:endParaRPr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>
            <a:off x="2124075" y="1633538"/>
            <a:ext cx="4175125" cy="3883025"/>
          </a:xfrm>
          <a:prstGeom prst="line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>
            <a:off x="2124075" y="3500438"/>
            <a:ext cx="2160588" cy="2025650"/>
          </a:xfrm>
          <a:prstGeom prst="line">
            <a:avLst/>
          </a:prstGeom>
          <a:noFill/>
          <a:ln w="444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3419475" y="1557338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400" dirty="0"/>
              <a:t>所得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ja-JP" altLang="en-US" sz="2400" dirty="0"/>
              <a:t>の増加</a:t>
            </a:r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684213" y="4581525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400"/>
              <a:t>所得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ja-JP" altLang="en-US" sz="2400"/>
              <a:t>の減少</a:t>
            </a:r>
          </a:p>
        </p:txBody>
      </p:sp>
      <p:sp>
        <p:nvSpPr>
          <p:cNvPr id="5145" name="Line 25"/>
          <p:cNvSpPr>
            <a:spLocks noChangeShapeType="1"/>
          </p:cNvSpPr>
          <p:nvPr/>
        </p:nvSpPr>
        <p:spPr bwMode="auto">
          <a:xfrm flipH="1">
            <a:off x="3348038" y="2060575"/>
            <a:ext cx="503237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46" name="Line 26"/>
          <p:cNvSpPr>
            <a:spLocks noChangeShapeType="1"/>
          </p:cNvSpPr>
          <p:nvPr/>
        </p:nvSpPr>
        <p:spPr bwMode="auto">
          <a:xfrm flipV="1">
            <a:off x="2339975" y="4219575"/>
            <a:ext cx="3603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7019925" y="981075"/>
            <a:ext cx="180022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ja-JP" altLang="en-US" dirty="0"/>
              <a:t>の増加</a:t>
            </a:r>
          </a:p>
          <a:p>
            <a:pPr>
              <a:spcBef>
                <a:spcPct val="50000"/>
              </a:spcBef>
            </a:pPr>
            <a:r>
              <a:rPr lang="ja-JP" altLang="en-US" dirty="0">
                <a:sym typeface="Wingdings" pitchFamily="2" charset="2"/>
              </a:rPr>
              <a:t>予算線は外側に平行移動</a:t>
            </a:r>
          </a:p>
          <a:p>
            <a:pPr>
              <a:spcBef>
                <a:spcPct val="50000"/>
              </a:spcBef>
            </a:pPr>
            <a:r>
              <a:rPr lang="ja-JP" altLang="en-US" dirty="0">
                <a:sym typeface="Wingdings" pitchFamily="2" charset="2"/>
              </a:rPr>
              <a:t>購入可能領域の拡大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ja-JP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ja-JP" altLang="en-US" dirty="0">
                <a:sym typeface="Wingdings" pitchFamily="2" charset="2"/>
              </a:rPr>
              <a:t>の減少</a:t>
            </a:r>
          </a:p>
          <a:p>
            <a:pPr>
              <a:spcBef>
                <a:spcPct val="50000"/>
              </a:spcBef>
            </a:pPr>
            <a:r>
              <a:rPr lang="ja-JP" altLang="en-US" dirty="0">
                <a:sym typeface="Wingdings" pitchFamily="2" charset="2"/>
              </a:rPr>
              <a:t>予算線は内側に平行移動</a:t>
            </a:r>
          </a:p>
          <a:p>
            <a:pPr>
              <a:spcBef>
                <a:spcPct val="50000"/>
              </a:spcBef>
            </a:pPr>
            <a:r>
              <a:rPr lang="ja-JP" altLang="en-US" dirty="0">
                <a:sym typeface="Wingdings" pitchFamily="2" charset="2"/>
              </a:rPr>
              <a:t>購入可能領域の縮小</a:t>
            </a:r>
            <a:endParaRPr lang="en-US" altLang="ja-JP" dirty="0"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ja-JP" altLang="en-US" dirty="0">
                <a:sym typeface="Wingdings" pitchFamily="2" charset="2"/>
              </a:rPr>
              <a:t>→所得が増加すると予讃線は上がる</a:t>
            </a:r>
            <a:endParaRPr lang="ja-JP" altLang="en-US" dirty="0"/>
          </a:p>
        </p:txBody>
      </p:sp>
      <p:sp>
        <p:nvSpPr>
          <p:cNvPr id="5148" name="Text Box 28"/>
          <p:cNvSpPr txBox="1">
            <a:spLocks noChangeArrowheads="1"/>
          </p:cNvSpPr>
          <p:nvPr/>
        </p:nvSpPr>
        <p:spPr bwMode="auto">
          <a:xfrm>
            <a:off x="6156325" y="4868863"/>
            <a:ext cx="180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ja-JP" altLang="en-US"/>
              <a:t>は変わらない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所得上昇の効果</a:t>
            </a:r>
            <a:r>
              <a:rPr lang="en-US" altLang="ja-JP"/>
              <a:t>(1)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 flipV="1">
            <a:off x="2124075" y="14128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2124075" y="5516563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2124075" y="2492375"/>
            <a:ext cx="3240088" cy="30241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659563" y="522922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x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763713" y="1125538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y</a:t>
            </a: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V="1">
            <a:off x="1835150" y="2997200"/>
            <a:ext cx="647700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684213" y="357346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px</a:t>
            </a:r>
            <a:r>
              <a:rPr lang="en-US" altLang="ja-JP" sz="2400">
                <a:latin typeface="Times New Roman" pitchFamily="18" charset="0"/>
              </a:rPr>
              <a:t>+</a:t>
            </a:r>
            <a:r>
              <a:rPr lang="en-US" altLang="ja-JP" sz="2400" i="1">
                <a:latin typeface="Times New Roman" pitchFamily="18" charset="0"/>
              </a:rPr>
              <a:t>qy</a:t>
            </a:r>
            <a:r>
              <a:rPr lang="en-US" altLang="ja-JP" sz="2400">
                <a:latin typeface="Times New Roman" pitchFamily="18" charset="0"/>
              </a:rPr>
              <a:t>=</a:t>
            </a:r>
            <a:r>
              <a:rPr lang="en-US" altLang="ja-JP" sz="2400" i="1">
                <a:latin typeface="Times New Roman" pitchFamily="18" charset="0"/>
              </a:rPr>
              <a:t>I</a:t>
            </a:r>
            <a:endParaRPr lang="en-US" altLang="ja-JP" sz="2400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5292725" y="55895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I</a:t>
            </a:r>
            <a:r>
              <a:rPr lang="en-US" altLang="ja-JP" sz="2400">
                <a:latin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</a:rPr>
              <a:t>p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1476375" y="206057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I</a:t>
            </a:r>
            <a:r>
              <a:rPr lang="en-US" altLang="ja-JP" sz="2400">
                <a:latin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</a:rPr>
              <a:t>q</a:t>
            </a:r>
          </a:p>
        </p:txBody>
      </p:sp>
      <p:sp>
        <p:nvSpPr>
          <p:cNvPr id="6156" name="Arc 12"/>
          <p:cNvSpPr>
            <a:spLocks/>
          </p:cNvSpPr>
          <p:nvPr/>
        </p:nvSpPr>
        <p:spPr bwMode="auto">
          <a:xfrm flipH="1">
            <a:off x="4716463" y="5157788"/>
            <a:ext cx="288925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4067175" y="4941888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p</a:t>
            </a:r>
            <a:r>
              <a:rPr lang="en-US" altLang="ja-JP" sz="2400">
                <a:latin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</a:rPr>
              <a:t>q</a:t>
            </a:r>
            <a:r>
              <a:rPr lang="en-US" altLang="ja-JP" sz="2400">
                <a:latin typeface="Times New Roman" pitchFamily="18" charset="0"/>
              </a:rPr>
              <a:t> </a:t>
            </a:r>
            <a:endParaRPr lang="en-US" altLang="ja-JP" sz="2400" i="1">
              <a:latin typeface="Times New Roman" pitchFamily="18" charset="0"/>
            </a:endParaRPr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2124075" y="1633538"/>
            <a:ext cx="4175125" cy="3883025"/>
          </a:xfrm>
          <a:prstGeom prst="line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67" name="Arc 23"/>
          <p:cNvSpPr>
            <a:spLocks/>
          </p:cNvSpPr>
          <p:nvPr/>
        </p:nvSpPr>
        <p:spPr bwMode="auto">
          <a:xfrm rot="-10800000">
            <a:off x="2771775" y="1557338"/>
            <a:ext cx="3455988" cy="34559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68" name="Arc 24"/>
          <p:cNvSpPr>
            <a:spLocks/>
          </p:cNvSpPr>
          <p:nvPr/>
        </p:nvSpPr>
        <p:spPr bwMode="auto">
          <a:xfrm rot="-10800000">
            <a:off x="3276600" y="1196975"/>
            <a:ext cx="3455988" cy="34559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71" name="Oval 27"/>
          <p:cNvSpPr>
            <a:spLocks noChangeArrowheads="1"/>
          </p:cNvSpPr>
          <p:nvPr/>
        </p:nvSpPr>
        <p:spPr bwMode="auto">
          <a:xfrm>
            <a:off x="3851275" y="40767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72" name="Oval 28"/>
          <p:cNvSpPr>
            <a:spLocks noChangeArrowheads="1"/>
          </p:cNvSpPr>
          <p:nvPr/>
        </p:nvSpPr>
        <p:spPr bwMode="auto">
          <a:xfrm>
            <a:off x="4211638" y="357346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3492500" y="4221163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4356100" y="321310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5014942" y="1582738"/>
            <a:ext cx="38885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400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ja-JP" sz="24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がともに増加するケース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5436394" y="2278637"/>
            <a:ext cx="2592388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32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3200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ja-JP" sz="32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ja-JP" altLang="en-US" sz="3200" dirty="0">
                <a:latin typeface="Times New Roman" pitchFamily="18" charset="0"/>
                <a:cs typeface="Times New Roman" pitchFamily="18" charset="0"/>
              </a:rPr>
              <a:t>は上級財</a:t>
            </a:r>
            <a:r>
              <a:rPr lang="en-US" altLang="ja-JP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ja-JP" altLang="en-US" sz="3200" dirty="0">
                <a:latin typeface="Times New Roman" pitchFamily="18" charset="0"/>
                <a:cs typeface="Times New Roman" pitchFamily="18" charset="0"/>
              </a:rPr>
              <a:t>正常財</a:t>
            </a:r>
            <a:r>
              <a:rPr lang="en-US" altLang="ja-JP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ja-JP" altLang="en-US" sz="3200" dirty="0">
                <a:latin typeface="Times New Roman" pitchFamily="18" charset="0"/>
                <a:cs typeface="Times New Roman" pitchFamily="18" charset="0"/>
              </a:rPr>
              <a:t>→所得が増加した時に財の購入量が増える</a:t>
            </a:r>
          </a:p>
        </p:txBody>
      </p:sp>
      <p:sp>
        <p:nvSpPr>
          <p:cNvPr id="6178" name="Line 34"/>
          <p:cNvSpPr>
            <a:spLocks noChangeShapeType="1"/>
          </p:cNvSpPr>
          <p:nvPr/>
        </p:nvSpPr>
        <p:spPr bwMode="auto">
          <a:xfrm flipV="1">
            <a:off x="3995738" y="3789363"/>
            <a:ext cx="215900" cy="287337"/>
          </a:xfrm>
          <a:prstGeom prst="line">
            <a:avLst/>
          </a:prstGeom>
          <a:noFill/>
          <a:ln w="57150">
            <a:solidFill>
              <a:srgbClr val="E8060B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所得上昇の効果</a:t>
            </a:r>
            <a:r>
              <a:rPr lang="en-US" altLang="ja-JP"/>
              <a:t>(2)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 flipV="1">
            <a:off x="2124075" y="14128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2124075" y="5516563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2126488" y="2475915"/>
            <a:ext cx="3240088" cy="30241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659563" y="522922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x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763713" y="1125538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y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V="1">
            <a:off x="1835150" y="2997200"/>
            <a:ext cx="647700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684213" y="357346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px</a:t>
            </a:r>
            <a:r>
              <a:rPr lang="en-US" altLang="ja-JP" sz="2400">
                <a:latin typeface="Times New Roman" pitchFamily="18" charset="0"/>
              </a:rPr>
              <a:t>+</a:t>
            </a:r>
            <a:r>
              <a:rPr lang="en-US" altLang="ja-JP" sz="2400" i="1">
                <a:latin typeface="Times New Roman" pitchFamily="18" charset="0"/>
              </a:rPr>
              <a:t>qy</a:t>
            </a:r>
            <a:r>
              <a:rPr lang="en-US" altLang="ja-JP" sz="2400">
                <a:latin typeface="Times New Roman" pitchFamily="18" charset="0"/>
              </a:rPr>
              <a:t>=</a:t>
            </a:r>
            <a:r>
              <a:rPr lang="en-US" altLang="ja-JP" sz="2400" i="1">
                <a:latin typeface="Times New Roman" pitchFamily="18" charset="0"/>
              </a:rPr>
              <a:t>I</a:t>
            </a:r>
            <a:endParaRPr lang="en-US" altLang="ja-JP" sz="2400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5292725" y="55895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I</a:t>
            </a:r>
            <a:r>
              <a:rPr lang="en-US" altLang="ja-JP" sz="2400">
                <a:latin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</a:rPr>
              <a:t>p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1476375" y="206057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I</a:t>
            </a:r>
            <a:r>
              <a:rPr lang="en-US" altLang="ja-JP" sz="2400">
                <a:latin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</a:rPr>
              <a:t>q</a:t>
            </a:r>
          </a:p>
        </p:txBody>
      </p:sp>
      <p:sp>
        <p:nvSpPr>
          <p:cNvPr id="7180" name="Arc 12"/>
          <p:cNvSpPr>
            <a:spLocks/>
          </p:cNvSpPr>
          <p:nvPr/>
        </p:nvSpPr>
        <p:spPr bwMode="auto">
          <a:xfrm flipH="1">
            <a:off x="4716463" y="5157788"/>
            <a:ext cx="288925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4067175" y="4941888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p</a:t>
            </a:r>
            <a:r>
              <a:rPr lang="en-US" altLang="ja-JP" sz="2400">
                <a:latin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</a:rPr>
              <a:t>q</a:t>
            </a:r>
            <a:r>
              <a:rPr lang="en-US" altLang="ja-JP" sz="2400">
                <a:latin typeface="Times New Roman" pitchFamily="18" charset="0"/>
              </a:rPr>
              <a:t> </a:t>
            </a:r>
            <a:endParaRPr lang="en-US" altLang="ja-JP" sz="2400" i="1">
              <a:latin typeface="Times New Roman" pitchFamily="18" charset="0"/>
            </a:endParaRPr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2124075" y="1633538"/>
            <a:ext cx="4175125" cy="3883025"/>
          </a:xfrm>
          <a:prstGeom prst="line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3" name="Arc 15"/>
          <p:cNvSpPr>
            <a:spLocks/>
          </p:cNvSpPr>
          <p:nvPr/>
        </p:nvSpPr>
        <p:spPr bwMode="auto">
          <a:xfrm rot="-10800000">
            <a:off x="2807494" y="1600856"/>
            <a:ext cx="3168650" cy="33131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541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06" y="0"/>
                  <a:pt x="21567" y="9634"/>
                  <a:pt x="21599" y="21541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06" y="0"/>
                  <a:pt x="21567" y="9634"/>
                  <a:pt x="21599" y="21541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84" name="Arc 16"/>
          <p:cNvSpPr>
            <a:spLocks/>
          </p:cNvSpPr>
          <p:nvPr/>
        </p:nvSpPr>
        <p:spPr bwMode="auto">
          <a:xfrm rot="-10800000">
            <a:off x="3059113" y="1268413"/>
            <a:ext cx="3168650" cy="29511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85" name="Oval 17"/>
          <p:cNvSpPr>
            <a:spLocks noChangeArrowheads="1"/>
          </p:cNvSpPr>
          <p:nvPr/>
        </p:nvSpPr>
        <p:spPr bwMode="auto">
          <a:xfrm>
            <a:off x="3851275" y="40767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86" name="Oval 18"/>
          <p:cNvSpPr>
            <a:spLocks noChangeArrowheads="1"/>
          </p:cNvSpPr>
          <p:nvPr/>
        </p:nvSpPr>
        <p:spPr bwMode="auto">
          <a:xfrm>
            <a:off x="3779838" y="314166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3492500" y="4221163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3779838" y="2636838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4716463" y="1454448"/>
            <a:ext cx="3671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減少と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増加のケース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5895143" y="2060575"/>
            <a:ext cx="237648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3200" dirty="0"/>
              <a:t>：下級財</a:t>
            </a:r>
            <a:endParaRPr lang="en-US" altLang="ja-JP" sz="3200" dirty="0"/>
          </a:p>
          <a:p>
            <a:pPr>
              <a:spcBef>
                <a:spcPct val="50000"/>
              </a:spcBef>
            </a:pPr>
            <a:r>
              <a:rPr lang="ja-JP" altLang="en-US" sz="3200" dirty="0"/>
              <a:t>→</a:t>
            </a:r>
            <a:r>
              <a:rPr lang="en-US" altLang="ja-JP" sz="3200" dirty="0"/>
              <a:t>rich</a:t>
            </a:r>
            <a:r>
              <a:rPr lang="ja-JP" altLang="en-US" sz="3200" dirty="0"/>
              <a:t>になったら買わなくなる財、劣等財</a:t>
            </a:r>
          </a:p>
          <a:p>
            <a:pPr>
              <a:spcBef>
                <a:spcPct val="50000"/>
              </a:spcBef>
            </a:pPr>
            <a:r>
              <a:rPr lang="en-US" altLang="ja-JP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ja-JP" sz="3200" dirty="0"/>
              <a:t>:</a:t>
            </a:r>
            <a:r>
              <a:rPr lang="ja-JP" altLang="en-US" sz="3200" dirty="0"/>
              <a:t>上級財</a:t>
            </a:r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 flipH="1" flipV="1">
            <a:off x="3851275" y="3357563"/>
            <a:ext cx="144463" cy="576262"/>
          </a:xfrm>
          <a:prstGeom prst="line">
            <a:avLst/>
          </a:prstGeom>
          <a:noFill/>
          <a:ln w="57150">
            <a:solidFill>
              <a:srgbClr val="E8060B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上級財と下級財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2800" dirty="0"/>
              <a:t>上級財（</a:t>
            </a:r>
            <a:r>
              <a:rPr lang="en-US" altLang="ja-JP" sz="2800" dirty="0"/>
              <a:t>superior goods)</a:t>
            </a:r>
          </a:p>
          <a:p>
            <a:pPr lvl="1"/>
            <a:r>
              <a:rPr lang="ja-JP" altLang="en-US" sz="2400" dirty="0"/>
              <a:t>所得が増加した場合*，財の消費量が増加するような財</a:t>
            </a:r>
          </a:p>
          <a:p>
            <a:pPr lvl="1"/>
            <a:r>
              <a:rPr lang="ja-JP" altLang="en-US" sz="2400" dirty="0"/>
              <a:t>正常財</a:t>
            </a:r>
            <a:r>
              <a:rPr lang="en-US" altLang="ja-JP" sz="2400" dirty="0"/>
              <a:t>(normal goods)</a:t>
            </a:r>
            <a:r>
              <a:rPr lang="ja-JP" altLang="en-US" sz="2400" dirty="0"/>
              <a:t>とも呼ぶ</a:t>
            </a:r>
          </a:p>
          <a:p>
            <a:r>
              <a:rPr lang="ja-JP" altLang="en-US" sz="2800" dirty="0"/>
              <a:t>下級財</a:t>
            </a:r>
            <a:r>
              <a:rPr lang="en-US" altLang="ja-JP" sz="2800" dirty="0"/>
              <a:t>(inferior goods)</a:t>
            </a:r>
          </a:p>
          <a:p>
            <a:pPr lvl="1"/>
            <a:r>
              <a:rPr lang="ja-JP" altLang="en-US" sz="2400" dirty="0"/>
              <a:t>所得が増加した場合*，財の消費量が減少するような財</a:t>
            </a:r>
          </a:p>
          <a:p>
            <a:pPr lvl="1"/>
            <a:r>
              <a:rPr lang="ja-JP" altLang="en-US" sz="2400" dirty="0"/>
              <a:t>劣等財とも呼ぶ</a:t>
            </a:r>
          </a:p>
          <a:p>
            <a:pPr lvl="1"/>
            <a:r>
              <a:rPr lang="ja-JP" altLang="en-US" sz="2400" dirty="0"/>
              <a:t>ファストフード，（アイルランドの飢饉での）ジャガイモ</a:t>
            </a:r>
            <a:endParaRPr lang="en-US" altLang="ja-JP" sz="2400" dirty="0"/>
          </a:p>
          <a:p>
            <a:pPr lvl="1"/>
            <a:r>
              <a:rPr lang="ja-JP" altLang="en-US" sz="2400" dirty="0"/>
              <a:t>低品質の日用品</a:t>
            </a:r>
          </a:p>
          <a:p>
            <a:r>
              <a:rPr lang="ja-JP" altLang="en-US" sz="2800" dirty="0"/>
              <a:t>無差別曲線の形状に依存</a:t>
            </a:r>
          </a:p>
          <a:p>
            <a:pPr>
              <a:buFont typeface="Wingdings" pitchFamily="2" charset="2"/>
              <a:buNone/>
            </a:pPr>
            <a:r>
              <a:rPr lang="ja-JP" altLang="en-US" sz="2800" dirty="0"/>
              <a:t>* 相対価格の変化は起こらない場合</a:t>
            </a:r>
          </a:p>
          <a:p>
            <a:pPr lvl="1"/>
            <a:endParaRPr lang="en-US" altLang="ja-JP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価格の変化</a:t>
            </a:r>
            <a:r>
              <a:rPr lang="en-US" altLang="ja-JP" dirty="0"/>
              <a:t>(q</a:t>
            </a:r>
            <a:r>
              <a:rPr lang="ja-JP" altLang="en-US" dirty="0"/>
              <a:t>だと真反対になる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 flipV="1">
            <a:off x="2124075" y="14128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2124075" y="5516563"/>
            <a:ext cx="5256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2124075" y="2492375"/>
            <a:ext cx="3240088" cy="30241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7596188" y="522922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x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763713" y="1125538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y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flipH="1">
            <a:off x="3492500" y="2708275"/>
            <a:ext cx="647700" cy="1004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3848490" y="2245564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 err="1">
                <a:latin typeface="Times New Roman" pitchFamily="18" charset="0"/>
              </a:rPr>
              <a:t>px</a:t>
            </a:r>
            <a:r>
              <a:rPr lang="en-US" altLang="ja-JP" sz="2400" dirty="0" err="1">
                <a:latin typeface="Times New Roman" pitchFamily="18" charset="0"/>
              </a:rPr>
              <a:t>+</a:t>
            </a:r>
            <a:r>
              <a:rPr lang="en-US" altLang="ja-JP" sz="2400" i="1" dirty="0" err="1">
                <a:latin typeface="Times New Roman" pitchFamily="18" charset="0"/>
              </a:rPr>
              <a:t>qy</a:t>
            </a:r>
            <a:r>
              <a:rPr lang="en-US" altLang="ja-JP" sz="2400" dirty="0">
                <a:latin typeface="Times New Roman" pitchFamily="18" charset="0"/>
              </a:rPr>
              <a:t>=</a:t>
            </a:r>
            <a:r>
              <a:rPr lang="en-US" altLang="ja-JP" sz="2400" i="1" dirty="0">
                <a:latin typeface="Times New Roman" pitchFamily="18" charset="0"/>
              </a:rPr>
              <a:t>I</a:t>
            </a:r>
            <a:endParaRPr lang="en-US" altLang="ja-JP" sz="2400" dirty="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5292725" y="55895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I</a:t>
            </a:r>
            <a:r>
              <a:rPr lang="en-US" altLang="ja-JP" sz="2400">
                <a:latin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</a:rPr>
              <a:t>p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476375" y="206057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I</a:t>
            </a:r>
            <a:r>
              <a:rPr lang="en-US" altLang="ja-JP" sz="2400">
                <a:latin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</a:rPr>
              <a:t>q</a:t>
            </a:r>
          </a:p>
        </p:txBody>
      </p:sp>
      <p:sp>
        <p:nvSpPr>
          <p:cNvPr id="9228" name="Arc 12"/>
          <p:cNvSpPr>
            <a:spLocks/>
          </p:cNvSpPr>
          <p:nvPr/>
        </p:nvSpPr>
        <p:spPr bwMode="auto">
          <a:xfrm flipH="1">
            <a:off x="4716463" y="5157788"/>
            <a:ext cx="288925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4140200" y="50133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</a:rPr>
              <a:t>p</a:t>
            </a:r>
            <a:r>
              <a:rPr lang="en-US" altLang="ja-JP" sz="2000">
                <a:latin typeface="Times New Roman" pitchFamily="18" charset="0"/>
              </a:rPr>
              <a:t>/</a:t>
            </a:r>
            <a:r>
              <a:rPr lang="en-US" altLang="ja-JP" sz="2000" i="1">
                <a:latin typeface="Times New Roman" pitchFamily="18" charset="0"/>
              </a:rPr>
              <a:t>q</a:t>
            </a:r>
            <a:r>
              <a:rPr lang="en-US" altLang="ja-JP" sz="2400">
                <a:latin typeface="Times New Roman" pitchFamily="18" charset="0"/>
              </a:rPr>
              <a:t> </a:t>
            </a:r>
            <a:endParaRPr lang="en-US" altLang="ja-JP" sz="2400" i="1">
              <a:latin typeface="Times New Roman" pitchFamily="18" charset="0"/>
            </a:endParaRPr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2124075" y="2492375"/>
            <a:ext cx="4895850" cy="3024188"/>
          </a:xfrm>
          <a:prstGeom prst="line">
            <a:avLst/>
          </a:prstGeom>
          <a:noFill/>
          <a:ln w="444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2124075" y="2492375"/>
            <a:ext cx="1439863" cy="3024188"/>
          </a:xfrm>
          <a:prstGeom prst="line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2" name="Arc 26"/>
          <p:cNvSpPr>
            <a:spLocks/>
          </p:cNvSpPr>
          <p:nvPr/>
        </p:nvSpPr>
        <p:spPr bwMode="auto">
          <a:xfrm flipH="1">
            <a:off x="6156325" y="5157788"/>
            <a:ext cx="288925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43" name="Arc 27"/>
          <p:cNvSpPr>
            <a:spLocks/>
          </p:cNvSpPr>
          <p:nvPr/>
        </p:nvSpPr>
        <p:spPr bwMode="auto">
          <a:xfrm flipH="1">
            <a:off x="3059113" y="5084763"/>
            <a:ext cx="288925" cy="431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5651500" y="507365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</a:rPr>
              <a:t>p’</a:t>
            </a:r>
            <a:r>
              <a:rPr lang="en-US" altLang="ja-JP" sz="2000">
                <a:latin typeface="Times New Roman" pitchFamily="18" charset="0"/>
              </a:rPr>
              <a:t>/</a:t>
            </a:r>
            <a:r>
              <a:rPr lang="en-US" altLang="ja-JP" sz="2000" i="1">
                <a:latin typeface="Times New Roman" pitchFamily="18" charset="0"/>
              </a:rPr>
              <a:t>q</a:t>
            </a:r>
            <a:r>
              <a:rPr lang="en-US" altLang="ja-JP" sz="2000">
                <a:latin typeface="Times New Roman" pitchFamily="18" charset="0"/>
              </a:rPr>
              <a:t> </a:t>
            </a:r>
            <a:endParaRPr lang="en-US" altLang="ja-JP" sz="2000" i="1">
              <a:latin typeface="Times New Roman" pitchFamily="18" charset="0"/>
            </a:endParaRP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2411413" y="507365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</a:rPr>
              <a:t>p”</a:t>
            </a:r>
            <a:r>
              <a:rPr lang="en-US" altLang="ja-JP" sz="2000">
                <a:latin typeface="Times New Roman" pitchFamily="18" charset="0"/>
              </a:rPr>
              <a:t>/</a:t>
            </a:r>
            <a:r>
              <a:rPr lang="en-US" altLang="ja-JP" sz="2000" i="1">
                <a:latin typeface="Times New Roman" pitchFamily="18" charset="0"/>
              </a:rPr>
              <a:t>q</a:t>
            </a:r>
            <a:r>
              <a:rPr lang="en-US" altLang="ja-JP" sz="2000">
                <a:latin typeface="Times New Roman" pitchFamily="18" charset="0"/>
              </a:rPr>
              <a:t> </a:t>
            </a:r>
            <a:endParaRPr lang="en-US" altLang="ja-JP" sz="2000" i="1">
              <a:latin typeface="Times New Roman" pitchFamily="18" charset="0"/>
            </a:endParaRPr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4643438" y="3644900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ja-JP" altLang="en-US"/>
              <a:t>の低下</a:t>
            </a:r>
          </a:p>
        </p:txBody>
      </p: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2195513" y="4437063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ja-JP" altLang="en-US"/>
              <a:t>の上昇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364163" y="1408353"/>
            <a:ext cx="3528392" cy="281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dirty="0"/>
              <a:t>p</a:t>
            </a:r>
            <a:r>
              <a:rPr lang="ja-JP" altLang="en-US" sz="2400" dirty="0"/>
              <a:t>の減少（</a:t>
            </a:r>
            <a:r>
              <a:rPr lang="en-US" altLang="ja-JP" sz="2400" dirty="0"/>
              <a:t>or </a:t>
            </a:r>
            <a:r>
              <a:rPr lang="ja-JP" altLang="en-US" sz="2400" dirty="0"/>
              <a:t>増加）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ja-JP" altLang="en-US" dirty="0"/>
              <a:t> 予算線の傾きは緩やかに（急に）</a:t>
            </a:r>
            <a:endParaRPr lang="en-US" altLang="ja-JP" dirty="0"/>
          </a:p>
          <a:p>
            <a:pPr>
              <a:spcBef>
                <a:spcPct val="50000"/>
              </a:spcBef>
            </a:pPr>
            <a:r>
              <a:rPr lang="ja-JP" altLang="en-US" dirty="0"/>
              <a:t>→相対価格の変化、予算線の価格が変わる、実質的な購買力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ja-JP" altLang="en-US" dirty="0"/>
              <a:t> 購入可能領域の拡大（縮小）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ja-JP" dirty="0"/>
              <a:t> x</a:t>
            </a:r>
            <a:r>
              <a:rPr lang="ja-JP" altLang="en-US" dirty="0"/>
              <a:t>切片が右方（左方）に移動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ja-JP" dirty="0"/>
              <a:t> y</a:t>
            </a:r>
            <a:r>
              <a:rPr lang="ja-JP" altLang="en-US" dirty="0"/>
              <a:t>切片は不変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Question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ja-JP" altLang="en-US" sz="2800" dirty="0"/>
              <a:t>予算線の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2800" dirty="0"/>
              <a:t>切片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切片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ja-JP" altLang="en-US" sz="2800" dirty="0"/>
              <a:t>は何を表しているのだろうか。</a:t>
            </a:r>
          </a:p>
          <a:p>
            <a:pPr>
              <a:lnSpc>
                <a:spcPct val="80000"/>
              </a:lnSpc>
            </a:pPr>
            <a:r>
              <a:rPr lang="ja-JP" altLang="en-US" sz="2800" dirty="0"/>
              <a:t>予算線の傾き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ja-JP" altLang="en-US" sz="2800" dirty="0"/>
              <a:t>は，市場において</a:t>
            </a:r>
            <a:r>
              <a:rPr lang="en-US" altLang="ja-JP" sz="2800" dirty="0"/>
              <a:t>1</a:t>
            </a:r>
            <a:r>
              <a:rPr lang="ja-JP" altLang="en-US" sz="2800" dirty="0"/>
              <a:t>単位の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2800" dirty="0"/>
              <a:t>と何単位の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ja-JP" altLang="en-US" sz="2800" dirty="0"/>
              <a:t>が交換できるかを表している。これを説明せよ。</a:t>
            </a:r>
          </a:p>
          <a:p>
            <a:pPr>
              <a:lnSpc>
                <a:spcPct val="80000"/>
              </a:lnSpc>
            </a:pP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ja-JP" altLang="en-US" sz="2800" dirty="0"/>
              <a:t>ではなく，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ja-JP" altLang="en-US" sz="2800" dirty="0"/>
              <a:t>が変化した場合，予算線はどう変化するか。</a:t>
            </a:r>
          </a:p>
          <a:p>
            <a:pPr>
              <a:lnSpc>
                <a:spcPct val="80000"/>
              </a:lnSpc>
            </a:pPr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sz="2800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800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ja-JP" altLang="en-US" sz="2800" dirty="0"/>
              <a:t>が同一の比率で上昇した場合に，予算線はどう変化するか予算線の傾きは急にすると思いきや、全て変化しない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の変化によって，消費者の選択する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800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はどう変化するだろうか。</a:t>
            </a:r>
            <a:r>
              <a:rPr lang="en-US" altLang="ja-JP" sz="2800" dirty="0"/>
              <a:t>x</a:t>
            </a:r>
            <a:r>
              <a:rPr lang="ja-JP" altLang="en-US" sz="2800" dirty="0"/>
              <a:t>切片が右方（左方）に移動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ja-JP" sz="2800" dirty="0"/>
              <a:t> y</a:t>
            </a:r>
            <a:r>
              <a:rPr lang="ja-JP" altLang="en-US" sz="2800" dirty="0"/>
              <a:t>切片は不変</a:t>
            </a:r>
          </a:p>
          <a:p>
            <a:pPr>
              <a:lnSpc>
                <a:spcPct val="80000"/>
              </a:lnSpc>
            </a:pPr>
            <a:endParaRPr lang="ja-JP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3970338" cy="1100138"/>
          </a:xfrm>
        </p:spPr>
        <p:txBody>
          <a:bodyPr/>
          <a:lstStyle/>
          <a:p>
            <a:r>
              <a:rPr lang="ja-JP" altLang="en-US"/>
              <a:t>価格・消費曲線</a:t>
            </a: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 flipV="1">
            <a:off x="2124075" y="14128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2124075" y="5516563"/>
            <a:ext cx="5256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2124075" y="2492375"/>
            <a:ext cx="1943100" cy="3024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7019926" y="5588000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</a:rPr>
              <a:t>x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763712" y="1471746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y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1476375" y="206057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I</a:t>
            </a:r>
            <a:r>
              <a:rPr lang="en-US" altLang="ja-JP" sz="2400">
                <a:latin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</a:rPr>
              <a:t>q</a:t>
            </a:r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2124075" y="2492375"/>
            <a:ext cx="4895850" cy="3024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2124075" y="2492375"/>
            <a:ext cx="719138" cy="3024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2124075" y="2492375"/>
            <a:ext cx="3527425" cy="3024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937" name="Arc 25"/>
          <p:cNvSpPr>
            <a:spLocks/>
          </p:cNvSpPr>
          <p:nvPr/>
        </p:nvSpPr>
        <p:spPr bwMode="auto">
          <a:xfrm rot="-10800000">
            <a:off x="2268538" y="2636838"/>
            <a:ext cx="3168650" cy="29511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8938" name="Arc 26"/>
          <p:cNvSpPr>
            <a:spLocks/>
          </p:cNvSpPr>
          <p:nvPr/>
        </p:nvSpPr>
        <p:spPr bwMode="auto">
          <a:xfrm rot="-10800000">
            <a:off x="2555875" y="2349500"/>
            <a:ext cx="3168650" cy="29511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8939" name="Arc 27"/>
          <p:cNvSpPr>
            <a:spLocks/>
          </p:cNvSpPr>
          <p:nvPr/>
        </p:nvSpPr>
        <p:spPr bwMode="auto">
          <a:xfrm rot="-10800000">
            <a:off x="2987675" y="1916113"/>
            <a:ext cx="3168650" cy="29511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8940" name="Arc 28"/>
          <p:cNvSpPr>
            <a:spLocks/>
          </p:cNvSpPr>
          <p:nvPr/>
        </p:nvSpPr>
        <p:spPr bwMode="auto">
          <a:xfrm rot="-10800000">
            <a:off x="3203575" y="1557338"/>
            <a:ext cx="3168650" cy="29511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8942" name="Text Box 30"/>
          <p:cNvSpPr txBox="1">
            <a:spLocks noChangeArrowheads="1"/>
          </p:cNvSpPr>
          <p:nvPr/>
        </p:nvSpPr>
        <p:spPr bwMode="auto">
          <a:xfrm>
            <a:off x="4265258" y="1412875"/>
            <a:ext cx="426718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を連続的に低下させていった場合の効用最大化点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400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ja-JP" sz="24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の軌跡（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と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は一定）。</a:t>
            </a:r>
          </a:p>
          <a:p>
            <a:pPr>
              <a:spcBef>
                <a:spcPct val="50000"/>
              </a:spcBef>
            </a:pP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Q. 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この図から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と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の関係をグラフにせよ（需要曲線を描け）。</a:t>
            </a:r>
          </a:p>
        </p:txBody>
      </p:sp>
      <p:sp>
        <p:nvSpPr>
          <p:cNvPr id="2" name="フリーフォーム 1"/>
          <p:cNvSpPr/>
          <p:nvPr/>
        </p:nvSpPr>
        <p:spPr>
          <a:xfrm>
            <a:off x="2214390" y="3294043"/>
            <a:ext cx="3051673" cy="893179"/>
          </a:xfrm>
          <a:custGeom>
            <a:avLst/>
            <a:gdLst>
              <a:gd name="connsiteX0" fmla="*/ 0 w 3051673"/>
              <a:gd name="connsiteY0" fmla="*/ 0 h 893179"/>
              <a:gd name="connsiteX1" fmla="*/ 936434 w 3051673"/>
              <a:gd name="connsiteY1" fmla="*/ 793215 h 893179"/>
              <a:gd name="connsiteX2" fmla="*/ 1938969 w 3051673"/>
              <a:gd name="connsiteY2" fmla="*/ 837282 h 893179"/>
              <a:gd name="connsiteX3" fmla="*/ 3051673 w 3051673"/>
              <a:gd name="connsiteY3" fmla="*/ 385591 h 89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1673" h="893179">
                <a:moveTo>
                  <a:pt x="0" y="0"/>
                </a:moveTo>
                <a:cubicBezTo>
                  <a:pt x="306636" y="326834"/>
                  <a:pt x="613272" y="653668"/>
                  <a:pt x="936434" y="793215"/>
                </a:cubicBezTo>
                <a:cubicBezTo>
                  <a:pt x="1259596" y="932762"/>
                  <a:pt x="1586429" y="905219"/>
                  <a:pt x="1938969" y="837282"/>
                </a:cubicBezTo>
                <a:cubicBezTo>
                  <a:pt x="2291509" y="769345"/>
                  <a:pt x="2671591" y="577468"/>
                  <a:pt x="3051673" y="385591"/>
                </a:cubicBezTo>
              </a:path>
            </a:pathLst>
          </a:custGeom>
          <a:noFill/>
          <a:ln w="44450">
            <a:solidFill>
              <a:srgbClr val="E8060B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1" lang="en-US" altLang="ja-JP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altLang="ja-JP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1" lang="en-US" altLang="ja-JP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altLang="ja-JP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ja-JP" altLang="en-US" dirty="0"/>
              <a:t>の比例的変化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V="1">
            <a:off x="2124075" y="14128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124075" y="5516563"/>
            <a:ext cx="424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124075" y="2492375"/>
            <a:ext cx="3240088" cy="30241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11838" y="5556969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</a:rPr>
              <a:t>x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36350" y="1446483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</a:rPr>
              <a:t>y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3492500" y="2708275"/>
            <a:ext cx="647700" cy="1004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848490" y="2245564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 err="1">
                <a:latin typeface="Times New Roman" pitchFamily="18" charset="0"/>
              </a:rPr>
              <a:t>px</a:t>
            </a:r>
            <a:r>
              <a:rPr lang="en-US" altLang="ja-JP" sz="2400" dirty="0" err="1">
                <a:latin typeface="Times New Roman" pitchFamily="18" charset="0"/>
              </a:rPr>
              <a:t>+</a:t>
            </a:r>
            <a:r>
              <a:rPr lang="en-US" altLang="ja-JP" sz="2400" i="1" dirty="0" err="1">
                <a:latin typeface="Times New Roman" pitchFamily="18" charset="0"/>
              </a:rPr>
              <a:t>qy</a:t>
            </a:r>
            <a:r>
              <a:rPr lang="en-US" altLang="ja-JP" sz="2400" dirty="0">
                <a:latin typeface="Times New Roman" pitchFamily="18" charset="0"/>
              </a:rPr>
              <a:t>=</a:t>
            </a:r>
            <a:r>
              <a:rPr lang="en-US" altLang="ja-JP" sz="2400" i="1" dirty="0">
                <a:latin typeface="Times New Roman" pitchFamily="18" charset="0"/>
              </a:rPr>
              <a:t>I</a:t>
            </a:r>
            <a:endParaRPr lang="en-US" altLang="ja-JP" sz="2400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547812" y="2244426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I</a:t>
            </a:r>
            <a:r>
              <a:rPr lang="en-US" altLang="ja-JP" sz="2400">
                <a:latin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</a:rPr>
              <a:t>q</a:t>
            </a:r>
          </a:p>
        </p:txBody>
      </p:sp>
      <p:sp>
        <p:nvSpPr>
          <p:cNvPr id="12" name="Arc 12"/>
          <p:cNvSpPr>
            <a:spLocks/>
          </p:cNvSpPr>
          <p:nvPr/>
        </p:nvSpPr>
        <p:spPr bwMode="auto">
          <a:xfrm flipH="1">
            <a:off x="4716463" y="5157788"/>
            <a:ext cx="288925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4140200" y="50133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 dirty="0">
                <a:latin typeface="Times New Roman" pitchFamily="18" charset="0"/>
              </a:rPr>
              <a:t>p</a:t>
            </a:r>
            <a:r>
              <a:rPr lang="en-US" altLang="ja-JP" sz="2000" dirty="0">
                <a:latin typeface="Times New Roman" pitchFamily="18" charset="0"/>
              </a:rPr>
              <a:t>/</a:t>
            </a:r>
            <a:r>
              <a:rPr lang="en-US" altLang="ja-JP" sz="2000" i="1" dirty="0">
                <a:latin typeface="Times New Roman" pitchFamily="18" charset="0"/>
              </a:rPr>
              <a:t>q</a:t>
            </a:r>
            <a:r>
              <a:rPr lang="en-US" altLang="ja-JP" sz="2400" dirty="0">
                <a:latin typeface="Times New Roman" pitchFamily="18" charset="0"/>
              </a:rPr>
              <a:t> </a:t>
            </a:r>
            <a:endParaRPr lang="en-US" altLang="ja-JP" sz="2400" i="1" dirty="0">
              <a:latin typeface="Times New Roman" pitchFamily="18" charset="0"/>
            </a:endParaRP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5076056" y="5556969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 dirty="0">
                <a:latin typeface="Times New Roman" pitchFamily="18" charset="0"/>
              </a:rPr>
              <a:t>I/p</a:t>
            </a:r>
            <a:r>
              <a:rPr lang="en-US" altLang="ja-JP" sz="2000" dirty="0">
                <a:latin typeface="Times New Roman" pitchFamily="18" charset="0"/>
              </a:rPr>
              <a:t> </a:t>
            </a:r>
            <a:endParaRPr lang="en-US" altLang="ja-JP" sz="2000" i="1" dirty="0">
              <a:latin typeface="Times New Roman" pitchFamily="18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292080" y="1916832"/>
            <a:ext cx="33843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p/q </a:t>
            </a:r>
            <a:r>
              <a:rPr kumimoji="1" lang="ja-JP" altLang="en-US" dirty="0"/>
              <a:t>予算線の傾き</a:t>
            </a:r>
            <a:endParaRPr kumimoji="1" lang="en-US" altLang="ja-JP" dirty="0"/>
          </a:p>
          <a:p>
            <a:r>
              <a:rPr lang="en-US" altLang="ja-JP" dirty="0"/>
              <a:t>I/p </a:t>
            </a:r>
            <a:r>
              <a:rPr lang="ja-JP" altLang="en-US" dirty="0" err="1"/>
              <a:t>ｘ</a:t>
            </a:r>
            <a:r>
              <a:rPr lang="ja-JP" altLang="en-US" dirty="0"/>
              <a:t>切片の大きさ</a:t>
            </a:r>
            <a:endParaRPr lang="en-US" altLang="ja-JP" dirty="0"/>
          </a:p>
          <a:p>
            <a:r>
              <a:rPr kumimoji="1" lang="en-US" altLang="ja-JP" dirty="0"/>
              <a:t>I/q y</a:t>
            </a:r>
            <a:r>
              <a:rPr kumimoji="1" lang="ja-JP" altLang="en-US" dirty="0"/>
              <a:t>切片の大きさ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全て変化しない</a:t>
            </a:r>
            <a:endParaRPr kumimoji="1" lang="en-US" altLang="ja-JP" dirty="0"/>
          </a:p>
          <a:p>
            <a:r>
              <a:rPr lang="en-US" altLang="ja-JP" dirty="0" err="1"/>
              <a:t>p,q,I</a:t>
            </a:r>
            <a:r>
              <a:rPr lang="ja-JP" altLang="en-US" dirty="0"/>
              <a:t>の比例的変化は予算線を変化させない</a:t>
            </a:r>
            <a:r>
              <a:rPr lang="en-US" altLang="ja-JP" dirty="0">
                <a:sym typeface="Wingdings" pitchFamily="2" charset="2"/>
              </a:rPr>
              <a:t></a:t>
            </a:r>
            <a:r>
              <a:rPr lang="ja-JP" altLang="en-US" dirty="0">
                <a:sym typeface="Wingdings" pitchFamily="2" charset="2"/>
              </a:rPr>
              <a:t>消費者行動に影響を与えない</a:t>
            </a:r>
            <a:endParaRPr lang="en-US" altLang="ja-JP" dirty="0">
              <a:sym typeface="Wingdings" pitchFamily="2" charset="2"/>
            </a:endParaRPr>
          </a:p>
          <a:p>
            <a:r>
              <a:rPr kumimoji="1" lang="ja-JP" altLang="en-US" dirty="0">
                <a:sym typeface="Wingdings" pitchFamily="2" charset="2"/>
              </a:rPr>
              <a:t>相対価格 </a:t>
            </a:r>
            <a:r>
              <a:rPr kumimoji="1" lang="en-US" altLang="ja-JP" dirty="0">
                <a:sym typeface="Wingdings" pitchFamily="2" charset="2"/>
              </a:rPr>
              <a:t>p/q , </a:t>
            </a:r>
            <a:r>
              <a:rPr kumimoji="1" lang="ja-JP" altLang="en-US" dirty="0">
                <a:sym typeface="Wingdings" pitchFamily="2" charset="2"/>
              </a:rPr>
              <a:t>実質所得（</a:t>
            </a:r>
            <a:r>
              <a:rPr lang="ja-JP" altLang="en-US" dirty="0">
                <a:sym typeface="Wingdings" pitchFamily="2" charset="2"/>
              </a:rPr>
              <a:t>消費財の価格で測った所得）のみが重要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438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1350</Words>
  <Application>Microsoft Macintosh PowerPoint</Application>
  <PresentationFormat>On-screen Show (4:3)</PresentationFormat>
  <Paragraphs>214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Cambria Math</vt:lpstr>
      <vt:lpstr>Times New Roman</vt:lpstr>
      <vt:lpstr>Wingdings</vt:lpstr>
      <vt:lpstr>Office ​​テーマ</vt:lpstr>
      <vt:lpstr>消費者行動の理論(2)</vt:lpstr>
      <vt:lpstr>所得の変化</vt:lpstr>
      <vt:lpstr>所得上昇の効果(1)</vt:lpstr>
      <vt:lpstr>所得上昇の効果(2)</vt:lpstr>
      <vt:lpstr>上級財と下級財</vt:lpstr>
      <vt:lpstr>価格の変化(qだと真反対になる)</vt:lpstr>
      <vt:lpstr>Question</vt:lpstr>
      <vt:lpstr>価格・消費曲線</vt:lpstr>
      <vt:lpstr>p,q,I の比例的変化</vt:lpstr>
      <vt:lpstr>pの上昇：所得効果と代替効果</vt:lpstr>
      <vt:lpstr>pの上昇：代替効果と所得効果(2)</vt:lpstr>
      <vt:lpstr>ギッフェン財</vt:lpstr>
      <vt:lpstr>ギッフェン財(2)</vt:lpstr>
      <vt:lpstr>代替の程度</vt:lpstr>
      <vt:lpstr>代替の程度(2)</vt:lpstr>
      <vt:lpstr>効用最大化問題の解法</vt:lpstr>
    </vt:vector>
  </TitlesOfParts>
  <Company>Keio University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消費者行動の理論(2)</dc:title>
  <dc:creator>Yoshibumi Aso</dc:creator>
  <cp:lastModifiedBy>星野 寛人</cp:lastModifiedBy>
  <cp:revision>55</cp:revision>
  <cp:lastPrinted>2014-03-11T06:30:00Z</cp:lastPrinted>
  <dcterms:created xsi:type="dcterms:W3CDTF">2005-04-28T05:10:52Z</dcterms:created>
  <dcterms:modified xsi:type="dcterms:W3CDTF">2018-05-16T02:08:25Z</dcterms:modified>
</cp:coreProperties>
</file>