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 id="259" r:id="rId5"/>
    <p:sldId id="260" r:id="rId6"/>
    <p:sldId id="279" r:id="rId7"/>
    <p:sldId id="280" r:id="rId8"/>
    <p:sldId id="261" r:id="rId9"/>
    <p:sldId id="262" r:id="rId10"/>
    <p:sldId id="264" r:id="rId11"/>
    <p:sldId id="263" r:id="rId12"/>
    <p:sldId id="265" r:id="rId13"/>
    <p:sldId id="266" r:id="rId14"/>
    <p:sldId id="267" r:id="rId15"/>
    <p:sldId id="277" r:id="rId16"/>
    <p:sldId id="268" r:id="rId17"/>
    <p:sldId id="269" r:id="rId18"/>
    <p:sldId id="270" r:id="rId19"/>
    <p:sldId id="271" r:id="rId20"/>
    <p:sldId id="272" r:id="rId21"/>
    <p:sldId id="273" r:id="rId22"/>
    <p:sldId id="274" r:id="rId23"/>
    <p:sldId id="275" r:id="rId24"/>
    <p:sldId id="278" r:id="rId25"/>
    <p:sldId id="276" r:id="rId2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1" initials="1" lastIdx="1" clrIdx="0">
    <p:extLst>
      <p:ext uri="{19B8F6BF-5375-455C-9EA6-DF929625EA0E}">
        <p15:presenceInfo xmlns:p15="http://schemas.microsoft.com/office/powerpoint/2012/main" userId="1"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3" d="100"/>
          <a:sy n="83" d="100"/>
        </p:scale>
        <p:origin x="686" y="67"/>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6DEA4EC-DCBC-4605-89F4-372151E280B5}"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B1D0DFCD-A410-430F-B758-1F3453C02CAC}">
      <dgm:prSet/>
      <dgm:spPr/>
      <dgm:t>
        <a:bodyPr/>
        <a:lstStyle/>
        <a:p>
          <a:r>
            <a:rPr kumimoji="1" lang="en-US" dirty="0"/>
            <a:t>Unity</a:t>
          </a:r>
          <a:r>
            <a:rPr kumimoji="1" lang="ja-JP" dirty="0"/>
            <a:t>の機能がいっぱいありすぎて何を使えばいいかが迷う</a:t>
          </a:r>
          <a:endParaRPr kumimoji="1" lang="en-US" altLang="ja-JP" dirty="0"/>
        </a:p>
        <a:p>
          <a:r>
            <a:rPr lang="en-US" altLang="ja-JP" dirty="0"/>
            <a:t>(</a:t>
          </a:r>
          <a:r>
            <a:rPr lang="ja-JP" altLang="en-US" dirty="0"/>
            <a:t>慣れが大事</a:t>
          </a:r>
          <a:r>
            <a:rPr lang="en-US" altLang="ja-JP" dirty="0"/>
            <a:t>)</a:t>
          </a:r>
          <a:endParaRPr lang="en-US" dirty="0"/>
        </a:p>
      </dgm:t>
    </dgm:pt>
    <dgm:pt modelId="{E72D0E51-CB12-4A10-85DB-829180230C81}" type="parTrans" cxnId="{D8DE409F-4309-41CD-A2DF-F896EE077A9B}">
      <dgm:prSet/>
      <dgm:spPr/>
      <dgm:t>
        <a:bodyPr/>
        <a:lstStyle/>
        <a:p>
          <a:endParaRPr lang="en-US"/>
        </a:p>
      </dgm:t>
    </dgm:pt>
    <dgm:pt modelId="{871C6034-FAA7-4BEE-9961-B6B017F6D77B}" type="sibTrans" cxnId="{D8DE409F-4309-41CD-A2DF-F896EE077A9B}">
      <dgm:prSet/>
      <dgm:spPr/>
      <dgm:t>
        <a:bodyPr/>
        <a:lstStyle/>
        <a:p>
          <a:endParaRPr lang="en-US"/>
        </a:p>
      </dgm:t>
    </dgm:pt>
    <dgm:pt modelId="{41E24CAA-1FA3-43D2-B8E4-96AE63FAF763}">
      <dgm:prSet/>
      <dgm:spPr/>
      <dgm:t>
        <a:bodyPr/>
        <a:lstStyle/>
        <a:p>
          <a:r>
            <a:rPr lang="ja-JP" dirty="0"/>
            <a:t>ピンボールの台を</a:t>
          </a:r>
          <a:r>
            <a:rPr lang="ja-JP" altLang="en-US" dirty="0"/>
            <a:t>完成させるまでが少し時間かかった</a:t>
          </a:r>
          <a:endParaRPr lang="en-US" altLang="ja-JP" dirty="0"/>
        </a:p>
        <a:p>
          <a:r>
            <a:rPr lang="en-US" altLang="ja-JP" dirty="0"/>
            <a:t>(</a:t>
          </a:r>
          <a:r>
            <a:rPr lang="ja-JP" altLang="en-US" dirty="0"/>
            <a:t>慣れが大事</a:t>
          </a:r>
          <a:r>
            <a:rPr lang="en-US" altLang="ja-JP" dirty="0"/>
            <a:t>)</a:t>
          </a:r>
          <a:endParaRPr lang="en-US" dirty="0"/>
        </a:p>
      </dgm:t>
    </dgm:pt>
    <dgm:pt modelId="{3FDD9562-9DC7-464D-9950-7DB679531140}" type="parTrans" cxnId="{42ABB881-632B-403B-A111-602FB88847E9}">
      <dgm:prSet/>
      <dgm:spPr/>
      <dgm:t>
        <a:bodyPr/>
        <a:lstStyle/>
        <a:p>
          <a:endParaRPr lang="en-US"/>
        </a:p>
      </dgm:t>
    </dgm:pt>
    <dgm:pt modelId="{BFE4B9DD-032B-4B4C-A6CC-087251A54B08}" type="sibTrans" cxnId="{42ABB881-632B-403B-A111-602FB88847E9}">
      <dgm:prSet/>
      <dgm:spPr/>
      <dgm:t>
        <a:bodyPr/>
        <a:lstStyle/>
        <a:p>
          <a:endParaRPr lang="en-US"/>
        </a:p>
      </dgm:t>
    </dgm:pt>
    <dgm:pt modelId="{206F6856-8E1D-4C8D-AB67-7405B9DD80F0}" type="pres">
      <dgm:prSet presAssocID="{F6DEA4EC-DCBC-4605-89F4-372151E280B5}" presName="hierChild1" presStyleCnt="0">
        <dgm:presLayoutVars>
          <dgm:chPref val="1"/>
          <dgm:dir/>
          <dgm:animOne val="branch"/>
          <dgm:animLvl val="lvl"/>
          <dgm:resizeHandles/>
        </dgm:presLayoutVars>
      </dgm:prSet>
      <dgm:spPr/>
    </dgm:pt>
    <dgm:pt modelId="{255558CA-D79B-4E12-B667-548EE48EC0E6}" type="pres">
      <dgm:prSet presAssocID="{B1D0DFCD-A410-430F-B758-1F3453C02CAC}" presName="hierRoot1" presStyleCnt="0"/>
      <dgm:spPr/>
    </dgm:pt>
    <dgm:pt modelId="{E99D0ADA-C69D-4AFF-BACD-2911BF8584F1}" type="pres">
      <dgm:prSet presAssocID="{B1D0DFCD-A410-430F-B758-1F3453C02CAC}" presName="composite" presStyleCnt="0"/>
      <dgm:spPr/>
    </dgm:pt>
    <dgm:pt modelId="{F1F91D8F-E084-4CEB-A231-B7E24E27BF6D}" type="pres">
      <dgm:prSet presAssocID="{B1D0DFCD-A410-430F-B758-1F3453C02CAC}" presName="background" presStyleLbl="node0" presStyleIdx="0" presStyleCnt="2"/>
      <dgm:spPr/>
    </dgm:pt>
    <dgm:pt modelId="{51B1B2B8-EA72-4095-8EA3-BD2BE622C4BD}" type="pres">
      <dgm:prSet presAssocID="{B1D0DFCD-A410-430F-B758-1F3453C02CAC}" presName="text" presStyleLbl="fgAcc0" presStyleIdx="0" presStyleCnt="2">
        <dgm:presLayoutVars>
          <dgm:chPref val="3"/>
        </dgm:presLayoutVars>
      </dgm:prSet>
      <dgm:spPr/>
    </dgm:pt>
    <dgm:pt modelId="{9B502BC2-7E08-4399-BDB0-B268E128F3F1}" type="pres">
      <dgm:prSet presAssocID="{B1D0DFCD-A410-430F-B758-1F3453C02CAC}" presName="hierChild2" presStyleCnt="0"/>
      <dgm:spPr/>
    </dgm:pt>
    <dgm:pt modelId="{8CC58563-6EFC-4B92-9B6A-892FA5D87B76}" type="pres">
      <dgm:prSet presAssocID="{41E24CAA-1FA3-43D2-B8E4-96AE63FAF763}" presName="hierRoot1" presStyleCnt="0"/>
      <dgm:spPr/>
    </dgm:pt>
    <dgm:pt modelId="{E62746B1-0BD0-474D-9D0D-9106025C9703}" type="pres">
      <dgm:prSet presAssocID="{41E24CAA-1FA3-43D2-B8E4-96AE63FAF763}" presName="composite" presStyleCnt="0"/>
      <dgm:spPr/>
    </dgm:pt>
    <dgm:pt modelId="{BCA26337-1BC9-402C-9D27-4C8660C5C65E}" type="pres">
      <dgm:prSet presAssocID="{41E24CAA-1FA3-43D2-B8E4-96AE63FAF763}" presName="background" presStyleLbl="node0" presStyleIdx="1" presStyleCnt="2"/>
      <dgm:spPr/>
    </dgm:pt>
    <dgm:pt modelId="{BB730193-737E-4BE6-A1C6-48273D9DC6EF}" type="pres">
      <dgm:prSet presAssocID="{41E24CAA-1FA3-43D2-B8E4-96AE63FAF763}" presName="text" presStyleLbl="fgAcc0" presStyleIdx="1" presStyleCnt="2">
        <dgm:presLayoutVars>
          <dgm:chPref val="3"/>
        </dgm:presLayoutVars>
      </dgm:prSet>
      <dgm:spPr/>
    </dgm:pt>
    <dgm:pt modelId="{B13B8B30-E570-453D-B7CA-EF05AE2A64E8}" type="pres">
      <dgm:prSet presAssocID="{41E24CAA-1FA3-43D2-B8E4-96AE63FAF763}" presName="hierChild2" presStyleCnt="0"/>
      <dgm:spPr/>
    </dgm:pt>
  </dgm:ptLst>
  <dgm:cxnLst>
    <dgm:cxn modelId="{05E26B07-396E-4851-ACB1-4EC2A6DAE7E2}" type="presOf" srcId="{F6DEA4EC-DCBC-4605-89F4-372151E280B5}" destId="{206F6856-8E1D-4C8D-AB67-7405B9DD80F0}" srcOrd="0" destOrd="0" presId="urn:microsoft.com/office/officeart/2005/8/layout/hierarchy1"/>
    <dgm:cxn modelId="{1E2EB210-32F4-4FB8-8A53-C026A19C3ED1}" type="presOf" srcId="{B1D0DFCD-A410-430F-B758-1F3453C02CAC}" destId="{51B1B2B8-EA72-4095-8EA3-BD2BE622C4BD}" srcOrd="0" destOrd="0" presId="urn:microsoft.com/office/officeart/2005/8/layout/hierarchy1"/>
    <dgm:cxn modelId="{EEA2F218-F92B-4E53-A774-3D3A159790B9}" type="presOf" srcId="{41E24CAA-1FA3-43D2-B8E4-96AE63FAF763}" destId="{BB730193-737E-4BE6-A1C6-48273D9DC6EF}" srcOrd="0" destOrd="0" presId="urn:microsoft.com/office/officeart/2005/8/layout/hierarchy1"/>
    <dgm:cxn modelId="{42ABB881-632B-403B-A111-602FB88847E9}" srcId="{F6DEA4EC-DCBC-4605-89F4-372151E280B5}" destId="{41E24CAA-1FA3-43D2-B8E4-96AE63FAF763}" srcOrd="1" destOrd="0" parTransId="{3FDD9562-9DC7-464D-9950-7DB679531140}" sibTransId="{BFE4B9DD-032B-4B4C-A6CC-087251A54B08}"/>
    <dgm:cxn modelId="{D8DE409F-4309-41CD-A2DF-F896EE077A9B}" srcId="{F6DEA4EC-DCBC-4605-89F4-372151E280B5}" destId="{B1D0DFCD-A410-430F-B758-1F3453C02CAC}" srcOrd="0" destOrd="0" parTransId="{E72D0E51-CB12-4A10-85DB-829180230C81}" sibTransId="{871C6034-FAA7-4BEE-9961-B6B017F6D77B}"/>
    <dgm:cxn modelId="{F3B53460-D420-4FB7-BEF9-E78DF7605501}" type="presParOf" srcId="{206F6856-8E1D-4C8D-AB67-7405B9DD80F0}" destId="{255558CA-D79B-4E12-B667-548EE48EC0E6}" srcOrd="0" destOrd="0" presId="urn:microsoft.com/office/officeart/2005/8/layout/hierarchy1"/>
    <dgm:cxn modelId="{9327DCBB-02BF-4C63-B33A-FDDB80FD72D4}" type="presParOf" srcId="{255558CA-D79B-4E12-B667-548EE48EC0E6}" destId="{E99D0ADA-C69D-4AFF-BACD-2911BF8584F1}" srcOrd="0" destOrd="0" presId="urn:microsoft.com/office/officeart/2005/8/layout/hierarchy1"/>
    <dgm:cxn modelId="{5A0FC167-3B6F-482D-B179-5477677B3630}" type="presParOf" srcId="{E99D0ADA-C69D-4AFF-BACD-2911BF8584F1}" destId="{F1F91D8F-E084-4CEB-A231-B7E24E27BF6D}" srcOrd="0" destOrd="0" presId="urn:microsoft.com/office/officeart/2005/8/layout/hierarchy1"/>
    <dgm:cxn modelId="{75E3F4D6-7F1C-42A1-89F9-01D2745A4B4F}" type="presParOf" srcId="{E99D0ADA-C69D-4AFF-BACD-2911BF8584F1}" destId="{51B1B2B8-EA72-4095-8EA3-BD2BE622C4BD}" srcOrd="1" destOrd="0" presId="urn:microsoft.com/office/officeart/2005/8/layout/hierarchy1"/>
    <dgm:cxn modelId="{674AB716-F37E-4A0F-A1B6-31484D6646B8}" type="presParOf" srcId="{255558CA-D79B-4E12-B667-548EE48EC0E6}" destId="{9B502BC2-7E08-4399-BDB0-B268E128F3F1}" srcOrd="1" destOrd="0" presId="urn:microsoft.com/office/officeart/2005/8/layout/hierarchy1"/>
    <dgm:cxn modelId="{6111169C-F4A1-481B-8176-9B7E1E97C4AC}" type="presParOf" srcId="{206F6856-8E1D-4C8D-AB67-7405B9DD80F0}" destId="{8CC58563-6EFC-4B92-9B6A-892FA5D87B76}" srcOrd="1" destOrd="0" presId="urn:microsoft.com/office/officeart/2005/8/layout/hierarchy1"/>
    <dgm:cxn modelId="{916823B5-AA6F-4BC1-8668-ADC363BAE016}" type="presParOf" srcId="{8CC58563-6EFC-4B92-9B6A-892FA5D87B76}" destId="{E62746B1-0BD0-474D-9D0D-9106025C9703}" srcOrd="0" destOrd="0" presId="urn:microsoft.com/office/officeart/2005/8/layout/hierarchy1"/>
    <dgm:cxn modelId="{FC4566FD-0A04-4898-9C67-45403029D973}" type="presParOf" srcId="{E62746B1-0BD0-474D-9D0D-9106025C9703}" destId="{BCA26337-1BC9-402C-9D27-4C8660C5C65E}" srcOrd="0" destOrd="0" presId="urn:microsoft.com/office/officeart/2005/8/layout/hierarchy1"/>
    <dgm:cxn modelId="{0584DBE7-9C70-4EB6-A234-2A7871B99287}" type="presParOf" srcId="{E62746B1-0BD0-474D-9D0D-9106025C9703}" destId="{BB730193-737E-4BE6-A1C6-48273D9DC6EF}" srcOrd="1" destOrd="0" presId="urn:microsoft.com/office/officeart/2005/8/layout/hierarchy1"/>
    <dgm:cxn modelId="{4AC82007-9F55-47D9-A8B0-4ADB61F28849}" type="presParOf" srcId="{8CC58563-6EFC-4B92-9B6A-892FA5D87B76}" destId="{B13B8B30-E570-453D-B7CA-EF05AE2A64E8}"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F91D8F-E084-4CEB-A231-B7E24E27BF6D}">
      <dsp:nvSpPr>
        <dsp:cNvPr id="0" name=""/>
        <dsp:cNvSpPr/>
      </dsp:nvSpPr>
      <dsp:spPr>
        <a:xfrm>
          <a:off x="828" y="861209"/>
          <a:ext cx="2906829" cy="184583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51B1B2B8-EA72-4095-8EA3-BD2BE622C4BD}">
      <dsp:nvSpPr>
        <dsp:cNvPr id="0" name=""/>
        <dsp:cNvSpPr/>
      </dsp:nvSpPr>
      <dsp:spPr>
        <a:xfrm>
          <a:off x="323809" y="1168041"/>
          <a:ext cx="2906829" cy="1845836"/>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kumimoji="1" lang="en-US" sz="2300" kern="1200" dirty="0"/>
            <a:t>Unity</a:t>
          </a:r>
          <a:r>
            <a:rPr kumimoji="1" lang="ja-JP" sz="2300" kern="1200" dirty="0"/>
            <a:t>の機能がいっぱいありすぎて何を使えばいいかが迷う</a:t>
          </a:r>
          <a:endParaRPr kumimoji="1" lang="en-US" altLang="ja-JP" sz="2300" kern="1200" dirty="0"/>
        </a:p>
        <a:p>
          <a:pPr marL="0" lvl="0" indent="0" algn="ctr" defTabSz="1022350">
            <a:lnSpc>
              <a:spcPct val="90000"/>
            </a:lnSpc>
            <a:spcBef>
              <a:spcPct val="0"/>
            </a:spcBef>
            <a:spcAft>
              <a:spcPct val="35000"/>
            </a:spcAft>
            <a:buNone/>
          </a:pPr>
          <a:r>
            <a:rPr lang="en-US" altLang="ja-JP" sz="2300" kern="1200" dirty="0"/>
            <a:t>(</a:t>
          </a:r>
          <a:r>
            <a:rPr lang="ja-JP" altLang="en-US" sz="2300" kern="1200" dirty="0"/>
            <a:t>慣れが大事</a:t>
          </a:r>
          <a:r>
            <a:rPr lang="en-US" altLang="ja-JP" sz="2300" kern="1200" dirty="0"/>
            <a:t>)</a:t>
          </a:r>
          <a:endParaRPr lang="en-US" sz="2300" kern="1200" dirty="0"/>
        </a:p>
      </dsp:txBody>
      <dsp:txXfrm>
        <a:off x="377872" y="1222104"/>
        <a:ext cx="2798703" cy="1737710"/>
      </dsp:txXfrm>
    </dsp:sp>
    <dsp:sp modelId="{BCA26337-1BC9-402C-9D27-4C8660C5C65E}">
      <dsp:nvSpPr>
        <dsp:cNvPr id="0" name=""/>
        <dsp:cNvSpPr/>
      </dsp:nvSpPr>
      <dsp:spPr>
        <a:xfrm>
          <a:off x="3553620" y="861209"/>
          <a:ext cx="2906829" cy="1845836"/>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B730193-737E-4BE6-A1C6-48273D9DC6EF}">
      <dsp:nvSpPr>
        <dsp:cNvPr id="0" name=""/>
        <dsp:cNvSpPr/>
      </dsp:nvSpPr>
      <dsp:spPr>
        <a:xfrm>
          <a:off x="3876601" y="1168041"/>
          <a:ext cx="2906829" cy="1845836"/>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ja-JP" sz="2300" kern="1200" dirty="0"/>
            <a:t>ピンボールの台を</a:t>
          </a:r>
          <a:r>
            <a:rPr lang="ja-JP" altLang="en-US" sz="2300" kern="1200" dirty="0"/>
            <a:t>完成させるまでが少し時間かかった</a:t>
          </a:r>
          <a:endParaRPr lang="en-US" altLang="ja-JP" sz="2300" kern="1200" dirty="0"/>
        </a:p>
        <a:p>
          <a:pPr marL="0" lvl="0" indent="0" algn="ctr" defTabSz="1022350">
            <a:lnSpc>
              <a:spcPct val="90000"/>
            </a:lnSpc>
            <a:spcBef>
              <a:spcPct val="0"/>
            </a:spcBef>
            <a:spcAft>
              <a:spcPct val="35000"/>
            </a:spcAft>
            <a:buNone/>
          </a:pPr>
          <a:r>
            <a:rPr lang="en-US" altLang="ja-JP" sz="2300" kern="1200" dirty="0"/>
            <a:t>(</a:t>
          </a:r>
          <a:r>
            <a:rPr lang="ja-JP" altLang="en-US" sz="2300" kern="1200" dirty="0"/>
            <a:t>慣れが大事</a:t>
          </a:r>
          <a:r>
            <a:rPr lang="en-US" altLang="ja-JP" sz="2300" kern="1200" dirty="0"/>
            <a:t>)</a:t>
          </a:r>
          <a:endParaRPr lang="en-US" sz="2300" kern="1200" dirty="0"/>
        </a:p>
      </dsp:txBody>
      <dsp:txXfrm>
        <a:off x="3930664" y="1222104"/>
        <a:ext cx="2798703" cy="173771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2020/6/13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3849106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2020/6/13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575747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2020/6/13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950866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2020/6/13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040515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2020/6/13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4083904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0E02A643-9BB0-4E02-80B2-2C0A5E5D738E}" type="datetimeFigureOut">
              <a:rPr kumimoji="1" lang="ja-JP" altLang="en-US" smtClean="0"/>
              <a:t>2020/6/13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1395402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0E02A643-9BB0-4E02-80B2-2C0A5E5D738E}" type="datetimeFigureOut">
              <a:rPr kumimoji="1" lang="ja-JP" altLang="en-US" smtClean="0"/>
              <a:t>2020/6/13</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797884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0E02A643-9BB0-4E02-80B2-2C0A5E5D738E}" type="datetimeFigureOut">
              <a:rPr kumimoji="1" lang="ja-JP" altLang="en-US" smtClean="0"/>
              <a:t>2020/6/13</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539588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0E02A643-9BB0-4E02-80B2-2C0A5E5D738E}" type="datetimeFigureOut">
              <a:rPr kumimoji="1" lang="ja-JP" altLang="en-US" smtClean="0"/>
              <a:t>2020/6/13</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042860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0E02A643-9BB0-4E02-80B2-2C0A5E5D738E}" type="datetimeFigureOut">
              <a:rPr kumimoji="1" lang="ja-JP" altLang="en-US" smtClean="0"/>
              <a:t>2020/6/13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3888451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0E02A643-9BB0-4E02-80B2-2C0A5E5D738E}" type="datetimeFigureOut">
              <a:rPr kumimoji="1" lang="ja-JP" altLang="en-US" smtClean="0"/>
              <a:t>2020/6/13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189387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E02A643-9BB0-4E02-80B2-2C0A5E5D738E}" type="datetimeFigureOut">
              <a:rPr kumimoji="1" lang="ja-JP" altLang="en-US" smtClean="0"/>
              <a:t>2020/6/13</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9072897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hyperlink" Target="http://abrahamcow.hatenablog.com/entry/2015/01/12/100839" TargetMode="External"/><Relationship Id="rId2" Type="http://schemas.openxmlformats.org/officeDocument/2006/relationships/image" Target="../media/image7.jpg"/><Relationship Id="rId1" Type="http://schemas.openxmlformats.org/officeDocument/2006/relationships/slideLayout" Target="../slideLayouts/slideLayout2.xml"/><Relationship Id="rId4" Type="http://schemas.openxmlformats.org/officeDocument/2006/relationships/hyperlink" Target="https://creativecommons.org/licenses/by/3.0/"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ja.wikipedia.org/wiki/%E3%83%9A%E3%83%B3%E3%82%AE%E3%83%B3" TargetMode="External"/><Relationship Id="rId2" Type="http://schemas.openxmlformats.org/officeDocument/2006/relationships/image" Target="../media/image8.jpg"/><Relationship Id="rId1" Type="http://schemas.openxmlformats.org/officeDocument/2006/relationships/slideLayout" Target="../slideLayouts/slideLayout4.xml"/><Relationship Id="rId6" Type="http://schemas.openxmlformats.org/officeDocument/2006/relationships/hyperlink" Target="https://creativecommons.org/licenses/by-sa/3.0/" TargetMode="External"/><Relationship Id="rId5" Type="http://schemas.openxmlformats.org/officeDocument/2006/relationships/hyperlink" Target="http://africanparrot.blog39.fc2.com/blog-date-20100515.html" TargetMode="External"/><Relationship Id="rId4" Type="http://schemas.openxmlformats.org/officeDocument/2006/relationships/image" Target="../media/image9.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hyperlink" Target="https://kakuyomu.jp/works/1177354054884317430/episodes/1177354054884412287"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publicdomainq.net/yogurt-0004735/" TargetMode="External"/><Relationship Id="rId2" Type="http://schemas.openxmlformats.org/officeDocument/2006/relationships/image" Target="../media/image11.jpg"/><Relationship Id="rId1" Type="http://schemas.openxmlformats.org/officeDocument/2006/relationships/slideLayout" Target="../slideLayouts/slideLayout2.xml"/><Relationship Id="rId6" Type="http://schemas.openxmlformats.org/officeDocument/2006/relationships/hyperlink" Target="https://creativecommons.org/licenses/by-sa/3.0/" TargetMode="External"/><Relationship Id="rId5" Type="http://schemas.openxmlformats.org/officeDocument/2006/relationships/hyperlink" Target="https://en.wikipedia.org/wiki/Cavendish_bananas" TargetMode="External"/><Relationship Id="rId4" Type="http://schemas.openxmlformats.org/officeDocument/2006/relationships/image" Target="../media/image12.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pxhere.com/ja/photo/1123753" TargetMode="External"/><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ja.wikipedia.org/wiki/%E8%84%8A%E9%BB%84%E9%9D%92%E9%B8%9A%E5%93%A5" TargetMode="External"/><Relationship Id="rId2" Type="http://schemas.openxmlformats.org/officeDocument/2006/relationships/image" Target="../media/image14.jpg"/><Relationship Id="rId1" Type="http://schemas.openxmlformats.org/officeDocument/2006/relationships/slideLayout" Target="../slideLayouts/slideLayout2.xml"/><Relationship Id="rId4" Type="http://schemas.openxmlformats.org/officeDocument/2006/relationships/hyperlink" Target="https://creativecommons.org/licenses/by-sa/3.0/"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r>
              <a:rPr lang="ja-JP" altLang="en-US" strike="sngStrike">
                <a:ea typeface="ＭＳ Ｐゴシック"/>
                <a:cs typeface="Calibri Light"/>
              </a:rPr>
              <a:t>JavaかScala </a:t>
            </a:r>
            <a:r>
              <a:rPr lang="ja-JP" altLang="en-US" b="1">
                <a:latin typeface="Selawik Semibold"/>
                <a:ea typeface="ＭＳ Ｐゴシック"/>
                <a:cs typeface="Calibri Light"/>
              </a:rPr>
              <a:t>Unity</a:t>
            </a:r>
            <a:r>
              <a:rPr lang="ja-JP" altLang="en-US">
                <a:ea typeface="ＭＳ Ｐゴシック"/>
                <a:cs typeface="Calibri Light"/>
              </a:rPr>
              <a:t>で</a:t>
            </a:r>
            <a:br>
              <a:rPr lang="ja-JP" altLang="en-US">
                <a:ea typeface="ＭＳ Ｐゴシック"/>
                <a:cs typeface="Calibri Light"/>
              </a:rPr>
            </a:br>
            <a:r>
              <a:rPr lang="ja-JP" altLang="en-US">
                <a:ea typeface="ＭＳ Ｐゴシック"/>
                <a:cs typeface="Calibri Light"/>
              </a:rPr>
              <a:t>簡単な作品を作った話</a:t>
            </a:r>
            <a:endParaRPr kumimoji="1" lang="ja-JP" altLang="en-US"/>
          </a:p>
        </p:txBody>
      </p:sp>
      <p:sp>
        <p:nvSpPr>
          <p:cNvPr id="3" name="サブタイトル 2"/>
          <p:cNvSpPr>
            <a:spLocks noGrp="1"/>
          </p:cNvSpPr>
          <p:nvPr>
            <p:ph type="subTitle" idx="1"/>
          </p:nvPr>
        </p:nvSpPr>
        <p:spPr/>
        <p:txBody>
          <a:bodyPr vert="horz" lIns="91440" tIns="45720" rIns="91440" bIns="45720" rtlCol="0" anchor="t">
            <a:normAutofit/>
          </a:bodyPr>
          <a:lstStyle/>
          <a:p>
            <a:r>
              <a:rPr lang="ja-JP" altLang="en-US" sz="4000" b="1">
                <a:ea typeface="ＭＳ Ｐゴシック"/>
                <a:cs typeface="Calibri"/>
              </a:rPr>
              <a:t>+おまけ</a:t>
            </a:r>
            <a:endParaRPr kumimoji="1" lang="ja-JP" altLang="en-US" sz="4000" b="1"/>
          </a:p>
        </p:txBody>
      </p:sp>
    </p:spTree>
    <p:extLst>
      <p:ext uri="{BB962C8B-B14F-4D97-AF65-F5344CB8AC3E}">
        <p14:creationId xmlns:p14="http://schemas.microsoft.com/office/powerpoint/2010/main" val="2128380218"/>
      </p:ext>
    </p:extLst>
  </p:cSld>
  <p:clrMapOvr>
    <a:masterClrMapping/>
  </p:clrMapOvr>
  <mc:AlternateContent xmlns:mc="http://schemas.openxmlformats.org/markup-compatibility/2006" xmlns:p14="http://schemas.microsoft.com/office/powerpoint/2010/main">
    <mc:Choice Requires="p14">
      <p:transition spd="med" p14:dur="700" advTm="17827">
        <p:fade/>
      </p:transition>
    </mc:Choice>
    <mc:Fallback xmlns="">
      <p:transition spd="med" advTm="17827">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17" name="Rectangle 8">
            <a:extLst>
              <a:ext uri="{FF2B5EF4-FFF2-40B4-BE49-F238E27FC236}">
                <a16:creationId xmlns:a16="http://schemas.microsoft.com/office/drawing/2014/main" id="{1E214AA7-F028-4A0D-8698-61AEC754D1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1598340"/>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5E841A2B-C1BD-45BC-A588-503F966E6545}"/>
              </a:ext>
            </a:extLst>
          </p:cNvPr>
          <p:cNvSpPr>
            <a:spLocks noGrp="1"/>
          </p:cNvSpPr>
          <p:nvPr>
            <p:ph type="title"/>
          </p:nvPr>
        </p:nvSpPr>
        <p:spPr>
          <a:xfrm>
            <a:off x="1159933" y="995318"/>
            <a:ext cx="9872134" cy="1193968"/>
          </a:xfrm>
          <a:solidFill>
            <a:srgbClr val="FFFFFF"/>
          </a:solidFill>
          <a:ln w="38100">
            <a:solidFill>
              <a:srgbClr val="7F7F7F"/>
            </a:solidFill>
            <a:miter lim="800000"/>
          </a:ln>
        </p:spPr>
        <p:txBody>
          <a:bodyPr>
            <a:normAutofit/>
          </a:bodyPr>
          <a:lstStyle/>
          <a:p>
            <a:pPr algn="ctr"/>
            <a:r>
              <a:rPr kumimoji="1" lang="en-US" altLang="ja-JP" sz="3600" dirty="0">
                <a:solidFill>
                  <a:srgbClr val="3F3F3F"/>
                </a:solidFill>
              </a:rPr>
              <a:t>Unity</a:t>
            </a:r>
            <a:r>
              <a:rPr kumimoji="1" lang="ja-JP" altLang="en-US" sz="3600" dirty="0">
                <a:solidFill>
                  <a:srgbClr val="3F3F3F"/>
                </a:solidFill>
              </a:rPr>
              <a:t>を使って作るか使わないで作るか</a:t>
            </a:r>
          </a:p>
        </p:txBody>
      </p:sp>
      <p:sp>
        <p:nvSpPr>
          <p:cNvPr id="3" name="コンテンツ プレースホルダー 2">
            <a:extLst>
              <a:ext uri="{FF2B5EF4-FFF2-40B4-BE49-F238E27FC236}">
                <a16:creationId xmlns:a16="http://schemas.microsoft.com/office/drawing/2014/main" id="{87AF93C7-947F-4CB5-9935-615860A8B1AA}"/>
              </a:ext>
            </a:extLst>
          </p:cNvPr>
          <p:cNvSpPr>
            <a:spLocks noGrp="1"/>
          </p:cNvSpPr>
          <p:nvPr>
            <p:ph sz="half" idx="1"/>
          </p:nvPr>
        </p:nvSpPr>
        <p:spPr>
          <a:xfrm>
            <a:off x="1476915" y="2888250"/>
            <a:ext cx="4297351" cy="2959777"/>
          </a:xfrm>
        </p:spPr>
        <p:txBody>
          <a:bodyPr anchor="t">
            <a:normAutofit fontScale="92500" lnSpcReduction="10000"/>
          </a:bodyPr>
          <a:lstStyle/>
          <a:p>
            <a:r>
              <a:rPr kumimoji="1" lang="en-US" altLang="ja-JP" sz="1700"/>
              <a:t>Unity</a:t>
            </a:r>
            <a:r>
              <a:rPr kumimoji="1" lang="ja-JP" altLang="en-US" sz="1700"/>
              <a:t>を使う</a:t>
            </a:r>
            <a:endParaRPr kumimoji="1" lang="en-US" altLang="ja-JP" sz="1700"/>
          </a:p>
          <a:p>
            <a:endParaRPr lang="en-US" altLang="ja-JP" sz="1700"/>
          </a:p>
          <a:p>
            <a:r>
              <a:rPr kumimoji="1" lang="ja-JP" altLang="en-US" sz="1700"/>
              <a:t>モチベーションが上がる</a:t>
            </a:r>
            <a:r>
              <a:rPr kumimoji="1" lang="en-US" altLang="ja-JP" sz="1700"/>
              <a:t>!</a:t>
            </a:r>
          </a:p>
          <a:p>
            <a:r>
              <a:rPr kumimoji="1" lang="ja-JP" altLang="en-US" sz="1700"/>
              <a:t>ゲームのステージを作るのが楽</a:t>
            </a:r>
            <a:endParaRPr kumimoji="1" lang="en-US" altLang="ja-JP" sz="1700"/>
          </a:p>
          <a:p>
            <a:endParaRPr lang="en-US" altLang="ja-JP" sz="1700"/>
          </a:p>
          <a:p>
            <a:r>
              <a:rPr kumimoji="1" lang="en-US" altLang="ja-JP" sz="1700"/>
              <a:t>C#</a:t>
            </a:r>
            <a:r>
              <a:rPr kumimoji="1" lang="ja-JP" altLang="en-US" sz="1700"/>
              <a:t>のコーディングも楽</a:t>
            </a:r>
            <a:endParaRPr kumimoji="1" lang="en-US" altLang="ja-JP" sz="1700"/>
          </a:p>
          <a:p>
            <a:endParaRPr lang="en-US" altLang="ja-JP" sz="1700"/>
          </a:p>
          <a:p>
            <a:r>
              <a:rPr kumimoji="1" lang="en-US" altLang="ja-JP" sz="1700">
                <a:sym typeface="Wingdings" panose="05000000000000000000" pitchFamily="2" charset="2"/>
              </a:rPr>
              <a:t>!!</a:t>
            </a:r>
            <a:r>
              <a:rPr kumimoji="1" lang="ja-JP" altLang="en-US" sz="1700"/>
              <a:t>楽なことだらけ</a:t>
            </a:r>
            <a:r>
              <a:rPr kumimoji="1" lang="en-US" altLang="ja-JP" sz="1700"/>
              <a:t>!!</a:t>
            </a:r>
            <a:r>
              <a:rPr kumimoji="1" lang="en-US" altLang="ja-JP" sz="1700">
                <a:sym typeface="Wingdings" panose="05000000000000000000" pitchFamily="2" charset="2"/>
              </a:rPr>
              <a:t></a:t>
            </a:r>
            <a:endParaRPr kumimoji="1" lang="ja-JP" altLang="en-US" sz="1700"/>
          </a:p>
        </p:txBody>
      </p:sp>
      <p:cxnSp>
        <p:nvCxnSpPr>
          <p:cNvPr id="18" name="Straight Connector 10">
            <a:extLst>
              <a:ext uri="{FF2B5EF4-FFF2-40B4-BE49-F238E27FC236}">
                <a16:creationId xmlns:a16="http://schemas.microsoft.com/office/drawing/2014/main" id="{D6206FDC-2777-4D7F-AF9C-73413DA664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6000" y="2888250"/>
            <a:ext cx="0" cy="2769135"/>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sp>
        <p:nvSpPr>
          <p:cNvPr id="4" name="コンテンツ プレースホルダー 3">
            <a:extLst>
              <a:ext uri="{FF2B5EF4-FFF2-40B4-BE49-F238E27FC236}">
                <a16:creationId xmlns:a16="http://schemas.microsoft.com/office/drawing/2014/main" id="{978040AD-19F5-4415-9AE1-2D68CC63AFE1}"/>
              </a:ext>
            </a:extLst>
          </p:cNvPr>
          <p:cNvSpPr>
            <a:spLocks noGrp="1"/>
          </p:cNvSpPr>
          <p:nvPr>
            <p:ph sz="half" idx="2"/>
          </p:nvPr>
        </p:nvSpPr>
        <p:spPr>
          <a:xfrm>
            <a:off x="6417731" y="2888250"/>
            <a:ext cx="4292594" cy="2959778"/>
          </a:xfrm>
        </p:spPr>
        <p:txBody>
          <a:bodyPr anchor="t">
            <a:normAutofit fontScale="92500" lnSpcReduction="10000"/>
          </a:bodyPr>
          <a:lstStyle/>
          <a:p>
            <a:r>
              <a:rPr kumimoji="1" lang="en-US" altLang="ja-JP" sz="1700" dirty="0"/>
              <a:t>Unity</a:t>
            </a:r>
            <a:r>
              <a:rPr kumimoji="1" lang="ja-JP" altLang="en-US" sz="1700" dirty="0"/>
              <a:t>を使わない</a:t>
            </a:r>
            <a:endParaRPr kumimoji="1" lang="en-US" altLang="ja-JP" sz="1700" dirty="0"/>
          </a:p>
          <a:p>
            <a:endParaRPr lang="en-US" altLang="ja-JP" sz="1700" dirty="0"/>
          </a:p>
          <a:p>
            <a:r>
              <a:rPr kumimoji="1" lang="ja-JP" altLang="en-US" sz="1700" dirty="0"/>
              <a:t>プログラミングしたいならアリ。</a:t>
            </a:r>
            <a:endParaRPr kumimoji="1" lang="en-US" altLang="ja-JP" sz="1700" dirty="0"/>
          </a:p>
          <a:p>
            <a:endParaRPr lang="en-US" altLang="ja-JP" sz="1700" dirty="0"/>
          </a:p>
          <a:p>
            <a:r>
              <a:rPr kumimoji="1" lang="ja-JP" altLang="en-US" sz="1700" dirty="0"/>
              <a:t>１から作ると手と精神が疲れる</a:t>
            </a:r>
            <a:endParaRPr kumimoji="1" lang="en-US" altLang="ja-JP" sz="1700" dirty="0"/>
          </a:p>
          <a:p>
            <a:r>
              <a:rPr kumimoji="1" lang="en-US" altLang="ja-JP" sz="1700" dirty="0"/>
              <a:t>=&gt;</a:t>
            </a:r>
            <a:r>
              <a:rPr kumimoji="1" lang="ja-JP" altLang="en-US" sz="1700" dirty="0"/>
              <a:t>モチベーションの低下</a:t>
            </a:r>
            <a:endParaRPr kumimoji="1" lang="en-US" altLang="ja-JP" sz="1700" dirty="0"/>
          </a:p>
          <a:p>
            <a:r>
              <a:rPr kumimoji="1" lang="ja-JP" altLang="en-US" sz="1700" dirty="0"/>
              <a:t>ものによって完成が遠く感じる場合もある</a:t>
            </a:r>
            <a:endParaRPr kumimoji="1" lang="en-US" altLang="ja-JP" sz="1700" dirty="0"/>
          </a:p>
          <a:p>
            <a:endParaRPr lang="en-US" altLang="ja-JP" sz="1700" dirty="0"/>
          </a:p>
          <a:p>
            <a:r>
              <a:rPr kumimoji="1" lang="en-US" altLang="ja-JP" sz="1700" dirty="0">
                <a:sym typeface="Wingdings" panose="05000000000000000000" pitchFamily="2" charset="2"/>
              </a:rPr>
              <a:t>!!</a:t>
            </a:r>
            <a:r>
              <a:rPr kumimoji="1" lang="ja-JP" altLang="en-US" sz="1700" dirty="0">
                <a:sym typeface="Wingdings" panose="05000000000000000000" pitchFamily="2" charset="2"/>
              </a:rPr>
              <a:t>いろいろと大変だったりする</a:t>
            </a:r>
            <a:r>
              <a:rPr kumimoji="1" lang="en-US" altLang="ja-JP" sz="1700" dirty="0">
                <a:sym typeface="Wingdings" panose="05000000000000000000" pitchFamily="2" charset="2"/>
              </a:rPr>
              <a:t>!!</a:t>
            </a:r>
            <a:endParaRPr kumimoji="1" lang="en-US" altLang="ja-JP" sz="1700" dirty="0"/>
          </a:p>
        </p:txBody>
      </p:sp>
    </p:spTree>
    <p:extLst>
      <p:ext uri="{BB962C8B-B14F-4D97-AF65-F5344CB8AC3E}">
        <p14:creationId xmlns:p14="http://schemas.microsoft.com/office/powerpoint/2010/main" val="357091893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advTm="80865">
        <p:fade/>
      </p:transition>
    </mc:Choice>
    <mc:Fallback xmlns="">
      <p:transition spd="med" advTm="80865">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CA0DAA6-33B8-4A25-810D-2F4D816FB4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972594" cy="685800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5E5CD816-2B3C-4F47-985F-8DCDAF890056}"/>
              </a:ext>
            </a:extLst>
          </p:cNvPr>
          <p:cNvSpPr>
            <a:spLocks noGrp="1"/>
          </p:cNvSpPr>
          <p:nvPr>
            <p:ph type="title"/>
          </p:nvPr>
        </p:nvSpPr>
        <p:spPr>
          <a:xfrm>
            <a:off x="651307" y="640081"/>
            <a:ext cx="3377183" cy="3681976"/>
          </a:xfrm>
          <a:noFill/>
        </p:spPr>
        <p:txBody>
          <a:bodyPr vert="horz" lIns="91440" tIns="45720" rIns="91440" bIns="45720" rtlCol="0" anchor="b">
            <a:normAutofit/>
          </a:bodyPr>
          <a:lstStyle/>
          <a:p>
            <a:r>
              <a:rPr kumimoji="1" lang="ja-JP" altLang="en-US">
                <a:solidFill>
                  <a:schemeClr val="bg1"/>
                </a:solidFill>
              </a:rPr>
              <a:t>次の目標</a:t>
            </a:r>
          </a:p>
        </p:txBody>
      </p:sp>
      <p:pic>
        <p:nvPicPr>
          <p:cNvPr id="5" name="コンテンツ プレースホルダー 4" descr="コンピュータ, テーブル が含まれている画像&#10;&#10;自動的に生成された説明">
            <a:extLst>
              <a:ext uri="{FF2B5EF4-FFF2-40B4-BE49-F238E27FC236}">
                <a16:creationId xmlns:a16="http://schemas.microsoft.com/office/drawing/2014/main" id="{4D5A088B-C4DE-4E5F-90CF-2E2DC592BC7B}"/>
              </a:ext>
            </a:extLst>
          </p:cNvPr>
          <p:cNvPicPr>
            <a:picLocks noGrp="1" noChangeAspect="1"/>
          </p:cNvPicPr>
          <p:nvPr>
            <p:ph idx="1"/>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r="-1" b="9016"/>
          <a:stretch/>
        </p:blipFill>
        <p:spPr>
          <a:xfrm>
            <a:off x="4654297" y="10"/>
            <a:ext cx="7537704" cy="6857990"/>
          </a:xfrm>
          <a:prstGeom prst="rect">
            <a:avLst/>
          </a:prstGeom>
        </p:spPr>
      </p:pic>
      <p:sp>
        <p:nvSpPr>
          <p:cNvPr id="6" name="テキスト ボックス 5">
            <a:extLst>
              <a:ext uri="{FF2B5EF4-FFF2-40B4-BE49-F238E27FC236}">
                <a16:creationId xmlns:a16="http://schemas.microsoft.com/office/drawing/2014/main" id="{553159BB-3548-48D2-A44D-0E6B1E4BA29E}"/>
              </a:ext>
            </a:extLst>
          </p:cNvPr>
          <p:cNvSpPr txBox="1"/>
          <p:nvPr/>
        </p:nvSpPr>
        <p:spPr>
          <a:xfrm>
            <a:off x="9149180" y="6657945"/>
            <a:ext cx="3042821" cy="200055"/>
          </a:xfrm>
          <a:prstGeom prst="rect">
            <a:avLst/>
          </a:prstGeom>
          <a:solidFill>
            <a:srgbClr val="000000"/>
          </a:solidFill>
        </p:spPr>
        <p:txBody>
          <a:bodyPr wrap="none" rtlCol="0">
            <a:spAutoFit/>
          </a:bodyPr>
          <a:lstStyle/>
          <a:p>
            <a:pPr algn="r">
              <a:spcAft>
                <a:spcPts val="600"/>
              </a:spcAft>
            </a:pPr>
            <a:r>
              <a:rPr lang="ja-JP" altLang="en-US" sz="700">
                <a:solidFill>
                  <a:srgbClr val="FFFFFF"/>
                </a:solidFill>
                <a:hlinkClick r:id="rId3" tooltip="http://abrahamcow.hatenablog.com/entry/2015/01/12/100839">
                  <a:extLst>
                    <a:ext uri="{A12FA001-AC4F-418D-AE19-62706E023703}">
                      <ahyp:hlinkClr xmlns:ahyp="http://schemas.microsoft.com/office/drawing/2018/hyperlinkcolor" val="tx"/>
                    </a:ext>
                  </a:extLst>
                </a:hlinkClick>
              </a:rPr>
              <a:t>この写真</a:t>
            </a:r>
            <a:r>
              <a:rPr lang="ja-JP" altLang="en-US" sz="700">
                <a:solidFill>
                  <a:srgbClr val="FFFFFF"/>
                </a:solidFill>
              </a:rPr>
              <a:t> の作成者 不明な作成者 は </a:t>
            </a:r>
            <a:r>
              <a:rPr lang="ja-JP" altLang="en-US" sz="700">
                <a:solidFill>
                  <a:srgbClr val="FFFFFF"/>
                </a:solidFill>
                <a:hlinkClick r:id="rId4" tooltip="https://creativecommons.org/licenses/by/3.0/">
                  <a:extLst>
                    <a:ext uri="{A12FA001-AC4F-418D-AE19-62706E023703}">
                      <ahyp:hlinkClr xmlns:ahyp="http://schemas.microsoft.com/office/drawing/2018/hyperlinkcolor" val="tx"/>
                    </a:ext>
                  </a:extLst>
                </a:hlinkClick>
              </a:rPr>
              <a:t>CC BY</a:t>
            </a:r>
            <a:r>
              <a:rPr lang="ja-JP" altLang="en-US" sz="700">
                <a:solidFill>
                  <a:srgbClr val="FFFFFF"/>
                </a:solidFill>
              </a:rPr>
              <a:t> のライセンスを許諾されています</a:t>
            </a:r>
          </a:p>
        </p:txBody>
      </p:sp>
    </p:spTree>
    <p:extLst>
      <p:ext uri="{BB962C8B-B14F-4D97-AF65-F5344CB8AC3E}">
        <p14:creationId xmlns:p14="http://schemas.microsoft.com/office/powerpoint/2010/main" val="4108311253"/>
      </p:ext>
    </p:extLst>
  </p:cSld>
  <p:clrMapOvr>
    <a:masterClrMapping/>
  </p:clrMapOvr>
  <mc:AlternateContent xmlns:mc="http://schemas.openxmlformats.org/markup-compatibility/2006" xmlns:p14="http://schemas.microsoft.com/office/powerpoint/2010/main">
    <mc:Choice Requires="p14">
      <p:transition spd="med" p14:dur="700" advTm="3049">
        <p:fade/>
      </p:transition>
    </mc:Choice>
    <mc:Fallback xmlns="">
      <p:transition spd="med" advTm="3049">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D2B783EE-0239-4717-BBEA-8C9EAC61C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F2C590CD-0E68-4951-932B-74C54A18B007}"/>
              </a:ext>
            </a:extLst>
          </p:cNvPr>
          <p:cNvSpPr>
            <a:spLocks noGrp="1"/>
          </p:cNvSpPr>
          <p:nvPr>
            <p:ph type="title"/>
          </p:nvPr>
        </p:nvSpPr>
        <p:spPr>
          <a:xfrm>
            <a:off x="838201" y="345810"/>
            <a:ext cx="5120561" cy="1325563"/>
          </a:xfrm>
        </p:spPr>
        <p:txBody>
          <a:bodyPr vert="horz" lIns="91440" tIns="45720" rIns="91440" bIns="45720" rtlCol="0" anchor="ctr">
            <a:normAutofit/>
          </a:bodyPr>
          <a:lstStyle/>
          <a:p>
            <a:r>
              <a:rPr kumimoji="1" lang="ja-JP" altLang="en-US" kern="1200">
                <a:solidFill>
                  <a:schemeClr val="tx1"/>
                </a:solidFill>
                <a:latin typeface="+mj-lt"/>
                <a:ea typeface="+mj-ea"/>
                <a:cs typeface="+mj-cs"/>
              </a:rPr>
              <a:t>次の目標を立てよう</a:t>
            </a:r>
            <a:r>
              <a:rPr kumimoji="1" lang="en-US" altLang="ja-JP" kern="1200">
                <a:solidFill>
                  <a:schemeClr val="tx1"/>
                </a:solidFill>
                <a:latin typeface="+mj-lt"/>
                <a:ea typeface="+mj-ea"/>
                <a:cs typeface="+mj-cs"/>
              </a:rPr>
              <a:t>! </a:t>
            </a:r>
            <a:r>
              <a:rPr kumimoji="1" lang="ja-JP" altLang="en-US" kern="1200">
                <a:solidFill>
                  <a:schemeClr val="tx1"/>
                </a:solidFill>
                <a:latin typeface="+mj-lt"/>
                <a:ea typeface="+mj-ea"/>
                <a:cs typeface="+mj-cs"/>
              </a:rPr>
              <a:t>例</a:t>
            </a:r>
          </a:p>
        </p:txBody>
      </p:sp>
      <p:sp>
        <p:nvSpPr>
          <p:cNvPr id="3" name="コンテンツ プレースホルダー 2">
            <a:extLst>
              <a:ext uri="{FF2B5EF4-FFF2-40B4-BE49-F238E27FC236}">
                <a16:creationId xmlns:a16="http://schemas.microsoft.com/office/drawing/2014/main" id="{8CCB1A81-8C64-4812-B046-6B528CFF9309}"/>
              </a:ext>
            </a:extLst>
          </p:cNvPr>
          <p:cNvSpPr>
            <a:spLocks noGrp="1"/>
          </p:cNvSpPr>
          <p:nvPr>
            <p:ph sz="half" idx="1"/>
          </p:nvPr>
        </p:nvSpPr>
        <p:spPr>
          <a:xfrm>
            <a:off x="838201" y="1825625"/>
            <a:ext cx="5092194" cy="4351338"/>
          </a:xfrm>
        </p:spPr>
        <p:txBody>
          <a:bodyPr vert="horz" lIns="91440" tIns="45720" rIns="91440" bIns="45720" rtlCol="0">
            <a:normAutofit fontScale="85000" lnSpcReduction="20000"/>
          </a:bodyPr>
          <a:lstStyle/>
          <a:p>
            <a:r>
              <a:rPr kumimoji="1" lang="ja-JP" altLang="en-US" dirty="0"/>
              <a:t>自分のやりたいことをする</a:t>
            </a:r>
            <a:endParaRPr kumimoji="1" lang="en-US" altLang="ja-JP" dirty="0"/>
          </a:p>
          <a:p>
            <a:r>
              <a:rPr kumimoji="1" lang="en-US" altLang="ja-JP" dirty="0"/>
              <a:t>Android</a:t>
            </a:r>
            <a:r>
              <a:rPr kumimoji="1" lang="ja-JP" altLang="en-US" dirty="0"/>
              <a:t>アプリを作ったりしたいです</a:t>
            </a:r>
            <a:endParaRPr kumimoji="1" lang="en-US" altLang="ja-JP" dirty="0"/>
          </a:p>
          <a:p>
            <a:endParaRPr lang="en-US" altLang="ja-JP" dirty="0"/>
          </a:p>
          <a:p>
            <a:r>
              <a:rPr kumimoji="1" lang="ja-JP" altLang="en-US" dirty="0"/>
              <a:t>オープンソースのプログラムを自分でカスタマイズしたり見たりする</a:t>
            </a:r>
            <a:endParaRPr kumimoji="1" lang="en-US" altLang="ja-JP" dirty="0"/>
          </a:p>
          <a:p>
            <a:endParaRPr kumimoji="1" lang="en-US" altLang="ja-JP" dirty="0"/>
          </a:p>
          <a:p>
            <a:r>
              <a:rPr kumimoji="1" lang="ja-JP" altLang="en-US" dirty="0"/>
              <a:t>簡単な作品でもいいので</a:t>
            </a:r>
            <a:endParaRPr kumimoji="1" lang="en-US" altLang="ja-JP" dirty="0"/>
          </a:p>
          <a:p>
            <a:r>
              <a:rPr kumimoji="1" lang="ja-JP" altLang="en-US" dirty="0"/>
              <a:t>自分でプログラムを作って最後までやり遂げる努力をする</a:t>
            </a:r>
            <a:endParaRPr kumimoji="1" lang="en-US" altLang="ja-JP" dirty="0"/>
          </a:p>
          <a:p>
            <a:endParaRPr lang="en-US" altLang="ja-JP" dirty="0"/>
          </a:p>
          <a:p>
            <a:r>
              <a:rPr kumimoji="1" lang="en-US" altLang="ja-JP" dirty="0"/>
              <a:t>Ubuntu</a:t>
            </a:r>
            <a:r>
              <a:rPr kumimoji="1" lang="ja-JP" altLang="en-US" dirty="0"/>
              <a:t>・</a:t>
            </a:r>
            <a:r>
              <a:rPr kumimoji="1" lang="en-US" altLang="ja-JP" dirty="0"/>
              <a:t>Linux</a:t>
            </a:r>
            <a:r>
              <a:rPr kumimoji="1" lang="ja-JP" altLang="en-US" dirty="0"/>
              <a:t>と仲良くする</a:t>
            </a:r>
            <a:r>
              <a:rPr kumimoji="1" lang="en-US" altLang="ja-JP" dirty="0"/>
              <a:t>(</a:t>
            </a:r>
            <a:r>
              <a:rPr kumimoji="1" lang="ja-JP" altLang="en-US" dirty="0"/>
              <a:t>可能であれば</a:t>
            </a:r>
            <a:r>
              <a:rPr kumimoji="1" lang="en-US" altLang="ja-JP" dirty="0"/>
              <a:t>)</a:t>
            </a:r>
          </a:p>
        </p:txBody>
      </p:sp>
      <p:sp>
        <p:nvSpPr>
          <p:cNvPr id="17" name="Oval 16">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20569" y="1364732"/>
            <a:ext cx="947488" cy="92178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9" name="図 8" descr="複数のペンギン&#10;&#10;自動的に生成された説明">
            <a:extLst>
              <a:ext uri="{FF2B5EF4-FFF2-40B4-BE49-F238E27FC236}">
                <a16:creationId xmlns:a16="http://schemas.microsoft.com/office/drawing/2014/main" id="{5167B0EC-F103-4B66-B74D-B360CF5A6FE3}"/>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r="-2" b="22509"/>
          <a:stretch/>
        </p:blipFill>
        <p:spPr>
          <a:xfrm>
            <a:off x="7901259" y="2727729"/>
            <a:ext cx="4290741" cy="4130271"/>
          </a:xfrm>
          <a:custGeom>
            <a:avLst/>
            <a:gdLst/>
            <a:ahLst/>
            <a:cxnLst/>
            <a:rect l="l" t="t" r="r" b="b"/>
            <a:pathLst>
              <a:path w="4290741" h="4130271">
                <a:moveTo>
                  <a:pt x="2503809" y="0"/>
                </a:moveTo>
                <a:cubicBezTo>
                  <a:pt x="3157405" y="0"/>
                  <a:pt x="3752509" y="250434"/>
                  <a:pt x="4198398" y="660580"/>
                </a:cubicBezTo>
                <a:lnTo>
                  <a:pt x="4290741" y="751286"/>
                </a:lnTo>
                <a:lnTo>
                  <a:pt x="4290741" y="4130271"/>
                </a:lnTo>
                <a:lnTo>
                  <a:pt x="604508" y="4130271"/>
                </a:lnTo>
                <a:lnTo>
                  <a:pt x="461940" y="3953232"/>
                </a:lnTo>
                <a:cubicBezTo>
                  <a:pt x="171051" y="3544183"/>
                  <a:pt x="0" y="3043971"/>
                  <a:pt x="0" y="2503809"/>
                </a:cubicBezTo>
                <a:cubicBezTo>
                  <a:pt x="0" y="1120992"/>
                  <a:pt x="1120992" y="0"/>
                  <a:pt x="2503809" y="0"/>
                </a:cubicBezTo>
                <a:close/>
              </a:path>
            </a:pathLst>
          </a:custGeom>
        </p:spPr>
      </p:pic>
      <p:sp>
        <p:nvSpPr>
          <p:cNvPr id="19" name="Arc 18">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4759070" flipV="1">
            <a:off x="6034138" y="-673140"/>
            <a:ext cx="4021193" cy="4021193"/>
          </a:xfrm>
          <a:prstGeom prst="arc">
            <a:avLst>
              <a:gd name="adj1" fmla="val 16200000"/>
              <a:gd name="adj2" fmla="val 20093138"/>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pic>
        <p:nvPicPr>
          <p:cNvPr id="6" name="コンテンツ プレースホルダー 5" descr="鳥, 動物, フェンス, 座る が含まれている画像&#10;&#10;自動的に生成された説明">
            <a:extLst>
              <a:ext uri="{FF2B5EF4-FFF2-40B4-BE49-F238E27FC236}">
                <a16:creationId xmlns:a16="http://schemas.microsoft.com/office/drawing/2014/main" id="{C873045A-ADB7-4756-A091-67C65875AA58}"/>
              </a:ext>
            </a:extLst>
          </p:cNvPr>
          <p:cNvPicPr>
            <a:picLocks noGrp="1" noChangeAspect="1"/>
          </p:cNvPicPr>
          <p:nvPr>
            <p:ph sz="half" idx="2"/>
          </p:nvPr>
        </p:nvPicPr>
        <p:blipFill rotWithShape="1">
          <a:blip r:embed="rId4">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l="10046" r="2199" b="-4"/>
          <a:stretch/>
        </p:blipFill>
        <p:spPr>
          <a:xfrm>
            <a:off x="6261607" y="1"/>
            <a:ext cx="3519312" cy="3007909"/>
          </a:xfrm>
          <a:custGeom>
            <a:avLst/>
            <a:gdLst/>
            <a:ahLst/>
            <a:cxnLst/>
            <a:rect l="l" t="t" r="r" b="b"/>
            <a:pathLst>
              <a:path w="3519312" h="3007909">
                <a:moveTo>
                  <a:pt x="519780" y="0"/>
                </a:moveTo>
                <a:lnTo>
                  <a:pt x="2999532" y="0"/>
                </a:lnTo>
                <a:lnTo>
                  <a:pt x="3003921" y="3989"/>
                </a:lnTo>
                <a:cubicBezTo>
                  <a:pt x="3322356" y="322424"/>
                  <a:pt x="3519312" y="762338"/>
                  <a:pt x="3519312" y="1248253"/>
                </a:cubicBezTo>
                <a:cubicBezTo>
                  <a:pt x="3519312" y="2220084"/>
                  <a:pt x="2731487" y="3007909"/>
                  <a:pt x="1759656" y="3007909"/>
                </a:cubicBezTo>
                <a:cubicBezTo>
                  <a:pt x="787826" y="3007909"/>
                  <a:pt x="0" y="2220084"/>
                  <a:pt x="0" y="1248253"/>
                </a:cubicBezTo>
                <a:cubicBezTo>
                  <a:pt x="0" y="762338"/>
                  <a:pt x="196957" y="322424"/>
                  <a:pt x="515392" y="3989"/>
                </a:cubicBezTo>
                <a:close/>
              </a:path>
            </a:pathLst>
          </a:custGeom>
        </p:spPr>
      </p:pic>
      <p:sp>
        <p:nvSpPr>
          <p:cNvPr id="7" name="テキスト ボックス 6">
            <a:extLst>
              <a:ext uri="{FF2B5EF4-FFF2-40B4-BE49-F238E27FC236}">
                <a16:creationId xmlns:a16="http://schemas.microsoft.com/office/drawing/2014/main" id="{F4089029-9DCF-4C44-A7D4-B3BDC15D8992}"/>
              </a:ext>
            </a:extLst>
          </p:cNvPr>
          <p:cNvSpPr txBox="1"/>
          <p:nvPr/>
        </p:nvSpPr>
        <p:spPr>
          <a:xfrm>
            <a:off x="9028955" y="6870700"/>
            <a:ext cx="3163045" cy="200055"/>
          </a:xfrm>
          <a:prstGeom prst="rect">
            <a:avLst/>
          </a:prstGeom>
          <a:solidFill>
            <a:srgbClr val="000000"/>
          </a:solidFill>
        </p:spPr>
        <p:txBody>
          <a:bodyPr wrap="none" rtlCol="0">
            <a:spAutoFit/>
          </a:bodyPr>
          <a:lstStyle/>
          <a:p>
            <a:pPr algn="r">
              <a:spcAft>
                <a:spcPts val="600"/>
              </a:spcAft>
            </a:pPr>
            <a:r>
              <a:rPr lang="ja-JP" altLang="en-US" sz="700">
                <a:solidFill>
                  <a:srgbClr val="FFFFFF"/>
                </a:solidFill>
                <a:hlinkClick r:id="rId5" tooltip="http://africanparrot.blog39.fc2.com/blog-date-20100515.html">
                  <a:extLst>
                    <a:ext uri="{A12FA001-AC4F-418D-AE19-62706E023703}">
                      <ahyp:hlinkClr xmlns:ahyp="http://schemas.microsoft.com/office/drawing/2018/hyperlinkcolor" val="tx"/>
                    </a:ext>
                  </a:extLst>
                </a:hlinkClick>
              </a:rPr>
              <a:t>この写真</a:t>
            </a:r>
            <a:r>
              <a:rPr lang="ja-JP" altLang="en-US" sz="700">
                <a:solidFill>
                  <a:srgbClr val="FFFFFF"/>
                </a:solidFill>
              </a:rPr>
              <a:t> の作成者 不明な作成者 は </a:t>
            </a:r>
            <a:r>
              <a:rPr lang="ja-JP" altLang="en-US" sz="700">
                <a:solidFill>
                  <a:srgbClr val="FFFFFF"/>
                </a:solidFill>
                <a:hlinkClick r:id="rId6" tooltip="https://creativecommons.org/licenses/by-sa/3.0/">
                  <a:extLst>
                    <a:ext uri="{A12FA001-AC4F-418D-AE19-62706E023703}">
                      <ahyp:hlinkClr xmlns:ahyp="http://schemas.microsoft.com/office/drawing/2018/hyperlinkcolor" val="tx"/>
                    </a:ext>
                  </a:extLst>
                </a:hlinkClick>
              </a:rPr>
              <a:t>CC BY-SA</a:t>
            </a:r>
            <a:r>
              <a:rPr lang="ja-JP" altLang="en-US" sz="700">
                <a:solidFill>
                  <a:srgbClr val="FFFFFF"/>
                </a:solidFill>
              </a:rPr>
              <a:t> のライセンスを許諾されています</a:t>
            </a:r>
          </a:p>
        </p:txBody>
      </p:sp>
      <p:sp>
        <p:nvSpPr>
          <p:cNvPr id="10" name="テキスト ボックス 9">
            <a:extLst>
              <a:ext uri="{FF2B5EF4-FFF2-40B4-BE49-F238E27FC236}">
                <a16:creationId xmlns:a16="http://schemas.microsoft.com/office/drawing/2014/main" id="{371C8937-29B3-4EA6-B7EF-0E1EB0E4CAA7}"/>
              </a:ext>
            </a:extLst>
          </p:cNvPr>
          <p:cNvSpPr txBox="1"/>
          <p:nvPr/>
        </p:nvSpPr>
        <p:spPr>
          <a:xfrm>
            <a:off x="5853210" y="6870700"/>
            <a:ext cx="3163045" cy="200055"/>
          </a:xfrm>
          <a:prstGeom prst="rect">
            <a:avLst/>
          </a:prstGeom>
          <a:solidFill>
            <a:srgbClr val="000000"/>
          </a:solidFill>
        </p:spPr>
        <p:txBody>
          <a:bodyPr wrap="none" rtlCol="0">
            <a:spAutoFit/>
          </a:bodyPr>
          <a:lstStyle/>
          <a:p>
            <a:pPr algn="r">
              <a:spcAft>
                <a:spcPts val="600"/>
              </a:spcAft>
            </a:pPr>
            <a:r>
              <a:rPr lang="ja-JP" altLang="en-US" sz="700">
                <a:solidFill>
                  <a:srgbClr val="FFFFFF"/>
                </a:solidFill>
                <a:hlinkClick r:id="rId3" tooltip="http://ja.wikipedia.org/wiki/%E3%83%9A%E3%83%B3%E3%82%AE%E3%83%B3">
                  <a:extLst>
                    <a:ext uri="{A12FA001-AC4F-418D-AE19-62706E023703}">
                      <ahyp:hlinkClr xmlns:ahyp="http://schemas.microsoft.com/office/drawing/2018/hyperlinkcolor" val="tx"/>
                    </a:ext>
                  </a:extLst>
                </a:hlinkClick>
              </a:rPr>
              <a:t>この写真</a:t>
            </a:r>
            <a:r>
              <a:rPr lang="ja-JP" altLang="en-US" sz="700">
                <a:solidFill>
                  <a:srgbClr val="FFFFFF"/>
                </a:solidFill>
              </a:rPr>
              <a:t> の作成者 不明な作成者 は </a:t>
            </a:r>
            <a:r>
              <a:rPr lang="ja-JP" altLang="en-US" sz="700">
                <a:solidFill>
                  <a:srgbClr val="FFFFFF"/>
                </a:solidFill>
                <a:hlinkClick r:id="rId6" tooltip="https://creativecommons.org/licenses/by-sa/3.0/">
                  <a:extLst>
                    <a:ext uri="{A12FA001-AC4F-418D-AE19-62706E023703}">
                      <ahyp:hlinkClr xmlns:ahyp="http://schemas.microsoft.com/office/drawing/2018/hyperlinkcolor" val="tx"/>
                    </a:ext>
                  </a:extLst>
                </a:hlinkClick>
              </a:rPr>
              <a:t>CC BY-SA</a:t>
            </a:r>
            <a:r>
              <a:rPr lang="ja-JP" altLang="en-US" sz="700">
                <a:solidFill>
                  <a:srgbClr val="FFFFFF"/>
                </a:solidFill>
              </a:rPr>
              <a:t> のライセンスを許諾されています</a:t>
            </a:r>
          </a:p>
        </p:txBody>
      </p:sp>
    </p:spTree>
    <p:extLst>
      <p:ext uri="{BB962C8B-B14F-4D97-AF65-F5344CB8AC3E}">
        <p14:creationId xmlns:p14="http://schemas.microsoft.com/office/powerpoint/2010/main" val="2511262554"/>
      </p:ext>
    </p:extLst>
  </p:cSld>
  <p:clrMapOvr>
    <a:masterClrMapping/>
  </p:clrMapOvr>
  <mc:AlternateContent xmlns:mc="http://schemas.openxmlformats.org/markup-compatibility/2006" xmlns:p14="http://schemas.microsoft.com/office/powerpoint/2010/main">
    <mc:Choice Requires="p14">
      <p:transition spd="med" p14:dur="700" advTm="113802">
        <p:fade/>
      </p:transition>
    </mc:Choice>
    <mc:Fallback xmlns="">
      <p:transition spd="med" advTm="113802">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1B3821-AD61-4A2E-86E0-200092181DE2}"/>
              </a:ext>
            </a:extLst>
          </p:cNvPr>
          <p:cNvSpPr>
            <a:spLocks noGrp="1"/>
          </p:cNvSpPr>
          <p:nvPr>
            <p:ph type="title"/>
          </p:nvPr>
        </p:nvSpPr>
        <p:spPr>
          <a:xfrm>
            <a:off x="838200" y="2449564"/>
            <a:ext cx="10515600" cy="1325563"/>
          </a:xfrm>
        </p:spPr>
        <p:txBody>
          <a:bodyPr/>
          <a:lstStyle/>
          <a:p>
            <a:pPr algn="ctr"/>
            <a:r>
              <a:rPr kumimoji="1" lang="ja-JP" altLang="en-US" dirty="0"/>
              <a:t>ここからおまけのお話</a:t>
            </a:r>
          </a:p>
        </p:txBody>
      </p:sp>
    </p:spTree>
    <p:extLst>
      <p:ext uri="{BB962C8B-B14F-4D97-AF65-F5344CB8AC3E}">
        <p14:creationId xmlns:p14="http://schemas.microsoft.com/office/powerpoint/2010/main" val="1212646168"/>
      </p:ext>
    </p:extLst>
  </p:cSld>
  <p:clrMapOvr>
    <a:masterClrMapping/>
  </p:clrMapOvr>
  <mc:AlternateContent xmlns:mc="http://schemas.openxmlformats.org/markup-compatibility/2006" xmlns:p14="http://schemas.microsoft.com/office/powerpoint/2010/main">
    <mc:Choice Requires="p14">
      <p:transition spd="med" p14:dur="700" advTm="6859">
        <p:fade/>
      </p:transition>
    </mc:Choice>
    <mc:Fallback xmlns="">
      <p:transition spd="med" advTm="6859">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EE56CD1-D6F2-44D2-B2DD-4CBD9673C6F9}"/>
              </a:ext>
            </a:extLst>
          </p:cNvPr>
          <p:cNvSpPr>
            <a:spLocks noGrp="1"/>
          </p:cNvSpPr>
          <p:nvPr>
            <p:ph type="title"/>
          </p:nvPr>
        </p:nvSpPr>
        <p:spPr/>
        <p:txBody>
          <a:bodyPr>
            <a:normAutofit fontScale="90000"/>
          </a:bodyPr>
          <a:lstStyle/>
          <a:p>
            <a:r>
              <a:rPr kumimoji="1" lang="ja-JP" altLang="en-US"/>
              <a:t>自信もあまりなく、</a:t>
            </a:r>
            <a:r>
              <a:rPr kumimoji="1" lang="ja-JP" altLang="en-US" dirty="0"/>
              <a:t>メンタルが弱い のーりが安心して</a:t>
            </a:r>
            <a:r>
              <a:rPr kumimoji="1" lang="en-US" altLang="ja-JP" dirty="0"/>
              <a:t>1</a:t>
            </a:r>
            <a:r>
              <a:rPr kumimoji="1" lang="ja-JP" altLang="en-US" dirty="0"/>
              <a:t>つ成果物を出せたのはどぉしてなの</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792D3A28-3435-4C02-A59A-14F51F09AD2E}"/>
              </a:ext>
            </a:extLst>
          </p:cNvPr>
          <p:cNvSpPr>
            <a:spLocks noGrp="1"/>
          </p:cNvSpPr>
          <p:nvPr>
            <p:ph idx="1"/>
          </p:nvPr>
        </p:nvSpPr>
        <p:spPr/>
        <p:txBody>
          <a:bodyPr>
            <a:normAutofit fontScale="92500" lnSpcReduction="10000"/>
          </a:bodyPr>
          <a:lstStyle/>
          <a:p>
            <a:r>
              <a:rPr kumimoji="1" lang="ja-JP" altLang="en-US" dirty="0"/>
              <a:t>なぜか知らないけど、</a:t>
            </a:r>
            <a:endParaRPr kumimoji="1" lang="en-US" altLang="ja-JP" dirty="0"/>
          </a:p>
          <a:p>
            <a:r>
              <a:rPr kumimoji="1" lang="ja-JP" altLang="en-US" dirty="0"/>
              <a:t>どうやらのーりは昔からよくネットで知らない変な人からいきなりマウンティングされたり、バカにする標的にされやすいみたいです。</a:t>
            </a:r>
            <a:r>
              <a:rPr kumimoji="1" lang="en-US" altLang="ja-JP" dirty="0"/>
              <a:t>(</a:t>
            </a:r>
            <a:r>
              <a:rPr kumimoji="1" lang="ja-JP" altLang="en-US" dirty="0"/>
              <a:t>謎</a:t>
            </a:r>
            <a:r>
              <a:rPr kumimoji="1" lang="en-US" altLang="ja-JP" dirty="0"/>
              <a:t>)</a:t>
            </a:r>
          </a:p>
          <a:p>
            <a:endParaRPr lang="en-US" altLang="ja-JP" dirty="0"/>
          </a:p>
          <a:p>
            <a:r>
              <a:rPr kumimoji="1" lang="en-US" altLang="ja-JP" dirty="0"/>
              <a:t>2~3</a:t>
            </a:r>
            <a:r>
              <a:rPr kumimoji="1" lang="ja-JP" altLang="en-US" dirty="0"/>
              <a:t>年前に</a:t>
            </a:r>
            <a:r>
              <a:rPr kumimoji="1" lang="en-US" altLang="ja-JP" dirty="0"/>
              <a:t>Java</a:t>
            </a:r>
            <a:r>
              <a:rPr kumimoji="1" lang="ja-JP" altLang="en-US" dirty="0"/>
              <a:t>で</a:t>
            </a:r>
            <a:r>
              <a:rPr kumimoji="1" lang="en-US" altLang="ja-JP" dirty="0"/>
              <a:t>Java</a:t>
            </a:r>
            <a:r>
              <a:rPr kumimoji="1" lang="ja-JP" altLang="en-US" dirty="0"/>
              <a:t>魂込めて頑張って作った作品をニコニコ動画に</a:t>
            </a:r>
            <a:endParaRPr kumimoji="1" lang="en-US" altLang="ja-JP" dirty="0"/>
          </a:p>
          <a:p>
            <a:r>
              <a:rPr kumimoji="1" lang="ja-JP" altLang="en-US" dirty="0"/>
              <a:t>上げたところ</a:t>
            </a:r>
            <a:r>
              <a:rPr kumimoji="1" lang="en-US" altLang="ja-JP" dirty="0"/>
              <a:t>…</a:t>
            </a:r>
          </a:p>
          <a:p>
            <a:r>
              <a:rPr lang="en-US" altLang="ja-JP" sz="1600" dirty="0"/>
              <a:t>(</a:t>
            </a:r>
            <a:r>
              <a:rPr lang="ja-JP" altLang="en-US" sz="1600" dirty="0"/>
              <a:t>思ってたのと違う</a:t>
            </a:r>
            <a:r>
              <a:rPr lang="en-US" altLang="ja-JP" sz="1600" dirty="0"/>
              <a:t>!!</a:t>
            </a:r>
            <a:r>
              <a:rPr lang="ja-JP" altLang="en-US" sz="1600" dirty="0"/>
              <a:t>　</a:t>
            </a:r>
            <a:r>
              <a:rPr lang="en-US" altLang="ja-JP" sz="1000" dirty="0"/>
              <a:t>Java</a:t>
            </a:r>
            <a:r>
              <a:rPr lang="ja-JP" altLang="en-US" sz="1000" dirty="0"/>
              <a:t>はちょっと</a:t>
            </a:r>
            <a:r>
              <a:rPr lang="en-US" altLang="ja-JP" sz="1000" dirty="0"/>
              <a:t>…</a:t>
            </a:r>
            <a:r>
              <a:rPr lang="ja-JP" altLang="en-US" sz="1000" dirty="0"/>
              <a:t>  </a:t>
            </a:r>
            <a:r>
              <a:rPr lang="ja-JP" altLang="en-US" sz="1600" dirty="0"/>
              <a:t>こんなのいらなーい</a:t>
            </a:r>
            <a:r>
              <a:rPr lang="en-US" altLang="ja-JP" sz="1600" dirty="0"/>
              <a:t> </a:t>
            </a:r>
            <a:r>
              <a:rPr lang="ja-JP" altLang="en-US" sz="1600" dirty="0"/>
              <a:t>きらーい タイピング遅い</a:t>
            </a:r>
            <a:r>
              <a:rPr lang="en-US" altLang="ja-JP" sz="1600" dirty="0"/>
              <a:t>!! </a:t>
            </a:r>
            <a:r>
              <a:rPr lang="ja-JP" altLang="en-US" sz="1600" dirty="0"/>
              <a:t>あんたプログラミング向いてないよ</a:t>
            </a:r>
            <a:r>
              <a:rPr lang="en-US" altLang="ja-JP" sz="1600" dirty="0"/>
              <a:t>)</a:t>
            </a:r>
            <a:r>
              <a:rPr lang="ja-JP" altLang="en-US" sz="1600" dirty="0"/>
              <a:t>とかいろいろ </a:t>
            </a:r>
            <a:endParaRPr lang="en-US" altLang="ja-JP" sz="1600" dirty="0"/>
          </a:p>
          <a:p>
            <a:endParaRPr lang="en-US" altLang="ja-JP" sz="1600" dirty="0"/>
          </a:p>
          <a:p>
            <a:r>
              <a:rPr lang="en-US" altLang="ja-JP" sz="3200" dirty="0">
                <a:sym typeface="Wingdings" panose="05000000000000000000" pitchFamily="2" charset="2"/>
              </a:rPr>
              <a:t></a:t>
            </a:r>
            <a:r>
              <a:rPr lang="en-US" altLang="ja-JP" sz="3200" dirty="0"/>
              <a:t>…</a:t>
            </a:r>
            <a:r>
              <a:rPr lang="ja-JP" altLang="en-US" sz="3200" dirty="0"/>
              <a:t>と、めちゃくちゃにマウンティングされてのーりは何年も戦闘不能に</a:t>
            </a:r>
            <a:r>
              <a:rPr lang="en-US" altLang="ja-JP" sz="3200" dirty="0"/>
              <a:t>!!(</a:t>
            </a:r>
            <a:r>
              <a:rPr lang="ja-JP" altLang="en-US" sz="3200" dirty="0"/>
              <a:t>全然進捗を出せない時期があった</a:t>
            </a:r>
            <a:r>
              <a:rPr lang="en-US" altLang="ja-JP" sz="3200" dirty="0"/>
              <a:t>)</a:t>
            </a:r>
            <a:r>
              <a:rPr lang="en-US" altLang="ja-JP" sz="3200" dirty="0">
                <a:sym typeface="Wingdings" panose="05000000000000000000" pitchFamily="2" charset="2"/>
              </a:rPr>
              <a:t></a:t>
            </a:r>
            <a:endParaRPr lang="en-US" altLang="ja-JP" sz="3200" dirty="0"/>
          </a:p>
        </p:txBody>
      </p:sp>
    </p:spTree>
    <p:extLst>
      <p:ext uri="{BB962C8B-B14F-4D97-AF65-F5344CB8AC3E}">
        <p14:creationId xmlns:p14="http://schemas.microsoft.com/office/powerpoint/2010/main" val="3576888424"/>
      </p:ext>
    </p:extLst>
  </p:cSld>
  <p:clrMapOvr>
    <a:masterClrMapping/>
  </p:clrMapOvr>
  <mc:AlternateContent xmlns:mc="http://schemas.openxmlformats.org/markup-compatibility/2006" xmlns:p14="http://schemas.microsoft.com/office/powerpoint/2010/main">
    <mc:Choice Requires="p14">
      <p:transition spd="med" p14:dur="700" advTm="57245">
        <p:fade/>
      </p:transition>
    </mc:Choice>
    <mc:Fallback xmlns="">
      <p:transition spd="med" advTm="57245">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679D4D-15A0-45F3-AB22-7F9A549A6E6F}"/>
              </a:ext>
            </a:extLst>
          </p:cNvPr>
          <p:cNvSpPr>
            <a:spLocks noGrp="1"/>
          </p:cNvSpPr>
          <p:nvPr>
            <p:ph type="title"/>
          </p:nvPr>
        </p:nvSpPr>
        <p:spPr>
          <a:xfrm>
            <a:off x="6417733" y="490537"/>
            <a:ext cx="5291663" cy="1628775"/>
          </a:xfrm>
        </p:spPr>
        <p:txBody>
          <a:bodyPr anchor="b">
            <a:normAutofit/>
          </a:bodyPr>
          <a:lstStyle/>
          <a:p>
            <a:r>
              <a:rPr kumimoji="1" lang="en-US" altLang="ja-JP" sz="3700" dirty="0">
                <a:sym typeface="Wingdings" panose="05000000000000000000" pitchFamily="2" charset="2"/>
              </a:rPr>
              <a:t></a:t>
            </a:r>
            <a:r>
              <a:rPr kumimoji="1" lang="ja-JP" altLang="en-US" sz="3700" dirty="0"/>
              <a:t>こういう変なのは相手にしないことが大事</a:t>
            </a:r>
          </a:p>
        </p:txBody>
      </p:sp>
      <p:pic>
        <p:nvPicPr>
          <p:cNvPr id="5" name="図 4" descr="挿絵 が含まれている画像&#10;&#10;自動的に生成された説明">
            <a:extLst>
              <a:ext uri="{FF2B5EF4-FFF2-40B4-BE49-F238E27FC236}">
                <a16:creationId xmlns:a16="http://schemas.microsoft.com/office/drawing/2014/main" id="{26A210CE-0D3C-4DC0-98C1-EC189F77A067}"/>
              </a:ext>
            </a:extLst>
          </p:cNvPr>
          <p:cNvPicPr>
            <a:picLocks noChangeAspect="1"/>
          </p:cNvPicPr>
          <p:nvPr/>
        </p:nvPicPr>
        <p:blipFill rotWithShape="1">
          <a:blip r:embed="rId2">
            <a:extLst>
              <a:ext uri="{28A0092B-C50C-407E-A947-70E740481C1C}">
                <a14:useLocalDpi xmlns:a14="http://schemas.microsoft.com/office/drawing/2010/main" val="0"/>
              </a:ext>
            </a:extLst>
          </a:blip>
          <a:srcRect l="2662" r="3749"/>
          <a:stretch/>
        </p:blipFill>
        <p:spPr>
          <a:xfrm>
            <a:off x="2" y="1587"/>
            <a:ext cx="6095999" cy="6856413"/>
          </a:xfrm>
          <a:custGeom>
            <a:avLst/>
            <a:gdLst/>
            <a:ahLst/>
            <a:cxnLst/>
            <a:rect l="l" t="t" r="r" b="b"/>
            <a:pathLst>
              <a:path w="6649908" h="6856413">
                <a:moveTo>
                  <a:pt x="0" y="0"/>
                </a:moveTo>
                <a:lnTo>
                  <a:pt x="6559859" y="0"/>
                </a:lnTo>
                <a:lnTo>
                  <a:pt x="6572145" y="79394"/>
                </a:lnTo>
                <a:cubicBezTo>
                  <a:pt x="6857782" y="2230562"/>
                  <a:pt x="6243159" y="4473353"/>
                  <a:pt x="6528796" y="6624522"/>
                </a:cubicBezTo>
                <a:lnTo>
                  <a:pt x="6564680" y="6856413"/>
                </a:lnTo>
                <a:lnTo>
                  <a:pt x="0" y="6856413"/>
                </a:lnTo>
                <a:close/>
              </a:path>
            </a:pathLst>
          </a:custGeom>
        </p:spPr>
      </p:pic>
      <p:sp>
        <p:nvSpPr>
          <p:cNvPr id="3" name="コンテンツ プレースホルダー 2">
            <a:extLst>
              <a:ext uri="{FF2B5EF4-FFF2-40B4-BE49-F238E27FC236}">
                <a16:creationId xmlns:a16="http://schemas.microsoft.com/office/drawing/2014/main" id="{19F6F97C-8977-4D56-A210-F4BE6A51F08C}"/>
              </a:ext>
            </a:extLst>
          </p:cNvPr>
          <p:cNvSpPr>
            <a:spLocks noGrp="1"/>
          </p:cNvSpPr>
          <p:nvPr>
            <p:ph idx="1"/>
          </p:nvPr>
        </p:nvSpPr>
        <p:spPr>
          <a:xfrm>
            <a:off x="6417734" y="2614612"/>
            <a:ext cx="5291663" cy="3752849"/>
          </a:xfrm>
        </p:spPr>
        <p:txBody>
          <a:bodyPr>
            <a:normAutofit/>
          </a:bodyPr>
          <a:lstStyle/>
          <a:p>
            <a:r>
              <a:rPr kumimoji="1" lang="ja-JP" altLang="en-US" sz="1800" dirty="0"/>
              <a:t>アンチを刺激すると悪化します。</a:t>
            </a:r>
            <a:r>
              <a:rPr kumimoji="1" lang="en-US" altLang="ja-JP" sz="1800" dirty="0"/>
              <a:t>(</a:t>
            </a:r>
            <a:r>
              <a:rPr kumimoji="1" lang="ja-JP" altLang="en-US" sz="1800" dirty="0"/>
              <a:t>当たり前のこと</a:t>
            </a:r>
            <a:r>
              <a:rPr kumimoji="1" lang="en-US" altLang="ja-JP" sz="1800" dirty="0"/>
              <a:t>)</a:t>
            </a:r>
          </a:p>
          <a:p>
            <a:endParaRPr kumimoji="1" lang="en-US" altLang="ja-JP" sz="1800" dirty="0"/>
          </a:p>
          <a:p>
            <a:r>
              <a:rPr kumimoji="1" lang="ja-JP" altLang="en-US" sz="1800" dirty="0"/>
              <a:t>無視が大事</a:t>
            </a:r>
            <a:r>
              <a:rPr kumimoji="1" lang="en-US" altLang="ja-JP" sz="1800" dirty="0"/>
              <a:t>(</a:t>
            </a:r>
            <a:r>
              <a:rPr kumimoji="1" lang="ja-JP" altLang="en-US" sz="1800" dirty="0"/>
              <a:t>わかっているけど、のーりは書かれたことを深く考えすぎて何年も自分を責めていたときがあった</a:t>
            </a:r>
            <a:r>
              <a:rPr kumimoji="1" lang="en-US" altLang="ja-JP" sz="1800" dirty="0"/>
              <a:t>)</a:t>
            </a:r>
          </a:p>
          <a:p>
            <a:endParaRPr lang="en-US" altLang="ja-JP" sz="1800" dirty="0"/>
          </a:p>
          <a:p>
            <a:r>
              <a:rPr kumimoji="1" lang="ja-JP" altLang="en-US" sz="1800" dirty="0"/>
              <a:t>いきなり知らない人から、「○○が変」「こんなのいらない」「ココの構造がおかしい」と言ってくるのは気にしないこと</a:t>
            </a:r>
            <a:r>
              <a:rPr kumimoji="1" lang="en-US" altLang="ja-JP" sz="1800" dirty="0">
                <a:sym typeface="Wingdings" panose="05000000000000000000" pitchFamily="2" charset="2"/>
              </a:rPr>
              <a:t></a:t>
            </a:r>
            <a:endParaRPr kumimoji="1" lang="en-US" altLang="ja-JP" sz="1800" dirty="0"/>
          </a:p>
        </p:txBody>
      </p:sp>
    </p:spTree>
    <p:extLst>
      <p:ext uri="{BB962C8B-B14F-4D97-AF65-F5344CB8AC3E}">
        <p14:creationId xmlns:p14="http://schemas.microsoft.com/office/powerpoint/2010/main" val="33740431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ADAD7D-1084-4B31-AA15-734FCCE02631}"/>
              </a:ext>
            </a:extLst>
          </p:cNvPr>
          <p:cNvSpPr>
            <a:spLocks noGrp="1"/>
          </p:cNvSpPr>
          <p:nvPr>
            <p:ph type="title"/>
          </p:nvPr>
        </p:nvSpPr>
        <p:spPr>
          <a:xfrm>
            <a:off x="936523" y="2766218"/>
            <a:ext cx="10515600" cy="1325563"/>
          </a:xfrm>
        </p:spPr>
        <p:txBody>
          <a:bodyPr>
            <a:normAutofit fontScale="90000"/>
          </a:bodyPr>
          <a:lstStyle/>
          <a:p>
            <a:pPr algn="ctr"/>
            <a:r>
              <a:rPr kumimoji="1" lang="ja-JP" altLang="en-US" dirty="0"/>
              <a:t>「「「そんなことわかっているけど、</a:t>
            </a:r>
            <a:br>
              <a:rPr kumimoji="1" lang="en-US" altLang="ja-JP" dirty="0"/>
            </a:br>
            <a:r>
              <a:rPr kumimoji="1" lang="ja-JP" altLang="en-US" dirty="0"/>
              <a:t>完全に追い詰められて</a:t>
            </a:r>
            <a:br>
              <a:rPr kumimoji="1" lang="en-US" altLang="ja-JP" dirty="0"/>
            </a:br>
            <a:r>
              <a:rPr kumimoji="1" lang="ja-JP" altLang="en-US" dirty="0"/>
              <a:t>いる救世主現る</a:t>
            </a:r>
            <a:r>
              <a:rPr kumimoji="1" lang="en-US" altLang="ja-JP" dirty="0"/>
              <a:t>!!!</a:t>
            </a:r>
            <a:r>
              <a:rPr kumimoji="1" lang="ja-JP" altLang="en-US" dirty="0"/>
              <a:t>」」」</a:t>
            </a:r>
            <a:br>
              <a:rPr kumimoji="1" lang="en-US" altLang="ja-JP" dirty="0"/>
            </a:br>
            <a:endParaRPr kumimoji="1" lang="ja-JP" altLang="en-US" dirty="0"/>
          </a:p>
        </p:txBody>
      </p:sp>
    </p:spTree>
    <p:extLst>
      <p:ext uri="{BB962C8B-B14F-4D97-AF65-F5344CB8AC3E}">
        <p14:creationId xmlns:p14="http://schemas.microsoft.com/office/powerpoint/2010/main" val="785311497"/>
      </p:ext>
    </p:extLst>
  </p:cSld>
  <p:clrMapOvr>
    <a:masterClrMapping/>
  </p:clrMapOvr>
  <mc:AlternateContent xmlns:mc="http://schemas.openxmlformats.org/markup-compatibility/2006" xmlns:p14="http://schemas.microsoft.com/office/powerpoint/2010/main">
    <mc:Choice Requires="p14">
      <p:transition spd="med" p14:dur="700" advTm="5322">
        <p:fade/>
      </p:transition>
    </mc:Choice>
    <mc:Fallback xmlns="">
      <p:transition spd="med" advTm="5322">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F4F178-B1DB-49B4-AF35-A1E451F6CF03}"/>
              </a:ext>
            </a:extLst>
          </p:cNvPr>
          <p:cNvSpPr>
            <a:spLocks noGrp="1"/>
          </p:cNvSpPr>
          <p:nvPr>
            <p:ph type="title"/>
          </p:nvPr>
        </p:nvSpPr>
        <p:spPr/>
        <p:txBody>
          <a:bodyPr/>
          <a:lstStyle/>
          <a:p>
            <a:r>
              <a:rPr kumimoji="1" lang="ja-JP" altLang="en-US" dirty="0"/>
              <a:t>弱くて何が悪い</a:t>
            </a:r>
            <a:r>
              <a:rPr kumimoji="1" lang="en-US" altLang="ja-JP" dirty="0"/>
              <a:t>! </a:t>
            </a:r>
            <a:r>
              <a:rPr kumimoji="1" lang="ja-JP" altLang="en-US" dirty="0"/>
              <a:t>豆腐メンタルのまま創作を続ける方法</a:t>
            </a:r>
          </a:p>
        </p:txBody>
      </p:sp>
      <p:sp>
        <p:nvSpPr>
          <p:cNvPr id="3" name="コンテンツ プレースホルダー 2">
            <a:extLst>
              <a:ext uri="{FF2B5EF4-FFF2-40B4-BE49-F238E27FC236}">
                <a16:creationId xmlns:a16="http://schemas.microsoft.com/office/drawing/2014/main" id="{E515333F-132D-4BE0-BE6A-70923612648D}"/>
              </a:ext>
            </a:extLst>
          </p:cNvPr>
          <p:cNvSpPr>
            <a:spLocks noGrp="1"/>
          </p:cNvSpPr>
          <p:nvPr>
            <p:ph idx="1"/>
          </p:nvPr>
        </p:nvSpPr>
        <p:spPr/>
        <p:txBody>
          <a:bodyPr>
            <a:normAutofit/>
          </a:bodyPr>
          <a:lstStyle/>
          <a:p>
            <a:r>
              <a:rPr lang="en-US" altLang="ja-JP" dirty="0">
                <a:hlinkClick r:id="rId2"/>
              </a:rPr>
              <a:t>https://kakuyomu.jp/works/1177354054884317430/episodes/1177354054884412287</a:t>
            </a:r>
            <a:r>
              <a:rPr lang="ja-JP" altLang="en-US" dirty="0"/>
              <a:t>　より</a:t>
            </a:r>
            <a:endParaRPr lang="en-US" altLang="ja-JP" dirty="0"/>
          </a:p>
          <a:p>
            <a:endParaRPr kumimoji="1" lang="en-US" altLang="ja-JP" dirty="0"/>
          </a:p>
          <a:p>
            <a:r>
              <a:rPr kumimoji="1" lang="ja-JP" altLang="en-US" dirty="0"/>
              <a:t>同じような経験をしている人がいた</a:t>
            </a:r>
            <a:r>
              <a:rPr kumimoji="1" lang="en-US" altLang="ja-JP" dirty="0"/>
              <a:t>!</a:t>
            </a:r>
          </a:p>
          <a:p>
            <a:r>
              <a:rPr kumimoji="1" lang="ja-JP" altLang="en-US" dirty="0"/>
              <a:t>このテキストには自称辛口なコメントからの予防からメンタルの回復法が書いてある</a:t>
            </a:r>
            <a:r>
              <a:rPr kumimoji="1" lang="en-US" altLang="ja-JP" dirty="0"/>
              <a:t>!!</a:t>
            </a:r>
          </a:p>
          <a:p>
            <a:endParaRPr lang="en-US" altLang="ja-JP" dirty="0"/>
          </a:p>
          <a:p>
            <a:r>
              <a:rPr kumimoji="1" lang="ja-JP" altLang="en-US" dirty="0"/>
              <a:t>読んでみると、納得することばかり</a:t>
            </a:r>
            <a:r>
              <a:rPr kumimoji="1" lang="en-US" altLang="ja-JP" dirty="0"/>
              <a:t>!!</a:t>
            </a:r>
          </a:p>
        </p:txBody>
      </p:sp>
    </p:spTree>
    <p:extLst>
      <p:ext uri="{BB962C8B-B14F-4D97-AF65-F5344CB8AC3E}">
        <p14:creationId xmlns:p14="http://schemas.microsoft.com/office/powerpoint/2010/main" val="3913007533"/>
      </p:ext>
    </p:extLst>
  </p:cSld>
  <p:clrMapOvr>
    <a:masterClrMapping/>
  </p:clrMapOvr>
  <mc:AlternateContent xmlns:mc="http://schemas.openxmlformats.org/markup-compatibility/2006" xmlns:p14="http://schemas.microsoft.com/office/powerpoint/2010/main">
    <mc:Choice Requires="p14">
      <p:transition spd="med" p14:dur="700" advTm="29601">
        <p:fade/>
      </p:transition>
    </mc:Choice>
    <mc:Fallback xmlns="">
      <p:transition spd="med" advTm="29601">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DCC4346-02EE-4FF0-A478-545797A1C42E}"/>
              </a:ext>
            </a:extLst>
          </p:cNvPr>
          <p:cNvSpPr>
            <a:spLocks noGrp="1"/>
          </p:cNvSpPr>
          <p:nvPr>
            <p:ph type="title"/>
          </p:nvPr>
        </p:nvSpPr>
        <p:spPr/>
        <p:txBody>
          <a:bodyPr/>
          <a:lstStyle/>
          <a:p>
            <a:r>
              <a:rPr kumimoji="1" lang="ja-JP" altLang="en-US" dirty="0"/>
              <a:t>酷く批判してくるコメントから身を守るには</a:t>
            </a:r>
            <a:r>
              <a:rPr kumimoji="1" lang="en-US" altLang="ja-JP" dirty="0"/>
              <a:t>	</a:t>
            </a:r>
            <a:endParaRPr kumimoji="1" lang="ja-JP" altLang="en-US" dirty="0"/>
          </a:p>
        </p:txBody>
      </p:sp>
      <p:sp>
        <p:nvSpPr>
          <p:cNvPr id="3" name="コンテンツ プレースホルダー 2">
            <a:extLst>
              <a:ext uri="{FF2B5EF4-FFF2-40B4-BE49-F238E27FC236}">
                <a16:creationId xmlns:a16="http://schemas.microsoft.com/office/drawing/2014/main" id="{6E7D9528-85F7-4A83-B631-900B0EB465A2}"/>
              </a:ext>
            </a:extLst>
          </p:cNvPr>
          <p:cNvSpPr>
            <a:spLocks noGrp="1"/>
          </p:cNvSpPr>
          <p:nvPr>
            <p:ph idx="1"/>
          </p:nvPr>
        </p:nvSpPr>
        <p:spPr/>
        <p:txBody>
          <a:bodyPr/>
          <a:lstStyle/>
          <a:p>
            <a:r>
              <a:rPr kumimoji="1" lang="ja-JP" altLang="en-US" dirty="0"/>
              <a:t>いきなりネットで「誰でもいいからコメント募集</a:t>
            </a:r>
            <a:r>
              <a:rPr kumimoji="1" lang="en-US" altLang="ja-JP" dirty="0"/>
              <a:t>!!</a:t>
            </a:r>
            <a:r>
              <a:rPr kumimoji="1" lang="ja-JP" altLang="en-US" dirty="0"/>
              <a:t>」をしない</a:t>
            </a:r>
            <a:r>
              <a:rPr lang="en-US" altLang="ja-JP" dirty="0"/>
              <a:t>(</a:t>
            </a:r>
            <a:r>
              <a:rPr lang="ja-JP" altLang="en-US" dirty="0"/>
              <a:t>弱いメンタルの人ほど作品に自信が無いからやりがちとのことです。</a:t>
            </a:r>
            <a:r>
              <a:rPr lang="en-US" altLang="ja-JP" dirty="0"/>
              <a:t>)</a:t>
            </a:r>
          </a:p>
          <a:p>
            <a:endParaRPr kumimoji="1" lang="en-US" altLang="ja-JP" dirty="0"/>
          </a:p>
          <a:p>
            <a:r>
              <a:rPr kumimoji="1" lang="ja-JP" altLang="en-US" dirty="0"/>
              <a:t>発表したりアドバイスや助言が必要な場合、最初のうちはリア友・本当に信用できる人に見てもらったりすることが大事。</a:t>
            </a:r>
            <a:r>
              <a:rPr kumimoji="1" lang="en-US" altLang="ja-JP" dirty="0"/>
              <a:t>(</a:t>
            </a:r>
            <a:r>
              <a:rPr kumimoji="1" lang="ja-JP" altLang="en-US" dirty="0"/>
              <a:t>例えばプログラミングで作品を作ったら、いきなり不特定多数じゃなくて、もくもく会で見てもらうとか</a:t>
            </a:r>
            <a:r>
              <a:rPr kumimoji="1" lang="en-US" altLang="ja-JP" dirty="0"/>
              <a:t>)</a:t>
            </a:r>
          </a:p>
        </p:txBody>
      </p:sp>
    </p:spTree>
    <p:extLst>
      <p:ext uri="{BB962C8B-B14F-4D97-AF65-F5344CB8AC3E}">
        <p14:creationId xmlns:p14="http://schemas.microsoft.com/office/powerpoint/2010/main" val="941018895"/>
      </p:ext>
    </p:extLst>
  </p:cSld>
  <p:clrMapOvr>
    <a:masterClrMapping/>
  </p:clrMapOvr>
  <mc:AlternateContent xmlns:mc="http://schemas.openxmlformats.org/markup-compatibility/2006" xmlns:p14="http://schemas.microsoft.com/office/powerpoint/2010/main">
    <mc:Choice Requires="p14">
      <p:transition spd="med" p14:dur="700" advTm="50916">
        <p:fade/>
      </p:transition>
    </mc:Choice>
    <mc:Fallback xmlns="">
      <p:transition spd="med" advTm="50916">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A3C254F-59FC-4F05-8A82-40C7EDB05962}"/>
              </a:ext>
            </a:extLst>
          </p:cNvPr>
          <p:cNvSpPr>
            <a:spLocks noGrp="1"/>
          </p:cNvSpPr>
          <p:nvPr>
            <p:ph type="title"/>
          </p:nvPr>
        </p:nvSpPr>
        <p:spPr/>
        <p:txBody>
          <a:bodyPr/>
          <a:lstStyle/>
          <a:p>
            <a:r>
              <a:rPr kumimoji="1" lang="ja-JP" altLang="en-US" dirty="0"/>
              <a:t>「見たくないなら見ない」は自分ならできる。</a:t>
            </a:r>
          </a:p>
        </p:txBody>
      </p:sp>
      <p:sp>
        <p:nvSpPr>
          <p:cNvPr id="3" name="コンテンツ プレースホルダー 2">
            <a:extLst>
              <a:ext uri="{FF2B5EF4-FFF2-40B4-BE49-F238E27FC236}">
                <a16:creationId xmlns:a16="http://schemas.microsoft.com/office/drawing/2014/main" id="{92C55CE8-F202-4843-B58E-4DE2752451D7}"/>
              </a:ext>
            </a:extLst>
          </p:cNvPr>
          <p:cNvSpPr>
            <a:spLocks noGrp="1"/>
          </p:cNvSpPr>
          <p:nvPr>
            <p:ph idx="1"/>
          </p:nvPr>
        </p:nvSpPr>
        <p:spPr/>
        <p:txBody>
          <a:bodyPr/>
          <a:lstStyle/>
          <a:p>
            <a:r>
              <a:rPr kumimoji="1" lang="ja-JP" altLang="en-US" dirty="0"/>
              <a:t>例えば、</a:t>
            </a:r>
            <a:r>
              <a:rPr lang="en-US" altLang="ja-JP" dirty="0"/>
              <a:t>Twitter</a:t>
            </a:r>
            <a:r>
              <a:rPr lang="ja-JP" altLang="en-US" dirty="0"/>
              <a:t>とかで酷いコメントされたらブロックをする</a:t>
            </a:r>
            <a:r>
              <a:rPr lang="en-US" altLang="ja-JP" dirty="0"/>
              <a:t>(</a:t>
            </a:r>
            <a:r>
              <a:rPr lang="ja-JP" altLang="en-US" dirty="0"/>
              <a:t>ブロックは</a:t>
            </a:r>
            <a:endParaRPr lang="en-US" altLang="ja-JP" dirty="0"/>
          </a:p>
          <a:p>
            <a:r>
              <a:rPr kumimoji="1" lang="ja-JP" altLang="en-US" dirty="0"/>
              <a:t>攻撃では無く自分を守る盾である</a:t>
            </a:r>
            <a:r>
              <a:rPr kumimoji="1" lang="en-US" altLang="ja-JP" dirty="0"/>
              <a:t>)</a:t>
            </a:r>
          </a:p>
          <a:p>
            <a:endParaRPr lang="en-US" altLang="ja-JP" dirty="0"/>
          </a:p>
          <a:p>
            <a:r>
              <a:rPr kumimoji="1" lang="ja-JP" altLang="en-US" dirty="0"/>
              <a:t>匿名掲示板はエゴサしない</a:t>
            </a:r>
            <a:r>
              <a:rPr lang="en-US" altLang="ja-JP" dirty="0"/>
              <a:t>[</a:t>
            </a:r>
            <a:r>
              <a:rPr lang="ja-JP" altLang="en-US" dirty="0"/>
              <a:t>これは自分の心のため</a:t>
            </a:r>
            <a:r>
              <a:rPr lang="en-US" altLang="ja-JP" dirty="0"/>
              <a:t>]</a:t>
            </a:r>
          </a:p>
          <a:p>
            <a:endParaRPr lang="en-US" altLang="ja-JP" dirty="0"/>
          </a:p>
          <a:p>
            <a:endParaRPr lang="en-US" altLang="ja-JP" dirty="0"/>
          </a:p>
          <a:p>
            <a:endParaRPr kumimoji="1" lang="ja-JP" altLang="en-US" dirty="0"/>
          </a:p>
        </p:txBody>
      </p:sp>
    </p:spTree>
    <p:extLst>
      <p:ext uri="{BB962C8B-B14F-4D97-AF65-F5344CB8AC3E}">
        <p14:creationId xmlns:p14="http://schemas.microsoft.com/office/powerpoint/2010/main" val="2937225692"/>
      </p:ext>
    </p:extLst>
  </p:cSld>
  <p:clrMapOvr>
    <a:masterClrMapping/>
  </p:clrMapOvr>
  <mc:AlternateContent xmlns:mc="http://schemas.openxmlformats.org/markup-compatibility/2006" xmlns:p14="http://schemas.microsoft.com/office/powerpoint/2010/main">
    <mc:Choice Requires="p14">
      <p:transition spd="med" p14:dur="700" advTm="61299">
        <p:fade/>
      </p:transition>
    </mc:Choice>
    <mc:Fallback xmlns="">
      <p:transition spd="med" advTm="61299">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ADE65E-7157-4B56-A440-0A3986BCAE1D}"/>
              </a:ext>
            </a:extLst>
          </p:cNvPr>
          <p:cNvSpPr>
            <a:spLocks noGrp="1"/>
          </p:cNvSpPr>
          <p:nvPr>
            <p:ph type="title"/>
          </p:nvPr>
        </p:nvSpPr>
        <p:spPr>
          <a:xfrm>
            <a:off x="838200" y="2766218"/>
            <a:ext cx="10515600" cy="1325563"/>
          </a:xfrm>
        </p:spPr>
        <p:txBody>
          <a:bodyPr/>
          <a:lstStyle/>
          <a:p>
            <a:pPr algn="ctr"/>
            <a:r>
              <a:rPr kumimoji="1" lang="ja-JP" altLang="en-US" dirty="0"/>
              <a:t>自己紹介</a:t>
            </a:r>
          </a:p>
        </p:txBody>
      </p:sp>
    </p:spTree>
    <p:extLst>
      <p:ext uri="{BB962C8B-B14F-4D97-AF65-F5344CB8AC3E}">
        <p14:creationId xmlns:p14="http://schemas.microsoft.com/office/powerpoint/2010/main" val="736430908"/>
      </p:ext>
    </p:extLst>
  </p:cSld>
  <p:clrMapOvr>
    <a:masterClrMapping/>
  </p:clrMapOvr>
  <mc:AlternateContent xmlns:mc="http://schemas.openxmlformats.org/markup-compatibility/2006" xmlns:p14="http://schemas.microsoft.com/office/powerpoint/2010/main">
    <mc:Choice Requires="p14">
      <p:transition spd="med" p14:dur="700" advTm="1719">
        <p:fade/>
      </p:transition>
    </mc:Choice>
    <mc:Fallback xmlns="">
      <p:transition spd="med" advTm="1719">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D9B456-8890-47A7-88C5-5C5E5942FC3C}"/>
              </a:ext>
            </a:extLst>
          </p:cNvPr>
          <p:cNvSpPr>
            <a:spLocks noGrp="1"/>
          </p:cNvSpPr>
          <p:nvPr>
            <p:ph type="title"/>
          </p:nvPr>
        </p:nvSpPr>
        <p:spPr/>
        <p:txBody>
          <a:bodyPr/>
          <a:lstStyle/>
          <a:p>
            <a:r>
              <a:rPr kumimoji="1" lang="ja-JP" altLang="en-US" dirty="0"/>
              <a:t>心の</a:t>
            </a:r>
            <a:r>
              <a:rPr kumimoji="1" lang="en-US" altLang="ja-JP" dirty="0"/>
              <a:t>HP</a:t>
            </a:r>
            <a:r>
              <a:rPr kumimoji="1" lang="ja-JP" altLang="en-US" dirty="0"/>
              <a:t>をゼロにしないようにするには</a:t>
            </a:r>
          </a:p>
        </p:txBody>
      </p:sp>
      <p:sp>
        <p:nvSpPr>
          <p:cNvPr id="3" name="コンテンツ プレースホルダー 2">
            <a:extLst>
              <a:ext uri="{FF2B5EF4-FFF2-40B4-BE49-F238E27FC236}">
                <a16:creationId xmlns:a16="http://schemas.microsoft.com/office/drawing/2014/main" id="{8467E7D1-9316-4742-8E6D-03E6FD381303}"/>
              </a:ext>
            </a:extLst>
          </p:cNvPr>
          <p:cNvSpPr>
            <a:spLocks noGrp="1"/>
          </p:cNvSpPr>
          <p:nvPr>
            <p:ph idx="1"/>
          </p:nvPr>
        </p:nvSpPr>
        <p:spPr/>
        <p:txBody>
          <a:bodyPr>
            <a:normAutofit fontScale="70000" lnSpcReduction="20000"/>
          </a:bodyPr>
          <a:lstStyle/>
          <a:p>
            <a:r>
              <a:rPr lang="ja-JP" altLang="en-US" dirty="0"/>
              <a:t>・最大値を上げる</a:t>
            </a:r>
          </a:p>
          <a:p>
            <a:r>
              <a:rPr lang="ja-JP" altLang="en-US" dirty="0"/>
              <a:t>→</a:t>
            </a:r>
            <a:r>
              <a:rPr lang="en-US" altLang="ja-JP" dirty="0"/>
              <a:t>HP</a:t>
            </a:r>
            <a:r>
              <a:rPr lang="ja-JP" altLang="en-US" dirty="0"/>
              <a:t>・</a:t>
            </a:r>
            <a:r>
              <a:rPr lang="en-US" altLang="ja-JP" dirty="0"/>
              <a:t>MP</a:t>
            </a:r>
            <a:r>
              <a:rPr lang="ja-JP" altLang="en-US" dirty="0"/>
              <a:t>自体を上げる</a:t>
            </a:r>
            <a:br>
              <a:rPr lang="ja-JP" altLang="en-US" dirty="0"/>
            </a:br>
            <a:endParaRPr lang="ja-JP" altLang="en-US" dirty="0"/>
          </a:p>
          <a:p>
            <a:r>
              <a:rPr lang="ja-JP" altLang="en-US" dirty="0"/>
              <a:t>・回復する</a:t>
            </a:r>
          </a:p>
          <a:p>
            <a:r>
              <a:rPr lang="ja-JP" altLang="en-US" dirty="0"/>
              <a:t>→アイテムやスキルで回復する</a:t>
            </a:r>
            <a:br>
              <a:rPr lang="ja-JP" altLang="en-US" dirty="0"/>
            </a:br>
            <a:endParaRPr lang="ja-JP" altLang="en-US" dirty="0"/>
          </a:p>
          <a:p>
            <a:r>
              <a:rPr lang="ja-JP" altLang="en-US" dirty="0"/>
              <a:t>・受けるダメージを減らす</a:t>
            </a:r>
          </a:p>
          <a:p>
            <a:r>
              <a:rPr lang="ja-JP" altLang="en-US" dirty="0"/>
              <a:t>→防御力や回避力を上げる</a:t>
            </a:r>
            <a:br>
              <a:rPr lang="ja-JP" altLang="en-US" dirty="0"/>
            </a:br>
            <a:endParaRPr lang="ja-JP" altLang="en-US" dirty="0"/>
          </a:p>
          <a:p>
            <a:r>
              <a:rPr lang="ja-JP" altLang="en-US" dirty="0"/>
              <a:t>・受けるダメージをゼロにする</a:t>
            </a:r>
          </a:p>
          <a:p>
            <a:r>
              <a:rPr lang="ja-JP" altLang="en-US" dirty="0"/>
              <a:t>→ダメージを受ける場所から逃げる</a:t>
            </a:r>
            <a:endParaRPr lang="en-US" altLang="ja-JP" dirty="0"/>
          </a:p>
          <a:p>
            <a:pPr marL="0" indent="0">
              <a:buNone/>
            </a:pPr>
            <a:endParaRPr lang="en-US" altLang="ja-JP" dirty="0"/>
          </a:p>
          <a:p>
            <a:pPr marL="0" indent="0">
              <a:buNone/>
            </a:pPr>
            <a:r>
              <a:rPr lang="ja-JP" altLang="en-US" dirty="0"/>
              <a:t>引用元 </a:t>
            </a:r>
            <a:r>
              <a:rPr lang="en-US" altLang="ja-JP" dirty="0"/>
              <a:t>https://kakuyomu.jp/works/1177354054884317430/episodes/1177354054884412035</a:t>
            </a:r>
            <a:endParaRPr kumimoji="1" lang="ja-JP" altLang="en-US" dirty="0"/>
          </a:p>
        </p:txBody>
      </p:sp>
    </p:spTree>
    <p:extLst>
      <p:ext uri="{BB962C8B-B14F-4D97-AF65-F5344CB8AC3E}">
        <p14:creationId xmlns:p14="http://schemas.microsoft.com/office/powerpoint/2010/main" val="3314798809"/>
      </p:ext>
    </p:extLst>
  </p:cSld>
  <p:clrMapOvr>
    <a:masterClrMapping/>
  </p:clrMapOvr>
  <mc:AlternateContent xmlns:mc="http://schemas.openxmlformats.org/markup-compatibility/2006" xmlns:p14="http://schemas.microsoft.com/office/powerpoint/2010/main">
    <mc:Choice Requires="p14">
      <p:transition spd="med" p14:dur="700" advTm="51438">
        <p:fade/>
      </p:transition>
    </mc:Choice>
    <mc:Fallback xmlns="">
      <p:transition spd="med" advTm="51438">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2">
            <a:extLst>
              <a:ext uri="{FF2B5EF4-FFF2-40B4-BE49-F238E27FC236}">
                <a16:creationId xmlns:a16="http://schemas.microsoft.com/office/drawing/2014/main" id="{6ECA6DCB-B7E1-40A9-9524-540C6DA40B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3B3023CE-831A-41C3-B666-19C7E58C33D2}"/>
              </a:ext>
            </a:extLst>
          </p:cNvPr>
          <p:cNvSpPr>
            <a:spLocks noGrp="1"/>
          </p:cNvSpPr>
          <p:nvPr>
            <p:ph type="title"/>
          </p:nvPr>
        </p:nvSpPr>
        <p:spPr>
          <a:xfrm>
            <a:off x="589560" y="856180"/>
            <a:ext cx="5279408" cy="1128068"/>
          </a:xfrm>
        </p:spPr>
        <p:txBody>
          <a:bodyPr anchor="ctr">
            <a:normAutofit/>
          </a:bodyPr>
          <a:lstStyle/>
          <a:p>
            <a:r>
              <a:rPr kumimoji="1" lang="ja-JP" altLang="en-US" sz="4000"/>
              <a:t>上手な回復方法</a:t>
            </a:r>
            <a:r>
              <a:rPr kumimoji="1" lang="en-US" altLang="ja-JP" sz="4000"/>
              <a:t>	</a:t>
            </a:r>
            <a:endParaRPr kumimoji="1" lang="ja-JP" altLang="en-US" sz="4000"/>
          </a:p>
        </p:txBody>
      </p:sp>
      <p:grpSp>
        <p:nvGrpSpPr>
          <p:cNvPr id="22" name="Group 14">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6" name="Rectangle 15">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6">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Rectangle 18">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123821"/>
            <a:ext cx="4975066"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コンテンツ プレースホルダー 2">
            <a:extLst>
              <a:ext uri="{FF2B5EF4-FFF2-40B4-BE49-F238E27FC236}">
                <a16:creationId xmlns:a16="http://schemas.microsoft.com/office/drawing/2014/main" id="{E03C0B7A-EF66-4B72-8A48-DB9EED6EEC69}"/>
              </a:ext>
            </a:extLst>
          </p:cNvPr>
          <p:cNvSpPr>
            <a:spLocks noGrp="1"/>
          </p:cNvSpPr>
          <p:nvPr>
            <p:ph idx="1"/>
          </p:nvPr>
        </p:nvSpPr>
        <p:spPr>
          <a:xfrm>
            <a:off x="590719" y="2330505"/>
            <a:ext cx="5278066" cy="3979585"/>
          </a:xfrm>
        </p:spPr>
        <p:txBody>
          <a:bodyPr anchor="ctr">
            <a:normAutofit/>
          </a:bodyPr>
          <a:lstStyle/>
          <a:p>
            <a:pPr marL="0" indent="0">
              <a:buNone/>
            </a:pPr>
            <a:r>
              <a:rPr kumimoji="1" lang="ja-JP" altLang="en-US" sz="2000" dirty="0"/>
              <a:t>バナナとヨーグルト </a:t>
            </a:r>
            <a:r>
              <a:rPr kumimoji="1" lang="en-US" altLang="ja-JP" sz="2000" dirty="0"/>
              <a:t>-&gt; </a:t>
            </a:r>
            <a:r>
              <a:rPr kumimoji="1" lang="ja-JP" altLang="en-US" sz="2000" dirty="0"/>
              <a:t>幸せホルモンが出てくるようです。</a:t>
            </a:r>
            <a:endParaRPr lang="en-US" altLang="ja-JP" sz="2000" dirty="0"/>
          </a:p>
          <a:p>
            <a:pPr marL="0" indent="0">
              <a:buNone/>
            </a:pPr>
            <a:endParaRPr kumimoji="1" lang="en-US" altLang="ja-JP" sz="2000" dirty="0"/>
          </a:p>
          <a:p>
            <a:pPr marL="0" indent="0">
              <a:buNone/>
            </a:pPr>
            <a:r>
              <a:rPr kumimoji="1" lang="ja-JP" altLang="en-US" sz="2000" dirty="0"/>
              <a:t>ちなみに私はヨーグルト食べないのでバナナジュースを作って飲んだりします。</a:t>
            </a:r>
          </a:p>
        </p:txBody>
      </p:sp>
      <p:sp>
        <p:nvSpPr>
          <p:cNvPr id="21" name="Rectangle 20">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7447"/>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図 7" descr="プレート が含まれている画像&#10;&#10;自動的に生成された説明">
            <a:extLst>
              <a:ext uri="{FF2B5EF4-FFF2-40B4-BE49-F238E27FC236}">
                <a16:creationId xmlns:a16="http://schemas.microsoft.com/office/drawing/2014/main" id="{722B21A6-71EA-4FA3-B373-B0B5E421F731}"/>
              </a:ext>
            </a:extLst>
          </p:cNvPr>
          <p:cNvPicPr>
            <a:picLocks noChangeAspect="1"/>
          </p:cNvPicPr>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4603" r="4" b="27008"/>
          <a:stretch/>
        </p:blipFill>
        <p:spPr>
          <a:xfrm>
            <a:off x="7083423" y="581892"/>
            <a:ext cx="4397433" cy="2518756"/>
          </a:xfrm>
          <a:prstGeom prst="rect">
            <a:avLst/>
          </a:prstGeom>
        </p:spPr>
      </p:pic>
      <p:sp>
        <p:nvSpPr>
          <p:cNvPr id="25" name="Rectangle 24">
            <a:extLst>
              <a:ext uri="{FF2B5EF4-FFF2-40B4-BE49-F238E27FC236}">
                <a16:creationId xmlns:a16="http://schemas.microsoft.com/office/drawing/2014/main" id="{8CB5D2D7-DF65-4E86-BFBA-FFB9B5AC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49687" y="3505479"/>
            <a:ext cx="4845488" cy="292358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図 4" descr="白いバックグラウンドの前にあるバナナ&#10;&#10;自動的に生成された説明">
            <a:extLst>
              <a:ext uri="{FF2B5EF4-FFF2-40B4-BE49-F238E27FC236}">
                <a16:creationId xmlns:a16="http://schemas.microsoft.com/office/drawing/2014/main" id="{5D74A692-EA7F-4B1E-89F9-798C2A9B086F}"/>
              </a:ext>
            </a:extLst>
          </p:cNvPr>
          <p:cNvPicPr>
            <a:picLocks noChangeAspect="1"/>
          </p:cNvPicPr>
          <p:nvPr/>
        </p:nvPicPr>
        <p:blipFill rotWithShape="1">
          <a:blip r:embed="rId4" cstate="print">
            <a:extLst>
              <a:ext uri="{28A0092B-C50C-407E-A947-70E740481C1C}">
                <a14:useLocalDpi xmlns:a14="http://schemas.microsoft.com/office/drawing/2010/main" val="0"/>
              </a:ext>
              <a:ext uri="{837473B0-CC2E-450A-ABE3-18F120FF3D39}">
                <a1611:picAttrSrcUrl xmlns:a1611="http://schemas.microsoft.com/office/drawing/2016/11/main" r:id="rId5"/>
              </a:ext>
            </a:extLst>
          </a:blip>
          <a:srcRect t="12044" r="1" b="2111"/>
          <a:stretch/>
        </p:blipFill>
        <p:spPr>
          <a:xfrm>
            <a:off x="7083423" y="3707894"/>
            <a:ext cx="4395569" cy="2518756"/>
          </a:xfrm>
          <a:prstGeom prst="rect">
            <a:avLst/>
          </a:prstGeom>
        </p:spPr>
      </p:pic>
      <p:sp>
        <p:nvSpPr>
          <p:cNvPr id="6" name="テキスト ボックス 5">
            <a:extLst>
              <a:ext uri="{FF2B5EF4-FFF2-40B4-BE49-F238E27FC236}">
                <a16:creationId xmlns:a16="http://schemas.microsoft.com/office/drawing/2014/main" id="{A8CDDAD0-9684-4251-BD46-1ECD9C0CD01B}"/>
              </a:ext>
            </a:extLst>
          </p:cNvPr>
          <p:cNvSpPr txBox="1"/>
          <p:nvPr/>
        </p:nvSpPr>
        <p:spPr>
          <a:xfrm>
            <a:off x="8315947" y="6026595"/>
            <a:ext cx="3163045" cy="200055"/>
          </a:xfrm>
          <a:prstGeom prst="rect">
            <a:avLst/>
          </a:prstGeom>
          <a:solidFill>
            <a:srgbClr val="000000"/>
          </a:solidFill>
        </p:spPr>
        <p:txBody>
          <a:bodyPr wrap="none" rtlCol="0">
            <a:spAutoFit/>
          </a:bodyPr>
          <a:lstStyle/>
          <a:p>
            <a:pPr algn="r">
              <a:spcAft>
                <a:spcPts val="600"/>
              </a:spcAft>
            </a:pPr>
            <a:r>
              <a:rPr lang="ja-JP" altLang="en-US" sz="700">
                <a:solidFill>
                  <a:srgbClr val="FFFFFF"/>
                </a:solidFill>
                <a:hlinkClick r:id="rId5" tooltip="https://en.wikipedia.org/wiki/Cavendish_bananas">
                  <a:extLst>
                    <a:ext uri="{A12FA001-AC4F-418D-AE19-62706E023703}">
                      <ahyp:hlinkClr xmlns:ahyp="http://schemas.microsoft.com/office/drawing/2018/hyperlinkcolor" val="tx"/>
                    </a:ext>
                  </a:extLst>
                </a:hlinkClick>
              </a:rPr>
              <a:t>この写真</a:t>
            </a:r>
            <a:r>
              <a:rPr lang="ja-JP" altLang="en-US" sz="700">
                <a:solidFill>
                  <a:srgbClr val="FFFFFF"/>
                </a:solidFill>
              </a:rPr>
              <a:t> の作成者 不明な作成者 は </a:t>
            </a:r>
            <a:r>
              <a:rPr lang="ja-JP" altLang="en-US" sz="700">
                <a:solidFill>
                  <a:srgbClr val="FFFFFF"/>
                </a:solidFill>
                <a:hlinkClick r:id="rId6" tooltip="https://creativecommons.org/licenses/by-sa/3.0/">
                  <a:extLst>
                    <a:ext uri="{A12FA001-AC4F-418D-AE19-62706E023703}">
                      <ahyp:hlinkClr xmlns:ahyp="http://schemas.microsoft.com/office/drawing/2018/hyperlinkcolor" val="tx"/>
                    </a:ext>
                  </a:extLst>
                </a:hlinkClick>
              </a:rPr>
              <a:t>CC BY-SA</a:t>
            </a:r>
            <a:r>
              <a:rPr lang="ja-JP" altLang="en-US" sz="700">
                <a:solidFill>
                  <a:srgbClr val="FFFFFF"/>
                </a:solidFill>
              </a:rPr>
              <a:t> のライセンスを許諾されています</a:t>
            </a:r>
          </a:p>
        </p:txBody>
      </p:sp>
    </p:spTree>
    <p:extLst>
      <p:ext uri="{BB962C8B-B14F-4D97-AF65-F5344CB8AC3E}">
        <p14:creationId xmlns:p14="http://schemas.microsoft.com/office/powerpoint/2010/main" val="2683933093"/>
      </p:ext>
    </p:extLst>
  </p:cSld>
  <p:clrMapOvr>
    <a:masterClrMapping/>
  </p:clrMapOvr>
  <mc:AlternateContent xmlns:mc="http://schemas.openxmlformats.org/markup-compatibility/2006" xmlns:p14="http://schemas.microsoft.com/office/powerpoint/2010/main">
    <mc:Choice Requires="p14">
      <p:transition spd="med" p14:dur="700" advTm="31397">
        <p:fade/>
      </p:transition>
    </mc:Choice>
    <mc:Fallback xmlns="">
      <p:transition spd="med" advTm="31397">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B05C42-45D0-4C91-BF39-5FBA3651C705}"/>
              </a:ext>
            </a:extLst>
          </p:cNvPr>
          <p:cNvSpPr>
            <a:spLocks noGrp="1"/>
          </p:cNvSpPr>
          <p:nvPr>
            <p:ph type="title"/>
          </p:nvPr>
        </p:nvSpPr>
        <p:spPr>
          <a:xfrm>
            <a:off x="838200" y="2766218"/>
            <a:ext cx="10515600" cy="1325563"/>
          </a:xfrm>
        </p:spPr>
        <p:txBody>
          <a:bodyPr/>
          <a:lstStyle/>
          <a:p>
            <a:pPr algn="ctr"/>
            <a:r>
              <a:rPr kumimoji="1" lang="ja-JP" altLang="en-US" dirty="0"/>
              <a:t>まとめ</a:t>
            </a:r>
          </a:p>
        </p:txBody>
      </p:sp>
    </p:spTree>
    <p:extLst>
      <p:ext uri="{BB962C8B-B14F-4D97-AF65-F5344CB8AC3E}">
        <p14:creationId xmlns:p14="http://schemas.microsoft.com/office/powerpoint/2010/main" val="1965109970"/>
      </p:ext>
    </p:extLst>
  </p:cSld>
  <p:clrMapOvr>
    <a:masterClrMapping/>
  </p:clrMapOvr>
  <mc:AlternateContent xmlns:mc="http://schemas.openxmlformats.org/markup-compatibility/2006" xmlns:p14="http://schemas.microsoft.com/office/powerpoint/2010/main">
    <mc:Choice Requires="p14">
      <p:transition spd="med" p14:dur="700" advTm="2170">
        <p:fade/>
      </p:transition>
    </mc:Choice>
    <mc:Fallback xmlns="">
      <p:transition spd="med" advTm="217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5436B8A-EAEC-4BBA-9BF7-9830FFD906D4}"/>
              </a:ext>
            </a:extLst>
          </p:cNvPr>
          <p:cNvSpPr>
            <a:spLocks noGrp="1"/>
          </p:cNvSpPr>
          <p:nvPr>
            <p:ph type="title"/>
          </p:nvPr>
        </p:nvSpPr>
        <p:spPr/>
        <p:txBody>
          <a:bodyPr/>
          <a:lstStyle/>
          <a:p>
            <a:r>
              <a:rPr kumimoji="1" lang="ja-JP" altLang="en-US" dirty="0"/>
              <a:t>豆腐メンタルでも創作を続けるには</a:t>
            </a:r>
            <a:r>
              <a:rPr kumimoji="1" lang="en-US" altLang="ja-JP" dirty="0"/>
              <a:t>	</a:t>
            </a:r>
            <a:endParaRPr kumimoji="1" lang="ja-JP" altLang="en-US" dirty="0"/>
          </a:p>
        </p:txBody>
      </p:sp>
      <p:sp>
        <p:nvSpPr>
          <p:cNvPr id="3" name="コンテンツ プレースホルダー 2">
            <a:extLst>
              <a:ext uri="{FF2B5EF4-FFF2-40B4-BE49-F238E27FC236}">
                <a16:creationId xmlns:a16="http://schemas.microsoft.com/office/drawing/2014/main" id="{5F0A3D81-5290-4440-97F6-D876A28463E1}"/>
              </a:ext>
            </a:extLst>
          </p:cNvPr>
          <p:cNvSpPr>
            <a:spLocks noGrp="1"/>
          </p:cNvSpPr>
          <p:nvPr>
            <p:ph idx="1"/>
          </p:nvPr>
        </p:nvSpPr>
        <p:spPr/>
        <p:txBody>
          <a:bodyPr>
            <a:normAutofit fontScale="85000" lnSpcReduction="20000"/>
          </a:bodyPr>
          <a:lstStyle/>
          <a:p>
            <a:r>
              <a:rPr kumimoji="1" lang="ja-JP" altLang="en-US" dirty="0"/>
              <a:t>あまりにも酷いコメントが来たらミュート</a:t>
            </a:r>
            <a:r>
              <a:rPr kumimoji="1" lang="en-US" altLang="ja-JP" dirty="0"/>
              <a:t>!</a:t>
            </a:r>
            <a:r>
              <a:rPr kumimoji="1" lang="ja-JP" altLang="en-US" dirty="0"/>
              <a:t>ブロック</a:t>
            </a:r>
            <a:r>
              <a:rPr kumimoji="1" lang="en-US" altLang="ja-JP" dirty="0"/>
              <a:t>! (</a:t>
            </a:r>
            <a:r>
              <a:rPr kumimoji="1" lang="ja-JP" altLang="en-US" dirty="0"/>
              <a:t>運営者に報告</a:t>
            </a:r>
            <a:r>
              <a:rPr kumimoji="1" lang="en-US" altLang="ja-JP" dirty="0"/>
              <a:t>!)</a:t>
            </a:r>
          </a:p>
          <a:p>
            <a:endParaRPr lang="en-US" altLang="ja-JP" dirty="0"/>
          </a:p>
          <a:p>
            <a:r>
              <a:rPr kumimoji="1" lang="ja-JP" altLang="en-US" dirty="0"/>
              <a:t>いきなりマウンティングのコメントとかは気にしないでおく。</a:t>
            </a:r>
            <a:endParaRPr lang="en-US" altLang="ja-JP" dirty="0"/>
          </a:p>
          <a:p>
            <a:endParaRPr kumimoji="1" lang="en-US" altLang="ja-JP" dirty="0"/>
          </a:p>
          <a:p>
            <a:r>
              <a:rPr kumimoji="1" lang="ja-JP" altLang="en-US" dirty="0"/>
              <a:t>最初のうちは、本当に信用できる人たちで作品や進捗を出すのも</a:t>
            </a:r>
            <a:endParaRPr kumimoji="1" lang="en-US" altLang="ja-JP" dirty="0"/>
          </a:p>
          <a:p>
            <a:r>
              <a:rPr kumimoji="1" lang="ja-JP" altLang="en-US" dirty="0"/>
              <a:t>アリ</a:t>
            </a:r>
            <a:r>
              <a:rPr lang="en-US" altLang="ja-JP" dirty="0">
                <a:sym typeface="Wingdings" panose="05000000000000000000" pitchFamily="2" charset="2"/>
              </a:rPr>
              <a:t></a:t>
            </a:r>
          </a:p>
          <a:p>
            <a:r>
              <a:rPr kumimoji="1" lang="ja-JP" altLang="en-US" dirty="0">
                <a:sym typeface="Wingdings" panose="05000000000000000000" pitchFamily="2" charset="2"/>
              </a:rPr>
              <a:t>プログラミングだったら、豆腐メンタルで創作物を</a:t>
            </a:r>
            <a:r>
              <a:rPr kumimoji="1" lang="en-US" altLang="ja-JP" dirty="0">
                <a:sym typeface="Wingdings" panose="05000000000000000000" pitchFamily="2" charset="2"/>
              </a:rPr>
              <a:t>SNS</a:t>
            </a:r>
            <a:r>
              <a:rPr kumimoji="1" lang="ja-JP" altLang="en-US" dirty="0">
                <a:sym typeface="Wingdings" panose="05000000000000000000" pitchFamily="2" charset="2"/>
              </a:rPr>
              <a:t>で発表するのはリスクが高いから、</a:t>
            </a:r>
            <a:r>
              <a:rPr kumimoji="1" lang="en-US" altLang="ja-JP" dirty="0">
                <a:sym typeface="Wingdings" panose="05000000000000000000" pitchFamily="2" charset="2"/>
              </a:rPr>
              <a:t>IT</a:t>
            </a:r>
            <a:r>
              <a:rPr kumimoji="1" lang="ja-JP" altLang="en-US" dirty="0">
                <a:sym typeface="Wingdings" panose="05000000000000000000" pitchFamily="2" charset="2"/>
              </a:rPr>
              <a:t>コミュニティにどんどん参加していこう。</a:t>
            </a:r>
            <a:endParaRPr kumimoji="1" lang="en-US" altLang="ja-JP" dirty="0">
              <a:sym typeface="Wingdings" panose="05000000000000000000" pitchFamily="2" charset="2"/>
            </a:endParaRPr>
          </a:p>
          <a:p>
            <a:r>
              <a:rPr kumimoji="1" lang="ja-JP" altLang="en-US" dirty="0">
                <a:sym typeface="Wingdings" panose="05000000000000000000" pitchFamily="2" charset="2"/>
              </a:rPr>
              <a:t>リアルの</a:t>
            </a:r>
            <a:r>
              <a:rPr kumimoji="1" lang="en-US" altLang="ja-JP" dirty="0">
                <a:sym typeface="Wingdings" panose="05000000000000000000" pitchFamily="2" charset="2"/>
              </a:rPr>
              <a:t>IT</a:t>
            </a:r>
            <a:r>
              <a:rPr lang="ja-JP" altLang="en-US" dirty="0">
                <a:sym typeface="Wingdings" panose="05000000000000000000" pitchFamily="2" charset="2"/>
              </a:rPr>
              <a:t>コミュニティは、親切に関わってくれるから安心して進捗を出せる</a:t>
            </a:r>
            <a:r>
              <a:rPr lang="en-US" altLang="ja-JP" dirty="0">
                <a:sym typeface="Wingdings" panose="05000000000000000000" pitchFamily="2" charset="2"/>
              </a:rPr>
              <a:t></a:t>
            </a:r>
            <a:endParaRPr kumimoji="1" lang="en-US" altLang="ja-JP" dirty="0">
              <a:sym typeface="Wingdings" panose="05000000000000000000" pitchFamily="2" charset="2"/>
            </a:endParaRPr>
          </a:p>
          <a:p>
            <a:endParaRPr lang="en-US" altLang="ja-JP" dirty="0">
              <a:sym typeface="Wingdings" panose="05000000000000000000" pitchFamily="2" charset="2"/>
            </a:endParaRPr>
          </a:p>
          <a:p>
            <a:r>
              <a:rPr lang="en-US" altLang="ja-JP" dirty="0">
                <a:sym typeface="Wingdings" panose="05000000000000000000" pitchFamily="2" charset="2"/>
              </a:rPr>
              <a:t>   </a:t>
            </a:r>
            <a:r>
              <a:rPr kumimoji="1" lang="ja-JP" altLang="en-US" dirty="0">
                <a:sym typeface="Wingdings" panose="05000000000000000000" pitchFamily="2" charset="2"/>
              </a:rPr>
              <a:t>だから自信をもってたくさん進捗を出していこう</a:t>
            </a:r>
            <a:r>
              <a:rPr kumimoji="1" lang="en-US" altLang="ja-JP" dirty="0">
                <a:sym typeface="Wingdings" panose="05000000000000000000" pitchFamily="2" charset="2"/>
              </a:rPr>
              <a:t>!!</a:t>
            </a:r>
            <a:r>
              <a:rPr lang="en-US" altLang="ja-JP" dirty="0">
                <a:sym typeface="Wingdings" panose="05000000000000000000" pitchFamily="2" charset="2"/>
              </a:rPr>
              <a:t>   </a:t>
            </a:r>
            <a:endParaRPr kumimoji="1" lang="en-US" altLang="ja-JP" dirty="0">
              <a:sym typeface="Wingdings" panose="05000000000000000000" pitchFamily="2" charset="2"/>
            </a:endParaRPr>
          </a:p>
        </p:txBody>
      </p:sp>
    </p:spTree>
    <p:extLst>
      <p:ext uri="{BB962C8B-B14F-4D97-AF65-F5344CB8AC3E}">
        <p14:creationId xmlns:p14="http://schemas.microsoft.com/office/powerpoint/2010/main" val="2772189356"/>
      </p:ext>
    </p:extLst>
  </p:cSld>
  <p:clrMapOvr>
    <a:masterClrMapping/>
  </p:clrMapOvr>
  <mc:AlternateContent xmlns:mc="http://schemas.openxmlformats.org/markup-compatibility/2006" xmlns:p14="http://schemas.microsoft.com/office/powerpoint/2010/main">
    <mc:Choice Requires="p14">
      <p:transition spd="med" p14:dur="700" advTm="65438">
        <p:fade/>
      </p:transition>
    </mc:Choice>
    <mc:Fallback xmlns="">
      <p:transition spd="med" advTm="65438">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コンテンツ プレースホルダー 4" descr="夕日が沈む空&#10;&#10;自動的に生成された説明">
            <a:extLst>
              <a:ext uri="{FF2B5EF4-FFF2-40B4-BE49-F238E27FC236}">
                <a16:creationId xmlns:a16="http://schemas.microsoft.com/office/drawing/2014/main" id="{1CF886FB-1F8E-4028-98B2-85FE207E1178}"/>
              </a:ext>
            </a:extLst>
          </p:cNvPr>
          <p:cNvPicPr>
            <a:picLocks noChangeAspect="1"/>
          </p:cNvPicPr>
          <p:nvPr/>
        </p:nvPicPr>
        <p:blipFill rotWithShape="1">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1696"/>
          <a:stretch/>
        </p:blipFill>
        <p:spPr>
          <a:xfrm>
            <a:off x="4117521" y="10"/>
            <a:ext cx="8074479" cy="6857990"/>
          </a:xfrm>
          <a:prstGeom prst="rect">
            <a:avLst/>
          </a:prstGeom>
        </p:spPr>
      </p:pic>
      <p:sp>
        <p:nvSpPr>
          <p:cNvPr id="12" name="Freeform: Shape 11">
            <a:extLst>
              <a:ext uri="{FF2B5EF4-FFF2-40B4-BE49-F238E27FC236}">
                <a16:creationId xmlns:a16="http://schemas.microsoft.com/office/drawing/2014/main" id="{8F23F8A3-8FD7-4779-8323-FDC26BE998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859800" cy="6858478"/>
          </a:xfrm>
          <a:custGeom>
            <a:avLst/>
            <a:gdLst>
              <a:gd name="connsiteX0" fmla="*/ 7859800 w 7859800"/>
              <a:gd name="connsiteY0" fmla="*/ 6858478 h 6858478"/>
              <a:gd name="connsiteX1" fmla="*/ 435245 w 7859800"/>
              <a:gd name="connsiteY1" fmla="*/ 6858478 h 6858478"/>
              <a:gd name="connsiteX2" fmla="*/ 435505 w 7859800"/>
              <a:gd name="connsiteY2" fmla="*/ 6857916 h 6858478"/>
              <a:gd name="connsiteX3" fmla="*/ 0 w 7859800"/>
              <a:gd name="connsiteY3" fmla="*/ 6857916 h 6858478"/>
              <a:gd name="connsiteX4" fmla="*/ 0 w 7859800"/>
              <a:gd name="connsiteY4" fmla="*/ 0 h 6858478"/>
              <a:gd name="connsiteX5" fmla="*/ 3611620 w 7859800"/>
              <a:gd name="connsiteY5" fmla="*/ 0 h 6858478"/>
              <a:gd name="connsiteX6" fmla="*/ 4677848 w 7859800"/>
              <a:gd name="connsiteY6" fmla="*/ 0 h 6858478"/>
              <a:gd name="connsiteX7" fmla="*/ 4683425 w 7859800"/>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59800" h="6858478">
                <a:moveTo>
                  <a:pt x="7859800" y="6858478"/>
                </a:moveTo>
                <a:lnTo>
                  <a:pt x="435245" y="6858478"/>
                </a:lnTo>
                <a:lnTo>
                  <a:pt x="435505" y="6857916"/>
                </a:lnTo>
                <a:lnTo>
                  <a:pt x="0" y="6857916"/>
                </a:lnTo>
                <a:lnTo>
                  <a:pt x="0" y="0"/>
                </a:lnTo>
                <a:lnTo>
                  <a:pt x="3611620" y="0"/>
                </a:lnTo>
                <a:lnTo>
                  <a:pt x="4677848" y="0"/>
                </a:lnTo>
                <a:lnTo>
                  <a:pt x="4683425" y="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Freeform: Shape 13">
            <a:extLst>
              <a:ext uri="{FF2B5EF4-FFF2-40B4-BE49-F238E27FC236}">
                <a16:creationId xmlns:a16="http://schemas.microsoft.com/office/drawing/2014/main" id="{F605C4CC-A25C-416F-8333-7CB7DC97D8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78"/>
            <a:ext cx="7431174" cy="6858478"/>
          </a:xfrm>
          <a:custGeom>
            <a:avLst/>
            <a:gdLst>
              <a:gd name="connsiteX0" fmla="*/ 7431174 w 7431174"/>
              <a:gd name="connsiteY0" fmla="*/ 6858478 h 6858478"/>
              <a:gd name="connsiteX1" fmla="*/ 6619 w 7431174"/>
              <a:gd name="connsiteY1" fmla="*/ 6858478 h 6858478"/>
              <a:gd name="connsiteX2" fmla="*/ 6879 w 7431174"/>
              <a:gd name="connsiteY2" fmla="*/ 6857916 h 6858478"/>
              <a:gd name="connsiteX3" fmla="*/ 0 w 7431174"/>
              <a:gd name="connsiteY3" fmla="*/ 6857916 h 6858478"/>
              <a:gd name="connsiteX4" fmla="*/ 0 w 7431174"/>
              <a:gd name="connsiteY4" fmla="*/ 0 h 6858478"/>
              <a:gd name="connsiteX5" fmla="*/ 3182994 w 7431174"/>
              <a:gd name="connsiteY5" fmla="*/ 0 h 6858478"/>
              <a:gd name="connsiteX6" fmla="*/ 4249222 w 7431174"/>
              <a:gd name="connsiteY6" fmla="*/ 0 h 6858478"/>
              <a:gd name="connsiteX7" fmla="*/ 4254799 w 7431174"/>
              <a:gd name="connsiteY7" fmla="*/ 0 h 6858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431174" h="6858478">
                <a:moveTo>
                  <a:pt x="7431174" y="6858478"/>
                </a:moveTo>
                <a:lnTo>
                  <a:pt x="6619" y="6858478"/>
                </a:lnTo>
                <a:lnTo>
                  <a:pt x="6879" y="6857916"/>
                </a:lnTo>
                <a:lnTo>
                  <a:pt x="0" y="6857916"/>
                </a:lnTo>
                <a:lnTo>
                  <a:pt x="0" y="0"/>
                </a:lnTo>
                <a:lnTo>
                  <a:pt x="3182994" y="0"/>
                </a:lnTo>
                <a:lnTo>
                  <a:pt x="4249222" y="0"/>
                </a:lnTo>
                <a:lnTo>
                  <a:pt x="4254799" y="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タイトル 1">
            <a:extLst>
              <a:ext uri="{FF2B5EF4-FFF2-40B4-BE49-F238E27FC236}">
                <a16:creationId xmlns:a16="http://schemas.microsoft.com/office/drawing/2014/main" id="{6D8F83CB-972C-4AA6-8BB4-A07F6872C4AA}"/>
              </a:ext>
            </a:extLst>
          </p:cNvPr>
          <p:cNvSpPr>
            <a:spLocks noGrp="1"/>
          </p:cNvSpPr>
          <p:nvPr>
            <p:ph type="title"/>
          </p:nvPr>
        </p:nvSpPr>
        <p:spPr>
          <a:xfrm>
            <a:off x="804672" y="365125"/>
            <a:ext cx="5266155" cy="1325563"/>
          </a:xfrm>
        </p:spPr>
        <p:txBody>
          <a:bodyPr>
            <a:normAutofit/>
          </a:bodyPr>
          <a:lstStyle/>
          <a:p>
            <a:r>
              <a:rPr kumimoji="1" lang="ja-JP" altLang="en-US" dirty="0"/>
              <a:t>自分の力</a:t>
            </a:r>
            <a:r>
              <a:rPr kumimoji="1" lang="ja-JP" altLang="en-US"/>
              <a:t>を信じてみよう</a:t>
            </a:r>
            <a:r>
              <a:rPr kumimoji="1" lang="en-US" altLang="ja-JP"/>
              <a:t>!!</a:t>
            </a:r>
            <a:endParaRPr kumimoji="1" lang="ja-JP" altLang="en-US" dirty="0"/>
          </a:p>
        </p:txBody>
      </p:sp>
      <p:sp>
        <p:nvSpPr>
          <p:cNvPr id="9" name="Content Placeholder 8">
            <a:extLst>
              <a:ext uri="{FF2B5EF4-FFF2-40B4-BE49-F238E27FC236}">
                <a16:creationId xmlns:a16="http://schemas.microsoft.com/office/drawing/2014/main" id="{6BF19686-8D83-488A-B961-918C4C26A218}"/>
              </a:ext>
            </a:extLst>
          </p:cNvPr>
          <p:cNvSpPr>
            <a:spLocks noGrp="1"/>
          </p:cNvSpPr>
          <p:nvPr>
            <p:ph idx="1"/>
          </p:nvPr>
        </p:nvSpPr>
        <p:spPr>
          <a:xfrm>
            <a:off x="804672" y="2022601"/>
            <a:ext cx="3941499" cy="4154361"/>
          </a:xfrm>
        </p:spPr>
        <p:txBody>
          <a:bodyPr>
            <a:normAutofit fontScale="92500" lnSpcReduction="20000"/>
          </a:bodyPr>
          <a:lstStyle/>
          <a:p>
            <a:r>
              <a:rPr lang="ja-JP" altLang="en-US" sz="2000" dirty="0"/>
              <a:t>もし、酷いアンチコメが来たら、ブロックしよう。</a:t>
            </a:r>
            <a:r>
              <a:rPr lang="en-US" altLang="ja-JP" sz="2000" dirty="0"/>
              <a:t>(</a:t>
            </a:r>
            <a:r>
              <a:rPr lang="ja-JP" altLang="en-US" sz="2000" dirty="0"/>
              <a:t>ブロックは攻撃じゃ無くて自分を守る盾である</a:t>
            </a:r>
            <a:endParaRPr lang="en-US" altLang="ja-JP" sz="2000" dirty="0"/>
          </a:p>
          <a:p>
            <a:endParaRPr lang="en-US" sz="2000" dirty="0"/>
          </a:p>
          <a:p>
            <a:r>
              <a:rPr lang="ja-JP" altLang="en-US" sz="2000" dirty="0"/>
              <a:t>もくもく会・コミュニティを活用しよう</a:t>
            </a:r>
            <a:r>
              <a:rPr lang="en-US" altLang="ja-JP" sz="2000" dirty="0"/>
              <a:t>!(</a:t>
            </a:r>
            <a:r>
              <a:rPr lang="en-US" altLang="ja-JP" sz="2000" dirty="0" err="1"/>
              <a:t>CoKonPile</a:t>
            </a:r>
            <a:r>
              <a:rPr lang="ja-JP" altLang="en-US" sz="2000" dirty="0"/>
              <a:t>参加しよう</a:t>
            </a:r>
            <a:r>
              <a:rPr lang="en-US" altLang="ja-JP" sz="2000" dirty="0"/>
              <a:t>!!)</a:t>
            </a:r>
          </a:p>
          <a:p>
            <a:r>
              <a:rPr lang="ja-JP" altLang="en-US" sz="2000" dirty="0"/>
              <a:t>作品を作ったときに仕事で開発をしている方達やもっと詳しい方から</a:t>
            </a:r>
            <a:endParaRPr lang="en-US" altLang="ja-JP" sz="2000" dirty="0"/>
          </a:p>
          <a:p>
            <a:r>
              <a:rPr lang="ja-JP" altLang="en-US" sz="2000" dirty="0"/>
              <a:t>安心してきちんとしたアドバイス</a:t>
            </a:r>
            <a:r>
              <a:rPr lang="en-US" altLang="ja-JP" sz="2000" dirty="0"/>
              <a:t>(</a:t>
            </a:r>
            <a:r>
              <a:rPr lang="ja-JP" altLang="en-US" sz="2000" dirty="0"/>
              <a:t>助言</a:t>
            </a:r>
            <a:r>
              <a:rPr lang="en-US" altLang="ja-JP" sz="2000" dirty="0"/>
              <a:t>)</a:t>
            </a:r>
            <a:r>
              <a:rPr lang="ja-JP" altLang="en-US" sz="2000" dirty="0"/>
              <a:t>をもらえるから</a:t>
            </a:r>
            <a:endParaRPr lang="en-US" altLang="ja-JP" sz="2000" dirty="0"/>
          </a:p>
          <a:p>
            <a:endParaRPr lang="en-US" altLang="ja-JP" sz="2000" dirty="0"/>
          </a:p>
          <a:p>
            <a:r>
              <a:rPr lang="en-US" altLang="ja-JP" sz="2000" dirty="0"/>
              <a:t>SNS</a:t>
            </a:r>
            <a:r>
              <a:rPr lang="ja-JP" altLang="en-US" sz="2000" dirty="0"/>
              <a:t>等でいきなり知らない人がタメ口で辛口コメントしてきても気にしない</a:t>
            </a:r>
            <a:r>
              <a:rPr lang="en-US" altLang="ja-JP" sz="2000" dirty="0"/>
              <a:t>(</a:t>
            </a:r>
            <a:r>
              <a:rPr lang="ja-JP" altLang="en-US" sz="2000" dirty="0"/>
              <a:t>どうしても気になるなら</a:t>
            </a:r>
            <a:r>
              <a:rPr lang="en-US" altLang="ja-JP" sz="2000" dirty="0"/>
              <a:t>NG</a:t>
            </a:r>
            <a:r>
              <a:rPr lang="ja-JP" altLang="en-US" sz="2000" dirty="0"/>
              <a:t>ワードを設定したりする</a:t>
            </a:r>
            <a:r>
              <a:rPr lang="en-US" altLang="ja-JP" sz="2000" dirty="0"/>
              <a:t>)</a:t>
            </a:r>
          </a:p>
        </p:txBody>
      </p:sp>
    </p:spTree>
    <p:extLst>
      <p:ext uri="{BB962C8B-B14F-4D97-AF65-F5344CB8AC3E}">
        <p14:creationId xmlns:p14="http://schemas.microsoft.com/office/powerpoint/2010/main" val="3334911890"/>
      </p:ext>
    </p:extLst>
  </p:cSld>
  <p:clrMapOvr>
    <a:overrideClrMapping bg1="dk1" tx1="lt1" bg2="dk2" tx2="lt2" accent1="accent1" accent2="accent2" accent3="accent3" accent4="accent4" accent5="accent5" accent6="accent6" hlink="hlink" folHlink="folHlink"/>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E45B1D5C-0827-4AF0-8186-11FC5A8B8B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B71BFD2D-B8F0-43A8-8843-CAC993A35680}"/>
              </a:ext>
            </a:extLst>
          </p:cNvPr>
          <p:cNvSpPr>
            <a:spLocks noGrp="1"/>
          </p:cNvSpPr>
          <p:nvPr>
            <p:ph type="title"/>
          </p:nvPr>
        </p:nvSpPr>
        <p:spPr>
          <a:xfrm>
            <a:off x="9267909" y="2023110"/>
            <a:ext cx="2469624" cy="2846070"/>
          </a:xfrm>
        </p:spPr>
        <p:txBody>
          <a:bodyPr vert="horz" lIns="91440" tIns="45720" rIns="91440" bIns="45720" rtlCol="0" anchor="ctr">
            <a:normAutofit/>
          </a:bodyPr>
          <a:lstStyle/>
          <a:p>
            <a:r>
              <a:rPr kumimoji="1" lang="ja-JP" altLang="en-US" sz="3700" dirty="0"/>
              <a:t>おわり</a:t>
            </a:r>
          </a:p>
        </p:txBody>
      </p:sp>
      <p:sp>
        <p:nvSpPr>
          <p:cNvPr id="13" name="Rectangle 12">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コンテンツ プレースホルダー 4" descr="鳥, 屋外, 動物, オウム が含まれている画像&#10;&#10;自動的に生成された説明">
            <a:extLst>
              <a:ext uri="{FF2B5EF4-FFF2-40B4-BE49-F238E27FC236}">
                <a16:creationId xmlns:a16="http://schemas.microsoft.com/office/drawing/2014/main" id="{4871AAE5-5075-49D4-81F8-A7B7D561A9BD}"/>
              </a:ext>
            </a:extLst>
          </p:cNvPr>
          <p:cNvPicPr>
            <a:picLocks noGrp="1" noChangeAspect="1"/>
          </p:cNvPicPr>
          <p:nvPr>
            <p:ph idx="1"/>
          </p:nvPr>
        </p:nvPicPr>
        <p:blipFill rotWithShape="1">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6562" r="-1" b="9897"/>
          <a:stretch/>
        </p:blipFill>
        <p:spPr>
          <a:xfrm>
            <a:off x="545238" y="858525"/>
            <a:ext cx="7608304" cy="5211906"/>
          </a:xfrm>
          <a:prstGeom prst="rect">
            <a:avLst/>
          </a:prstGeom>
        </p:spPr>
      </p:pic>
      <p:sp>
        <p:nvSpPr>
          <p:cNvPr id="17" name="Rectangle 16">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テキスト ボックス 5">
            <a:extLst>
              <a:ext uri="{FF2B5EF4-FFF2-40B4-BE49-F238E27FC236}">
                <a16:creationId xmlns:a16="http://schemas.microsoft.com/office/drawing/2014/main" id="{E1F2B949-A907-4D61-BF7E-9AF939027BD9}"/>
              </a:ext>
            </a:extLst>
          </p:cNvPr>
          <p:cNvSpPr txBox="1"/>
          <p:nvPr/>
        </p:nvSpPr>
        <p:spPr>
          <a:xfrm>
            <a:off x="4990497" y="5870376"/>
            <a:ext cx="3163045" cy="200055"/>
          </a:xfrm>
          <a:prstGeom prst="rect">
            <a:avLst/>
          </a:prstGeom>
          <a:solidFill>
            <a:srgbClr val="000000"/>
          </a:solidFill>
        </p:spPr>
        <p:txBody>
          <a:bodyPr wrap="none" rtlCol="0">
            <a:spAutoFit/>
          </a:bodyPr>
          <a:lstStyle/>
          <a:p>
            <a:pPr algn="r">
              <a:spcAft>
                <a:spcPts val="600"/>
              </a:spcAft>
            </a:pPr>
            <a:r>
              <a:rPr lang="ja-JP" altLang="en-US" sz="700">
                <a:solidFill>
                  <a:srgbClr val="FFFFFF"/>
                </a:solidFill>
                <a:hlinkClick r:id="rId3" tooltip="http://ja.wikipedia.org/wiki/%E8%84%8A%E9%BB%84%E9%9D%92%E9%B8%9A%E5%93%A5">
                  <a:extLst>
                    <a:ext uri="{A12FA001-AC4F-418D-AE19-62706E023703}">
                      <ahyp:hlinkClr xmlns:ahyp="http://schemas.microsoft.com/office/drawing/2018/hyperlinkcolor" val="tx"/>
                    </a:ext>
                  </a:extLst>
                </a:hlinkClick>
              </a:rPr>
              <a:t>この写真</a:t>
            </a:r>
            <a:r>
              <a:rPr lang="ja-JP" altLang="en-US" sz="700">
                <a:solidFill>
                  <a:srgbClr val="FFFFFF"/>
                </a:solidFill>
              </a:rPr>
              <a:t> の作成者 不明な作成者 は </a:t>
            </a:r>
            <a:r>
              <a:rPr lang="ja-JP" altLang="en-US" sz="700">
                <a:solidFill>
                  <a:srgbClr val="FFFFFF"/>
                </a:solidFill>
                <a:hlinkClick r:id="rId4" tooltip="https://creativecommons.org/licenses/by-sa/3.0/">
                  <a:extLst>
                    <a:ext uri="{A12FA001-AC4F-418D-AE19-62706E023703}">
                      <ahyp:hlinkClr xmlns:ahyp="http://schemas.microsoft.com/office/drawing/2018/hyperlinkcolor" val="tx"/>
                    </a:ext>
                  </a:extLst>
                </a:hlinkClick>
              </a:rPr>
              <a:t>CC BY-SA</a:t>
            </a:r>
            <a:r>
              <a:rPr lang="ja-JP" altLang="en-US" sz="700">
                <a:solidFill>
                  <a:srgbClr val="FFFFFF"/>
                </a:solidFill>
              </a:rPr>
              <a:t> のライセンスを許諾されています</a:t>
            </a:r>
          </a:p>
        </p:txBody>
      </p:sp>
      <p:sp>
        <p:nvSpPr>
          <p:cNvPr id="9" name="吹き出し: 角を丸めた四角形 8">
            <a:extLst>
              <a:ext uri="{FF2B5EF4-FFF2-40B4-BE49-F238E27FC236}">
                <a16:creationId xmlns:a16="http://schemas.microsoft.com/office/drawing/2014/main" id="{717C919D-AC72-4AAD-9636-8DEC59266E32}"/>
              </a:ext>
            </a:extLst>
          </p:cNvPr>
          <p:cNvSpPr/>
          <p:nvPr/>
        </p:nvSpPr>
        <p:spPr>
          <a:xfrm>
            <a:off x="8323679" y="107854"/>
            <a:ext cx="3918721" cy="1908313"/>
          </a:xfrm>
          <a:prstGeom prst="wedgeRoundRectCallout">
            <a:avLst>
              <a:gd name="adj1" fmla="val -51269"/>
              <a:gd name="adj2" fmla="val 6770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a:t>仲間大事に</a:t>
            </a:r>
            <a:r>
              <a:rPr kumimoji="1" lang="en-US" altLang="ja-JP" dirty="0"/>
              <a:t>!!</a:t>
            </a:r>
          </a:p>
          <a:p>
            <a:pPr algn="ctr"/>
            <a:r>
              <a:rPr lang="en-US" altLang="ja-JP" dirty="0"/>
              <a:t>IT</a:t>
            </a:r>
            <a:r>
              <a:rPr lang="ja-JP" altLang="en-US" dirty="0"/>
              <a:t>コミュニティ参加しよう</a:t>
            </a:r>
            <a:r>
              <a:rPr lang="en-US" altLang="ja-JP" dirty="0"/>
              <a:t>!!!</a:t>
            </a:r>
          </a:p>
          <a:p>
            <a:pPr algn="ctr"/>
            <a:r>
              <a:rPr lang="ja-JP" altLang="en-US" dirty="0"/>
              <a:t>進捗だそう</a:t>
            </a:r>
            <a:r>
              <a:rPr lang="en-US" altLang="ja-JP" dirty="0"/>
              <a:t>!!</a:t>
            </a:r>
          </a:p>
          <a:p>
            <a:pPr algn="ctr"/>
            <a:endParaRPr kumimoji="1" lang="ja-JP" altLang="en-US" dirty="0"/>
          </a:p>
        </p:txBody>
      </p:sp>
    </p:spTree>
    <p:extLst>
      <p:ext uri="{BB962C8B-B14F-4D97-AF65-F5344CB8AC3E}">
        <p14:creationId xmlns:p14="http://schemas.microsoft.com/office/powerpoint/2010/main" val="3329822448"/>
      </p:ext>
    </p:extLst>
  </p:cSld>
  <p:clrMapOvr>
    <a:masterClrMapping/>
  </p:clrMapOvr>
  <mc:AlternateContent xmlns:mc="http://schemas.openxmlformats.org/markup-compatibility/2006" xmlns:p14="http://schemas.microsoft.com/office/powerpoint/2010/main">
    <mc:Choice Requires="p14">
      <p:transition spd="med" p14:dur="700" advTm="11631">
        <p:fade/>
      </p:transition>
    </mc:Choice>
    <mc:Fallback xmlns="">
      <p:transition spd="med" advTm="11631">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 name="Rectangle 31">
            <a:extLst>
              <a:ext uri="{FF2B5EF4-FFF2-40B4-BE49-F238E27FC236}">
                <a16:creationId xmlns:a16="http://schemas.microsoft.com/office/drawing/2014/main" id="{DEE5C6BA-FE2A-4C38-8D88-E70C06E54F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08905" y="3726"/>
            <a:ext cx="6483095" cy="6858000"/>
          </a:xfrm>
          <a:prstGeom prst="rect">
            <a:avLst/>
          </a:prstGeom>
          <a:gradFill>
            <a:gsLst>
              <a:gs pos="0">
                <a:schemeClr val="accent1">
                  <a:lumMod val="100000"/>
                  <a:alpha val="82000"/>
                </a:schemeClr>
              </a:gs>
              <a:gs pos="25000">
                <a:schemeClr val="accent1">
                  <a:alpha val="60000"/>
                </a:schemeClr>
              </a:gs>
              <a:gs pos="94000">
                <a:schemeClr val="bg2">
                  <a:lumMod val="75000"/>
                </a:schemeClr>
              </a:gs>
              <a:gs pos="100000">
                <a:schemeClr val="bg2">
                  <a:lumMod val="7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 name="Picture 33">
            <a:extLst>
              <a:ext uri="{FF2B5EF4-FFF2-40B4-BE49-F238E27FC236}">
                <a16:creationId xmlns:a16="http://schemas.microsoft.com/office/drawing/2014/main" id="{53E66F28-0926-4CFB-BDAB-646CAB184CB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2" name="タイトル 1">
            <a:extLst>
              <a:ext uri="{FF2B5EF4-FFF2-40B4-BE49-F238E27FC236}">
                <a16:creationId xmlns:a16="http://schemas.microsoft.com/office/drawing/2014/main" id="{A4256916-BF95-41D6-8C46-F50A96086961}"/>
              </a:ext>
            </a:extLst>
          </p:cNvPr>
          <p:cNvSpPr>
            <a:spLocks noGrp="1"/>
          </p:cNvSpPr>
          <p:nvPr>
            <p:ph type="title"/>
          </p:nvPr>
        </p:nvSpPr>
        <p:spPr>
          <a:xfrm>
            <a:off x="804672" y="802955"/>
            <a:ext cx="4977976" cy="1454051"/>
          </a:xfrm>
        </p:spPr>
        <p:txBody>
          <a:bodyPr vert="horz" lIns="91440" tIns="45720" rIns="91440" bIns="45720" rtlCol="0" anchor="ctr">
            <a:normAutofit/>
          </a:bodyPr>
          <a:lstStyle/>
          <a:p>
            <a:r>
              <a:rPr lang="en-US" altLang="ja-JP" kern="1200" dirty="0">
                <a:solidFill>
                  <a:srgbClr val="000000"/>
                </a:solidFill>
                <a:latin typeface="+mj-lt"/>
                <a:ea typeface="+mj-ea"/>
                <a:cs typeface="+mj-cs"/>
              </a:rPr>
              <a:t>@</a:t>
            </a:r>
            <a:r>
              <a:rPr lang="en-US" altLang="ja-JP" kern="1200" dirty="0" err="1">
                <a:solidFill>
                  <a:srgbClr val="000000"/>
                </a:solidFill>
                <a:latin typeface="+mj-lt"/>
                <a:ea typeface="+mj-ea"/>
                <a:cs typeface="+mj-cs"/>
              </a:rPr>
              <a:t>makinoricat</a:t>
            </a:r>
            <a:r>
              <a:rPr lang="en-US" altLang="ja-JP" kern="1200" dirty="0">
                <a:solidFill>
                  <a:srgbClr val="000000"/>
                </a:solidFill>
                <a:latin typeface="+mj-lt"/>
                <a:ea typeface="+mj-ea"/>
                <a:cs typeface="+mj-cs"/>
              </a:rPr>
              <a:t>(</a:t>
            </a:r>
            <a:r>
              <a:rPr lang="ja-JP" altLang="en-US" kern="1200" dirty="0">
                <a:solidFill>
                  <a:srgbClr val="000000"/>
                </a:solidFill>
                <a:latin typeface="+mj-lt"/>
                <a:ea typeface="+mj-ea"/>
                <a:cs typeface="+mj-cs"/>
              </a:rPr>
              <a:t>愛称</a:t>
            </a:r>
            <a:r>
              <a:rPr lang="en-US" altLang="ja-JP" kern="1200" dirty="0">
                <a:solidFill>
                  <a:srgbClr val="000000"/>
                </a:solidFill>
                <a:latin typeface="+mj-lt"/>
                <a:ea typeface="+mj-ea"/>
                <a:cs typeface="+mj-cs"/>
              </a:rPr>
              <a:t>?</a:t>
            </a:r>
            <a:r>
              <a:rPr lang="ja-JP" altLang="en-US" kern="1200" dirty="0">
                <a:solidFill>
                  <a:srgbClr val="000000"/>
                </a:solidFill>
                <a:latin typeface="+mj-lt"/>
                <a:ea typeface="+mj-ea"/>
                <a:cs typeface="+mj-cs"/>
              </a:rPr>
              <a:t>はのーり</a:t>
            </a:r>
            <a:r>
              <a:rPr lang="en-US" altLang="ja-JP" kern="1200" dirty="0">
                <a:solidFill>
                  <a:srgbClr val="000000"/>
                </a:solidFill>
                <a:latin typeface="+mj-lt"/>
                <a:ea typeface="+mj-ea"/>
                <a:cs typeface="+mj-cs"/>
              </a:rPr>
              <a:t>)</a:t>
            </a:r>
            <a:r>
              <a:rPr lang="ja-JP" altLang="en-US" kern="1200" dirty="0">
                <a:solidFill>
                  <a:srgbClr val="000000"/>
                </a:solidFill>
                <a:latin typeface="+mj-lt"/>
                <a:ea typeface="+mj-ea"/>
                <a:cs typeface="+mj-cs"/>
              </a:rPr>
              <a:t>自己紹介</a:t>
            </a:r>
          </a:p>
        </p:txBody>
      </p:sp>
      <p:sp>
        <p:nvSpPr>
          <p:cNvPr id="36" name="Freeform 60">
            <a:extLst>
              <a:ext uri="{FF2B5EF4-FFF2-40B4-BE49-F238E27FC236}">
                <a16:creationId xmlns:a16="http://schemas.microsoft.com/office/drawing/2014/main" id="{DE9FA85F-F0FB-4952-A05F-04CC67B18E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3099" y="1"/>
            <a:ext cx="3960192" cy="2251543"/>
          </a:xfrm>
          <a:custGeom>
            <a:avLst/>
            <a:gdLst>
              <a:gd name="connsiteX0" fmla="*/ 20753 w 3960192"/>
              <a:gd name="connsiteY0" fmla="*/ 0 h 2251543"/>
              <a:gd name="connsiteX1" fmla="*/ 3939439 w 3960192"/>
              <a:gd name="connsiteY1" fmla="*/ 0 h 2251543"/>
              <a:gd name="connsiteX2" fmla="*/ 3949969 w 3960192"/>
              <a:gd name="connsiteY2" fmla="*/ 68994 h 2251543"/>
              <a:gd name="connsiteX3" fmla="*/ 3960192 w 3960192"/>
              <a:gd name="connsiteY3" fmla="*/ 271447 h 2251543"/>
              <a:gd name="connsiteX4" fmla="*/ 1980096 w 3960192"/>
              <a:gd name="connsiteY4" fmla="*/ 2251543 h 2251543"/>
              <a:gd name="connsiteX5" fmla="*/ 0 w 3960192"/>
              <a:gd name="connsiteY5" fmla="*/ 271447 h 2251543"/>
              <a:gd name="connsiteX6" fmla="*/ 10223 w 3960192"/>
              <a:gd name="connsiteY6" fmla="*/ 68994 h 2251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60192" h="2251543">
                <a:moveTo>
                  <a:pt x="20753" y="0"/>
                </a:moveTo>
                <a:lnTo>
                  <a:pt x="3939439" y="0"/>
                </a:lnTo>
                <a:lnTo>
                  <a:pt x="3949969" y="68994"/>
                </a:lnTo>
                <a:cubicBezTo>
                  <a:pt x="3956729" y="135559"/>
                  <a:pt x="3960192" y="203099"/>
                  <a:pt x="3960192" y="271447"/>
                </a:cubicBezTo>
                <a:cubicBezTo>
                  <a:pt x="3960192" y="1365024"/>
                  <a:pt x="3073673" y="2251543"/>
                  <a:pt x="1980096" y="2251543"/>
                </a:cubicBezTo>
                <a:cubicBezTo>
                  <a:pt x="886519" y="2251543"/>
                  <a:pt x="0" y="1365024"/>
                  <a:pt x="0" y="271447"/>
                </a:cubicBezTo>
                <a:cubicBezTo>
                  <a:pt x="0" y="203099"/>
                  <a:pt x="3463" y="135559"/>
                  <a:pt x="10223" y="68994"/>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4" name="コンテンツ プレースホルダー 5" descr="テキスト が含まれている画像&#10;&#10;自動的に生成された説明">
            <a:extLst>
              <a:ext uri="{FF2B5EF4-FFF2-40B4-BE49-F238E27FC236}">
                <a16:creationId xmlns:a16="http://schemas.microsoft.com/office/drawing/2014/main" id="{5F0F548D-E294-4E00-A05B-12AFAD7EBE1B}"/>
              </a:ext>
            </a:extLst>
          </p:cNvPr>
          <p:cNvPicPr>
            <a:picLocks noChangeAspect="1"/>
          </p:cNvPicPr>
          <p:nvPr/>
        </p:nvPicPr>
        <p:blipFill rotWithShape="1">
          <a:blip r:embed="rId3">
            <a:alphaModFix/>
            <a:extLst>
              <a:ext uri="{28A0092B-C50C-407E-A947-70E740481C1C}">
                <a14:useLocalDpi xmlns:a14="http://schemas.microsoft.com/office/drawing/2010/main" val="0"/>
              </a:ext>
            </a:extLst>
          </a:blip>
          <a:srcRect t="15977" r="1" b="7577"/>
          <a:stretch/>
        </p:blipFill>
        <p:spPr>
          <a:xfrm>
            <a:off x="6632714" y="1"/>
            <a:ext cx="3674754" cy="2106932"/>
          </a:xfrm>
          <a:custGeom>
            <a:avLst/>
            <a:gdLst/>
            <a:ahLst/>
            <a:cxnLst/>
            <a:rect l="l" t="t" r="r" b="b"/>
            <a:pathLst>
              <a:path w="3674754" h="2106932">
                <a:moveTo>
                  <a:pt x="21954" y="0"/>
                </a:moveTo>
                <a:lnTo>
                  <a:pt x="3652800" y="0"/>
                </a:lnTo>
                <a:lnTo>
                  <a:pt x="3665268" y="81694"/>
                </a:lnTo>
                <a:cubicBezTo>
                  <a:pt x="3671541" y="143461"/>
                  <a:pt x="3674754" y="206133"/>
                  <a:pt x="3674754" y="269555"/>
                </a:cubicBezTo>
                <a:cubicBezTo>
                  <a:pt x="3674754" y="1284311"/>
                  <a:pt x="2852132" y="2106932"/>
                  <a:pt x="1837377" y="2106932"/>
                </a:cubicBezTo>
                <a:cubicBezTo>
                  <a:pt x="822622" y="2106932"/>
                  <a:pt x="0" y="1284311"/>
                  <a:pt x="0" y="269555"/>
                </a:cubicBezTo>
                <a:cubicBezTo>
                  <a:pt x="0" y="206133"/>
                  <a:pt x="3214" y="143461"/>
                  <a:pt x="9486" y="81694"/>
                </a:cubicBezTo>
                <a:close/>
              </a:path>
            </a:pathLst>
          </a:custGeom>
          <a:effectLst>
            <a:softEdge rad="0"/>
          </a:effectLst>
        </p:spPr>
      </p:pic>
      <p:sp>
        <p:nvSpPr>
          <p:cNvPr id="3" name="コンテンツ プレースホルダー 2">
            <a:extLst>
              <a:ext uri="{FF2B5EF4-FFF2-40B4-BE49-F238E27FC236}">
                <a16:creationId xmlns:a16="http://schemas.microsoft.com/office/drawing/2014/main" id="{74AD397F-F8E4-4823-8E9B-55E7B5CC089B}"/>
              </a:ext>
            </a:extLst>
          </p:cNvPr>
          <p:cNvSpPr>
            <a:spLocks noGrp="1"/>
          </p:cNvSpPr>
          <p:nvPr>
            <p:ph sz="half" idx="1"/>
          </p:nvPr>
        </p:nvSpPr>
        <p:spPr>
          <a:xfrm>
            <a:off x="804672" y="2421682"/>
            <a:ext cx="4977578" cy="3639289"/>
          </a:xfrm>
        </p:spPr>
        <p:txBody>
          <a:bodyPr vert="horz" lIns="91440" tIns="45720" rIns="91440" bIns="45720" rtlCol="0" anchor="ctr">
            <a:normAutofit fontScale="77500" lnSpcReduction="20000"/>
          </a:bodyPr>
          <a:lstStyle/>
          <a:p>
            <a:r>
              <a:rPr lang="ja-JP" altLang="en-US" sz="1700" b="1" dirty="0">
                <a:solidFill>
                  <a:srgbClr val="000000"/>
                </a:solidFill>
              </a:rPr>
              <a:t>東京都 国分寺市 在住</a:t>
            </a:r>
            <a:r>
              <a:rPr lang="en-US" altLang="ja-JP" sz="1700" b="1" dirty="0">
                <a:solidFill>
                  <a:srgbClr val="000000"/>
                </a:solidFill>
              </a:rPr>
              <a:t>(</a:t>
            </a:r>
            <a:r>
              <a:rPr lang="ja-JP" altLang="en-US" sz="1700" b="1" dirty="0">
                <a:solidFill>
                  <a:srgbClr val="000000"/>
                </a:solidFill>
              </a:rPr>
              <a:t>普通の通信制の学校</a:t>
            </a:r>
            <a:r>
              <a:rPr lang="en-US" altLang="ja-JP" sz="1700" b="1" dirty="0">
                <a:solidFill>
                  <a:srgbClr val="000000"/>
                </a:solidFill>
              </a:rPr>
              <a:t>3</a:t>
            </a:r>
            <a:r>
              <a:rPr lang="ja-JP" altLang="en-US" sz="1700" b="1" dirty="0">
                <a:solidFill>
                  <a:srgbClr val="000000"/>
                </a:solidFill>
              </a:rPr>
              <a:t>年生</a:t>
            </a:r>
            <a:r>
              <a:rPr lang="en-US" altLang="ja-JP" sz="1700" b="1" dirty="0">
                <a:solidFill>
                  <a:srgbClr val="000000"/>
                </a:solidFill>
              </a:rPr>
              <a:t>)</a:t>
            </a:r>
            <a:endParaRPr lang="ja-JP" altLang="en-US" sz="1700" b="1" dirty="0">
              <a:solidFill>
                <a:srgbClr val="000000"/>
              </a:solidFill>
            </a:endParaRPr>
          </a:p>
          <a:p>
            <a:r>
              <a:rPr lang="ja-JP" altLang="en-US" sz="1700" b="1" dirty="0">
                <a:solidFill>
                  <a:srgbClr val="000000"/>
                </a:solidFill>
              </a:rPr>
              <a:t>小学校時代はゲーム</a:t>
            </a:r>
            <a:r>
              <a:rPr lang="en-US" altLang="ja-JP" sz="1700" b="1" dirty="0">
                <a:solidFill>
                  <a:srgbClr val="000000"/>
                </a:solidFill>
              </a:rPr>
              <a:t>(</a:t>
            </a:r>
            <a:r>
              <a:rPr lang="ja-JP" altLang="en-US" sz="1700" b="1" dirty="0">
                <a:solidFill>
                  <a:srgbClr val="000000"/>
                </a:solidFill>
              </a:rPr>
              <a:t>スーパーマ○オ</a:t>
            </a:r>
            <a:r>
              <a:rPr lang="en-US" altLang="ja-JP" sz="1700" b="1" dirty="0">
                <a:solidFill>
                  <a:srgbClr val="000000"/>
                </a:solidFill>
              </a:rPr>
              <a:t>)</a:t>
            </a:r>
            <a:r>
              <a:rPr lang="ja-JP" altLang="en-US" sz="1700" b="1" dirty="0">
                <a:solidFill>
                  <a:srgbClr val="000000"/>
                </a:solidFill>
              </a:rPr>
              <a:t>がめちゃくちゃ大好き</a:t>
            </a:r>
            <a:r>
              <a:rPr lang="en-US" altLang="ja-JP" sz="1700" b="1" dirty="0">
                <a:solidFill>
                  <a:srgbClr val="000000"/>
                </a:solidFill>
              </a:rPr>
              <a:t>!:)</a:t>
            </a:r>
            <a:r>
              <a:rPr lang="ja-JP" altLang="en-US" sz="1700" b="1" dirty="0">
                <a:solidFill>
                  <a:srgbClr val="000000"/>
                </a:solidFill>
              </a:rPr>
              <a:t>　（プログラミングを始めたいと思ったきっかけの一つ</a:t>
            </a:r>
            <a:r>
              <a:rPr lang="en-US" altLang="ja-JP" sz="1700" b="1" dirty="0">
                <a:solidFill>
                  <a:srgbClr val="000000"/>
                </a:solidFill>
              </a:rPr>
              <a:t>)</a:t>
            </a:r>
          </a:p>
          <a:p>
            <a:endParaRPr lang="en-US" altLang="ja-JP" sz="1700" b="1" dirty="0">
              <a:solidFill>
                <a:srgbClr val="000000"/>
              </a:solidFill>
            </a:endParaRPr>
          </a:p>
          <a:p>
            <a:r>
              <a:rPr lang="ja-JP" altLang="en-US" sz="1700" b="1" dirty="0">
                <a:solidFill>
                  <a:srgbClr val="000000"/>
                </a:solidFill>
              </a:rPr>
              <a:t>よく</a:t>
            </a:r>
            <a:r>
              <a:rPr lang="en-US" altLang="ja-JP" sz="1700" b="1" dirty="0">
                <a:solidFill>
                  <a:srgbClr val="000000"/>
                </a:solidFill>
              </a:rPr>
              <a:t>(</a:t>
            </a:r>
            <a:r>
              <a:rPr lang="ja-JP" altLang="en-US" sz="1700" b="1" dirty="0">
                <a:solidFill>
                  <a:srgbClr val="000000"/>
                </a:solidFill>
              </a:rPr>
              <a:t>電車・</a:t>
            </a:r>
            <a:r>
              <a:rPr lang="en-US" altLang="ja-JP" sz="1700" b="1" dirty="0">
                <a:solidFill>
                  <a:srgbClr val="000000"/>
                </a:solidFill>
              </a:rPr>
              <a:t>IKEA</a:t>
            </a:r>
            <a:r>
              <a:rPr lang="ja-JP" altLang="en-US" sz="1700" b="1" dirty="0">
                <a:solidFill>
                  <a:srgbClr val="000000"/>
                </a:solidFill>
              </a:rPr>
              <a:t>レストランで進捗をだしたり</a:t>
            </a:r>
            <a:r>
              <a:rPr lang="en-US" altLang="ja-JP" sz="1700" b="1" dirty="0">
                <a:solidFill>
                  <a:srgbClr val="000000"/>
                </a:solidFill>
              </a:rPr>
              <a:t>)</a:t>
            </a:r>
          </a:p>
          <a:p>
            <a:pPr marL="0" indent="0">
              <a:buNone/>
            </a:pPr>
            <a:r>
              <a:rPr lang="ja-JP" altLang="en-US" sz="1700" b="1" dirty="0">
                <a:solidFill>
                  <a:srgbClr val="000000"/>
                </a:solidFill>
              </a:rPr>
              <a:t>ストリートコンピューティングがスキだったり</a:t>
            </a:r>
            <a:r>
              <a:rPr lang="en-US" altLang="ja-JP" sz="1700" b="1" dirty="0">
                <a:solidFill>
                  <a:srgbClr val="000000"/>
                </a:solidFill>
              </a:rPr>
              <a:t>…?</a:t>
            </a:r>
          </a:p>
          <a:p>
            <a:endParaRPr lang="en-US" altLang="ja-JP" sz="1700" b="1" dirty="0">
              <a:solidFill>
                <a:srgbClr val="000000"/>
              </a:solidFill>
            </a:endParaRPr>
          </a:p>
          <a:p>
            <a:r>
              <a:rPr lang="ja-JP" altLang="en-US" sz="1700" b="1" dirty="0">
                <a:solidFill>
                  <a:srgbClr val="000000"/>
                </a:solidFill>
              </a:rPr>
              <a:t>中学生の時にプログラミング</a:t>
            </a:r>
            <a:r>
              <a:rPr lang="en-US" altLang="ja-JP" sz="1700" b="1" dirty="0">
                <a:solidFill>
                  <a:srgbClr val="000000"/>
                </a:solidFill>
              </a:rPr>
              <a:t>(</a:t>
            </a:r>
            <a:r>
              <a:rPr lang="ja-JP" altLang="en-US" sz="1700" b="1" dirty="0">
                <a:solidFill>
                  <a:srgbClr val="000000"/>
                </a:solidFill>
              </a:rPr>
              <a:t>プチコン３号</a:t>
            </a:r>
            <a:r>
              <a:rPr lang="en-US" altLang="ja-JP" sz="1700" b="1" dirty="0">
                <a:solidFill>
                  <a:srgbClr val="000000"/>
                </a:solidFill>
              </a:rPr>
              <a:t>)</a:t>
            </a:r>
            <a:r>
              <a:rPr lang="ja-JP" altLang="en-US" sz="1700" b="1" dirty="0">
                <a:solidFill>
                  <a:srgbClr val="000000"/>
                </a:solidFill>
              </a:rPr>
              <a:t>を独学でスタート。</a:t>
            </a:r>
            <a:r>
              <a:rPr lang="en-US" altLang="ja-JP" sz="1700" b="1" dirty="0">
                <a:solidFill>
                  <a:srgbClr val="000000"/>
                </a:solidFill>
              </a:rPr>
              <a:t>(</a:t>
            </a:r>
            <a:r>
              <a:rPr lang="ja-JP" altLang="en-US" sz="1700" b="1" dirty="0">
                <a:solidFill>
                  <a:srgbClr val="000000"/>
                </a:solidFill>
              </a:rPr>
              <a:t>当時は</a:t>
            </a:r>
            <a:r>
              <a:rPr lang="en-US" altLang="ja-JP" sz="1700" b="1" dirty="0" err="1">
                <a:solidFill>
                  <a:srgbClr val="000000"/>
                </a:solidFill>
              </a:rPr>
              <a:t>Miiverse</a:t>
            </a:r>
            <a:r>
              <a:rPr lang="en-US" altLang="ja-JP" sz="1700" b="1" dirty="0">
                <a:solidFill>
                  <a:srgbClr val="000000"/>
                </a:solidFill>
              </a:rPr>
              <a:t> </a:t>
            </a:r>
            <a:r>
              <a:rPr lang="ja-JP" altLang="en-US" sz="1700" b="1" dirty="0">
                <a:solidFill>
                  <a:srgbClr val="000000"/>
                </a:solidFill>
              </a:rPr>
              <a:t>プチコン</a:t>
            </a:r>
            <a:r>
              <a:rPr lang="en-US" altLang="ja-JP" sz="1700" b="1" dirty="0">
                <a:solidFill>
                  <a:srgbClr val="000000"/>
                </a:solidFill>
              </a:rPr>
              <a:t>3</a:t>
            </a:r>
            <a:r>
              <a:rPr lang="ja-JP" altLang="en-US" sz="1700" b="1" dirty="0">
                <a:solidFill>
                  <a:srgbClr val="000000"/>
                </a:solidFill>
              </a:rPr>
              <a:t>号コミュニティで活動</a:t>
            </a:r>
            <a:r>
              <a:rPr lang="en-US" altLang="ja-JP" sz="1700" b="1" dirty="0">
                <a:solidFill>
                  <a:srgbClr val="000000"/>
                </a:solidFill>
              </a:rPr>
              <a:t>)</a:t>
            </a:r>
            <a:endParaRPr lang="en-US" altLang="ja-JP" sz="1700" dirty="0">
              <a:solidFill>
                <a:srgbClr val="000000"/>
              </a:solidFill>
            </a:endParaRPr>
          </a:p>
          <a:p>
            <a:r>
              <a:rPr lang="ja-JP" altLang="en-US" sz="1700" b="1" dirty="0">
                <a:solidFill>
                  <a:srgbClr val="000000"/>
                </a:solidFill>
              </a:rPr>
              <a:t>中学</a:t>
            </a:r>
            <a:r>
              <a:rPr lang="en-US" altLang="ja-JP" sz="1700" b="1" dirty="0">
                <a:solidFill>
                  <a:srgbClr val="000000"/>
                </a:solidFill>
              </a:rPr>
              <a:t>3</a:t>
            </a:r>
            <a:r>
              <a:rPr lang="ja-JP" altLang="en-US" sz="1700" b="1" dirty="0">
                <a:solidFill>
                  <a:srgbClr val="000000"/>
                </a:solidFill>
              </a:rPr>
              <a:t>年生～ </a:t>
            </a:r>
            <a:r>
              <a:rPr lang="en-US" altLang="ja-JP" sz="1700" b="1" dirty="0">
                <a:solidFill>
                  <a:srgbClr val="000000"/>
                </a:solidFill>
              </a:rPr>
              <a:t>Raspberry PI 2 </a:t>
            </a:r>
            <a:r>
              <a:rPr lang="ja-JP" altLang="en-US" sz="1700" b="1" dirty="0">
                <a:solidFill>
                  <a:srgbClr val="000000"/>
                </a:solidFill>
              </a:rPr>
              <a:t>で</a:t>
            </a:r>
            <a:r>
              <a:rPr lang="en-US" altLang="ja-JP" sz="1700" b="1" dirty="0">
                <a:solidFill>
                  <a:srgbClr val="000000"/>
                </a:solidFill>
              </a:rPr>
              <a:t>Java</a:t>
            </a:r>
            <a:r>
              <a:rPr lang="ja-JP" altLang="en-US" sz="1700" b="1" dirty="0">
                <a:solidFill>
                  <a:srgbClr val="000000"/>
                </a:solidFill>
              </a:rPr>
              <a:t>・</a:t>
            </a:r>
            <a:r>
              <a:rPr lang="en-US" altLang="ja-JP" sz="1700" b="1" dirty="0">
                <a:solidFill>
                  <a:srgbClr val="000000"/>
                </a:solidFill>
              </a:rPr>
              <a:t>Linux</a:t>
            </a:r>
            <a:r>
              <a:rPr lang="ja-JP" altLang="en-US" sz="1700" b="1" dirty="0">
                <a:solidFill>
                  <a:srgbClr val="000000"/>
                </a:solidFill>
              </a:rPr>
              <a:t>系に触れる</a:t>
            </a:r>
            <a:endParaRPr lang="en-US" altLang="ja-JP" sz="1700" b="1" dirty="0">
              <a:solidFill>
                <a:srgbClr val="000000"/>
              </a:solidFill>
            </a:endParaRPr>
          </a:p>
          <a:p>
            <a:r>
              <a:rPr lang="ja-JP" altLang="en-US" sz="1700" dirty="0">
                <a:solidFill>
                  <a:srgbClr val="000000"/>
                </a:solidFill>
              </a:rPr>
              <a:t>高校</a:t>
            </a:r>
            <a:r>
              <a:rPr lang="en-US" altLang="ja-JP" sz="1700" dirty="0">
                <a:solidFill>
                  <a:srgbClr val="000000"/>
                </a:solidFill>
              </a:rPr>
              <a:t>1</a:t>
            </a:r>
            <a:r>
              <a:rPr lang="ja-JP" altLang="en-US" sz="1700" dirty="0">
                <a:solidFill>
                  <a:srgbClr val="000000"/>
                </a:solidFill>
              </a:rPr>
              <a:t>年生に自分のノートパソコンを入手</a:t>
            </a:r>
            <a:endParaRPr lang="en-US" altLang="ja-JP" sz="1700" dirty="0">
              <a:solidFill>
                <a:srgbClr val="000000"/>
              </a:solidFill>
            </a:endParaRPr>
          </a:p>
          <a:p>
            <a:r>
              <a:rPr lang="en-US" altLang="ja-JP" sz="1700" b="1" dirty="0">
                <a:solidFill>
                  <a:srgbClr val="000000"/>
                </a:solidFill>
              </a:rPr>
              <a:t>2019</a:t>
            </a:r>
            <a:r>
              <a:rPr lang="ja-JP" altLang="en-US" sz="1700" b="1" dirty="0">
                <a:solidFill>
                  <a:srgbClr val="000000"/>
                </a:solidFill>
              </a:rPr>
              <a:t>年</a:t>
            </a:r>
            <a:r>
              <a:rPr lang="en-US" altLang="ja-JP" sz="1700" b="1" dirty="0">
                <a:solidFill>
                  <a:srgbClr val="000000"/>
                </a:solidFill>
              </a:rPr>
              <a:t>11</a:t>
            </a:r>
            <a:r>
              <a:rPr lang="ja-JP" altLang="en-US" sz="1700" b="1" dirty="0">
                <a:solidFill>
                  <a:srgbClr val="000000"/>
                </a:solidFill>
              </a:rPr>
              <a:t>月に</a:t>
            </a:r>
            <a:r>
              <a:rPr lang="en-US" altLang="ja-JP" sz="1700" b="1" dirty="0">
                <a:solidFill>
                  <a:srgbClr val="000000"/>
                </a:solidFill>
              </a:rPr>
              <a:t>CoderDojo </a:t>
            </a:r>
            <a:r>
              <a:rPr lang="ja-JP" altLang="en-US" sz="1700" b="1" dirty="0">
                <a:solidFill>
                  <a:srgbClr val="000000"/>
                </a:solidFill>
              </a:rPr>
              <a:t>こだいらに参加</a:t>
            </a:r>
            <a:r>
              <a:rPr lang="en-US" altLang="ja-JP" sz="1700" b="1" dirty="0">
                <a:solidFill>
                  <a:srgbClr val="000000"/>
                </a:solidFill>
              </a:rPr>
              <a:t>(</a:t>
            </a:r>
            <a:r>
              <a:rPr lang="ja-JP" altLang="en-US" sz="1700" b="1" dirty="0">
                <a:solidFill>
                  <a:srgbClr val="000000"/>
                </a:solidFill>
              </a:rPr>
              <a:t>ここで偶然、</a:t>
            </a:r>
            <a:r>
              <a:rPr lang="en-US" altLang="ja-JP" sz="1700" b="1" dirty="0">
                <a:solidFill>
                  <a:srgbClr val="000000"/>
                </a:solidFill>
              </a:rPr>
              <a:t>tomio2480</a:t>
            </a:r>
            <a:r>
              <a:rPr lang="ja-JP" altLang="en-US" sz="1700" b="1" dirty="0">
                <a:solidFill>
                  <a:srgbClr val="000000"/>
                </a:solidFill>
              </a:rPr>
              <a:t>さんと出会う</a:t>
            </a:r>
            <a:r>
              <a:rPr lang="en-US" altLang="ja-JP" sz="1700" b="1" dirty="0">
                <a:solidFill>
                  <a:srgbClr val="000000"/>
                </a:solidFill>
              </a:rPr>
              <a:t>)</a:t>
            </a:r>
          </a:p>
          <a:p>
            <a:endParaRPr lang="en-US" altLang="ja-JP" sz="1700" b="1" dirty="0">
              <a:solidFill>
                <a:srgbClr val="000000"/>
              </a:solidFill>
            </a:endParaRPr>
          </a:p>
          <a:p>
            <a:r>
              <a:rPr lang="ja-JP" altLang="en-US" sz="1700" b="1" dirty="0">
                <a:solidFill>
                  <a:srgbClr val="000000"/>
                </a:solidFill>
              </a:rPr>
              <a:t>今は</a:t>
            </a:r>
            <a:r>
              <a:rPr lang="en-US" altLang="ja-JP" sz="1700" b="1" dirty="0" err="1">
                <a:solidFill>
                  <a:srgbClr val="000000"/>
                </a:solidFill>
              </a:rPr>
              <a:t>CoKonPile</a:t>
            </a:r>
            <a:r>
              <a:rPr lang="ja-JP" altLang="en-US" sz="1700" b="1" dirty="0">
                <a:solidFill>
                  <a:srgbClr val="000000"/>
                </a:solidFill>
              </a:rPr>
              <a:t>やいろいろ勉強会に参加したりしています。</a:t>
            </a:r>
            <a:endParaRPr lang="en-US" altLang="ja-JP" sz="1700" b="1" dirty="0">
              <a:solidFill>
                <a:srgbClr val="000000"/>
              </a:solidFill>
            </a:endParaRPr>
          </a:p>
        </p:txBody>
      </p:sp>
      <p:sp>
        <p:nvSpPr>
          <p:cNvPr id="48" name="Freeform 68">
            <a:extLst>
              <a:ext uri="{FF2B5EF4-FFF2-40B4-BE49-F238E27FC236}">
                <a16:creationId xmlns:a16="http://schemas.microsoft.com/office/drawing/2014/main" id="{FEBD362A-CC27-47D9-8FC3-A5E91BA07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35296" y="2922177"/>
            <a:ext cx="4956705" cy="3945299"/>
          </a:xfrm>
          <a:custGeom>
            <a:avLst/>
            <a:gdLst>
              <a:gd name="connsiteX0" fmla="*/ 2718646 w 4956705"/>
              <a:gd name="connsiteY0" fmla="*/ 0 h 3945299"/>
              <a:gd name="connsiteX1" fmla="*/ 4816486 w 4956705"/>
              <a:gd name="connsiteY1" fmla="*/ 989335 h 3945299"/>
              <a:gd name="connsiteX2" fmla="*/ 4956705 w 4956705"/>
              <a:gd name="connsiteY2" fmla="*/ 1176848 h 3945299"/>
              <a:gd name="connsiteX3" fmla="*/ 4956705 w 4956705"/>
              <a:gd name="connsiteY3" fmla="*/ 3945299 h 3945299"/>
              <a:gd name="connsiteX4" fmla="*/ 294783 w 4956705"/>
              <a:gd name="connsiteY4" fmla="*/ 3945299 h 3945299"/>
              <a:gd name="connsiteX5" fmla="*/ 213645 w 4956705"/>
              <a:gd name="connsiteY5" fmla="*/ 3776866 h 3945299"/>
              <a:gd name="connsiteX6" fmla="*/ 0 w 4956705"/>
              <a:gd name="connsiteY6" fmla="*/ 2718646 h 3945299"/>
              <a:gd name="connsiteX7" fmla="*/ 2718646 w 4956705"/>
              <a:gd name="connsiteY7" fmla="*/ 0 h 394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956705" h="3945299">
                <a:moveTo>
                  <a:pt x="2718646" y="0"/>
                </a:moveTo>
                <a:cubicBezTo>
                  <a:pt x="3563221" y="0"/>
                  <a:pt x="4317846" y="385123"/>
                  <a:pt x="4816486" y="989335"/>
                </a:cubicBezTo>
                <a:lnTo>
                  <a:pt x="4956705" y="1176848"/>
                </a:lnTo>
                <a:lnTo>
                  <a:pt x="4956705" y="3945299"/>
                </a:lnTo>
                <a:lnTo>
                  <a:pt x="294783" y="3945299"/>
                </a:lnTo>
                <a:lnTo>
                  <a:pt x="213645" y="3776866"/>
                </a:lnTo>
                <a:cubicBezTo>
                  <a:pt x="76074" y="3451612"/>
                  <a:pt x="0" y="3094013"/>
                  <a:pt x="0" y="2718646"/>
                </a:cubicBezTo>
                <a:cubicBezTo>
                  <a:pt x="0" y="1217179"/>
                  <a:pt x="1217179" y="0"/>
                  <a:pt x="2718646" y="0"/>
                </a:cubicBezTo>
                <a:close/>
              </a:path>
            </a:pathLst>
          </a:custGeom>
          <a:solidFill>
            <a:srgbClr val="FFFFFF"/>
          </a:solidFill>
          <a:ln>
            <a:gradFill>
              <a:gsLst>
                <a:gs pos="0">
                  <a:schemeClr val="accent1">
                    <a:lumMod val="40000"/>
                    <a:lumOff val="60000"/>
                  </a:schemeClr>
                </a:gs>
                <a:gs pos="23000">
                  <a:schemeClr val="accent1">
                    <a:lumMod val="45000"/>
                    <a:lumOff val="55000"/>
                  </a:schemeClr>
                </a:gs>
                <a:gs pos="83000">
                  <a:schemeClr val="bg2">
                    <a:lumMod val="75000"/>
                  </a:schemeClr>
                </a:gs>
                <a:gs pos="100000">
                  <a:schemeClr val="bg2">
                    <a:lumMod val="75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コンテンツ プレースホルダー 5" descr="テキスト が含まれている画像&#10;&#10;自動的に生成された説明">
            <a:extLst>
              <a:ext uri="{FF2B5EF4-FFF2-40B4-BE49-F238E27FC236}">
                <a16:creationId xmlns:a16="http://schemas.microsoft.com/office/drawing/2014/main" id="{2D6A0A0B-96A6-4FD9-B0AC-4BAF79ECC59D}"/>
              </a:ext>
            </a:extLst>
          </p:cNvPr>
          <p:cNvPicPr>
            <a:picLocks noGrp="1" noChangeAspect="1"/>
          </p:cNvPicPr>
          <p:nvPr>
            <p:ph sz="half" idx="2"/>
          </p:nvPr>
        </p:nvPicPr>
        <p:blipFill rotWithShape="1">
          <a:blip r:embed="rId3">
            <a:alphaModFix/>
            <a:extLst>
              <a:ext uri="{28A0092B-C50C-407E-A947-70E740481C1C}">
                <a14:useLocalDpi xmlns:a14="http://schemas.microsoft.com/office/drawing/2010/main" val="0"/>
              </a:ext>
            </a:extLst>
          </a:blip>
          <a:srcRect l="4939" r="-2" b="-2"/>
          <a:stretch/>
        </p:blipFill>
        <p:spPr>
          <a:xfrm>
            <a:off x="7399326" y="3086207"/>
            <a:ext cx="4792674" cy="3781268"/>
          </a:xfrm>
          <a:custGeom>
            <a:avLst/>
            <a:gdLst/>
            <a:ahLst/>
            <a:cxnLst/>
            <a:rect l="l" t="t" r="r" b="b"/>
            <a:pathLst>
              <a:path w="4792674" h="3781268">
                <a:moveTo>
                  <a:pt x="2554615" y="0"/>
                </a:moveTo>
                <a:cubicBezTo>
                  <a:pt x="3436412" y="0"/>
                  <a:pt x="4213859" y="446774"/>
                  <a:pt x="4672942" y="1126306"/>
                </a:cubicBezTo>
                <a:lnTo>
                  <a:pt x="4792674" y="1323391"/>
                </a:lnTo>
                <a:lnTo>
                  <a:pt x="4792674" y="3781268"/>
                </a:lnTo>
                <a:lnTo>
                  <a:pt x="313779" y="3781268"/>
                </a:lnTo>
                <a:lnTo>
                  <a:pt x="308328" y="3772297"/>
                </a:lnTo>
                <a:cubicBezTo>
                  <a:pt x="111694" y="3410325"/>
                  <a:pt x="0" y="2995514"/>
                  <a:pt x="0" y="2554615"/>
                </a:cubicBezTo>
                <a:cubicBezTo>
                  <a:pt x="0" y="1143740"/>
                  <a:pt x="1143740" y="0"/>
                  <a:pt x="2554615" y="0"/>
                </a:cubicBezTo>
                <a:close/>
              </a:path>
            </a:pathLst>
          </a:custGeom>
          <a:effectLst>
            <a:softEdge rad="0"/>
          </a:effectLst>
        </p:spPr>
      </p:pic>
    </p:spTree>
    <p:extLst>
      <p:ext uri="{BB962C8B-B14F-4D97-AF65-F5344CB8AC3E}">
        <p14:creationId xmlns:p14="http://schemas.microsoft.com/office/powerpoint/2010/main" val="2903038639"/>
      </p:ext>
    </p:extLst>
  </p:cSld>
  <p:clrMapOvr>
    <a:masterClrMapping/>
  </p:clrMapOvr>
  <mc:AlternateContent xmlns:mc="http://schemas.openxmlformats.org/markup-compatibility/2006" xmlns:p14="http://schemas.microsoft.com/office/powerpoint/2010/main">
    <mc:Choice Requires="p14">
      <p:transition spd="med" p14:dur="700" advTm="72924">
        <p:fade/>
      </p:transition>
    </mc:Choice>
    <mc:Fallback xmlns="">
      <p:transition spd="med" advTm="72924">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339E3D-8795-4235-A255-09D01F776321}"/>
              </a:ext>
            </a:extLst>
          </p:cNvPr>
          <p:cNvSpPr>
            <a:spLocks noGrp="1"/>
          </p:cNvSpPr>
          <p:nvPr>
            <p:ph type="ctrTitle"/>
          </p:nvPr>
        </p:nvSpPr>
        <p:spPr>
          <a:xfrm>
            <a:off x="1524000" y="1122363"/>
            <a:ext cx="9144000" cy="1099727"/>
          </a:xfrm>
        </p:spPr>
        <p:txBody>
          <a:bodyPr/>
          <a:lstStyle/>
          <a:p>
            <a:r>
              <a:rPr kumimoji="1" lang="ja-JP" altLang="en-US" dirty="0"/>
              <a:t>今日発表する作品</a:t>
            </a:r>
          </a:p>
        </p:txBody>
      </p:sp>
      <p:sp>
        <p:nvSpPr>
          <p:cNvPr id="3" name="字幕 2">
            <a:extLst>
              <a:ext uri="{FF2B5EF4-FFF2-40B4-BE49-F238E27FC236}">
                <a16:creationId xmlns:a16="http://schemas.microsoft.com/office/drawing/2014/main" id="{5D0EE149-5C21-4B2B-AC65-61758A42B6E9}"/>
              </a:ext>
            </a:extLst>
          </p:cNvPr>
          <p:cNvSpPr>
            <a:spLocks noGrp="1"/>
          </p:cNvSpPr>
          <p:nvPr>
            <p:ph type="subTitle" idx="1"/>
          </p:nvPr>
        </p:nvSpPr>
        <p:spPr/>
        <p:txBody>
          <a:bodyPr>
            <a:normAutofit/>
          </a:bodyPr>
          <a:lstStyle/>
          <a:p>
            <a:endParaRPr lang="en-US" altLang="ja-JP" dirty="0"/>
          </a:p>
          <a:p>
            <a:r>
              <a:rPr lang="en-US" altLang="ja-JP" sz="5400" b="1" dirty="0"/>
              <a:t>[</a:t>
            </a:r>
            <a:r>
              <a:rPr kumimoji="1" lang="ja-JP" altLang="en-US" sz="5400" b="1" dirty="0"/>
              <a:t>ピンボールのサンプル</a:t>
            </a:r>
            <a:r>
              <a:rPr kumimoji="1" lang="en-US" altLang="ja-JP" sz="5400" b="1" dirty="0"/>
              <a:t>]</a:t>
            </a:r>
            <a:endParaRPr kumimoji="1" lang="ja-JP" altLang="en-US" sz="5400" b="1" dirty="0"/>
          </a:p>
        </p:txBody>
      </p:sp>
    </p:spTree>
    <p:extLst>
      <p:ext uri="{BB962C8B-B14F-4D97-AF65-F5344CB8AC3E}">
        <p14:creationId xmlns:p14="http://schemas.microsoft.com/office/powerpoint/2010/main" val="2210543985"/>
      </p:ext>
    </p:extLst>
  </p:cSld>
  <p:clrMapOvr>
    <a:masterClrMapping/>
  </p:clrMapOvr>
  <mc:AlternateContent xmlns:mc="http://schemas.openxmlformats.org/markup-compatibility/2006" xmlns:p14="http://schemas.microsoft.com/office/powerpoint/2010/main">
    <mc:Choice Requires="p14">
      <p:transition spd="med" p14:dur="700" advTm="5445">
        <p:fade/>
      </p:transition>
    </mc:Choice>
    <mc:Fallback xmlns="">
      <p:transition spd="med" advTm="5445">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31BDFBB-340E-4893-8FEB-5D2200C04D6D}"/>
              </a:ext>
            </a:extLst>
          </p:cNvPr>
          <p:cNvSpPr>
            <a:spLocks noGrp="1"/>
          </p:cNvSpPr>
          <p:nvPr>
            <p:ph type="title"/>
          </p:nvPr>
        </p:nvSpPr>
        <p:spPr>
          <a:xfrm>
            <a:off x="481011" y="327025"/>
            <a:ext cx="5324477" cy="1630363"/>
          </a:xfrm>
        </p:spPr>
        <p:txBody>
          <a:bodyPr vert="horz" lIns="91440" tIns="45720" rIns="91440" bIns="45720" rtlCol="0" anchor="b">
            <a:normAutofit/>
          </a:bodyPr>
          <a:lstStyle/>
          <a:p>
            <a:r>
              <a:rPr lang="en-US" altLang="ja-JP" sz="3600" b="1" dirty="0"/>
              <a:t>SimplePinBall2020</a:t>
            </a:r>
            <a:br>
              <a:rPr lang="en-US" altLang="ja-JP" sz="3600" b="1" dirty="0"/>
            </a:br>
            <a:br>
              <a:rPr lang="en-US" altLang="ja-JP" sz="3600" b="1" dirty="0"/>
            </a:br>
            <a:endParaRPr kumimoji="1" lang="en-US" altLang="ja-JP" sz="3600" b="1" dirty="0"/>
          </a:p>
        </p:txBody>
      </p:sp>
      <p:sp>
        <p:nvSpPr>
          <p:cNvPr id="3" name="コンテンツ プレースホルダー 2">
            <a:extLst>
              <a:ext uri="{FF2B5EF4-FFF2-40B4-BE49-F238E27FC236}">
                <a16:creationId xmlns:a16="http://schemas.microsoft.com/office/drawing/2014/main" id="{F23F5688-0424-4E37-84EA-F400DB951DF3}"/>
              </a:ext>
            </a:extLst>
          </p:cNvPr>
          <p:cNvSpPr>
            <a:spLocks noGrp="1"/>
          </p:cNvSpPr>
          <p:nvPr>
            <p:ph sz="half" idx="1"/>
          </p:nvPr>
        </p:nvSpPr>
        <p:spPr>
          <a:xfrm>
            <a:off x="481013" y="1671484"/>
            <a:ext cx="5324475" cy="4534055"/>
          </a:xfrm>
        </p:spPr>
        <p:txBody>
          <a:bodyPr vert="horz" lIns="91440" tIns="45720" rIns="91440" bIns="45720" rtlCol="0" anchor="t">
            <a:normAutofit/>
          </a:bodyPr>
          <a:lstStyle/>
          <a:p>
            <a:pPr marL="0"/>
            <a:r>
              <a:rPr kumimoji="1" lang="ja-JP" altLang="en-US" sz="1800" dirty="0"/>
              <a:t>クリックするとボールが発射されるだけのシンプルな作品</a:t>
            </a:r>
            <a:endParaRPr kumimoji="1" lang="en-US" altLang="ja-JP" sz="1800" dirty="0"/>
          </a:p>
          <a:p>
            <a:pPr marL="0"/>
            <a:endParaRPr lang="en-US" altLang="ja-JP" sz="1800" dirty="0"/>
          </a:p>
          <a:p>
            <a:pPr marL="0"/>
            <a:r>
              <a:rPr lang="ja-JP" altLang="en-US" sz="1800" dirty="0"/>
              <a:t>たくさん球を発射させると逆流したりボールが飛びでで落下していきます。</a:t>
            </a:r>
            <a:r>
              <a:rPr lang="en-US" altLang="ja-JP" sz="1800" dirty="0"/>
              <a:t>(</a:t>
            </a:r>
            <a:r>
              <a:rPr lang="ja-JP" altLang="en-US" sz="1800" dirty="0"/>
              <a:t>そこが面白い</a:t>
            </a:r>
            <a:r>
              <a:rPr lang="en-US" altLang="ja-JP" sz="1800" dirty="0">
                <a:sym typeface="Wingdings" panose="05000000000000000000" pitchFamily="2" charset="2"/>
              </a:rPr>
              <a:t>)</a:t>
            </a:r>
          </a:p>
          <a:p>
            <a:pPr marL="0"/>
            <a:endParaRPr lang="en-US" altLang="ja-JP" sz="1800" dirty="0"/>
          </a:p>
          <a:p>
            <a:pPr marL="0"/>
            <a:r>
              <a:rPr lang="ja-JP" altLang="en-US" sz="1800" dirty="0"/>
              <a:t>「作って遊べる</a:t>
            </a:r>
            <a:r>
              <a:rPr lang="en-US" altLang="ja-JP" sz="1800" dirty="0"/>
              <a:t>Unity</a:t>
            </a:r>
            <a:r>
              <a:rPr lang="ja-JP" altLang="en-US" sz="1800" dirty="0"/>
              <a:t>超入門」という本を参考にしました</a:t>
            </a:r>
            <a:endParaRPr lang="en-US" altLang="ja-JP" sz="1800" dirty="0"/>
          </a:p>
          <a:p>
            <a:pPr marL="0"/>
            <a:r>
              <a:rPr lang="ja-JP" altLang="en-US" sz="1800" dirty="0"/>
              <a:t>「きっと簡単</a:t>
            </a:r>
            <a:r>
              <a:rPr lang="en-US" altLang="ja-JP" sz="1800" dirty="0"/>
              <a:t>!</a:t>
            </a:r>
            <a:r>
              <a:rPr lang="ja-JP" altLang="en-US" sz="1800" dirty="0"/>
              <a:t>」と思っていたら結構大変でした</a:t>
            </a:r>
            <a:endParaRPr lang="en-US" altLang="ja-JP" sz="1800" dirty="0"/>
          </a:p>
          <a:p>
            <a:pPr marL="0" indent="0">
              <a:buNone/>
            </a:pPr>
            <a:endParaRPr lang="en-US" altLang="ja-JP" sz="1800" dirty="0"/>
          </a:p>
          <a:p>
            <a:pPr marL="0" indent="0">
              <a:buNone/>
            </a:pPr>
            <a:r>
              <a:rPr lang="en-US" altLang="ja-JP" sz="1800" dirty="0"/>
              <a:t>※GitHub</a:t>
            </a:r>
            <a:r>
              <a:rPr lang="ja-JP" altLang="en-US" sz="1800" dirty="0"/>
              <a:t>にも作品</a:t>
            </a:r>
            <a:r>
              <a:rPr lang="ja-JP" altLang="en-US" sz="1800"/>
              <a:t>をアップしました</a:t>
            </a:r>
            <a:r>
              <a:rPr lang="ja-JP" altLang="en-US" sz="1800" dirty="0"/>
              <a:t>。</a:t>
            </a:r>
            <a:endParaRPr lang="en-US" altLang="ja-JP" sz="1800" dirty="0"/>
          </a:p>
          <a:p>
            <a:pPr marL="0" indent="0">
              <a:buNone/>
            </a:pPr>
            <a:r>
              <a:rPr lang="en-US" altLang="ja-JP" sz="1800" b="1" dirty="0"/>
              <a:t>https://github.com/h0tcat/SimpleUnityPinBall2020/releases</a:t>
            </a:r>
            <a:endParaRPr lang="en-US" altLang="ja-JP" sz="1800" dirty="0"/>
          </a:p>
          <a:p>
            <a:pPr marL="0"/>
            <a:endParaRPr kumimoji="1" lang="en-US" altLang="ja-JP" sz="1800" dirty="0"/>
          </a:p>
        </p:txBody>
      </p:sp>
      <p:pic>
        <p:nvPicPr>
          <p:cNvPr id="6" name="コンテンツ プレースホルダー 5" descr="木製, 時計, 大きい, 備え が含まれている画像&#10;&#10;自動的に生成された説明">
            <a:extLst>
              <a:ext uri="{FF2B5EF4-FFF2-40B4-BE49-F238E27FC236}">
                <a16:creationId xmlns:a16="http://schemas.microsoft.com/office/drawing/2014/main" id="{4617EB63-29AF-44CD-9ED1-8DD3FC99DD1C}"/>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r="16236"/>
          <a:stretch/>
        </p:blipFill>
        <p:spPr>
          <a:xfrm>
            <a:off x="5966355" y="1"/>
            <a:ext cx="6225645" cy="6856412"/>
          </a:xfrm>
          <a:custGeom>
            <a:avLst/>
            <a:gdLst/>
            <a:ahLst/>
            <a:cxnLst/>
            <a:rect l="l" t="t" r="r" b="b"/>
            <a:pathLst>
              <a:path w="5620032" h="6856412">
                <a:moveTo>
                  <a:pt x="13187" y="0"/>
                </a:moveTo>
                <a:lnTo>
                  <a:pt x="5620032" y="0"/>
                </a:lnTo>
                <a:lnTo>
                  <a:pt x="5620032" y="6856412"/>
                </a:lnTo>
                <a:lnTo>
                  <a:pt x="0" y="6856412"/>
                </a:lnTo>
                <a:lnTo>
                  <a:pt x="64318" y="6298274"/>
                </a:lnTo>
                <a:cubicBezTo>
                  <a:pt x="203221" y="4970220"/>
                  <a:pt x="240510" y="3632077"/>
                  <a:pt x="97152" y="2276000"/>
                </a:cubicBezTo>
                <a:cubicBezTo>
                  <a:pt x="35713" y="1694824"/>
                  <a:pt x="7455" y="1116942"/>
                  <a:pt x="6154" y="541737"/>
                </a:cubicBezTo>
                <a:close/>
              </a:path>
            </a:pathLst>
          </a:custGeom>
        </p:spPr>
      </p:pic>
    </p:spTree>
    <p:extLst>
      <p:ext uri="{BB962C8B-B14F-4D97-AF65-F5344CB8AC3E}">
        <p14:creationId xmlns:p14="http://schemas.microsoft.com/office/powerpoint/2010/main" val="3204858380"/>
      </p:ext>
    </p:extLst>
  </p:cSld>
  <p:clrMapOvr>
    <a:masterClrMapping/>
  </p:clrMapOvr>
  <mc:AlternateContent xmlns:mc="http://schemas.openxmlformats.org/markup-compatibility/2006" xmlns:p14="http://schemas.microsoft.com/office/powerpoint/2010/main">
    <mc:Choice Requires="p14">
      <p:transition spd="med" p14:dur="700" advTm="46269">
        <p:fade/>
      </p:transition>
    </mc:Choice>
    <mc:Fallback xmlns="">
      <p:transition spd="med" advTm="46269">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1172AA-A121-4964-82D8-988B28884585}"/>
              </a:ext>
            </a:extLst>
          </p:cNvPr>
          <p:cNvSpPr>
            <a:spLocks noGrp="1"/>
          </p:cNvSpPr>
          <p:nvPr>
            <p:ph type="title"/>
          </p:nvPr>
        </p:nvSpPr>
        <p:spPr/>
        <p:txBody>
          <a:bodyPr/>
          <a:lstStyle/>
          <a:p>
            <a:r>
              <a:rPr kumimoji="1" lang="ja-JP" altLang="en-US" dirty="0"/>
              <a:t>最初は</a:t>
            </a:r>
            <a:r>
              <a:rPr kumimoji="1" lang="en-US" altLang="ja-JP" dirty="0"/>
              <a:t>Java</a:t>
            </a:r>
            <a:r>
              <a:rPr kumimoji="1" lang="ja-JP" altLang="en-US" dirty="0"/>
              <a:t>か</a:t>
            </a:r>
            <a:r>
              <a:rPr kumimoji="1" lang="en-US" altLang="ja-JP" dirty="0"/>
              <a:t>Scala</a:t>
            </a:r>
            <a:r>
              <a:rPr kumimoji="1" lang="ja-JP" altLang="en-US" dirty="0"/>
              <a:t>でゲームを作ろうとしたが</a:t>
            </a:r>
            <a:r>
              <a:rPr kumimoji="1" lang="en-US" altLang="ja-JP" dirty="0"/>
              <a:t>…</a:t>
            </a:r>
            <a:endParaRPr kumimoji="1" lang="ja-JP" altLang="en-US" dirty="0"/>
          </a:p>
        </p:txBody>
      </p:sp>
      <p:sp>
        <p:nvSpPr>
          <p:cNvPr id="3" name="コンテンツ プレースホルダー 2">
            <a:extLst>
              <a:ext uri="{FF2B5EF4-FFF2-40B4-BE49-F238E27FC236}">
                <a16:creationId xmlns:a16="http://schemas.microsoft.com/office/drawing/2014/main" id="{1C339E56-2495-4E43-963C-17F0B2D7D598}"/>
              </a:ext>
            </a:extLst>
          </p:cNvPr>
          <p:cNvSpPr>
            <a:spLocks noGrp="1"/>
          </p:cNvSpPr>
          <p:nvPr>
            <p:ph idx="1"/>
          </p:nvPr>
        </p:nvSpPr>
        <p:spPr/>
        <p:txBody>
          <a:bodyPr>
            <a:normAutofit fontScale="85000" lnSpcReduction="20000"/>
          </a:bodyPr>
          <a:lstStyle/>
          <a:p>
            <a:r>
              <a:rPr kumimoji="1" lang="ja-JP" altLang="en-US" dirty="0"/>
              <a:t>いろいろ大変。</a:t>
            </a:r>
            <a:endParaRPr kumimoji="1" lang="en-US" altLang="ja-JP" dirty="0"/>
          </a:p>
          <a:p>
            <a:endParaRPr lang="en-US" altLang="ja-JP" dirty="0"/>
          </a:p>
          <a:p>
            <a:r>
              <a:rPr lang="en-US" altLang="ja-JP" dirty="0"/>
              <a:t>Swing</a:t>
            </a:r>
            <a:r>
              <a:rPr lang="ja-JP" altLang="en-US" dirty="0"/>
              <a:t>・</a:t>
            </a:r>
            <a:r>
              <a:rPr lang="en-US" altLang="ja-JP" dirty="0"/>
              <a:t>JavaFX</a:t>
            </a:r>
            <a:r>
              <a:rPr lang="ja-JP" altLang="en-US" dirty="0"/>
              <a:t>による</a:t>
            </a:r>
            <a:r>
              <a:rPr lang="en-US" altLang="ja-JP" dirty="0"/>
              <a:t>Graphics</a:t>
            </a:r>
            <a:r>
              <a:rPr lang="ja-JP" altLang="en-US" dirty="0"/>
              <a:t>の描画が</a:t>
            </a:r>
            <a:r>
              <a:rPr lang="ja-JP" altLang="en-US" sz="1700" dirty="0"/>
              <a:t>面倒くさい</a:t>
            </a:r>
            <a:endParaRPr lang="en-US" altLang="ja-JP" sz="1700" dirty="0"/>
          </a:p>
          <a:p>
            <a:pPr marL="0" indent="0">
              <a:buNone/>
            </a:pPr>
            <a:r>
              <a:rPr lang="en-US" altLang="ja-JP" sz="1700" dirty="0"/>
              <a:t>(</a:t>
            </a:r>
            <a:r>
              <a:rPr lang="en-US" altLang="ja-JP" sz="1700" dirty="0" err="1"/>
              <a:t>LibGDX</a:t>
            </a:r>
            <a:r>
              <a:rPr lang="ja-JP" altLang="en-US" sz="1700" dirty="0"/>
              <a:t>を使えば作りやすくはなるがすぐ作りたいなら</a:t>
            </a:r>
            <a:r>
              <a:rPr lang="en-US" altLang="ja-JP" sz="1700" b="1" dirty="0"/>
              <a:t>Unity</a:t>
            </a:r>
            <a:r>
              <a:rPr lang="ja-JP" altLang="en-US" sz="1700" b="1" dirty="0"/>
              <a:t>の方が絶対楽）</a:t>
            </a:r>
            <a:endParaRPr lang="en-US" altLang="ja-JP" sz="1700" dirty="0"/>
          </a:p>
          <a:p>
            <a:endParaRPr kumimoji="1" lang="en-US" altLang="ja-JP" dirty="0"/>
          </a:p>
          <a:p>
            <a:r>
              <a:rPr kumimoji="1" lang="ja-JP" altLang="en-US" dirty="0"/>
              <a:t>グラフィックなどと言った素材探しをしないといけない</a:t>
            </a:r>
            <a:endParaRPr kumimoji="1" lang="en-US" altLang="ja-JP" dirty="0"/>
          </a:p>
          <a:p>
            <a:endParaRPr lang="en-US" altLang="ja-JP" dirty="0"/>
          </a:p>
          <a:p>
            <a:r>
              <a:rPr kumimoji="1" lang="ja-JP" altLang="en-US" dirty="0"/>
              <a:t>目的によってどの手段</a:t>
            </a:r>
            <a:r>
              <a:rPr kumimoji="1" lang="en-US" altLang="ja-JP" dirty="0"/>
              <a:t>(</a:t>
            </a:r>
            <a:r>
              <a:rPr kumimoji="1" lang="ja-JP" altLang="en-US" dirty="0"/>
              <a:t>言語・ツール</a:t>
            </a:r>
            <a:r>
              <a:rPr kumimoji="1" lang="en-US" altLang="ja-JP" dirty="0"/>
              <a:t>)</a:t>
            </a:r>
            <a:r>
              <a:rPr kumimoji="1" lang="ja-JP" altLang="en-US" dirty="0"/>
              <a:t>を使うかを考えた方がいいと感じた</a:t>
            </a:r>
            <a:r>
              <a:rPr kumimoji="1" lang="en-US" altLang="ja-JP" dirty="0"/>
              <a:t>(</a:t>
            </a:r>
            <a:r>
              <a:rPr kumimoji="1" lang="ja-JP" altLang="en-US" dirty="0"/>
              <a:t>言語の使い分けが大事</a:t>
            </a:r>
            <a:r>
              <a:rPr kumimoji="1" lang="en-US" altLang="ja-JP" dirty="0"/>
              <a:t>)</a:t>
            </a:r>
          </a:p>
          <a:p>
            <a:endParaRPr lang="en-US" altLang="ja-JP" dirty="0"/>
          </a:p>
          <a:p>
            <a:r>
              <a:rPr kumimoji="1" lang="ja-JP" altLang="en-US" dirty="0"/>
              <a:t>何か最後まで作品を作り上げたいとおもったので</a:t>
            </a:r>
            <a:r>
              <a:rPr lang="en-US" altLang="ja-JP" dirty="0"/>
              <a:t>Unity</a:t>
            </a:r>
            <a:r>
              <a:rPr lang="ja-JP" altLang="en-US" dirty="0"/>
              <a:t>を使ってピンボールを作ることに</a:t>
            </a:r>
            <a:r>
              <a:rPr lang="en-US" altLang="ja-JP" dirty="0">
                <a:sym typeface="Wingdings" panose="05000000000000000000" pitchFamily="2" charset="2"/>
              </a:rPr>
              <a:t></a:t>
            </a:r>
            <a:endParaRPr kumimoji="1" lang="en-US" altLang="ja-JP" dirty="0"/>
          </a:p>
        </p:txBody>
      </p:sp>
      <p:pic>
        <p:nvPicPr>
          <p:cNvPr id="5" name="図 4" descr="暗い, 男 が含まれている画像&#10;&#10;自動的に生成された説明">
            <a:extLst>
              <a:ext uri="{FF2B5EF4-FFF2-40B4-BE49-F238E27FC236}">
                <a16:creationId xmlns:a16="http://schemas.microsoft.com/office/drawing/2014/main" id="{54FFA6F2-E785-47DF-915B-E4926282B2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58815" y="1382046"/>
            <a:ext cx="2894985" cy="2894985"/>
          </a:xfrm>
          <a:prstGeom prst="rect">
            <a:avLst/>
          </a:prstGeom>
        </p:spPr>
      </p:pic>
      <p:sp>
        <p:nvSpPr>
          <p:cNvPr id="6" name="吹き出し: 角を丸めた四角形 5">
            <a:extLst>
              <a:ext uri="{FF2B5EF4-FFF2-40B4-BE49-F238E27FC236}">
                <a16:creationId xmlns:a16="http://schemas.microsoft.com/office/drawing/2014/main" id="{19958AB9-0585-4412-A457-E510BC15A8EF}"/>
              </a:ext>
            </a:extLst>
          </p:cNvPr>
          <p:cNvSpPr/>
          <p:nvPr/>
        </p:nvSpPr>
        <p:spPr>
          <a:xfrm>
            <a:off x="5142271" y="1150374"/>
            <a:ext cx="3175819" cy="1189703"/>
          </a:xfrm>
          <a:prstGeom prst="wedgeRoundRectCallout">
            <a:avLst>
              <a:gd name="adj1" fmla="val 67402"/>
              <a:gd name="adj2" fmla="val 6580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Java</a:t>
            </a:r>
            <a:r>
              <a:rPr kumimoji="1" lang="ja-JP" altLang="en-US" dirty="0"/>
              <a:t>か</a:t>
            </a:r>
            <a:r>
              <a:rPr kumimoji="1" lang="en-US" altLang="ja-JP" dirty="0"/>
              <a:t>Scala</a:t>
            </a:r>
            <a:r>
              <a:rPr kumimoji="1" lang="ja-JP" altLang="en-US" dirty="0"/>
              <a:t>で作ると言っていましたが、今回は</a:t>
            </a:r>
            <a:r>
              <a:rPr kumimoji="1" lang="en-US" altLang="ja-JP" dirty="0"/>
              <a:t>Unity</a:t>
            </a:r>
            <a:r>
              <a:rPr kumimoji="1" lang="ja-JP" altLang="en-US" dirty="0"/>
              <a:t>を使って作品を作ることにしました</a:t>
            </a:r>
          </a:p>
        </p:txBody>
      </p:sp>
    </p:spTree>
    <p:extLst>
      <p:ext uri="{BB962C8B-B14F-4D97-AF65-F5344CB8AC3E}">
        <p14:creationId xmlns:p14="http://schemas.microsoft.com/office/powerpoint/2010/main" val="24424736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9DCB23-E133-4979-BDCD-46F1D018E904}"/>
              </a:ext>
            </a:extLst>
          </p:cNvPr>
          <p:cNvSpPr>
            <a:spLocks noGrp="1"/>
          </p:cNvSpPr>
          <p:nvPr>
            <p:ph type="title"/>
          </p:nvPr>
        </p:nvSpPr>
        <p:spPr/>
        <p:txBody>
          <a:bodyPr/>
          <a:lstStyle/>
          <a:p>
            <a:r>
              <a:rPr kumimoji="1" lang="en-US" altLang="ja-JP" dirty="0"/>
              <a:t>Unity</a:t>
            </a:r>
            <a:r>
              <a:rPr kumimoji="1" lang="ja-JP" altLang="en-US" dirty="0"/>
              <a:t>で</a:t>
            </a:r>
            <a:r>
              <a:rPr kumimoji="1" lang="en-US" altLang="ja-JP" dirty="0"/>
              <a:t>Scene</a:t>
            </a:r>
            <a:r>
              <a:rPr kumimoji="1" lang="ja-JP" altLang="en-US" dirty="0"/>
              <a:t>を作るのは簡単</a:t>
            </a:r>
            <a:r>
              <a:rPr kumimoji="1" lang="en-US" altLang="ja-JP" dirty="0"/>
              <a:t>	</a:t>
            </a:r>
            <a:endParaRPr kumimoji="1" lang="ja-JP" altLang="en-US" dirty="0"/>
          </a:p>
        </p:txBody>
      </p:sp>
      <p:sp>
        <p:nvSpPr>
          <p:cNvPr id="3" name="コンテンツ プレースホルダー 2">
            <a:extLst>
              <a:ext uri="{FF2B5EF4-FFF2-40B4-BE49-F238E27FC236}">
                <a16:creationId xmlns:a16="http://schemas.microsoft.com/office/drawing/2014/main" id="{39310393-8C44-4730-B8FC-321CB8C7A45F}"/>
              </a:ext>
            </a:extLst>
          </p:cNvPr>
          <p:cNvSpPr>
            <a:spLocks noGrp="1"/>
          </p:cNvSpPr>
          <p:nvPr>
            <p:ph idx="1"/>
          </p:nvPr>
        </p:nvSpPr>
        <p:spPr/>
        <p:txBody>
          <a:bodyPr/>
          <a:lstStyle/>
          <a:p>
            <a:r>
              <a:rPr kumimoji="1" lang="ja-JP" altLang="en-US" dirty="0"/>
              <a:t>ほとんど</a:t>
            </a:r>
            <a:r>
              <a:rPr kumimoji="1" lang="en-US" altLang="ja-JP" dirty="0"/>
              <a:t>D&amp;D</a:t>
            </a:r>
            <a:r>
              <a:rPr kumimoji="1" lang="ja-JP" altLang="en-US" dirty="0"/>
              <a:t>で形にできる。</a:t>
            </a:r>
            <a:r>
              <a:rPr kumimoji="1" lang="en-US" altLang="ja-JP" dirty="0"/>
              <a:t>(</a:t>
            </a:r>
            <a:r>
              <a:rPr kumimoji="1" lang="ja-JP" altLang="en-US" dirty="0"/>
              <a:t>ピンボールの土台とかボールとか</a:t>
            </a:r>
            <a:r>
              <a:rPr kumimoji="1" lang="en-US" altLang="ja-JP" dirty="0"/>
              <a:t>)</a:t>
            </a:r>
          </a:p>
          <a:p>
            <a:endParaRPr lang="en-US" altLang="ja-JP" dirty="0"/>
          </a:p>
          <a:p>
            <a:r>
              <a:rPr kumimoji="1" lang="ja-JP" altLang="en-US" dirty="0"/>
              <a:t>衝突したらオブジェクトを消すといった処理をするときは、どうしても簡単なプログラミングが必要。</a:t>
            </a:r>
            <a:r>
              <a:rPr kumimoji="1" lang="en-US" altLang="ja-JP" dirty="0"/>
              <a:t>(</a:t>
            </a:r>
            <a:r>
              <a:rPr kumimoji="1" lang="ja-JP" altLang="en-US" dirty="0"/>
              <a:t>といっても、</a:t>
            </a:r>
            <a:r>
              <a:rPr kumimoji="1" lang="en-US" altLang="ja-JP" dirty="0"/>
              <a:t>Unity</a:t>
            </a:r>
            <a:r>
              <a:rPr kumimoji="1" lang="ja-JP" altLang="en-US" dirty="0"/>
              <a:t>の場合はめちゃくちゃ難しくは無い</a:t>
            </a:r>
            <a:r>
              <a:rPr kumimoji="1" lang="en-US" altLang="ja-JP" dirty="0"/>
              <a:t>)</a:t>
            </a:r>
          </a:p>
          <a:p>
            <a:endParaRPr lang="en-US" altLang="ja-JP" dirty="0"/>
          </a:p>
          <a:p>
            <a:endParaRPr kumimoji="1" lang="ja-JP" altLang="en-US" dirty="0"/>
          </a:p>
        </p:txBody>
      </p:sp>
    </p:spTree>
    <p:extLst>
      <p:ext uri="{BB962C8B-B14F-4D97-AF65-F5344CB8AC3E}">
        <p14:creationId xmlns:p14="http://schemas.microsoft.com/office/powerpoint/2010/main" val="2614694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654481F-E308-492A-B04F-1F72ACD09954}"/>
              </a:ext>
            </a:extLst>
          </p:cNvPr>
          <p:cNvPicPr>
            <a:picLocks noChangeAspect="1"/>
          </p:cNvPicPr>
          <p:nvPr/>
        </p:nvPicPr>
        <p:blipFill rotWithShape="1">
          <a:blip r:embed="rId2">
            <a:duotone>
              <a:prstClr val="black"/>
              <a:schemeClr val="tx2">
                <a:tint val="45000"/>
                <a:satMod val="400000"/>
              </a:schemeClr>
            </a:duotone>
          </a:blip>
          <a:srcRect/>
          <a:stretch/>
        </p:blipFill>
        <p:spPr>
          <a:xfrm>
            <a:off x="20" y="10"/>
            <a:ext cx="12191980" cy="6857990"/>
          </a:xfrm>
          <a:prstGeom prst="rect">
            <a:avLst/>
          </a:prstGeom>
        </p:spPr>
      </p:pic>
      <p:sp>
        <p:nvSpPr>
          <p:cNvPr id="14" name="Rectangle 10">
            <a:extLst>
              <a:ext uri="{FF2B5EF4-FFF2-40B4-BE49-F238E27FC236}">
                <a16:creationId xmlns:a16="http://schemas.microsoft.com/office/drawing/2014/main" id="{B4147794-66B7-4CDE-BC75-BBDC48B2FC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59481" y="0"/>
            <a:ext cx="7718119" cy="6858000"/>
          </a:xfrm>
          <a:prstGeom prst="rect">
            <a:avLst/>
          </a:prstGeom>
          <a:solidFill>
            <a:schemeClr val="bg1">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entury Schoolbook" panose="02040604050505020304"/>
              <a:ea typeface="+mn-ea"/>
              <a:cs typeface="+mn-cs"/>
            </a:endParaRPr>
          </a:p>
        </p:txBody>
      </p:sp>
      <p:sp>
        <p:nvSpPr>
          <p:cNvPr id="2" name="タイトル 1">
            <a:extLst>
              <a:ext uri="{FF2B5EF4-FFF2-40B4-BE49-F238E27FC236}">
                <a16:creationId xmlns:a16="http://schemas.microsoft.com/office/drawing/2014/main" id="{DC435297-17B4-4F89-93BF-37B0010254A4}"/>
              </a:ext>
            </a:extLst>
          </p:cNvPr>
          <p:cNvSpPr>
            <a:spLocks noGrp="1"/>
          </p:cNvSpPr>
          <p:nvPr>
            <p:ph type="title"/>
          </p:nvPr>
        </p:nvSpPr>
        <p:spPr>
          <a:xfrm>
            <a:off x="4050889" y="365758"/>
            <a:ext cx="6784259" cy="1828800"/>
          </a:xfrm>
        </p:spPr>
        <p:txBody>
          <a:bodyPr>
            <a:normAutofit fontScale="90000"/>
          </a:bodyPr>
          <a:lstStyle/>
          <a:p>
            <a:r>
              <a:rPr kumimoji="1" lang="en-US" altLang="ja-JP" sz="4800" dirty="0">
                <a:solidFill>
                  <a:schemeClr val="tx1">
                    <a:lumMod val="85000"/>
                    <a:lumOff val="15000"/>
                  </a:schemeClr>
                </a:solidFill>
              </a:rPr>
              <a:t>Unity</a:t>
            </a:r>
            <a:r>
              <a:rPr kumimoji="1" lang="ja-JP" altLang="en-US" sz="4800" dirty="0">
                <a:solidFill>
                  <a:schemeClr val="tx1">
                    <a:lumMod val="85000"/>
                    <a:lumOff val="15000"/>
                  </a:schemeClr>
                </a:solidFill>
              </a:rPr>
              <a:t>を使っていて</a:t>
            </a:r>
            <a:br>
              <a:rPr kumimoji="1" lang="en-US" altLang="ja-JP" sz="4800" dirty="0">
                <a:solidFill>
                  <a:schemeClr val="tx1">
                    <a:lumMod val="85000"/>
                    <a:lumOff val="15000"/>
                  </a:schemeClr>
                </a:solidFill>
              </a:rPr>
            </a:br>
            <a:r>
              <a:rPr kumimoji="1" lang="ja-JP" altLang="en-US" sz="4800" dirty="0">
                <a:solidFill>
                  <a:schemeClr val="tx1">
                    <a:lumMod val="85000"/>
                    <a:lumOff val="15000"/>
                  </a:schemeClr>
                </a:solidFill>
              </a:rPr>
              <a:t>どういうところが大変だったか</a:t>
            </a:r>
          </a:p>
        </p:txBody>
      </p:sp>
      <p:sp>
        <p:nvSpPr>
          <p:cNvPr id="13" name="Rectangle 12">
            <a:extLst>
              <a:ext uri="{FF2B5EF4-FFF2-40B4-BE49-F238E27FC236}">
                <a16:creationId xmlns:a16="http://schemas.microsoft.com/office/drawing/2014/main" id="{41202E79-1236-4DF8-9921-F47A0B079C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77600" y="0"/>
            <a:ext cx="914400" cy="6858000"/>
          </a:xfrm>
          <a:prstGeom prst="rect">
            <a:avLst/>
          </a:prstGeom>
          <a:solidFill>
            <a:schemeClr val="tx1">
              <a:lumMod val="85000"/>
              <a:lumOff val="1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コンテンツ プレースホルダー 2">
            <a:extLst>
              <a:ext uri="{FF2B5EF4-FFF2-40B4-BE49-F238E27FC236}">
                <a16:creationId xmlns:a16="http://schemas.microsoft.com/office/drawing/2014/main" id="{1EFAF064-AB09-4486-A956-F0614EE759D9}"/>
              </a:ext>
            </a:extLst>
          </p:cNvPr>
          <p:cNvGraphicFramePr>
            <a:graphicFrameLocks noGrp="1"/>
          </p:cNvGraphicFramePr>
          <p:nvPr>
            <p:ph idx="1"/>
            <p:extLst>
              <p:ext uri="{D42A27DB-BD31-4B8C-83A1-F6EECF244321}">
                <p14:modId xmlns:p14="http://schemas.microsoft.com/office/powerpoint/2010/main" val="854419631"/>
              </p:ext>
            </p:extLst>
          </p:nvPr>
        </p:nvGraphicFramePr>
        <p:xfrm>
          <a:off x="4050889" y="2324100"/>
          <a:ext cx="6784259" cy="38750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24524703"/>
      </p:ext>
    </p:extLst>
  </p:cSld>
  <p:clrMapOvr>
    <a:masterClrMapping/>
  </p:clrMapOvr>
  <mc:AlternateContent xmlns:mc="http://schemas.openxmlformats.org/markup-compatibility/2006" xmlns:p14="http://schemas.microsoft.com/office/powerpoint/2010/main">
    <mc:Choice Requires="p14">
      <p:transition spd="med" p14:dur="700" advTm="18988">
        <p:fade/>
      </p:transition>
    </mc:Choice>
    <mc:Fallback xmlns="">
      <p:transition spd="med" advTm="18988">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3FFFA32-D9F4-4AF9-A025-CD128AC85E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0967"/>
            <a:ext cx="12192000" cy="5497033"/>
          </a:xfrm>
          <a:prstGeom prst="rect">
            <a:avLst/>
          </a:prstGeom>
          <a:gradFill>
            <a:gsLst>
              <a:gs pos="0">
                <a:schemeClr val="accent1">
                  <a:lumMod val="90000"/>
                </a:schemeClr>
              </a:gs>
              <a:gs pos="25000">
                <a:schemeClr val="accent1">
                  <a:lumMod val="90000"/>
                </a:schemeClr>
              </a:gs>
              <a:gs pos="94000">
                <a:schemeClr val="bg2">
                  <a:lumMod val="25000"/>
                </a:schemeClr>
              </a:gs>
              <a:gs pos="100000">
                <a:schemeClr val="bg2">
                  <a:lumMod val="25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2823A416-999C-4FA3-A853-0AE48404B5D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V="1">
            <a:off x="0" y="0"/>
            <a:ext cx="12192000" cy="3049325"/>
            <a:chOff x="0" y="3808676"/>
            <a:chExt cx="12192000" cy="3049325"/>
          </a:xfrm>
        </p:grpSpPr>
        <p:pic>
          <p:nvPicPr>
            <p:cNvPr id="11" name="Picture 10">
              <a:extLst>
                <a:ext uri="{FF2B5EF4-FFF2-40B4-BE49-F238E27FC236}">
                  <a16:creationId xmlns:a16="http://schemas.microsoft.com/office/drawing/2014/main" id="{9362F656-1A8D-4BA3-BA72-92332E75DB99}"/>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t="45716" b="9820"/>
            <a:stretch>
              <a:fillRect/>
            </a:stretch>
          </p:blipFill>
          <p:spPr>
            <a:xfrm>
              <a:off x="0" y="3808676"/>
              <a:ext cx="12192000" cy="3049325"/>
            </a:xfrm>
            <a:custGeom>
              <a:avLst/>
              <a:gdLst>
                <a:gd name="connsiteX0" fmla="*/ 0 w 12192000"/>
                <a:gd name="connsiteY0" fmla="*/ 0 h 3049325"/>
                <a:gd name="connsiteX1" fmla="*/ 12192000 w 12192000"/>
                <a:gd name="connsiteY1" fmla="*/ 0 h 3049325"/>
                <a:gd name="connsiteX2" fmla="*/ 12192000 w 12192000"/>
                <a:gd name="connsiteY2" fmla="*/ 3049325 h 3049325"/>
                <a:gd name="connsiteX3" fmla="*/ 0 w 12192000"/>
                <a:gd name="connsiteY3" fmla="*/ 3049325 h 3049325"/>
              </a:gdLst>
              <a:ahLst/>
              <a:cxnLst>
                <a:cxn ang="0">
                  <a:pos x="connsiteX0" y="connsiteY0"/>
                </a:cxn>
                <a:cxn ang="0">
                  <a:pos x="connsiteX1" y="connsiteY1"/>
                </a:cxn>
                <a:cxn ang="0">
                  <a:pos x="connsiteX2" y="connsiteY2"/>
                </a:cxn>
                <a:cxn ang="0">
                  <a:pos x="connsiteX3" y="connsiteY3"/>
                </a:cxn>
              </a:cxnLst>
              <a:rect l="l" t="t" r="r" b="b"/>
              <a:pathLst>
                <a:path w="12192000" h="3049325">
                  <a:moveTo>
                    <a:pt x="0" y="0"/>
                  </a:moveTo>
                  <a:lnTo>
                    <a:pt x="12192000" y="0"/>
                  </a:lnTo>
                  <a:lnTo>
                    <a:pt x="12192000" y="3049325"/>
                  </a:lnTo>
                  <a:lnTo>
                    <a:pt x="0" y="3049325"/>
                  </a:lnTo>
                  <a:close/>
                </a:path>
              </a:pathLst>
            </a:custGeom>
          </p:spPr>
        </p:pic>
        <p:sp>
          <p:nvSpPr>
            <p:cNvPr id="12" name="Oval 11">
              <a:extLst>
                <a:ext uri="{FF2B5EF4-FFF2-40B4-BE49-F238E27FC236}">
                  <a16:creationId xmlns:a16="http://schemas.microsoft.com/office/drawing/2014/main" id="{9338807D-FB66-4E3A-9CF0-786662C4AB4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067339" y="5375082"/>
              <a:ext cx="373711" cy="405516"/>
            </a:xfrm>
            <a:prstGeom prst="ellipse">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タイトル 1">
            <a:extLst>
              <a:ext uri="{FF2B5EF4-FFF2-40B4-BE49-F238E27FC236}">
                <a16:creationId xmlns:a16="http://schemas.microsoft.com/office/drawing/2014/main" id="{94AF3066-96BE-4697-83BC-E7755D34A234}"/>
              </a:ext>
            </a:extLst>
          </p:cNvPr>
          <p:cNvSpPr>
            <a:spLocks noGrp="1"/>
          </p:cNvSpPr>
          <p:nvPr>
            <p:ph type="title"/>
          </p:nvPr>
        </p:nvSpPr>
        <p:spPr>
          <a:xfrm>
            <a:off x="1179226" y="448056"/>
            <a:ext cx="9833548" cy="1066802"/>
          </a:xfrm>
        </p:spPr>
        <p:txBody>
          <a:bodyPr>
            <a:normAutofit/>
          </a:bodyPr>
          <a:lstStyle/>
          <a:p>
            <a:r>
              <a:rPr kumimoji="1" lang="en-US" altLang="ja-JP" sz="4000">
                <a:solidFill>
                  <a:srgbClr val="3F3F3F"/>
                </a:solidFill>
              </a:rPr>
              <a:t>Unity</a:t>
            </a:r>
            <a:r>
              <a:rPr kumimoji="1" lang="ja-JP" altLang="en-US" sz="4000">
                <a:solidFill>
                  <a:srgbClr val="3F3F3F"/>
                </a:solidFill>
              </a:rPr>
              <a:t>を使って便利だったこと・学んだこと</a:t>
            </a:r>
          </a:p>
        </p:txBody>
      </p:sp>
      <p:sp>
        <p:nvSpPr>
          <p:cNvPr id="3" name="コンテンツ プレースホルダー 2">
            <a:extLst>
              <a:ext uri="{FF2B5EF4-FFF2-40B4-BE49-F238E27FC236}">
                <a16:creationId xmlns:a16="http://schemas.microsoft.com/office/drawing/2014/main" id="{937535D5-CC65-4202-8D9E-D3E566914467}"/>
              </a:ext>
            </a:extLst>
          </p:cNvPr>
          <p:cNvSpPr>
            <a:spLocks noGrp="1"/>
          </p:cNvSpPr>
          <p:nvPr>
            <p:ph idx="1"/>
          </p:nvPr>
        </p:nvSpPr>
        <p:spPr>
          <a:xfrm>
            <a:off x="1179226" y="2395831"/>
            <a:ext cx="9833548" cy="3894036"/>
          </a:xfrm>
        </p:spPr>
        <p:txBody>
          <a:bodyPr anchor="ctr">
            <a:normAutofit fontScale="40000" lnSpcReduction="20000"/>
          </a:bodyPr>
          <a:lstStyle/>
          <a:p>
            <a:r>
              <a:rPr kumimoji="1" lang="en-US" altLang="ja-JP" sz="2400" dirty="0">
                <a:solidFill>
                  <a:srgbClr val="FFFFFF"/>
                </a:solidFill>
              </a:rPr>
              <a:t>Java</a:t>
            </a:r>
            <a:r>
              <a:rPr kumimoji="1" lang="ja-JP" altLang="en-US" sz="2400" dirty="0">
                <a:solidFill>
                  <a:srgbClr val="FFFFFF"/>
                </a:solidFill>
              </a:rPr>
              <a:t>等で最初から自分で処理を作らなくても、</a:t>
            </a:r>
            <a:r>
              <a:rPr kumimoji="1" lang="en-US" altLang="ja-JP" sz="2400" dirty="0">
                <a:solidFill>
                  <a:srgbClr val="FFFFFF"/>
                </a:solidFill>
              </a:rPr>
              <a:t>Unity</a:t>
            </a:r>
            <a:r>
              <a:rPr kumimoji="1" lang="ja-JP" altLang="en-US" sz="2400" dirty="0">
                <a:solidFill>
                  <a:srgbClr val="FFFFFF"/>
                </a:solidFill>
              </a:rPr>
              <a:t>というツールを使うことで約</a:t>
            </a:r>
            <a:r>
              <a:rPr kumimoji="1" lang="en-US" altLang="ja-JP" sz="2400" dirty="0">
                <a:solidFill>
                  <a:srgbClr val="FFFFFF"/>
                </a:solidFill>
              </a:rPr>
              <a:t>1</a:t>
            </a:r>
            <a:r>
              <a:rPr kumimoji="1" lang="ja-JP" altLang="en-US" sz="2400" dirty="0">
                <a:solidFill>
                  <a:srgbClr val="FFFFFF"/>
                </a:solidFill>
              </a:rPr>
              <a:t>時間でシンプルな作品ができあがる</a:t>
            </a:r>
            <a:r>
              <a:rPr kumimoji="1" lang="en-US" altLang="ja-JP" sz="2400" dirty="0">
                <a:solidFill>
                  <a:srgbClr val="FFFFFF"/>
                </a:solidFill>
              </a:rPr>
              <a:t>(</a:t>
            </a:r>
            <a:r>
              <a:rPr kumimoji="1" lang="ja-JP" altLang="en-US" sz="2400" dirty="0">
                <a:solidFill>
                  <a:srgbClr val="FFFFFF"/>
                </a:solidFill>
              </a:rPr>
              <a:t>できた</a:t>
            </a:r>
            <a:r>
              <a:rPr kumimoji="1" lang="en-US" altLang="ja-JP" sz="2400" dirty="0">
                <a:solidFill>
                  <a:srgbClr val="FFFFFF"/>
                </a:solidFill>
              </a:rPr>
              <a:t>!</a:t>
            </a:r>
            <a:r>
              <a:rPr kumimoji="1" lang="ja-JP" altLang="en-US" sz="2400" dirty="0">
                <a:solidFill>
                  <a:srgbClr val="FFFFFF"/>
                </a:solidFill>
              </a:rPr>
              <a:t>という達成感を感じやすい</a:t>
            </a:r>
            <a:r>
              <a:rPr kumimoji="1" lang="en-US" altLang="ja-JP" sz="2400" dirty="0">
                <a:solidFill>
                  <a:srgbClr val="FFFFFF"/>
                </a:solidFill>
              </a:rPr>
              <a:t>)</a:t>
            </a:r>
          </a:p>
          <a:p>
            <a:endParaRPr lang="en-US" altLang="ja-JP" sz="2400" dirty="0">
              <a:solidFill>
                <a:srgbClr val="FFFFFF"/>
              </a:solidFill>
            </a:endParaRPr>
          </a:p>
          <a:p>
            <a:r>
              <a:rPr lang="en-US" altLang="ja-JP" sz="2400" dirty="0">
                <a:solidFill>
                  <a:srgbClr val="FFFFFF"/>
                </a:solidFill>
                <a:sym typeface="Wingdings" panose="05000000000000000000" pitchFamily="2" charset="2"/>
              </a:rPr>
              <a:t></a:t>
            </a:r>
            <a:r>
              <a:rPr kumimoji="1" lang="ja-JP" altLang="en-US" sz="2400" dirty="0">
                <a:solidFill>
                  <a:srgbClr val="FFFFFF"/>
                </a:solidFill>
              </a:rPr>
              <a:t>「</a:t>
            </a:r>
            <a:r>
              <a:rPr kumimoji="1" lang="en-US" altLang="ja-JP" sz="2400" dirty="0">
                <a:solidFill>
                  <a:srgbClr val="FFFFFF"/>
                </a:solidFill>
              </a:rPr>
              <a:t>Java</a:t>
            </a:r>
            <a:r>
              <a:rPr kumimoji="1" lang="ja-JP" altLang="en-US" sz="2400" dirty="0">
                <a:solidFill>
                  <a:srgbClr val="FFFFFF"/>
                </a:solidFill>
              </a:rPr>
              <a:t>しかできないから</a:t>
            </a:r>
            <a:r>
              <a:rPr kumimoji="1" lang="en-US" altLang="ja-JP" sz="2400" dirty="0">
                <a:solidFill>
                  <a:srgbClr val="FFFFFF"/>
                </a:solidFill>
              </a:rPr>
              <a:t>1</a:t>
            </a:r>
            <a:r>
              <a:rPr kumimoji="1" lang="ja-JP" altLang="en-US" sz="2400" dirty="0">
                <a:solidFill>
                  <a:srgbClr val="FFFFFF"/>
                </a:solidFill>
              </a:rPr>
              <a:t>から</a:t>
            </a:r>
            <a:r>
              <a:rPr kumimoji="1" lang="en-US" altLang="ja-JP" sz="2400" dirty="0">
                <a:solidFill>
                  <a:srgbClr val="FFFFFF"/>
                </a:solidFill>
              </a:rPr>
              <a:t>Java</a:t>
            </a:r>
            <a:r>
              <a:rPr kumimoji="1" lang="ja-JP" altLang="en-US" sz="2400" dirty="0">
                <a:solidFill>
                  <a:srgbClr val="FFFFFF"/>
                </a:solidFill>
              </a:rPr>
              <a:t>で作る」では無く「ゲームを作りたいから</a:t>
            </a:r>
            <a:r>
              <a:rPr kumimoji="1" lang="en-US" altLang="ja-JP" sz="2400" dirty="0">
                <a:solidFill>
                  <a:srgbClr val="FFFFFF"/>
                </a:solidFill>
              </a:rPr>
              <a:t>Unity</a:t>
            </a:r>
            <a:r>
              <a:rPr kumimoji="1" lang="ja-JP" altLang="en-US" sz="2400" dirty="0">
                <a:solidFill>
                  <a:srgbClr val="FFFFFF"/>
                </a:solidFill>
              </a:rPr>
              <a:t>を作った人に敬意をはらって</a:t>
            </a:r>
            <a:r>
              <a:rPr kumimoji="1" lang="en-US" altLang="ja-JP" sz="2400" dirty="0">
                <a:solidFill>
                  <a:srgbClr val="FFFFFF"/>
                </a:solidFill>
              </a:rPr>
              <a:t>Unity</a:t>
            </a:r>
            <a:r>
              <a:rPr kumimoji="1" lang="ja-JP" altLang="en-US" sz="2400" dirty="0">
                <a:solidFill>
                  <a:srgbClr val="FFFFFF"/>
                </a:solidFill>
              </a:rPr>
              <a:t>で作る」という先人に対する感謝ができた</a:t>
            </a:r>
            <a:r>
              <a:rPr kumimoji="1" lang="en-US" altLang="ja-JP" sz="2400" dirty="0">
                <a:solidFill>
                  <a:srgbClr val="FFFFFF"/>
                </a:solidFill>
                <a:sym typeface="Wingdings" panose="05000000000000000000" pitchFamily="2" charset="2"/>
              </a:rPr>
              <a:t>&lt;-</a:t>
            </a:r>
            <a:r>
              <a:rPr kumimoji="1" lang="ja-JP" altLang="en-US" sz="2400" b="1" dirty="0">
                <a:solidFill>
                  <a:srgbClr val="FFFFFF"/>
                </a:solidFill>
                <a:sym typeface="Wingdings" panose="05000000000000000000" pitchFamily="2" charset="2"/>
              </a:rPr>
              <a:t>ココ重要</a:t>
            </a:r>
            <a:endParaRPr kumimoji="1" lang="en-US" altLang="ja-JP" sz="2400" b="1" dirty="0">
              <a:solidFill>
                <a:srgbClr val="FFFFFF"/>
              </a:solidFill>
              <a:sym typeface="Wingdings" panose="05000000000000000000" pitchFamily="2" charset="2"/>
            </a:endParaRPr>
          </a:p>
          <a:p>
            <a:endParaRPr kumimoji="1" lang="en-US" altLang="ja-JP" sz="2400" dirty="0">
              <a:solidFill>
                <a:srgbClr val="FFFFFF"/>
              </a:solidFill>
            </a:endParaRPr>
          </a:p>
          <a:p>
            <a:r>
              <a:rPr kumimoji="1" lang="ja-JP" altLang="en-US" sz="2400" dirty="0">
                <a:solidFill>
                  <a:srgbClr val="FFFFFF"/>
                </a:solidFill>
              </a:rPr>
              <a:t>簡単な創作物だからといっても、甘く見てはいけない。</a:t>
            </a:r>
            <a:endParaRPr kumimoji="1" lang="en-US" altLang="ja-JP" sz="2400" dirty="0">
              <a:solidFill>
                <a:srgbClr val="FFFFFF"/>
              </a:solidFill>
            </a:endParaRPr>
          </a:p>
          <a:p>
            <a:r>
              <a:rPr kumimoji="1" lang="ja-JP" altLang="en-US" sz="2400" dirty="0">
                <a:solidFill>
                  <a:srgbClr val="FFFFFF"/>
                </a:solidFill>
              </a:rPr>
              <a:t>小さなプログラムからも学べることはたくさんあるはず</a:t>
            </a:r>
            <a:endParaRPr kumimoji="1" lang="en-US" altLang="ja-JP" sz="2400" dirty="0">
              <a:solidFill>
                <a:srgbClr val="FFFFFF"/>
              </a:solidFill>
            </a:endParaRPr>
          </a:p>
          <a:p>
            <a:r>
              <a:rPr kumimoji="1" lang="ja-JP" altLang="en-US" sz="2400" dirty="0">
                <a:solidFill>
                  <a:srgbClr val="FFFFFF"/>
                </a:solidFill>
              </a:rPr>
              <a:t>すこし慣れてきて「作りたい物がみつからないよループ」にハマると「簡単なプログラムって何か役に立つかな</a:t>
            </a:r>
            <a:r>
              <a:rPr kumimoji="1" lang="en-US" altLang="ja-JP" sz="2400" dirty="0">
                <a:solidFill>
                  <a:srgbClr val="FFFFFF"/>
                </a:solidFill>
              </a:rPr>
              <a:t>?</a:t>
            </a:r>
            <a:r>
              <a:rPr kumimoji="1" lang="ja-JP" altLang="en-US" sz="2400" dirty="0">
                <a:solidFill>
                  <a:srgbClr val="FFFFFF"/>
                </a:solidFill>
              </a:rPr>
              <a:t>」と思いがちだけどそんなことはない。</a:t>
            </a:r>
            <a:r>
              <a:rPr kumimoji="1" lang="en-US" altLang="ja-JP" sz="2400" dirty="0">
                <a:solidFill>
                  <a:srgbClr val="FFFFFF"/>
                </a:solidFill>
              </a:rPr>
              <a:t>(</a:t>
            </a:r>
            <a:r>
              <a:rPr kumimoji="1" lang="ja-JP" altLang="en-US" sz="2400" dirty="0">
                <a:solidFill>
                  <a:srgbClr val="FFFFFF"/>
                </a:solidFill>
              </a:rPr>
              <a:t>何かを開発する流れをつかむ練習にもなるし、プログラミングも学べる</a:t>
            </a:r>
            <a:r>
              <a:rPr kumimoji="1" lang="en-US" altLang="ja-JP" sz="2400" dirty="0">
                <a:solidFill>
                  <a:srgbClr val="FFFFFF"/>
                </a:solidFill>
              </a:rPr>
              <a:t>)</a:t>
            </a:r>
          </a:p>
          <a:p>
            <a:r>
              <a:rPr kumimoji="1" lang="ja-JP" altLang="en-US" sz="2400" dirty="0">
                <a:solidFill>
                  <a:srgbClr val="FFFFFF"/>
                </a:solidFill>
              </a:rPr>
              <a:t>進捗を出して残しておくとこの先「どうやってこのコード書くんだっけ</a:t>
            </a:r>
            <a:r>
              <a:rPr kumimoji="1" lang="en-US" altLang="ja-JP" sz="2400" dirty="0">
                <a:solidFill>
                  <a:srgbClr val="FFFFFF"/>
                </a:solidFill>
              </a:rPr>
              <a:t>?</a:t>
            </a:r>
            <a:r>
              <a:rPr kumimoji="1" lang="ja-JP" altLang="en-US" sz="2400" dirty="0">
                <a:solidFill>
                  <a:srgbClr val="FFFFFF"/>
                </a:solidFill>
              </a:rPr>
              <a:t>」というときにソースコードをもっていれば思い出すことができる。</a:t>
            </a:r>
            <a:r>
              <a:rPr kumimoji="1" lang="en-US" altLang="ja-JP" sz="2400" dirty="0">
                <a:solidFill>
                  <a:srgbClr val="FFFFFF"/>
                </a:solidFill>
              </a:rPr>
              <a:t>(GitHub</a:t>
            </a:r>
            <a:r>
              <a:rPr kumimoji="1" lang="ja-JP" altLang="en-US" sz="2400" dirty="0">
                <a:solidFill>
                  <a:srgbClr val="FFFFFF"/>
                </a:solidFill>
              </a:rPr>
              <a:t>等にたくさん記録を残そう</a:t>
            </a:r>
            <a:r>
              <a:rPr kumimoji="1" lang="en-US" altLang="ja-JP" sz="2400" dirty="0">
                <a:solidFill>
                  <a:srgbClr val="FFFFFF"/>
                </a:solidFill>
              </a:rPr>
              <a:t>)</a:t>
            </a:r>
          </a:p>
          <a:p>
            <a:pPr marL="0" indent="0">
              <a:buNone/>
            </a:pPr>
            <a:endParaRPr kumimoji="1" lang="en-US" altLang="ja-JP" sz="2400" dirty="0">
              <a:solidFill>
                <a:srgbClr val="FFFFFF"/>
              </a:solidFill>
            </a:endParaRPr>
          </a:p>
          <a:p>
            <a:pPr marL="0" indent="0">
              <a:buNone/>
            </a:pPr>
            <a:r>
              <a:rPr kumimoji="1" lang="ja-JP" altLang="en-US" sz="2400" dirty="0">
                <a:solidFill>
                  <a:srgbClr val="FFFFFF"/>
                </a:solidFill>
              </a:rPr>
              <a:t>「特にこれが作りたい</a:t>
            </a:r>
            <a:r>
              <a:rPr kumimoji="1" lang="en-US" altLang="ja-JP" sz="2400" dirty="0">
                <a:solidFill>
                  <a:srgbClr val="FFFFFF"/>
                </a:solidFill>
              </a:rPr>
              <a:t>!</a:t>
            </a:r>
            <a:r>
              <a:rPr kumimoji="1" lang="ja-JP" altLang="en-US" sz="2400" dirty="0">
                <a:solidFill>
                  <a:srgbClr val="FFFFFF"/>
                </a:solidFill>
              </a:rPr>
              <a:t>」が決まっていないけど何か作りたいという意思があるのならどんなに簡単なプログラムでも進捗を出して、作ってみよう。</a:t>
            </a:r>
            <a:endParaRPr kumimoji="1" lang="en-US" altLang="ja-JP" sz="2400" dirty="0">
              <a:solidFill>
                <a:srgbClr val="FFFFFF"/>
              </a:solidFill>
            </a:endParaRPr>
          </a:p>
          <a:p>
            <a:pPr marL="0" indent="0">
              <a:buNone/>
            </a:pPr>
            <a:r>
              <a:rPr kumimoji="1" lang="ja-JP" altLang="en-US" sz="2400" dirty="0">
                <a:solidFill>
                  <a:srgbClr val="FFFFFF"/>
                </a:solidFill>
              </a:rPr>
              <a:t>過去に作ったもの・作ろうとしたアイデア</a:t>
            </a:r>
            <a:r>
              <a:rPr kumimoji="1" lang="en-US" altLang="ja-JP" sz="2400" dirty="0">
                <a:solidFill>
                  <a:srgbClr val="FFFFFF"/>
                </a:solidFill>
              </a:rPr>
              <a:t>(</a:t>
            </a:r>
            <a:r>
              <a:rPr kumimoji="1" lang="ja-JP" altLang="en-US" sz="2400" dirty="0">
                <a:solidFill>
                  <a:srgbClr val="FFFFFF"/>
                </a:solidFill>
              </a:rPr>
              <a:t>ラジオもどき、</a:t>
            </a:r>
            <a:r>
              <a:rPr kumimoji="1" lang="en-US" altLang="ja-JP" sz="2400" dirty="0">
                <a:solidFill>
                  <a:srgbClr val="FFFFFF"/>
                </a:solidFill>
              </a:rPr>
              <a:t>OS</a:t>
            </a:r>
            <a:r>
              <a:rPr kumimoji="1" lang="ja-JP" altLang="en-US" sz="2400" dirty="0">
                <a:solidFill>
                  <a:srgbClr val="FFFFFF"/>
                </a:solidFill>
              </a:rPr>
              <a:t>もどき</a:t>
            </a:r>
            <a:r>
              <a:rPr kumimoji="1" lang="en-US" altLang="ja-JP" sz="2400" dirty="0">
                <a:solidFill>
                  <a:srgbClr val="FFFFFF"/>
                </a:solidFill>
              </a:rPr>
              <a:t>(OS</a:t>
            </a:r>
            <a:r>
              <a:rPr kumimoji="1" lang="ja-JP" altLang="en-US" sz="2400" dirty="0">
                <a:solidFill>
                  <a:srgbClr val="FFFFFF"/>
                </a:solidFill>
              </a:rPr>
              <a:t>じゃない</a:t>
            </a:r>
            <a:r>
              <a:rPr kumimoji="1" lang="en-US" altLang="ja-JP" sz="2400" dirty="0">
                <a:solidFill>
                  <a:srgbClr val="FFFFFF"/>
                </a:solidFill>
              </a:rPr>
              <a:t>)</a:t>
            </a:r>
            <a:r>
              <a:rPr kumimoji="1" lang="ja-JP" altLang="en-US" sz="2400" dirty="0">
                <a:solidFill>
                  <a:srgbClr val="FFFFFF"/>
                </a:solidFill>
              </a:rPr>
              <a:t>、数当てゲームバトル、</a:t>
            </a:r>
            <a:r>
              <a:rPr kumimoji="1" lang="en-US" altLang="ja-JP" sz="2400" dirty="0">
                <a:solidFill>
                  <a:srgbClr val="FFFFFF"/>
                </a:solidFill>
              </a:rPr>
              <a:t>DQ</a:t>
            </a:r>
            <a:r>
              <a:rPr kumimoji="1" lang="ja-JP" altLang="en-US" sz="2400" dirty="0">
                <a:solidFill>
                  <a:srgbClr val="FFFFFF"/>
                </a:solidFill>
              </a:rPr>
              <a:t>風ダンジョン</a:t>
            </a:r>
            <a:r>
              <a:rPr kumimoji="1" lang="en-US" altLang="ja-JP" sz="2400" dirty="0">
                <a:solidFill>
                  <a:srgbClr val="FFFFFF"/>
                </a:solidFill>
              </a:rPr>
              <a:t>RPG)</a:t>
            </a:r>
          </a:p>
          <a:p>
            <a:pPr marL="0" indent="0">
              <a:buNone/>
            </a:pPr>
            <a:r>
              <a:rPr kumimoji="1" lang="ja-JP" altLang="en-US" sz="2400" dirty="0">
                <a:solidFill>
                  <a:srgbClr val="FFFFFF"/>
                </a:solidFill>
              </a:rPr>
              <a:t>プログラムの練習だと○○もどきがおすすめです。</a:t>
            </a:r>
            <a:r>
              <a:rPr lang="en-US" altLang="ja-JP" sz="2400" dirty="0">
                <a:solidFill>
                  <a:srgbClr val="FFFFFF"/>
                </a:solidFill>
              </a:rPr>
              <a:t>(</a:t>
            </a:r>
            <a:r>
              <a:rPr lang="ja-JP" altLang="en-US" sz="2400" dirty="0">
                <a:solidFill>
                  <a:srgbClr val="FFFFFF"/>
                </a:solidFill>
              </a:rPr>
              <a:t>グラフィックの表現方法など、学べる要素がたっぷりあるから</a:t>
            </a:r>
            <a:r>
              <a:rPr lang="en-US" altLang="ja-JP" sz="2400" dirty="0">
                <a:solidFill>
                  <a:srgbClr val="FFFFFF"/>
                </a:solidFill>
              </a:rPr>
              <a:t>)</a:t>
            </a:r>
            <a:endParaRPr kumimoji="1" lang="en-US" altLang="ja-JP" sz="2400" dirty="0">
              <a:solidFill>
                <a:srgbClr val="FFFFFF"/>
              </a:solidFill>
            </a:endParaRPr>
          </a:p>
          <a:p>
            <a:pPr marL="0" indent="0">
              <a:buNone/>
            </a:pPr>
            <a:r>
              <a:rPr kumimoji="1" lang="ja-JP" altLang="en-US" sz="2400" dirty="0">
                <a:solidFill>
                  <a:srgbClr val="FFFFFF"/>
                </a:solidFill>
              </a:rPr>
              <a:t>もし</a:t>
            </a:r>
            <a:r>
              <a:rPr lang="en-US" altLang="ja-JP" sz="2400" dirty="0">
                <a:solidFill>
                  <a:srgbClr val="FFFFFF"/>
                </a:solidFill>
              </a:rPr>
              <a:t>(</a:t>
            </a:r>
            <a:r>
              <a:rPr lang="ja-JP" altLang="en-US" sz="2400" dirty="0">
                <a:solidFill>
                  <a:srgbClr val="FFFFFF"/>
                </a:solidFill>
              </a:rPr>
              <a:t>○○を作ってみた</a:t>
            </a:r>
            <a:r>
              <a:rPr lang="en-US" altLang="ja-JP" sz="2400" dirty="0">
                <a:solidFill>
                  <a:srgbClr val="FFFFFF"/>
                </a:solidFill>
              </a:rPr>
              <a:t>)</a:t>
            </a:r>
            <a:r>
              <a:rPr lang="ja-JP" altLang="en-US" sz="2400" dirty="0">
                <a:solidFill>
                  <a:srgbClr val="FFFFFF"/>
                </a:solidFill>
              </a:rPr>
              <a:t>等といった進捗の発表を</a:t>
            </a:r>
            <a:r>
              <a:rPr kumimoji="1" lang="en-US" altLang="ja-JP" sz="2400" dirty="0">
                <a:solidFill>
                  <a:srgbClr val="FFFFFF"/>
                </a:solidFill>
              </a:rPr>
              <a:t>SNS(</a:t>
            </a:r>
            <a:r>
              <a:rPr kumimoji="1" lang="ja-JP" altLang="en-US" sz="2400" dirty="0">
                <a:solidFill>
                  <a:srgbClr val="FFFFFF"/>
                </a:solidFill>
              </a:rPr>
              <a:t>特に</a:t>
            </a:r>
            <a:r>
              <a:rPr kumimoji="1" lang="en-US" altLang="ja-JP" sz="2400" dirty="0" err="1">
                <a:solidFill>
                  <a:srgbClr val="FFFFFF"/>
                </a:solidFill>
              </a:rPr>
              <a:t>Youtube</a:t>
            </a:r>
            <a:r>
              <a:rPr kumimoji="1" lang="en-US" altLang="ja-JP" sz="2400" dirty="0">
                <a:solidFill>
                  <a:srgbClr val="FFFFFF"/>
                </a:solidFill>
              </a:rPr>
              <a:t>,</a:t>
            </a:r>
            <a:r>
              <a:rPr kumimoji="1" lang="ja-JP" altLang="en-US" sz="2400" dirty="0">
                <a:solidFill>
                  <a:srgbClr val="FFFFFF"/>
                </a:solidFill>
              </a:rPr>
              <a:t>ニコニコ動画</a:t>
            </a:r>
            <a:r>
              <a:rPr kumimoji="1" lang="en-US" altLang="ja-JP" sz="2400" dirty="0">
                <a:solidFill>
                  <a:srgbClr val="FFFFFF"/>
                </a:solidFill>
              </a:rPr>
              <a:t>)</a:t>
            </a:r>
            <a:r>
              <a:rPr kumimoji="1" lang="ja-JP" altLang="en-US" sz="2400" dirty="0">
                <a:solidFill>
                  <a:srgbClr val="FFFFFF"/>
                </a:solidFill>
              </a:rPr>
              <a:t>に上げる場合には、アンチコメが来る可能性を覚悟しておくとよい</a:t>
            </a:r>
            <a:r>
              <a:rPr kumimoji="1" lang="en-US" altLang="ja-JP" sz="2400" dirty="0">
                <a:solidFill>
                  <a:srgbClr val="FFFFFF"/>
                </a:solidFill>
                <a:sym typeface="Wingdings" panose="05000000000000000000" pitchFamily="2" charset="2"/>
              </a:rPr>
              <a:t>(+</a:t>
            </a:r>
            <a:r>
              <a:rPr kumimoji="1" lang="ja-JP" altLang="en-US" sz="2400" dirty="0">
                <a:solidFill>
                  <a:srgbClr val="FFFFFF"/>
                </a:solidFill>
                <a:sym typeface="Wingdings" panose="05000000000000000000" pitchFamily="2" charset="2"/>
              </a:rPr>
              <a:t>おまけで詳しく話します</a:t>
            </a:r>
            <a:r>
              <a:rPr kumimoji="1" lang="en-US" altLang="ja-JP" sz="2400" dirty="0">
                <a:solidFill>
                  <a:srgbClr val="FFFFFF"/>
                </a:solidFill>
                <a:sym typeface="Wingdings" panose="05000000000000000000" pitchFamily="2" charset="2"/>
              </a:rPr>
              <a:t>)</a:t>
            </a:r>
          </a:p>
          <a:p>
            <a:pPr marL="0" indent="0">
              <a:buNone/>
            </a:pPr>
            <a:r>
              <a:rPr lang="en-US" altLang="ja-JP" sz="2400" dirty="0">
                <a:solidFill>
                  <a:srgbClr val="FFFFFF"/>
                </a:solidFill>
                <a:sym typeface="Wingdings" panose="05000000000000000000" pitchFamily="2" charset="2"/>
              </a:rPr>
              <a:t>=&gt;</a:t>
            </a:r>
            <a:r>
              <a:rPr lang="ja-JP" altLang="en-US" sz="2400" dirty="0">
                <a:solidFill>
                  <a:srgbClr val="FFFFFF"/>
                </a:solidFill>
                <a:sym typeface="Wingdings" panose="05000000000000000000" pitchFamily="2" charset="2"/>
              </a:rPr>
              <a:t>もし自称辛口コメント・アンチコメが怖くて心配なら、グループ・コミュニティ</a:t>
            </a:r>
            <a:r>
              <a:rPr lang="en-US" altLang="ja-JP" sz="2400" dirty="0">
                <a:solidFill>
                  <a:srgbClr val="FFFFFF"/>
                </a:solidFill>
                <a:sym typeface="Wingdings" panose="05000000000000000000" pitchFamily="2" charset="2"/>
              </a:rPr>
              <a:t>(</a:t>
            </a:r>
            <a:r>
              <a:rPr lang="en-US" altLang="ja-JP" sz="2400" dirty="0" err="1">
                <a:solidFill>
                  <a:srgbClr val="FFFFFF"/>
                </a:solidFill>
                <a:sym typeface="Wingdings" panose="05000000000000000000" pitchFamily="2" charset="2"/>
              </a:rPr>
              <a:t>CoKonPile</a:t>
            </a:r>
            <a:r>
              <a:rPr lang="ja-JP" altLang="en-US" sz="2400" dirty="0">
                <a:solidFill>
                  <a:srgbClr val="FFFFFF"/>
                </a:solidFill>
                <a:sym typeface="Wingdings" panose="05000000000000000000" pitchFamily="2" charset="2"/>
              </a:rPr>
              <a:t>や</a:t>
            </a:r>
            <a:r>
              <a:rPr lang="en-US" altLang="ja-JP" sz="2400" dirty="0">
                <a:solidFill>
                  <a:srgbClr val="FFFFFF"/>
                </a:solidFill>
                <a:sym typeface="Wingdings" panose="05000000000000000000" pitchFamily="2" charset="2"/>
              </a:rPr>
              <a:t>CoderDojo)</a:t>
            </a:r>
            <a:r>
              <a:rPr lang="ja-JP" altLang="en-US" sz="2400" dirty="0">
                <a:solidFill>
                  <a:srgbClr val="FFFFFF"/>
                </a:solidFill>
                <a:sym typeface="Wingdings" panose="05000000000000000000" pitchFamily="2" charset="2"/>
              </a:rPr>
              <a:t>の中で発表すると安心です。</a:t>
            </a:r>
            <a:r>
              <a:rPr lang="en-US" altLang="ja-JP" sz="2400" dirty="0">
                <a:solidFill>
                  <a:srgbClr val="FFFFFF"/>
                </a:solidFill>
                <a:sym typeface="Wingdings" panose="05000000000000000000" pitchFamily="2" charset="2"/>
              </a:rPr>
              <a:t>(</a:t>
            </a:r>
            <a:r>
              <a:rPr lang="ja-JP" altLang="en-US" sz="2400" dirty="0">
                <a:solidFill>
                  <a:srgbClr val="FFFFFF"/>
                </a:solidFill>
                <a:sym typeface="Wingdings" panose="05000000000000000000" pitchFamily="2" charset="2"/>
              </a:rPr>
              <a:t>勉強会・</a:t>
            </a:r>
            <a:r>
              <a:rPr lang="en-US" altLang="ja-JP" sz="2400" dirty="0">
                <a:solidFill>
                  <a:srgbClr val="FFFFFF"/>
                </a:solidFill>
                <a:sym typeface="Wingdings" panose="05000000000000000000" pitchFamily="2" charset="2"/>
              </a:rPr>
              <a:t>CoderDojo</a:t>
            </a:r>
            <a:r>
              <a:rPr lang="ja-JP" altLang="en-US" sz="2400" dirty="0">
                <a:solidFill>
                  <a:srgbClr val="FFFFFF"/>
                </a:solidFill>
                <a:sym typeface="Wingdings" panose="05000000000000000000" pitchFamily="2" charset="2"/>
              </a:rPr>
              <a:t>・</a:t>
            </a:r>
            <a:r>
              <a:rPr lang="en-US" altLang="ja-JP" sz="2400" dirty="0" err="1">
                <a:solidFill>
                  <a:srgbClr val="FFFFFF"/>
                </a:solidFill>
                <a:sym typeface="Wingdings" panose="05000000000000000000" pitchFamily="2" charset="2"/>
              </a:rPr>
              <a:t>CoKonPile</a:t>
            </a:r>
            <a:r>
              <a:rPr lang="ja-JP" altLang="en-US" sz="2400" dirty="0">
                <a:solidFill>
                  <a:srgbClr val="FFFFFF"/>
                </a:solidFill>
                <a:sym typeface="Wingdings" panose="05000000000000000000" pitchFamily="2" charset="2"/>
              </a:rPr>
              <a:t>　どんどん参加しよう</a:t>
            </a:r>
            <a:r>
              <a:rPr lang="en-US" altLang="ja-JP" sz="2400" dirty="0">
                <a:solidFill>
                  <a:srgbClr val="FFFFFF"/>
                </a:solidFill>
                <a:sym typeface="Wingdings" panose="05000000000000000000" pitchFamily="2" charset="2"/>
              </a:rPr>
              <a:t>!!!!111!!!!)</a:t>
            </a:r>
            <a:endParaRPr kumimoji="1" lang="en-US" altLang="ja-JP" sz="2400" dirty="0">
              <a:solidFill>
                <a:srgbClr val="FFFFFF"/>
              </a:solidFill>
            </a:endParaRPr>
          </a:p>
          <a:p>
            <a:endParaRPr kumimoji="1" lang="ja-JP" altLang="en-US" sz="2400" dirty="0">
              <a:solidFill>
                <a:srgbClr val="FFFFFF"/>
              </a:solidFill>
            </a:endParaRPr>
          </a:p>
        </p:txBody>
      </p:sp>
    </p:spTree>
    <p:extLst>
      <p:ext uri="{BB962C8B-B14F-4D97-AF65-F5344CB8AC3E}">
        <p14:creationId xmlns:p14="http://schemas.microsoft.com/office/powerpoint/2010/main" val="19398535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advTm="38469">
        <p:fade/>
      </p:transition>
    </mc:Choice>
    <mc:Fallback xmlns="">
      <p:transition spd="med" advTm="38469">
        <p:fade/>
      </p:transition>
    </mc:Fallback>
  </mc:AlternateContent>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216</TotalTime>
  <Words>1596</Words>
  <Application>Microsoft Office PowerPoint</Application>
  <PresentationFormat>ワイド画面</PresentationFormat>
  <Paragraphs>172</Paragraphs>
  <Slides>25</Slides>
  <Notes>0</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25</vt:i4>
      </vt:variant>
    </vt:vector>
  </HeadingPairs>
  <TitlesOfParts>
    <vt:vector size="31" baseType="lpstr">
      <vt:lpstr>Arial</vt:lpstr>
      <vt:lpstr>Calibri</vt:lpstr>
      <vt:lpstr>Calibri Light</vt:lpstr>
      <vt:lpstr>Century Schoolbook</vt:lpstr>
      <vt:lpstr>Selawik Semibold</vt:lpstr>
      <vt:lpstr>Office テーマ</vt:lpstr>
      <vt:lpstr>JavaかScala Unityで 簡単な作品を作った話</vt:lpstr>
      <vt:lpstr>自己紹介</vt:lpstr>
      <vt:lpstr>@makinoricat(愛称?はのーり)自己紹介</vt:lpstr>
      <vt:lpstr>今日発表する作品</vt:lpstr>
      <vt:lpstr>SimplePinBall2020  </vt:lpstr>
      <vt:lpstr>最初はJavaかScalaでゲームを作ろうとしたが…</vt:lpstr>
      <vt:lpstr>UnityでSceneを作るのは簡単 </vt:lpstr>
      <vt:lpstr>Unityを使っていて どういうところが大変だったか</vt:lpstr>
      <vt:lpstr>Unityを使って便利だったこと・学んだこと</vt:lpstr>
      <vt:lpstr>Unityを使って作るか使わないで作るか</vt:lpstr>
      <vt:lpstr>次の目標</vt:lpstr>
      <vt:lpstr>次の目標を立てよう! 例</vt:lpstr>
      <vt:lpstr>ここからおまけのお話</vt:lpstr>
      <vt:lpstr>自信もあまりなく、メンタルが弱い のーりが安心して1つ成果物を出せたのはどぉしてなの?</vt:lpstr>
      <vt:lpstr>こういう変なのは相手にしないことが大事</vt:lpstr>
      <vt:lpstr>「「「そんなことわかっているけど、 完全に追い詰められて いる救世主現る!!!」」」 </vt:lpstr>
      <vt:lpstr>弱くて何が悪い! 豆腐メンタルのまま創作を続ける方法</vt:lpstr>
      <vt:lpstr>酷く批判してくるコメントから身を守るには </vt:lpstr>
      <vt:lpstr>「見たくないなら見ない」は自分ならできる。</vt:lpstr>
      <vt:lpstr>心のHPをゼロにしないようにするには</vt:lpstr>
      <vt:lpstr>上手な回復方法 </vt:lpstr>
      <vt:lpstr>まとめ</vt:lpstr>
      <vt:lpstr>豆腐メンタルでも創作を続けるには </vt:lpstr>
      <vt:lpstr>自分の力を信じてみよう!!</vt:lpstr>
      <vt:lpstr>おわり</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JavaかScala Unityで 簡単な作品を作った話</dc:title>
  <dc:creator>1</dc:creator>
  <cp:lastModifiedBy>1</cp:lastModifiedBy>
  <cp:revision>102</cp:revision>
  <dcterms:created xsi:type="dcterms:W3CDTF">2020-05-27T02:43:07Z</dcterms:created>
  <dcterms:modified xsi:type="dcterms:W3CDTF">2020-06-13T04:02:06Z</dcterms:modified>
</cp:coreProperties>
</file>