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0070205080204" charset="0"/>
      <p:regular r:id="rId13"/>
      <p:bold r:id="rId14"/>
      <p:italic r:id="rId15"/>
      <p:boldItalic r:id="rId16"/>
    </p:embeddedFont>
    <p:embeddedFont>
      <p:font typeface="Raleway" panose="020B060007020508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c8e613f9f_1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c8e613f9f_1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今後は、タクトスイッチどうにかしてNFCリーダとかで外からも中からも楽に開けられるようにしたいなと思いました。あとは、リードスイッチを使ったオートロックや外部サービス使ってなにかやりたいです。見た目もどうにかマシにしたいで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c8e613f9f_1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c8e613f9f_1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d462fb8f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d462fb8f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開発の背景です。</a:t>
            </a:r>
            <a:endParaRPr/>
          </a:p>
          <a:p>
            <a:pPr marL="0" lvl="0" indent="0" algn="l" rtl="0">
              <a:spcBef>
                <a:spcPts val="0"/>
              </a:spcBef>
              <a:spcAft>
                <a:spcPts val="0"/>
              </a:spcAft>
              <a:buNone/>
            </a:pPr>
            <a:r>
              <a:rPr lang="ja"/>
              <a:t>Raspberry Piを使ってなにかやりたかったというのと、最近家の鍵をかけ忘れるという愚行を繰り返しているので、</a:t>
            </a:r>
            <a:endParaRPr/>
          </a:p>
          <a:p>
            <a:pPr marL="0" lvl="0" indent="0" algn="l" rtl="0">
              <a:spcBef>
                <a:spcPts val="0"/>
              </a:spcBef>
              <a:spcAft>
                <a:spcPts val="0"/>
              </a:spcAft>
              <a:buNone/>
            </a:pPr>
            <a:r>
              <a:rPr lang="ja"/>
              <a:t>丁度いいと思いスマートロックというものを作ろうと思い立ちました。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d462fb8f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d462fb8f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スマートロックの概要です。SlackBotを使って鍵の操作・確認をできるようにし、内側からはタクトスイッチでも開閉できるようにしようと思いました。</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c8e613f9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c8e613f9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これらが使用したものです。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8e613f9f_1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8e613f9f_1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ハードウェア面の仕組みです。普通の鍵でも開けられるように解錠も施錠も点線の位置から90°回転させるようにしています。また、磁石でドアに取り付けているので微調整も簡単にできます。見た目がやばかったのでビニールテープでマシにしようとおもったら全然マシになりませんでした。</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c8e613f9f_1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c8e613f9f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ソフトウェア面の仕組みです。ここではSlackBotについて説明します。</a:t>
            </a:r>
            <a:endParaRPr/>
          </a:p>
          <a:p>
            <a:pPr marL="0" lvl="0" indent="0" algn="l" rtl="0">
              <a:spcBef>
                <a:spcPts val="0"/>
              </a:spcBef>
              <a:spcAft>
                <a:spcPts val="0"/>
              </a:spcAft>
              <a:buNone/>
            </a:pPr>
            <a:r>
              <a:rPr lang="ja"/>
              <a:t>Pythonのslackbotライブラリを使ってBotを作りました。@respond_to@liisten_toで反応する単語を設定し、設定された単語が投稿されると直後に書いた処理内容が実行されます。</a:t>
            </a:r>
            <a:endParaRPr/>
          </a:p>
          <a:p>
            <a:pPr marL="0" lvl="0" indent="0" algn="l" rtl="0">
              <a:spcBef>
                <a:spcPts val="0"/>
              </a:spcBef>
              <a:spcAft>
                <a:spcPts val="0"/>
              </a:spcAft>
              <a:buNone/>
            </a:pPr>
            <a:r>
              <a:rPr lang="ja"/>
              <a:t>今回は「開ける」「閉める」「確認」という３つの単語を設定し、それぞれ鍵の解錠、施錠、状態の確認ができるようにしました。</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c8e613f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c8e613f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実際に動かしてみるとこんな感じになります。</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d462fb8f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d462fb8f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今回のスマートロックを作ってみて得られた結果です。Slackからいちいち操作するのは面倒くさいなと感じました。しかし、タクトスイッチが上手く動けば内側からの操作はなんとかなりそうです。あとは見た目がダサいっていうのと、家の玄関が道路に面している上にに庇がないので雨が降ると終わります。上手く濡れないように設置しないといけないなと感じました。</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zG1276_scQi4oJ2vwgsxLuXD5tDaveEI/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800"/>
              <a:t>Raspberry Piを使った</a:t>
            </a:r>
            <a:endParaRPr sz="4800"/>
          </a:p>
          <a:p>
            <a:pPr marL="0" lvl="0" indent="0" algn="l" rtl="0">
              <a:spcBef>
                <a:spcPts val="0"/>
              </a:spcBef>
              <a:spcAft>
                <a:spcPts val="0"/>
              </a:spcAft>
              <a:buNone/>
            </a:pPr>
            <a:r>
              <a:rPr lang="ja" sz="4800"/>
              <a:t>スマートロック</a:t>
            </a:r>
            <a:endParaRPr sz="48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16FI072	武井 俊樹</a:t>
            </a:r>
            <a:endParaRPr lang="en-US" altLang="ja" dirty="0"/>
          </a:p>
          <a:p>
            <a:pPr marL="0" lvl="0" indent="0"/>
            <a:r>
              <a:rPr lang="en-US" dirty="0"/>
              <a:t>https://github.com/h0uk1/RaspLock</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今後の課題</a:t>
            </a:r>
            <a:endParaRPr/>
          </a:p>
        </p:txBody>
      </p:sp>
      <p:sp>
        <p:nvSpPr>
          <p:cNvPr id="164" name="Google Shape;164;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000000"/>
              </a:buClr>
              <a:buSzPts val="1300"/>
              <a:buChar char="●"/>
            </a:pPr>
            <a:r>
              <a:rPr lang="ja">
                <a:solidFill>
                  <a:srgbClr val="000000"/>
                </a:solidFill>
              </a:rPr>
              <a:t>タクトスイッチの問題をなんとかする</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NFCリーダを使ってPASMOで開閉できるようにしたい</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リードスイッチを使ってオートロックにしたい</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IFTTTなどの外部サービスを使ってなにかやりたい</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見た目をどうにかする</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目次</a:t>
            </a:r>
            <a:endParaRPr sz="3600"/>
          </a:p>
        </p:txBody>
      </p:sp>
      <p:sp>
        <p:nvSpPr>
          <p:cNvPr id="93" name="Google Shape;93;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背景</a:t>
            </a:r>
            <a:endParaRPr sz="1800">
              <a:solidFill>
                <a:srgbClr val="000000"/>
              </a:solidFill>
            </a:endParaRPr>
          </a:p>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概要</a:t>
            </a:r>
            <a:endParaRPr sz="1800">
              <a:solidFill>
                <a:srgbClr val="000000"/>
              </a:solidFill>
            </a:endParaRPr>
          </a:p>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使用したもの</a:t>
            </a:r>
            <a:endParaRPr sz="1800">
              <a:solidFill>
                <a:srgbClr val="000000"/>
              </a:solidFill>
            </a:endParaRPr>
          </a:p>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仕組み</a:t>
            </a:r>
            <a:endParaRPr sz="1800">
              <a:solidFill>
                <a:srgbClr val="000000"/>
              </a:solidFill>
            </a:endParaRPr>
          </a:p>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デモ</a:t>
            </a:r>
            <a:endParaRPr sz="1800">
              <a:solidFill>
                <a:srgbClr val="000000"/>
              </a:solidFill>
            </a:endParaRPr>
          </a:p>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結果</a:t>
            </a:r>
            <a:endParaRPr sz="1800">
              <a:solidFill>
                <a:srgbClr val="000000"/>
              </a:solidFill>
            </a:endParaRPr>
          </a:p>
          <a:p>
            <a:pPr marL="457200" lvl="0" indent="-342900" algn="l" rtl="0">
              <a:lnSpc>
                <a:spcPct val="150000"/>
              </a:lnSpc>
              <a:spcBef>
                <a:spcPts val="0"/>
              </a:spcBef>
              <a:spcAft>
                <a:spcPts val="0"/>
              </a:spcAft>
              <a:buClr>
                <a:srgbClr val="000000"/>
              </a:buClr>
              <a:buSzPts val="1800"/>
              <a:buAutoNum type="arabicPeriod"/>
            </a:pPr>
            <a:r>
              <a:rPr lang="ja" sz="1800">
                <a:solidFill>
                  <a:srgbClr val="000000"/>
                </a:solidFill>
              </a:rPr>
              <a:t>今後の課題</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248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背景</a:t>
            </a:r>
            <a:endParaRPr/>
          </a:p>
        </p:txBody>
      </p:sp>
      <p:sp>
        <p:nvSpPr>
          <p:cNvPr id="99" name="Google Shape;99;p15"/>
          <p:cNvSpPr txBox="1">
            <a:spLocks noGrp="1"/>
          </p:cNvSpPr>
          <p:nvPr>
            <p:ph type="body" idx="1"/>
          </p:nvPr>
        </p:nvSpPr>
        <p:spPr>
          <a:xfrm>
            <a:off x="729450" y="2078875"/>
            <a:ext cx="5079600" cy="8337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rgbClr val="000000"/>
              </a:buClr>
              <a:buSzPts val="1300"/>
              <a:buChar char="●"/>
            </a:pPr>
            <a:r>
              <a:rPr lang="ja">
                <a:solidFill>
                  <a:srgbClr val="000000"/>
                </a:solidFill>
              </a:rPr>
              <a:t>Raspberry Piを使いたかった。</a:t>
            </a: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ja">
                <a:solidFill>
                  <a:srgbClr val="000000"/>
                </a:solidFill>
              </a:rPr>
              <a:t>鍵をかけ忘れる。</a:t>
            </a: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ja">
                <a:solidFill>
                  <a:srgbClr val="000000"/>
                </a:solidFill>
              </a:rPr>
              <a:t>せっかくだから何か身の回りの問題を解決したかった。</a:t>
            </a:r>
            <a:endParaRPr>
              <a:solidFill>
                <a:srgbClr val="000000"/>
              </a:solidFill>
            </a:endParaRPr>
          </a:p>
          <a:p>
            <a:pPr marL="0" lvl="0" indent="0" algn="l" rtl="0">
              <a:lnSpc>
                <a:spcPct val="100000"/>
              </a:lnSpc>
              <a:spcBef>
                <a:spcPts val="1000"/>
              </a:spcBef>
              <a:spcAft>
                <a:spcPts val="0"/>
              </a:spcAft>
              <a:buNone/>
            </a:pPr>
            <a:endParaRPr>
              <a:solidFill>
                <a:srgbClr val="000000"/>
              </a:solidFill>
            </a:endParaRPr>
          </a:p>
          <a:p>
            <a:pPr marL="0" lvl="0" indent="0" algn="l" rtl="0">
              <a:lnSpc>
                <a:spcPct val="100000"/>
              </a:lnSpc>
              <a:spcBef>
                <a:spcPts val="1000"/>
              </a:spcBef>
              <a:spcAft>
                <a:spcPts val="0"/>
              </a:spcAft>
              <a:buNone/>
            </a:pPr>
            <a:endParaRPr>
              <a:solidFill>
                <a:srgbClr val="000000"/>
              </a:solidFill>
            </a:endParaRPr>
          </a:p>
          <a:p>
            <a:pPr marL="0" lvl="0" indent="0" algn="l" rtl="0">
              <a:lnSpc>
                <a:spcPct val="100000"/>
              </a:lnSpc>
              <a:spcBef>
                <a:spcPts val="1000"/>
              </a:spcBef>
              <a:spcAft>
                <a:spcPts val="0"/>
              </a:spcAft>
              <a:buNone/>
            </a:pPr>
            <a:endParaRPr>
              <a:solidFill>
                <a:srgbClr val="000000"/>
              </a:solidFill>
            </a:endParaRPr>
          </a:p>
          <a:p>
            <a:pPr marL="457200" lvl="0" indent="457200" algn="l" rtl="0">
              <a:lnSpc>
                <a:spcPct val="100000"/>
              </a:lnSpc>
              <a:spcBef>
                <a:spcPts val="1000"/>
              </a:spcBef>
              <a:spcAft>
                <a:spcPts val="1000"/>
              </a:spcAft>
              <a:buNone/>
            </a:pPr>
            <a:r>
              <a:rPr lang="ja">
                <a:solidFill>
                  <a:srgbClr val="000000"/>
                </a:solidFill>
              </a:rPr>
              <a:t>　</a:t>
            </a:r>
            <a:endParaRPr sz="1800" b="1">
              <a:solidFill>
                <a:srgbClr val="000000"/>
              </a:solidFill>
            </a:endParaRPr>
          </a:p>
        </p:txBody>
      </p:sp>
      <p:grpSp>
        <p:nvGrpSpPr>
          <p:cNvPr id="100" name="Google Shape;100;p15"/>
          <p:cNvGrpSpPr/>
          <p:nvPr/>
        </p:nvGrpSpPr>
        <p:grpSpPr>
          <a:xfrm>
            <a:off x="5809121" y="1747563"/>
            <a:ext cx="2709300" cy="2923725"/>
            <a:chOff x="5931446" y="1685075"/>
            <a:chExt cx="2709300" cy="2923725"/>
          </a:xfrm>
        </p:grpSpPr>
        <p:pic>
          <p:nvPicPr>
            <p:cNvPr id="101" name="Google Shape;101;p15"/>
            <p:cNvPicPr preferRelativeResize="0"/>
            <p:nvPr/>
          </p:nvPicPr>
          <p:blipFill>
            <a:blip r:embed="rId3">
              <a:alphaModFix/>
            </a:blip>
            <a:stretch>
              <a:fillRect/>
            </a:stretch>
          </p:blipFill>
          <p:spPr>
            <a:xfrm>
              <a:off x="5931446" y="1685075"/>
              <a:ext cx="2709300" cy="2923725"/>
            </a:xfrm>
            <a:prstGeom prst="rect">
              <a:avLst/>
            </a:prstGeom>
            <a:noFill/>
            <a:ln>
              <a:noFill/>
            </a:ln>
          </p:spPr>
        </p:pic>
        <p:pic>
          <p:nvPicPr>
            <p:cNvPr id="102" name="Google Shape;102;p15"/>
            <p:cNvPicPr preferRelativeResize="0"/>
            <p:nvPr/>
          </p:nvPicPr>
          <p:blipFill>
            <a:blip r:embed="rId4">
              <a:alphaModFix/>
            </a:blip>
            <a:stretch>
              <a:fillRect/>
            </a:stretch>
          </p:blipFill>
          <p:spPr>
            <a:xfrm>
              <a:off x="6773000" y="2140825"/>
              <a:ext cx="1026200" cy="1026200"/>
            </a:xfrm>
            <a:prstGeom prst="rect">
              <a:avLst/>
            </a:prstGeom>
            <a:noFill/>
            <a:ln>
              <a:noFill/>
            </a:ln>
          </p:spPr>
        </p:pic>
      </p:grpSp>
      <p:sp>
        <p:nvSpPr>
          <p:cNvPr id="103" name="Google Shape;103;p15"/>
          <p:cNvSpPr/>
          <p:nvPr/>
        </p:nvSpPr>
        <p:spPr>
          <a:xfrm>
            <a:off x="3102750" y="3377475"/>
            <a:ext cx="333000" cy="348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3333"/>
              </a:solidFill>
            </a:endParaRPr>
          </a:p>
        </p:txBody>
      </p:sp>
      <p:sp>
        <p:nvSpPr>
          <p:cNvPr id="104" name="Google Shape;104;p15"/>
          <p:cNvSpPr txBox="1"/>
          <p:nvPr/>
        </p:nvSpPr>
        <p:spPr>
          <a:xfrm>
            <a:off x="1871400" y="4191000"/>
            <a:ext cx="2795700" cy="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Clr>
                <a:srgbClr val="000000"/>
              </a:buClr>
              <a:buSzPts val="1100"/>
              <a:buFont typeface="Arial"/>
              <a:buNone/>
            </a:pPr>
            <a:r>
              <a:rPr lang="ja" sz="1800" b="1">
                <a:latin typeface="Lato"/>
                <a:ea typeface="Lato"/>
                <a:cs typeface="Lato"/>
                <a:sym typeface="Lato"/>
              </a:rPr>
              <a:t>スマートロックを作ろう</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概要</a:t>
            </a:r>
            <a:endParaRPr/>
          </a:p>
        </p:txBody>
      </p:sp>
      <p:sp>
        <p:nvSpPr>
          <p:cNvPr id="110" name="Google Shape;110;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rgbClr val="000000"/>
              </a:buClr>
              <a:buSzPts val="1300"/>
              <a:buChar char="●"/>
            </a:pPr>
            <a:r>
              <a:rPr lang="ja">
                <a:solidFill>
                  <a:srgbClr val="000000"/>
                </a:solidFill>
              </a:rPr>
              <a:t>Raspberry Piでサーボモーターを回して鍵開閉</a:t>
            </a: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ja">
                <a:solidFill>
                  <a:srgbClr val="000000"/>
                </a:solidFill>
              </a:rPr>
              <a:t>slackbotを使って遠隔で鍵の状態確認・操作</a:t>
            </a: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ja">
                <a:solidFill>
                  <a:srgbClr val="000000"/>
                </a:solidFill>
              </a:rPr>
              <a:t>内側からはタクトスイッチで開閉</a:t>
            </a:r>
            <a:endParaRPr>
              <a:solidFill>
                <a:srgbClr val="000000"/>
              </a:solidFill>
            </a:endParaRPr>
          </a:p>
          <a:p>
            <a:pPr marL="457200" lvl="0" indent="-311150" algn="l" rtl="0">
              <a:lnSpc>
                <a:spcPct val="100000"/>
              </a:lnSpc>
              <a:spcBef>
                <a:spcPts val="0"/>
              </a:spcBef>
              <a:spcAft>
                <a:spcPts val="0"/>
              </a:spcAft>
              <a:buClr>
                <a:srgbClr val="000000"/>
              </a:buClr>
              <a:buSzPts val="1300"/>
              <a:buChar char="●"/>
            </a:pPr>
            <a:r>
              <a:rPr lang="ja">
                <a:solidFill>
                  <a:srgbClr val="000000"/>
                </a:solidFill>
              </a:rPr>
              <a:t>LEDで状態を確認できる</a:t>
            </a:r>
            <a:endParaRPr>
              <a:solidFill>
                <a:srgbClr val="000000"/>
              </a:solidFill>
            </a:endParaRPr>
          </a:p>
          <a:p>
            <a:pPr marL="0" lvl="0" indent="0" algn="l" rtl="0">
              <a:spcBef>
                <a:spcPts val="10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1" name="Google Shape;111;p16"/>
          <p:cNvPicPr preferRelativeResize="0"/>
          <p:nvPr/>
        </p:nvPicPr>
        <p:blipFill>
          <a:blip r:embed="rId3">
            <a:alphaModFix/>
          </a:blip>
          <a:stretch>
            <a:fillRect/>
          </a:stretch>
        </p:blipFill>
        <p:spPr>
          <a:xfrm>
            <a:off x="2513537" y="3104350"/>
            <a:ext cx="4120526" cy="1902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使用したもの</a:t>
            </a:r>
            <a:endParaRPr/>
          </a:p>
        </p:txBody>
      </p:sp>
      <p:sp>
        <p:nvSpPr>
          <p:cNvPr id="117" name="Google Shape;117;p17" title="2"/>
          <p:cNvSpPr txBox="1">
            <a:spLocks noGrp="1"/>
          </p:cNvSpPr>
          <p:nvPr>
            <p:ph type="body" idx="1"/>
          </p:nvPr>
        </p:nvSpPr>
        <p:spPr>
          <a:xfrm>
            <a:off x="729450" y="2078875"/>
            <a:ext cx="3840900" cy="2964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AutoNum type="arabicPeriod"/>
            </a:pPr>
            <a:r>
              <a:rPr lang="ja" sz="1800" b="1">
                <a:solidFill>
                  <a:srgbClr val="000000"/>
                </a:solidFill>
              </a:rPr>
              <a:t>ハードウェア</a:t>
            </a:r>
            <a:endParaRPr sz="1800" b="1">
              <a:solidFill>
                <a:srgbClr val="000000"/>
              </a:solidFill>
            </a:endParaRPr>
          </a:p>
          <a:p>
            <a:pPr marL="914400" lvl="0" indent="-311150" algn="l" rtl="0">
              <a:lnSpc>
                <a:spcPct val="100000"/>
              </a:lnSpc>
              <a:spcBef>
                <a:spcPts val="0"/>
              </a:spcBef>
              <a:spcAft>
                <a:spcPts val="0"/>
              </a:spcAft>
              <a:buClr>
                <a:srgbClr val="000000"/>
              </a:buClr>
              <a:buSzPts val="1300"/>
              <a:buChar char="●"/>
            </a:pPr>
            <a:r>
              <a:rPr lang="ja">
                <a:solidFill>
                  <a:srgbClr val="000000"/>
                </a:solidFill>
              </a:rPr>
              <a:t>Raspberry Pi Model B+</a:t>
            </a:r>
            <a:endParaRPr>
              <a:solidFill>
                <a:srgbClr val="000000"/>
              </a:solidFill>
            </a:endParaRPr>
          </a:p>
          <a:p>
            <a:pPr marL="914400" lvl="0" indent="-311150" algn="l" rtl="0">
              <a:lnSpc>
                <a:spcPct val="100000"/>
              </a:lnSpc>
              <a:spcBef>
                <a:spcPts val="0"/>
              </a:spcBef>
              <a:spcAft>
                <a:spcPts val="0"/>
              </a:spcAft>
              <a:buClr>
                <a:srgbClr val="000000"/>
              </a:buClr>
              <a:buSzPts val="1300"/>
              <a:buChar char="●"/>
            </a:pPr>
            <a:r>
              <a:rPr lang="ja" sz="1200">
                <a:solidFill>
                  <a:srgbClr val="000000"/>
                </a:solidFill>
              </a:rPr>
              <a:t>サーボモーターSG92R</a:t>
            </a:r>
            <a:endParaRPr sz="1200">
              <a:solidFill>
                <a:srgbClr val="000000"/>
              </a:solidFill>
            </a:endParaRPr>
          </a:p>
          <a:p>
            <a:pPr marL="914400" lvl="0" indent="-304800" algn="l" rtl="0">
              <a:lnSpc>
                <a:spcPct val="100000"/>
              </a:lnSpc>
              <a:spcBef>
                <a:spcPts val="0"/>
              </a:spcBef>
              <a:spcAft>
                <a:spcPts val="0"/>
              </a:spcAft>
              <a:buClr>
                <a:srgbClr val="000000"/>
              </a:buClr>
              <a:buSzPts val="1200"/>
              <a:buChar char="●"/>
            </a:pPr>
            <a:r>
              <a:rPr lang="ja" sz="1200">
                <a:solidFill>
                  <a:srgbClr val="000000"/>
                </a:solidFill>
              </a:rPr>
              <a:t>タクトスイッチ</a:t>
            </a:r>
            <a:endParaRPr sz="1200">
              <a:solidFill>
                <a:srgbClr val="000000"/>
              </a:solidFill>
            </a:endParaRPr>
          </a:p>
          <a:p>
            <a:pPr marL="914400" lvl="0" indent="-304800" algn="l" rtl="0">
              <a:lnSpc>
                <a:spcPct val="100000"/>
              </a:lnSpc>
              <a:spcBef>
                <a:spcPts val="0"/>
              </a:spcBef>
              <a:spcAft>
                <a:spcPts val="0"/>
              </a:spcAft>
              <a:buClr>
                <a:srgbClr val="000000"/>
              </a:buClr>
              <a:buSzPts val="1200"/>
              <a:buChar char="●"/>
            </a:pPr>
            <a:r>
              <a:rPr lang="ja" sz="1200">
                <a:solidFill>
                  <a:srgbClr val="000000"/>
                </a:solidFill>
              </a:rPr>
              <a:t>LED</a:t>
            </a:r>
            <a:endParaRPr sz="1200">
              <a:solidFill>
                <a:srgbClr val="000000"/>
              </a:solidFill>
            </a:endParaRPr>
          </a:p>
          <a:p>
            <a:pPr marL="0" lvl="0" indent="0" algn="l" rtl="0">
              <a:lnSpc>
                <a:spcPct val="100000"/>
              </a:lnSpc>
              <a:spcBef>
                <a:spcPts val="1000"/>
              </a:spcBef>
              <a:spcAft>
                <a:spcPts val="0"/>
              </a:spcAft>
              <a:buNone/>
            </a:pPr>
            <a:endParaRPr>
              <a:solidFill>
                <a:srgbClr val="000000"/>
              </a:solidFill>
            </a:endParaRPr>
          </a:p>
          <a:p>
            <a:pPr marL="457200" lvl="0" indent="-342900" algn="l" rtl="0">
              <a:lnSpc>
                <a:spcPct val="100000"/>
              </a:lnSpc>
              <a:spcBef>
                <a:spcPts val="1000"/>
              </a:spcBef>
              <a:spcAft>
                <a:spcPts val="0"/>
              </a:spcAft>
              <a:buClr>
                <a:srgbClr val="000000"/>
              </a:buClr>
              <a:buSzPts val="1800"/>
              <a:buFont typeface="Lato"/>
              <a:buAutoNum type="arabicPeriod" startAt="2"/>
            </a:pPr>
            <a:r>
              <a:rPr lang="ja" sz="1800" b="1">
                <a:solidFill>
                  <a:srgbClr val="000000"/>
                </a:solidFill>
              </a:rPr>
              <a:t>プログラミング</a:t>
            </a:r>
            <a:endParaRPr sz="1800" b="1">
              <a:solidFill>
                <a:srgbClr val="000000"/>
              </a:solidFill>
            </a:endParaRPr>
          </a:p>
          <a:p>
            <a:pPr marL="914400" lvl="0" indent="-311150" algn="l" rtl="0">
              <a:lnSpc>
                <a:spcPct val="100000"/>
              </a:lnSpc>
              <a:spcBef>
                <a:spcPts val="0"/>
              </a:spcBef>
              <a:spcAft>
                <a:spcPts val="0"/>
              </a:spcAft>
              <a:buClr>
                <a:srgbClr val="000000"/>
              </a:buClr>
              <a:buSzPts val="1300"/>
              <a:buFont typeface="Lato"/>
              <a:buChar char="●"/>
            </a:pPr>
            <a:r>
              <a:rPr lang="ja">
                <a:solidFill>
                  <a:srgbClr val="000000"/>
                </a:solidFill>
              </a:rPr>
              <a:t>Python</a:t>
            </a:r>
            <a:endParaRPr>
              <a:solidFill>
                <a:srgbClr val="000000"/>
              </a:solidFill>
            </a:endParaRPr>
          </a:p>
          <a:p>
            <a:pPr marL="914400" lvl="0" indent="-311150" algn="l" rtl="0">
              <a:lnSpc>
                <a:spcPct val="100000"/>
              </a:lnSpc>
              <a:spcBef>
                <a:spcPts val="0"/>
              </a:spcBef>
              <a:spcAft>
                <a:spcPts val="0"/>
              </a:spcAft>
              <a:buClr>
                <a:srgbClr val="000000"/>
              </a:buClr>
              <a:buSzPts val="1300"/>
              <a:buFont typeface="Lato"/>
              <a:buChar char="●"/>
            </a:pPr>
            <a:r>
              <a:rPr lang="ja">
                <a:solidFill>
                  <a:srgbClr val="000000"/>
                </a:solidFill>
              </a:rPr>
              <a:t>slackbot</a:t>
            </a:r>
            <a:endParaRPr>
              <a:solidFill>
                <a:srgbClr val="000000"/>
              </a:solidFill>
            </a:endParaRPr>
          </a:p>
        </p:txBody>
      </p:sp>
      <p:sp>
        <p:nvSpPr>
          <p:cNvPr id="118" name="Google Shape;118;p17"/>
          <p:cNvSpPr txBox="1"/>
          <p:nvPr/>
        </p:nvSpPr>
        <p:spPr>
          <a:xfrm>
            <a:off x="4570350" y="2078875"/>
            <a:ext cx="3840900" cy="2964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AutoNum type="arabicPeriod" startAt="3"/>
            </a:pPr>
            <a:r>
              <a:rPr lang="ja" sz="1800" b="1">
                <a:latin typeface="Lato"/>
                <a:ea typeface="Lato"/>
                <a:cs typeface="Lato"/>
                <a:sym typeface="Lato"/>
              </a:rPr>
              <a:t>サービス</a:t>
            </a:r>
            <a:endParaRPr sz="1800" b="1">
              <a:latin typeface="Lato"/>
              <a:ea typeface="Lato"/>
              <a:cs typeface="Lato"/>
              <a:sym typeface="Lato"/>
            </a:endParaRPr>
          </a:p>
          <a:p>
            <a:pPr marL="914400" lvl="0" indent="-317500" algn="l" rtl="0">
              <a:spcBef>
                <a:spcPts val="0"/>
              </a:spcBef>
              <a:spcAft>
                <a:spcPts val="0"/>
              </a:spcAft>
              <a:buSzPts val="1400"/>
              <a:buFont typeface="Lato"/>
              <a:buChar char="●"/>
            </a:pPr>
            <a:r>
              <a:rPr lang="ja">
                <a:latin typeface="Lato"/>
                <a:ea typeface="Lato"/>
                <a:cs typeface="Lato"/>
                <a:sym typeface="Lato"/>
              </a:rPr>
              <a:t>Slack</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仕組み（ハードウェア）</a:t>
            </a:r>
            <a:endParaRPr/>
          </a:p>
        </p:txBody>
      </p:sp>
      <p:sp>
        <p:nvSpPr>
          <p:cNvPr id="124" name="Google Shape;124;p18"/>
          <p:cNvSpPr txBox="1">
            <a:spLocks noGrp="1"/>
          </p:cNvSpPr>
          <p:nvPr>
            <p:ph type="body" idx="1"/>
          </p:nvPr>
        </p:nvSpPr>
        <p:spPr>
          <a:xfrm>
            <a:off x="729450" y="2078875"/>
            <a:ext cx="45378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ja">
                <a:solidFill>
                  <a:srgbClr val="000000"/>
                </a:solidFill>
              </a:rPr>
              <a:t>鍵は点線の位置から90°回転させることによって開閉</a:t>
            </a:r>
            <a:endParaRPr>
              <a:solidFill>
                <a:srgbClr val="000000"/>
              </a:solidFill>
            </a:endParaRPr>
          </a:p>
          <a:p>
            <a:pPr marL="457200" lvl="0" indent="-311150" algn="l" rtl="0">
              <a:spcBef>
                <a:spcPts val="0"/>
              </a:spcBef>
              <a:spcAft>
                <a:spcPts val="0"/>
              </a:spcAft>
              <a:buClr>
                <a:srgbClr val="000000"/>
              </a:buClr>
              <a:buSzPts val="1300"/>
              <a:buChar char="●"/>
            </a:pPr>
            <a:r>
              <a:rPr lang="ja">
                <a:solidFill>
                  <a:srgbClr val="000000"/>
                </a:solidFill>
              </a:rPr>
              <a:t>普通に鍵も使える</a:t>
            </a:r>
            <a:endParaRPr>
              <a:solidFill>
                <a:srgbClr val="000000"/>
              </a:solidFill>
            </a:endParaRPr>
          </a:p>
          <a:p>
            <a:pPr marL="457200" lvl="0" indent="-311150" algn="l" rtl="0">
              <a:spcBef>
                <a:spcPts val="0"/>
              </a:spcBef>
              <a:spcAft>
                <a:spcPts val="0"/>
              </a:spcAft>
              <a:buClr>
                <a:srgbClr val="000000"/>
              </a:buClr>
              <a:buSzPts val="1300"/>
              <a:buChar char="●"/>
            </a:pPr>
            <a:r>
              <a:rPr lang="ja">
                <a:solidFill>
                  <a:srgbClr val="000000"/>
                </a:solidFill>
              </a:rPr>
              <a:t>モーター部はタミヤのユニバーサルアームキットで作成</a:t>
            </a:r>
            <a:endParaRPr>
              <a:solidFill>
                <a:srgbClr val="000000"/>
              </a:solidFill>
            </a:endParaRPr>
          </a:p>
          <a:p>
            <a:pPr marL="457200" lvl="0" indent="-311150" algn="l" rtl="0">
              <a:spcBef>
                <a:spcPts val="0"/>
              </a:spcBef>
              <a:spcAft>
                <a:spcPts val="0"/>
              </a:spcAft>
              <a:buClr>
                <a:srgbClr val="000000"/>
              </a:buClr>
              <a:buSzPts val="1300"/>
              <a:buChar char="●"/>
            </a:pPr>
            <a:r>
              <a:rPr lang="ja">
                <a:solidFill>
                  <a:srgbClr val="000000"/>
                </a:solidFill>
              </a:rPr>
              <a:t>磁石でドアに取り付け</a:t>
            </a:r>
            <a:endParaRPr>
              <a:solidFill>
                <a:srgbClr val="000000"/>
              </a:solidFill>
            </a:endParaRPr>
          </a:p>
        </p:txBody>
      </p:sp>
      <p:pic>
        <p:nvPicPr>
          <p:cNvPr id="125" name="Google Shape;125;p18"/>
          <p:cNvPicPr preferRelativeResize="0"/>
          <p:nvPr/>
        </p:nvPicPr>
        <p:blipFill>
          <a:blip r:embed="rId3">
            <a:alphaModFix/>
          </a:blip>
          <a:stretch>
            <a:fillRect/>
          </a:stretch>
        </p:blipFill>
        <p:spPr>
          <a:xfrm>
            <a:off x="6864803" y="2078872"/>
            <a:ext cx="2193896" cy="2925174"/>
          </a:xfrm>
          <a:prstGeom prst="rect">
            <a:avLst/>
          </a:prstGeom>
          <a:noFill/>
          <a:ln>
            <a:noFill/>
          </a:ln>
        </p:spPr>
      </p:pic>
      <p:sp>
        <p:nvSpPr>
          <p:cNvPr id="126" name="Google Shape;126;p18"/>
          <p:cNvSpPr txBox="1"/>
          <p:nvPr/>
        </p:nvSpPr>
        <p:spPr>
          <a:xfrm>
            <a:off x="2897100" y="945050"/>
            <a:ext cx="15801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127" name="Google Shape;127;p18"/>
          <p:cNvGrpSpPr/>
          <p:nvPr/>
        </p:nvGrpSpPr>
        <p:grpSpPr>
          <a:xfrm>
            <a:off x="2242775" y="3404438"/>
            <a:ext cx="1511148" cy="1549898"/>
            <a:chOff x="2524650" y="2922575"/>
            <a:chExt cx="1511148" cy="1549898"/>
          </a:xfrm>
        </p:grpSpPr>
        <p:pic>
          <p:nvPicPr>
            <p:cNvPr id="128" name="Google Shape;128;p18"/>
            <p:cNvPicPr preferRelativeResize="0"/>
            <p:nvPr/>
          </p:nvPicPr>
          <p:blipFill>
            <a:blip r:embed="rId4">
              <a:alphaModFix/>
            </a:blip>
            <a:stretch>
              <a:fillRect/>
            </a:stretch>
          </p:blipFill>
          <p:spPr>
            <a:xfrm>
              <a:off x="2524650" y="2961325"/>
              <a:ext cx="1511148" cy="1511148"/>
            </a:xfrm>
            <a:prstGeom prst="rect">
              <a:avLst/>
            </a:prstGeom>
            <a:noFill/>
            <a:ln>
              <a:noFill/>
            </a:ln>
          </p:spPr>
        </p:pic>
        <p:sp>
          <p:nvSpPr>
            <p:cNvPr id="129" name="Google Shape;129;p18"/>
            <p:cNvSpPr txBox="1"/>
            <p:nvPr/>
          </p:nvSpPr>
          <p:spPr>
            <a:xfrm>
              <a:off x="2897100" y="2922575"/>
              <a:ext cx="836700" cy="3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Close時</a:t>
              </a:r>
              <a:endParaRPr/>
            </a:p>
          </p:txBody>
        </p:sp>
      </p:grpSp>
      <p:grpSp>
        <p:nvGrpSpPr>
          <p:cNvPr id="130" name="Google Shape;130;p18"/>
          <p:cNvGrpSpPr/>
          <p:nvPr/>
        </p:nvGrpSpPr>
        <p:grpSpPr>
          <a:xfrm>
            <a:off x="729450" y="3400650"/>
            <a:ext cx="1511148" cy="1557473"/>
            <a:chOff x="4039050" y="2915000"/>
            <a:chExt cx="1511148" cy="1557473"/>
          </a:xfrm>
        </p:grpSpPr>
        <p:pic>
          <p:nvPicPr>
            <p:cNvPr id="131" name="Google Shape;131;p18"/>
            <p:cNvPicPr preferRelativeResize="0"/>
            <p:nvPr/>
          </p:nvPicPr>
          <p:blipFill>
            <a:blip r:embed="rId5">
              <a:alphaModFix/>
            </a:blip>
            <a:stretch>
              <a:fillRect/>
            </a:stretch>
          </p:blipFill>
          <p:spPr>
            <a:xfrm>
              <a:off x="4039050" y="2961325"/>
              <a:ext cx="1511148" cy="1511148"/>
            </a:xfrm>
            <a:prstGeom prst="rect">
              <a:avLst/>
            </a:prstGeom>
            <a:noFill/>
            <a:ln>
              <a:noFill/>
            </a:ln>
          </p:spPr>
        </p:pic>
        <p:sp>
          <p:nvSpPr>
            <p:cNvPr id="132" name="Google Shape;132;p18"/>
            <p:cNvSpPr txBox="1"/>
            <p:nvPr/>
          </p:nvSpPr>
          <p:spPr>
            <a:xfrm>
              <a:off x="4430725" y="2915000"/>
              <a:ext cx="8754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Open時</a:t>
              </a:r>
              <a:endParaRPr/>
            </a:p>
          </p:txBody>
        </p:sp>
      </p:grpSp>
      <p:grpSp>
        <p:nvGrpSpPr>
          <p:cNvPr id="133" name="Google Shape;133;p18"/>
          <p:cNvGrpSpPr/>
          <p:nvPr/>
        </p:nvGrpSpPr>
        <p:grpSpPr>
          <a:xfrm>
            <a:off x="5314077" y="3439350"/>
            <a:ext cx="1541179" cy="1564704"/>
            <a:chOff x="6001325" y="3248092"/>
            <a:chExt cx="1795200" cy="1795208"/>
          </a:xfrm>
        </p:grpSpPr>
        <p:pic>
          <p:nvPicPr>
            <p:cNvPr id="134" name="Google Shape;134;p18"/>
            <p:cNvPicPr preferRelativeResize="0"/>
            <p:nvPr/>
          </p:nvPicPr>
          <p:blipFill>
            <a:blip r:embed="rId6">
              <a:alphaModFix/>
            </a:blip>
            <a:stretch>
              <a:fillRect/>
            </a:stretch>
          </p:blipFill>
          <p:spPr>
            <a:xfrm>
              <a:off x="6001325" y="3248100"/>
              <a:ext cx="1795200" cy="1795200"/>
            </a:xfrm>
            <a:prstGeom prst="rect">
              <a:avLst/>
            </a:prstGeom>
            <a:noFill/>
            <a:ln>
              <a:noFill/>
            </a:ln>
          </p:spPr>
        </p:pic>
        <p:sp>
          <p:nvSpPr>
            <p:cNvPr id="135" name="Google Shape;135;p18"/>
            <p:cNvSpPr txBox="1"/>
            <p:nvPr/>
          </p:nvSpPr>
          <p:spPr>
            <a:xfrm>
              <a:off x="6476073" y="3248092"/>
              <a:ext cx="845700" cy="3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上から</a:t>
              </a:r>
              <a:endParaRPr/>
            </a:p>
          </p:txBody>
        </p:sp>
      </p:grpSp>
      <p:grpSp>
        <p:nvGrpSpPr>
          <p:cNvPr id="136" name="Google Shape;136;p18"/>
          <p:cNvGrpSpPr/>
          <p:nvPr/>
        </p:nvGrpSpPr>
        <p:grpSpPr>
          <a:xfrm>
            <a:off x="3756100" y="3439325"/>
            <a:ext cx="1548426" cy="1518802"/>
            <a:chOff x="3756100" y="3439325"/>
            <a:chExt cx="1548426" cy="1518802"/>
          </a:xfrm>
        </p:grpSpPr>
        <p:pic>
          <p:nvPicPr>
            <p:cNvPr id="137" name="Google Shape;137;p18"/>
            <p:cNvPicPr preferRelativeResize="0"/>
            <p:nvPr/>
          </p:nvPicPr>
          <p:blipFill>
            <a:blip r:embed="rId7">
              <a:alphaModFix/>
            </a:blip>
            <a:stretch>
              <a:fillRect/>
            </a:stretch>
          </p:blipFill>
          <p:spPr>
            <a:xfrm>
              <a:off x="3756100" y="3439325"/>
              <a:ext cx="1548426" cy="1518802"/>
            </a:xfrm>
            <a:prstGeom prst="rect">
              <a:avLst/>
            </a:prstGeom>
            <a:noFill/>
            <a:ln>
              <a:noFill/>
            </a:ln>
          </p:spPr>
        </p:pic>
        <p:sp>
          <p:nvSpPr>
            <p:cNvPr id="138" name="Google Shape;138;p18"/>
            <p:cNvSpPr txBox="1"/>
            <p:nvPr/>
          </p:nvSpPr>
          <p:spPr>
            <a:xfrm>
              <a:off x="4158901" y="3439325"/>
              <a:ext cx="829800" cy="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横から</a:t>
              </a:r>
              <a:endParaRPr/>
            </a:p>
          </p:txBody>
        </p:sp>
      </p:grpSp>
      <p:sp>
        <p:nvSpPr>
          <p:cNvPr id="139" name="Google Shape;139;p18"/>
          <p:cNvSpPr/>
          <p:nvPr/>
        </p:nvSpPr>
        <p:spPr>
          <a:xfrm>
            <a:off x="2114725" y="4086100"/>
            <a:ext cx="426000" cy="271200"/>
          </a:xfrm>
          <a:prstGeom prst="lef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仕組み（SlackBot）</a:t>
            </a:r>
            <a:endParaRPr/>
          </a:p>
        </p:txBody>
      </p:sp>
      <p:sp>
        <p:nvSpPr>
          <p:cNvPr id="145" name="Google Shape;14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000000"/>
              </a:buClr>
              <a:buSzPts val="1300"/>
              <a:buChar char="●"/>
            </a:pPr>
            <a:r>
              <a:rPr lang="ja">
                <a:solidFill>
                  <a:srgbClr val="000000"/>
                </a:solidFill>
              </a:rPr>
              <a:t>Pythonのslackbotライブラリ</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@respond_to(‘反応する単語’)	⇨	DM、チャンネルのリプライで反応</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@listen_to(‘反応する単語’)	⇨	チャンネルで反応</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「開ける|あける」			⇨	鍵を開ける	</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「閉める|しめる」			⇨	鍵を閉める</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「確認|かくにん」			⇨	鍵の状態を確認</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デモ</a:t>
            </a:r>
            <a:endParaRPr/>
          </a:p>
        </p:txBody>
      </p:sp>
      <p:sp>
        <p:nvSpPr>
          <p:cNvPr id="151" name="Google Shape;15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2" name="Google Shape;152;p20" title="sl.mp4">
            <a:hlinkClick r:id="rId3"/>
          </p:cNvPr>
          <p:cNvPicPr preferRelativeResize="0"/>
          <p:nvPr/>
        </p:nvPicPr>
        <p:blipFill>
          <a:blip r:embed="rId4">
            <a:alphaModFix/>
          </a:blip>
          <a:stretch>
            <a:fillRect/>
          </a:stretch>
        </p:blipFill>
        <p:spPr>
          <a:xfrm>
            <a:off x="1814512" y="1853850"/>
            <a:ext cx="5518576" cy="313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結果</a:t>
            </a:r>
            <a:endParaRPr/>
          </a:p>
        </p:txBody>
      </p:sp>
      <p:sp>
        <p:nvSpPr>
          <p:cNvPr id="158" name="Google Shape;158;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Clr>
                <a:srgbClr val="000000"/>
              </a:buClr>
              <a:buSzPts val="1300"/>
              <a:buChar char="●"/>
            </a:pPr>
            <a:r>
              <a:rPr lang="ja">
                <a:solidFill>
                  <a:srgbClr val="000000"/>
                </a:solidFill>
              </a:rPr>
              <a:t>Slackからの操作		⇨	上手くいったが、いちいち面倒くさい</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タクトスイッチで開閉	⇨	Python初心者すぎてslackbotと同時に実行する術わからず</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見た目がダサい		⇨	3Dプリンタを使ってケースを作る</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ドアに直接設置		⇨	雨が降ったら濡れてしまう</a:t>
            </a:r>
            <a:endParaRPr>
              <a:solidFill>
                <a:srgbClr val="000000"/>
              </a:solidFill>
            </a:endParaRPr>
          </a:p>
          <a:p>
            <a:pPr marL="457200" lvl="0" indent="-311150" algn="l" rtl="0">
              <a:lnSpc>
                <a:spcPct val="200000"/>
              </a:lnSpc>
              <a:spcBef>
                <a:spcPts val="0"/>
              </a:spcBef>
              <a:spcAft>
                <a:spcPts val="0"/>
              </a:spcAft>
              <a:buClr>
                <a:srgbClr val="000000"/>
              </a:buClr>
              <a:buSzPts val="1300"/>
              <a:buChar char="●"/>
            </a:pPr>
            <a:r>
              <a:rPr lang="ja">
                <a:solidFill>
                  <a:srgbClr val="000000"/>
                </a:solidFill>
              </a:rPr>
              <a:t>電子工作楽しい			</a:t>
            </a:r>
            <a:endParaRPr>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画面に合わせる (16:9)</PresentationFormat>
  <Paragraphs>80</Paragraphs>
  <Slides>10</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Lato</vt:lpstr>
      <vt:lpstr>Raleway</vt:lpstr>
      <vt:lpstr>Streamline</vt:lpstr>
      <vt:lpstr>Raspberry Piを使った スマートロック</vt:lpstr>
      <vt:lpstr>目次</vt:lpstr>
      <vt:lpstr>背景</vt:lpstr>
      <vt:lpstr>概要</vt:lpstr>
      <vt:lpstr>使用したもの</vt:lpstr>
      <vt:lpstr>仕組み（ハードウェア）</vt:lpstr>
      <vt:lpstr>仕組み（SlackBot）</vt:lpstr>
      <vt:lpstr>デモ</vt:lpstr>
      <vt:lpstr>結果</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Piを使った スマートロック</dc:title>
  <cp:lastModifiedBy>俊樹 武井</cp:lastModifiedBy>
  <cp:revision>1</cp:revision>
  <dcterms:modified xsi:type="dcterms:W3CDTF">2019-01-18T08:01:36Z</dcterms:modified>
</cp:coreProperties>
</file>