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&amp; サブタイトル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33B49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タイトルテキスト"/>
          <p:cNvSpPr txBox="1"/>
          <p:nvPr>
            <p:ph type="title"/>
          </p:nvPr>
        </p:nvSpPr>
        <p:spPr>
          <a:xfrm>
            <a:off x="1168400" y="1524000"/>
            <a:ext cx="10668000" cy="2363342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60000"/>
              </a:lnSpc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90" name="本文レベル1…"/>
          <p:cNvSpPr txBox="1"/>
          <p:nvPr>
            <p:ph type="body" sz="half" idx="1"/>
          </p:nvPr>
        </p:nvSpPr>
        <p:spPr>
          <a:xfrm>
            <a:off x="1270000" y="4241800"/>
            <a:ext cx="10464800" cy="3779243"/>
          </a:xfrm>
          <a:prstGeom prst="rect">
            <a:avLst/>
          </a:prstGeom>
          <a:solidFill>
            <a:srgbClr val="3E4157"/>
          </a:solidFill>
          <a:ln w="254000">
            <a:solidFill>
              <a:srgbClr val="3E4157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2286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4572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6858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9144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ソースコード">
    <p:bg>
      <p:bgPr>
        <a:solidFill>
          <a:srgbClr val="3E41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タイトルテキスト"/>
          <p:cNvSpPr txBox="1"/>
          <p:nvPr>
            <p:ph type="title"/>
          </p:nvPr>
        </p:nvSpPr>
        <p:spPr>
          <a:xfrm>
            <a:off x="1168400" y="1524000"/>
            <a:ext cx="10668000" cy="2363342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60000"/>
              </a:lnSpc>
              <a:defRPr>
                <a:solidFill>
                  <a:srgbClr val="2BB58F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99" name="本文レベル1…"/>
          <p:cNvSpPr txBox="1"/>
          <p:nvPr>
            <p:ph type="body" sz="half" idx="1"/>
          </p:nvPr>
        </p:nvSpPr>
        <p:spPr>
          <a:xfrm>
            <a:off x="1270000" y="4241800"/>
            <a:ext cx="10464800" cy="3779243"/>
          </a:xfrm>
          <a:prstGeom prst="rect">
            <a:avLst/>
          </a:prstGeom>
          <a:solidFill>
            <a:srgbClr val="3E4157"/>
          </a:solidFill>
          <a:ln w="254000">
            <a:solidFill>
              <a:srgbClr val="3E4157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2286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4572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6858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914400">
              <a:spcBef>
                <a:spcPts val="0"/>
              </a:spcBef>
              <a:buSzTx/>
              <a:buNone/>
              <a:defRPr sz="2000">
                <a:solidFill>
                  <a:srgbClr val="FFF5E2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タイトルテキスト</a:t>
            </a:r>
          </a:p>
        </p:txBody>
      </p:sp>
      <p:sp>
        <p:nvSpPr>
          <p:cNvPr id="109" name="本文レベル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Avenir Next"/>
              </a:defRPr>
            </a:lvl1pPr>
            <a:lvl2pPr marL="0" indent="228600"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Avenir Next"/>
              </a:defRPr>
            </a:lvl2pPr>
            <a:lvl3pPr marL="0" indent="457200"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Avenir Next"/>
              </a:defRPr>
            </a:lvl3pPr>
            <a:lvl4pPr marL="0" indent="685800"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Avenir Next"/>
              </a:defRPr>
            </a:lvl4pPr>
            <a:lvl5pPr marL="0" indent="914400"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Avenir Next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0" name="スライド番号"/>
          <p:cNvSpPr txBox="1"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18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bg>
      <p:bgPr>
        <a:solidFill>
          <a:srgbClr val="3E41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800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27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178300"/>
            <a:ext cx="104648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FFF5E2"/>
                </a:solidFill>
              </a:defRPr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12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イメージ"/>
          <p:cNvSpPr/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サブタイトル（黒）">
    <p:bg>
      <p:bgPr>
        <a:solidFill>
          <a:srgbClr val="3E41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2DB58F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solidFill>
                  <a:srgbClr val="2BB58F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 &amp; サブタイトル（黒） ">
    <p:bg>
      <p:bgPr>
        <a:solidFill>
          <a:srgbClr val="3E41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FFF5E2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2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タイトルテキスト</a:t>
            </a:r>
          </a:p>
        </p:txBody>
      </p:sp>
      <p:sp>
        <p:nvSpPr>
          <p:cNvPr id="4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 ">
    <p:bg>
      <p:bgPr>
        <a:solidFill>
          <a:srgbClr val="3E41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BB58F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5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左寄せタイトル＋本文">
    <p:bg>
      <p:bgPr>
        <a:solidFill>
          <a:srgbClr val="3E41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rgbClr val="FFF5E2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63" name="本文レベル1…"/>
          <p:cNvSpPr txBox="1"/>
          <p:nvPr>
            <p:ph type="body" sz="half" idx="1"/>
          </p:nvPr>
        </p:nvSpPr>
        <p:spPr>
          <a:xfrm>
            <a:off x="1270000" y="4241800"/>
            <a:ext cx="10464800" cy="37792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左寄せタイトル＋本文">
    <p:bg>
      <p:bgPr>
        <a:solidFill>
          <a:srgbClr val="2BB5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>
                <a:solidFill>
                  <a:srgbClr val="FFF5E2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2" name="本文レベル1…"/>
          <p:cNvSpPr txBox="1"/>
          <p:nvPr>
            <p:ph type="body" sz="half" idx="1"/>
          </p:nvPr>
        </p:nvSpPr>
        <p:spPr>
          <a:xfrm>
            <a:off x="1270000" y="4241800"/>
            <a:ext cx="10464800" cy="37792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>
                <a:solidFill>
                  <a:srgbClr val="FFF5E2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左寄せタイトル＋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1" name="本文レベル1…"/>
          <p:cNvSpPr txBox="1"/>
          <p:nvPr>
            <p:ph type="body" sz="half" idx="1"/>
          </p:nvPr>
        </p:nvSpPr>
        <p:spPr>
          <a:xfrm>
            <a:off x="1270000" y="4241800"/>
            <a:ext cx="10464800" cy="37792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5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E4157"/>
          </a:solidFill>
          <a:uFillTx/>
          <a:latin typeface="+mj-lt"/>
          <a:ea typeface="+mj-ea"/>
          <a:cs typeface="+mj-cs"/>
          <a:sym typeface="Avenir Next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9383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828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8273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718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7163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8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3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888" marR="0" indent="-493888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ok Reuse Auction System"/>
          <p:cNvSpPr txBox="1"/>
          <p:nvPr>
            <p:ph type="subTitle" sz="quarter" idx="1"/>
          </p:nvPr>
        </p:nvSpPr>
        <p:spPr>
          <a:xfrm>
            <a:off x="1270000" y="49022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Textbook Reuse Auction System</a:t>
            </a:r>
          </a:p>
        </p:txBody>
      </p:sp>
      <p:sp>
        <p:nvSpPr>
          <p:cNvPr id="153" name="16fi036 川東大輝…"/>
          <p:cNvSpPr txBox="1"/>
          <p:nvPr/>
        </p:nvSpPr>
        <p:spPr>
          <a:xfrm>
            <a:off x="1270000" y="5891701"/>
            <a:ext cx="10464800" cy="3708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85572">
              <a:defRPr sz="2640">
                <a:solidFill>
                  <a:srgbClr val="2BB58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16fi036 川東大輝</a:t>
            </a:r>
          </a:p>
          <a:p>
            <a:pPr defTabSz="385572">
              <a:defRPr sz="2640">
                <a:solidFill>
                  <a:srgbClr val="2BB58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16fi050 小林永樹</a:t>
            </a:r>
          </a:p>
          <a:p>
            <a:pPr defTabSz="385572">
              <a:defRPr sz="2640">
                <a:solidFill>
                  <a:srgbClr val="2BB58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16fi072 武井俊樹</a:t>
            </a:r>
          </a:p>
          <a:p>
            <a:pPr defTabSz="385572">
              <a:defRPr sz="2640">
                <a:solidFill>
                  <a:srgbClr val="2BB58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16fi110 増田翔馬</a:t>
            </a:r>
          </a:p>
          <a:p>
            <a:pPr defTabSz="385572">
              <a:defRPr sz="2640">
                <a:solidFill>
                  <a:srgbClr val="2BB58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16fi117 柳沼優也</a:t>
            </a:r>
          </a:p>
        </p:txBody>
      </p:sp>
      <p:pic>
        <p:nvPicPr>
          <p:cNvPr id="154" name="アートボード 1.png" descr="アートボード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9415" y="2663462"/>
            <a:ext cx="5085970" cy="2589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開発背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開発背景</a:t>
            </a:r>
          </a:p>
        </p:txBody>
      </p:sp>
      <p:sp>
        <p:nvSpPr>
          <p:cNvPr id="157" name="卒業等の理由で使わなくなった教科書を抱え込んでいる…"/>
          <p:cNvSpPr txBox="1"/>
          <p:nvPr>
            <p:ph type="body" idx="1"/>
          </p:nvPr>
        </p:nvSpPr>
        <p:spPr>
          <a:xfrm>
            <a:off x="952500" y="3038493"/>
            <a:ext cx="11099800" cy="62865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100"/>
              </a:spcBef>
            </a:pPr>
            <a:r>
              <a:t>卒業等の理由で使わなくなった教科書を抱え込んでいる</a:t>
            </a:r>
          </a:p>
          <a:p>
            <a:pPr>
              <a:spcBef>
                <a:spcPts val="7100"/>
              </a:spcBef>
            </a:pPr>
            <a:r>
              <a:t>譲渡してもいいが受け渡し先がいない</a:t>
            </a:r>
          </a:p>
          <a:p>
            <a:pPr>
              <a:spcBef>
                <a:spcPts val="7100"/>
              </a:spcBef>
            </a:pPr>
            <a:r>
              <a:t>訳あって必要な教科書を買うことができない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どのような効果が見込める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どのような効果が見込めるか</a:t>
            </a:r>
          </a:p>
        </p:txBody>
      </p:sp>
      <p:sp>
        <p:nvSpPr>
          <p:cNvPr id="160" name="ネットや生協で購入するより安く済むかもしれない…！…"/>
          <p:cNvSpPr txBox="1"/>
          <p:nvPr>
            <p:ph type="body" idx="1"/>
          </p:nvPr>
        </p:nvSpPr>
        <p:spPr>
          <a:xfrm>
            <a:off x="952500" y="273685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100"/>
              </a:spcBef>
            </a:pPr>
            <a:r>
              <a:t>ネットや生協で購入するより安く済むかもしれない…！</a:t>
            </a:r>
          </a:p>
          <a:p>
            <a:pPr>
              <a:spcBef>
                <a:spcPts val="7100"/>
              </a:spcBef>
            </a:pPr>
            <a:r>
              <a:t>大学内で取引ができるので楽</a:t>
            </a:r>
          </a:p>
          <a:p>
            <a:pPr>
              <a:spcBef>
                <a:spcPts val="7100"/>
              </a:spcBef>
            </a:pPr>
            <a:r>
              <a:t>電大なので教科書だけでなく専門書も売られるかも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システムの概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システムの概要</a:t>
            </a:r>
          </a:p>
        </p:txBody>
      </p:sp>
      <p:sp>
        <p:nvSpPr>
          <p:cNvPr id="163" name="いらなくなった教科書、専門書を出品し、売ることができる…"/>
          <p:cNvSpPr txBox="1"/>
          <p:nvPr>
            <p:ph type="body" sz="half" idx="1"/>
          </p:nvPr>
        </p:nvSpPr>
        <p:spPr>
          <a:xfrm>
            <a:off x="952500" y="3619500"/>
            <a:ext cx="11099800" cy="4454323"/>
          </a:xfrm>
          <a:prstGeom prst="rect">
            <a:avLst/>
          </a:prstGeom>
        </p:spPr>
        <p:txBody>
          <a:bodyPr/>
          <a:lstStyle/>
          <a:p>
            <a:pPr/>
            <a:r>
              <a:t>いらなくなった教科書、専門書を出品し、売ることができる</a:t>
            </a:r>
          </a:p>
          <a:p>
            <a:pPr/>
            <a:r>
              <a:t>欲しい教科書、専門書に入札をし、購入することができる(かもしれない)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moで紹介する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demoで紹介する内容</a:t>
            </a:r>
          </a:p>
        </p:txBody>
      </p:sp>
      <p:sp>
        <p:nvSpPr>
          <p:cNvPr id="166" name="アカウント登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r>
              <a:t>アカウント登録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↓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出品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↓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入札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↓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落札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↓</a:t>
            </a:r>
          </a:p>
          <a:p>
            <a:pPr marL="0" indent="0" algn="ctr">
              <a:spcBef>
                <a:spcPts val="0"/>
              </a:spcBef>
              <a:buSzTx/>
              <a:buNone/>
            </a:pPr>
            <a:r>
              <a:t>取引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