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317" r:id="rId5"/>
    <p:sldId id="318" r:id="rId6"/>
    <p:sldId id="321" r:id="rId7"/>
    <p:sldId id="319" r:id="rId8"/>
    <p:sldId id="320" r:id="rId9"/>
    <p:sldId id="322" r:id="rId10"/>
    <p:sldId id="32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7" autoAdjust="0"/>
    <p:restoredTop sz="72887" autoAdjust="0"/>
  </p:normalViewPr>
  <p:slideViewPr>
    <p:cSldViewPr>
      <p:cViewPr>
        <p:scale>
          <a:sx n="70" d="100"/>
          <a:sy n="70" d="100"/>
        </p:scale>
        <p:origin x="-113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42A22-7F01-4540-8B49-379B8E41C3B0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A10D-12F4-47A1-99BE-CF74BEB5D4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often thought that </a:t>
            </a:r>
            <a:r>
              <a:rPr lang="en-US" u="sng" dirty="0" smtClean="0"/>
              <a:t>some</a:t>
            </a:r>
            <a:r>
              <a:rPr lang="en-US" dirty="0" smtClean="0"/>
              <a:t> patients with PNES have an unconscious drive to be in a “sick role.”</a:t>
            </a:r>
          </a:p>
          <a:p>
            <a:endParaRPr lang="en-US" dirty="0" smtClean="0"/>
          </a:p>
          <a:p>
            <a:r>
              <a:rPr lang="en-US" dirty="0" smtClean="0"/>
              <a:t>Perhaps because</a:t>
            </a:r>
            <a:r>
              <a:rPr lang="en-US" baseline="0" dirty="0" smtClean="0"/>
              <a:t> </a:t>
            </a:r>
            <a:r>
              <a:rPr lang="en-US" dirty="0" smtClean="0"/>
              <a:t>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relinquishes them from responsibility for not meeting stressful life demands?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there empirical support for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people may not say what's on their minds because they are </a:t>
            </a:r>
            <a:r>
              <a:rPr lang="en-US" i="1" dirty="0" smtClean="0"/>
              <a:t>unwilling</a:t>
            </a:r>
            <a:r>
              <a:rPr lang="en-US" dirty="0" smtClean="0"/>
              <a:t> or </a:t>
            </a:r>
            <a:r>
              <a:rPr lang="en-US" i="1" dirty="0" smtClean="0"/>
              <a:t>unable</a:t>
            </a:r>
            <a:r>
              <a:rPr lang="en-US" dirty="0" smtClean="0"/>
              <a:t> to do so. </a:t>
            </a:r>
          </a:p>
          <a:p>
            <a:endParaRPr lang="en-US" dirty="0" smtClean="0"/>
          </a:p>
          <a:p>
            <a:r>
              <a:rPr lang="en-US" dirty="0" smtClean="0"/>
              <a:t>The unwilling-unable distinction is like the difference between purposely hiding something from others and unconsciously hiding something from yourself. </a:t>
            </a:r>
          </a:p>
          <a:p>
            <a:endParaRPr lang="en-US" dirty="0" smtClean="0"/>
          </a:p>
          <a:p>
            <a:r>
              <a:rPr lang="en-US" dirty="0" smtClean="0"/>
              <a:t>How can we measure such implicit attitudes?</a:t>
            </a:r>
          </a:p>
          <a:p>
            <a:endParaRPr lang="en-US" dirty="0" smtClean="0"/>
          </a:p>
          <a:p>
            <a:r>
              <a:rPr lang="en-US" dirty="0" smtClean="0"/>
              <a:t>What if we asked a patient with psychogenic seizures –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being sick benefitting you in some way?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Patients would be unable to answer that…..perhaps unwilling.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Project implicit is a web site that allows you to assess your own attitudes toward race, gender,</a:t>
            </a:r>
            <a:r>
              <a:rPr lang="en-US" baseline="0" dirty="0" smtClean="0"/>
              <a:t> and politics.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used the approach to ask : Do patients with PNES have positive attitudes toward illness?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developed an Implicit Association Test designed</a:t>
            </a:r>
            <a:r>
              <a:rPr lang="en-US" baseline="0" dirty="0" smtClean="0"/>
              <a:t> to </a:t>
            </a:r>
            <a:r>
              <a:rPr lang="en-US" dirty="0" smtClean="0"/>
              <a:t>measure</a:t>
            </a:r>
            <a:r>
              <a:rPr lang="en-US" baseline="0" dirty="0" smtClean="0"/>
              <a:t> </a:t>
            </a:r>
            <a:r>
              <a:rPr lang="en-US" i="1" dirty="0" smtClean="0"/>
              <a:t>implicit</a:t>
            </a:r>
            <a:r>
              <a:rPr lang="en-US" dirty="0" smtClean="0"/>
              <a:t> attitudes toward illness that patients might be unwilling or unable to report.</a:t>
            </a:r>
          </a:p>
          <a:p>
            <a:endParaRPr lang="en-US" dirty="0" smtClean="0"/>
          </a:p>
          <a:p>
            <a:r>
              <a:rPr lang="en-US" dirty="0" smtClean="0"/>
              <a:t>Participants sort words that appear on a computer screen by pressing one</a:t>
            </a:r>
            <a:r>
              <a:rPr lang="en-US" baseline="0" dirty="0" smtClean="0"/>
              <a:t> of two keys.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IAT introduces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“conflicting” condition and a “compatible”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“compatible” condition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Healthy/Pleasant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words share a key – VIGOR and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sorted by the same key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Sick/Unpleasant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CONVULSION AND MAGGOT are SORTED to another KEY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conflicting”  condition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time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Sick/Pleasant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CONVULSION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FLOWER are sorted by the same key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Healthy/Unpleasant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VIGOR and MAGGOT are SORTED to another KEY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assumed that interference will occur in the conflicting condition and slow sorting times.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 positive attitude toward illness in one group might be inferred from FASTER reaction times on the “conflicting” condition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groups differed on several demographic characteristics (see Table 1).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did not differ between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 group was more highly educated and had higher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IQs than the ES and PNES groups.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proportion of women in the PNES and NC group were similar, but higher than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ES group.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NC group contained fewer Caucasians than either the ES or PNES groups.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determine whether group differences in education,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IQ, sex, and race, contributed to the reported findings, we repeated each analysis entering these variables as covariates.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analyses revealed that education,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IQ, sex, and race are not influencing the group differences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correlations.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OVERALL…….GROUPS DID NOT DIFFER</a:t>
            </a:r>
          </a:p>
          <a:p>
            <a:endParaRPr lang="en-US" sz="1600" dirty="0" smtClean="0"/>
          </a:p>
          <a:p>
            <a:r>
              <a:rPr lang="en-US" sz="1600" dirty="0" smtClean="0"/>
              <a:t>There is a slight trend for a smaller difference in PNES, but nothing remarkable.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looked closer at the data to see if IAT difference scores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related to psychopathology or personality features…Very few significant correlations emerged.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some did…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negative correlations in the PNES group between IAT and: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Somatic Complaints clinical scale (r= -0.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36, p&lt;.03) 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Concerns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subscale (r = -.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37, p &lt; .02).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Extraversion (r = -.33, p&lt;.05)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Openness (r = -.30, p = .05).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scores on these PAI and NEO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scales are associated with diminished IAT-difference scores.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explore which additional variables might be related to the IAT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score….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stepwise multiple regression model was calculated.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final model was significant (p&lt;.01) and showed extraversion (p&lt;.02) and Health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 (p &lt; .004) accounted for 26% of the variance in the IAT difference score.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A10D-12F4-47A1-99BE-CF74BEB5D4B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A38-9E0A-42EF-B7CE-85A3CFB26263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04CA-934F-4B9C-9574-EC5AFA1402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lepsyfoundati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Positive attitudes toward illness in PNES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/>
          <a:p>
            <a:r>
              <a:rPr lang="en-US" dirty="0" smtClean="0"/>
              <a:t>S. Marc Testa, Ph.D.</a:t>
            </a:r>
          </a:p>
          <a:p>
            <a:r>
              <a:rPr lang="en-US" dirty="0" smtClean="0"/>
              <a:t>Neuropsychologist, VA Maryland Health Care System, Baltimore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IAT methodology found little support for the notion that patients with PNES harbor positive attitudes toward illness. </a:t>
            </a:r>
          </a:p>
          <a:p>
            <a:r>
              <a:rPr lang="en-US" dirty="0" smtClean="0"/>
              <a:t>Exploratory analyses showed a relationship between more neutral attitudes toward illness and: </a:t>
            </a:r>
          </a:p>
          <a:p>
            <a:pPr lvl="1"/>
            <a:r>
              <a:rPr lang="en-US" dirty="0" smtClean="0"/>
              <a:t>Pronounced </a:t>
            </a:r>
            <a:r>
              <a:rPr lang="en-US" dirty="0"/>
              <a:t>somatic focus </a:t>
            </a:r>
            <a:endParaRPr lang="en-US" dirty="0" smtClean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extraversion </a:t>
            </a:r>
            <a:endParaRPr lang="en-US" dirty="0" smtClean="0"/>
          </a:p>
          <a:p>
            <a:r>
              <a:rPr lang="en-US" dirty="0" smtClean="0"/>
              <a:t>Limitations </a:t>
            </a:r>
            <a:r>
              <a:rPr lang="en-US" dirty="0"/>
              <a:t>of </a:t>
            </a:r>
            <a:r>
              <a:rPr lang="en-US" dirty="0" smtClean="0"/>
              <a:t>our IAT methodology?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Support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Epilepsy Foundation and the Gertrude A. </a:t>
            </a:r>
            <a:r>
              <a:rPr lang="en-US" dirty="0" err="1"/>
              <a:t>Sergievsky</a:t>
            </a:r>
            <a:r>
              <a:rPr lang="en-US" dirty="0"/>
              <a:t> Research Endowment </a:t>
            </a:r>
          </a:p>
          <a:p>
            <a:endParaRPr lang="en-US" dirty="0"/>
          </a:p>
          <a:p>
            <a:r>
              <a:rPr lang="en-US" dirty="0" smtClean="0"/>
              <a:t>Collaborators</a:t>
            </a:r>
            <a:endParaRPr lang="en-US" dirty="0"/>
          </a:p>
          <a:p>
            <a:pPr lvl="1"/>
            <a:r>
              <a:rPr lang="en-US" dirty="0"/>
              <a:t>Jason Brandt, Ph.D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Ronald P. Lesser, M.D.</a:t>
            </a:r>
          </a:p>
          <a:p>
            <a:pPr lvl="1"/>
            <a:r>
              <a:rPr lang="en-US" dirty="0" smtClean="0"/>
              <a:t>Gregory L. Krauss, M.D.</a:t>
            </a:r>
          </a:p>
          <a:p>
            <a:endParaRPr lang="en-US" dirty="0" smtClean="0"/>
          </a:p>
          <a:p>
            <a:r>
              <a:rPr lang="en-US" dirty="0" smtClean="0"/>
              <a:t>Research Assistants </a:t>
            </a:r>
          </a:p>
          <a:p>
            <a:pPr lvl="1"/>
            <a:r>
              <a:rPr lang="en-US" dirty="0" err="1" smtClean="0"/>
              <a:t>Sarini</a:t>
            </a:r>
            <a:r>
              <a:rPr lang="en-US" dirty="0" smtClean="0"/>
              <a:t> </a:t>
            </a:r>
            <a:r>
              <a:rPr lang="en-US" dirty="0" err="1"/>
              <a:t>Ettigi</a:t>
            </a:r>
            <a:r>
              <a:rPr lang="en-US" dirty="0"/>
              <a:t>, B.A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Shaina</a:t>
            </a:r>
            <a:r>
              <a:rPr lang="en-US" dirty="0" smtClean="0"/>
              <a:t> Fieldstone, M.A.</a:t>
            </a:r>
          </a:p>
          <a:p>
            <a:pPr lvl="1"/>
            <a:r>
              <a:rPr lang="en-US" dirty="0" smtClean="0"/>
              <a:t>Jung Geum Im, M.A.</a:t>
            </a:r>
          </a:p>
        </p:txBody>
      </p:sp>
      <p:pic>
        <p:nvPicPr>
          <p:cNvPr id="1026" name="Picture 2" descr="Epilepsy Foundati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4125" y="2362200"/>
            <a:ext cx="2981735" cy="1524000"/>
          </a:xfrm>
          <a:prstGeom prst="rect">
            <a:avLst/>
          </a:prstGeom>
          <a:noFill/>
        </p:spPr>
      </p:pic>
      <p:pic>
        <p:nvPicPr>
          <p:cNvPr id="1028" name="Picture 4" descr="http://www.hopkinsmedicine.org/dome/0412/images/story/subpages/2.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0811" y="4648200"/>
            <a:ext cx="2994989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sick role</a:t>
            </a:r>
            <a:endParaRPr lang="en-US" dirty="0"/>
          </a:p>
        </p:txBody>
      </p:sp>
      <p:pic>
        <p:nvPicPr>
          <p:cNvPr id="74754" name="Picture 2" descr="http://wexfordinsurances.files.wordpress.com/2011/04/pet-sick-in-foreign-country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56896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www.socialnewspost.com/wp-content/uploads/2011/06/researchers-map-measure-brains-neural-connec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78380"/>
            <a:ext cx="3886200" cy="4274820"/>
          </a:xfrm>
          <a:prstGeom prst="rect">
            <a:avLst/>
          </a:prstGeom>
          <a:noFill/>
        </p:spPr>
      </p:pic>
      <p:pic>
        <p:nvPicPr>
          <p:cNvPr id="75780" name="Picture 4" descr="http://4.bp.blogspot.com/_9Clhh5AJVQk/TFnpzopu8DI/AAAAAAAAATo/tktxcVDGAk8/s1600/meas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"/>
            <a:ext cx="4113455" cy="43434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48200" y="457201"/>
            <a:ext cx="4038600" cy="160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can we measure implicit attitudes?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85800"/>
            <a:ext cx="807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5943600"/>
            <a:ext cx="807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1662114"/>
            <a:ext cx="8105775" cy="316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914400"/>
            <a:ext cx="774960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27363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92" y="0"/>
            <a:ext cx="4419600" cy="35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0753" y="-1"/>
            <a:ext cx="4419600" cy="354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48" y="3276600"/>
            <a:ext cx="446964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255642"/>
            <a:ext cx="4495800" cy="360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374408" y="304800"/>
            <a:ext cx="9144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2608" y="228600"/>
            <a:ext cx="9144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760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Positive attitudes toward illness in PNES</vt:lpstr>
      <vt:lpstr>Collaboration and Support</vt:lpstr>
      <vt:lpstr>Benefits of the sick role</vt:lpstr>
      <vt:lpstr>Slide 4</vt:lpstr>
      <vt:lpstr>Slide 5</vt:lpstr>
      <vt:lpstr>Slide 6</vt:lpstr>
      <vt:lpstr>Slide 7</vt:lpstr>
      <vt:lpstr>Slide 8</vt:lpstr>
      <vt:lpstr>Slide 9</vt:lpstr>
      <vt:lpstr>In sum….</vt:lpstr>
    </vt:vector>
  </TitlesOfParts>
  <Company>Department of Veterans Affairs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Attitudes, symptoms, stress appraisal, and coping in PNES</dc:title>
  <dc:creator>VHABALTestaS</dc:creator>
  <cp:lastModifiedBy>VHABALTestaS</cp:lastModifiedBy>
  <cp:revision>30</cp:revision>
  <dcterms:created xsi:type="dcterms:W3CDTF">2011-07-07T16:15:50Z</dcterms:created>
  <dcterms:modified xsi:type="dcterms:W3CDTF">2011-07-07T20:32:57Z</dcterms:modified>
</cp:coreProperties>
</file>