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64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E3970-2A9D-4A8C-B10C-612DB7609ED8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BB4E1-EC8B-4372-9C0F-D72D08E272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355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4.</a:t>
            </a:r>
            <a:r>
              <a:rPr lang="zh-TW" altLang="en-US" b="1" dirty="0" smtClean="0">
                <a:solidFill>
                  <a:srgbClr val="FF0000"/>
                </a:solidFill>
              </a:rPr>
              <a:t>未編譯過的檔案會呈現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若有語法錯誤會顯示</a:t>
            </a:r>
            <a:r>
              <a:rPr lang="en-US" altLang="zh-TW" b="1" dirty="0" smtClean="0">
                <a:solidFill>
                  <a:srgbClr val="FF0000"/>
                </a:solidFill>
              </a:rPr>
              <a:t>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0BB4E1-EC8B-4372-9C0F-D72D08E2722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12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://www.mentor.com/products/fpga/mode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504" y="1124744"/>
            <a:ext cx="8784976" cy="147002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ModelSim</a:t>
            </a:r>
            <a:r>
              <a:rPr lang="en-US" altLang="zh-TW" dirty="0"/>
              <a:t> Installation and Licensing Guide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3717032"/>
            <a:ext cx="6400800" cy="1752600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2529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Compile</a:t>
            </a:r>
            <a:endParaRPr lang="zh-TW" altLang="en-US" b="1" dirty="0"/>
          </a:p>
        </p:txBody>
      </p:sp>
      <p:grpSp>
        <p:nvGrpSpPr>
          <p:cNvPr id="25" name="群組 24"/>
          <p:cNvGrpSpPr/>
          <p:nvPr/>
        </p:nvGrpSpPr>
        <p:grpSpPr>
          <a:xfrm>
            <a:off x="143508" y="597406"/>
            <a:ext cx="8855968" cy="6130921"/>
            <a:chOff x="143508" y="597406"/>
            <a:chExt cx="8855968" cy="6130921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08" y="908720"/>
              <a:ext cx="8855968" cy="5819607"/>
            </a:xfrm>
            <a:prstGeom prst="rect">
              <a:avLst/>
            </a:prstGeom>
          </p:spPr>
        </p:pic>
        <p:sp>
          <p:nvSpPr>
            <p:cNvPr id="6" name="橢圓 5"/>
            <p:cNvSpPr/>
            <p:nvPr/>
          </p:nvSpPr>
          <p:spPr>
            <a:xfrm>
              <a:off x="1115616" y="3356992"/>
              <a:ext cx="432048" cy="20882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4355976" y="4216442"/>
              <a:ext cx="2778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4.</a:t>
              </a:r>
              <a:r>
                <a:rPr lang="zh-TW" altLang="en-US" b="1" dirty="0" smtClean="0">
                  <a:solidFill>
                    <a:srgbClr val="FF0000"/>
                  </a:solidFill>
                </a:rPr>
                <a:t>未編譯過的檔案會呈現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?</a:t>
              </a:r>
            </a:p>
            <a:p>
              <a:r>
                <a:rPr lang="zh-TW" altLang="en-US" b="1" dirty="0" smtClean="0">
                  <a:solidFill>
                    <a:srgbClr val="FF0000"/>
                  </a:solidFill>
                </a:rPr>
                <a:t>若有語法錯誤會顯示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X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直線單箭頭接點 8"/>
            <p:cNvCxnSpPr/>
            <p:nvPr/>
          </p:nvCxnSpPr>
          <p:spPr>
            <a:xfrm flipH="1" flipV="1">
              <a:off x="1619672" y="4005064"/>
              <a:ext cx="2736304" cy="39604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橢圓 9"/>
            <p:cNvSpPr/>
            <p:nvPr/>
          </p:nvSpPr>
          <p:spPr>
            <a:xfrm>
              <a:off x="935596" y="1772816"/>
              <a:ext cx="1224136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919938" y="1052736"/>
              <a:ext cx="648072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1691680" y="1493179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3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.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892496" y="597406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2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.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直線單箭頭接點 16"/>
            <p:cNvCxnSpPr/>
            <p:nvPr/>
          </p:nvCxnSpPr>
          <p:spPr>
            <a:xfrm flipH="1">
              <a:off x="5292080" y="5595839"/>
              <a:ext cx="1512168" cy="7854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5521697" y="5226507"/>
              <a:ext cx="3132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5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.</a:t>
              </a:r>
              <a:r>
                <a:rPr lang="zh-TW" altLang="en-US" b="1" dirty="0" smtClean="0">
                  <a:solidFill>
                    <a:srgbClr val="FF0000"/>
                  </a:solidFill>
                </a:rPr>
                <a:t>會顯示哪份檔案有語法錯誤</a:t>
              </a:r>
              <a:endParaRPr lang="en-US" altLang="zh-TW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" name="橢圓 22"/>
            <p:cNvSpPr/>
            <p:nvPr/>
          </p:nvSpPr>
          <p:spPr>
            <a:xfrm>
              <a:off x="748157" y="5798743"/>
              <a:ext cx="648072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1367967" y="5807789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1.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45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Simulate</a:t>
            </a:r>
            <a:endParaRPr lang="zh-TW" altLang="en-US" b="1" dirty="0"/>
          </a:p>
        </p:txBody>
      </p:sp>
      <p:grpSp>
        <p:nvGrpSpPr>
          <p:cNvPr id="22" name="群組 21"/>
          <p:cNvGrpSpPr/>
          <p:nvPr/>
        </p:nvGrpSpPr>
        <p:grpSpPr>
          <a:xfrm>
            <a:off x="0" y="836712"/>
            <a:ext cx="9144000" cy="6021288"/>
            <a:chOff x="0" y="836712"/>
            <a:chExt cx="9144000" cy="6021288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36712"/>
              <a:ext cx="9144000" cy="6021288"/>
            </a:xfrm>
            <a:prstGeom prst="rect">
              <a:avLst/>
            </a:prstGeom>
          </p:spPr>
        </p:pic>
        <p:sp>
          <p:nvSpPr>
            <p:cNvPr id="5" name="橢圓 4"/>
            <p:cNvSpPr/>
            <p:nvPr/>
          </p:nvSpPr>
          <p:spPr>
            <a:xfrm>
              <a:off x="14258" y="5013176"/>
              <a:ext cx="755576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684214" y="478786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1.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288032" y="3829593"/>
              <a:ext cx="755576" cy="2567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單箭頭接點 9"/>
            <p:cNvCxnSpPr/>
            <p:nvPr/>
          </p:nvCxnSpPr>
          <p:spPr>
            <a:xfrm flipH="1">
              <a:off x="1048642" y="3429000"/>
              <a:ext cx="2515246" cy="47269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3569701" y="3244334"/>
              <a:ext cx="4173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2.</a:t>
              </a:r>
              <a:r>
                <a:rPr lang="zh-TW" altLang="en-US" b="1" dirty="0" smtClean="0">
                  <a:solidFill>
                    <a:srgbClr val="FF0000"/>
                  </a:solidFill>
                </a:rPr>
                <a:t>在</a:t>
              </a:r>
              <a:r>
                <a:rPr lang="en-US" altLang="zh-TW" b="1" dirty="0" err="1" smtClean="0">
                  <a:solidFill>
                    <a:srgbClr val="FF0000"/>
                  </a:solidFill>
                </a:rPr>
                <a:t>tsetbench</a:t>
              </a:r>
              <a:r>
                <a:rPr lang="zh-TW" altLang="en-US" b="1" dirty="0" smtClean="0">
                  <a:solidFill>
                    <a:srgbClr val="FF0000"/>
                  </a:solidFill>
                </a:rPr>
                <a:t>上按滑鼠右鍵選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“</a:t>
              </a:r>
              <a:r>
                <a:rPr lang="en-US" altLang="zh-TW" b="1" dirty="0" smtClean="0">
                  <a:solidFill>
                    <a:srgbClr val="FF0000"/>
                  </a:solidFill>
                </a:rPr>
                <a:t>simulate”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1163020" y="3914251"/>
              <a:ext cx="755576" cy="2567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單箭頭接點 13"/>
            <p:cNvCxnSpPr>
              <a:endCxn id="13" idx="6"/>
            </p:cNvCxnSpPr>
            <p:nvPr/>
          </p:nvCxnSpPr>
          <p:spPr>
            <a:xfrm flipH="1">
              <a:off x="1918596" y="3429000"/>
              <a:ext cx="1645292" cy="6136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282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Simulate</a:t>
            </a:r>
            <a:endParaRPr lang="zh-TW" altLang="en-US" b="1" dirty="0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5400600"/>
          </a:xfrm>
          <a:prstGeom prst="rect">
            <a:avLst/>
          </a:prstGeom>
        </p:spPr>
      </p:pic>
      <p:sp>
        <p:nvSpPr>
          <p:cNvPr id="29" name="橢圓 28"/>
          <p:cNvSpPr/>
          <p:nvPr/>
        </p:nvSpPr>
        <p:spPr>
          <a:xfrm>
            <a:off x="323528" y="2780928"/>
            <a:ext cx="57606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1907704" y="1864996"/>
            <a:ext cx="57606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>
            <a:endCxn id="30" idx="6"/>
          </p:cNvCxnSpPr>
          <p:nvPr/>
        </p:nvCxnSpPr>
        <p:spPr>
          <a:xfrm flipH="1" flipV="1">
            <a:off x="2483768" y="2009012"/>
            <a:ext cx="216024" cy="13681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endCxn id="29" idx="6"/>
          </p:cNvCxnSpPr>
          <p:nvPr/>
        </p:nvCxnSpPr>
        <p:spPr>
          <a:xfrm flipH="1" flipV="1">
            <a:off x="899592" y="2924944"/>
            <a:ext cx="1800200" cy="4522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1907704" y="3377164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2.</a:t>
            </a:r>
            <a:r>
              <a:rPr lang="zh-TW" altLang="en-US" b="1" dirty="0" smtClean="0">
                <a:solidFill>
                  <a:srgbClr val="FF0000"/>
                </a:solidFill>
              </a:rPr>
              <a:t>可選擇特定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module</a:t>
            </a:r>
            <a:r>
              <a:rPr lang="zh-TW" altLang="en-US" b="1" dirty="0" smtClean="0">
                <a:solidFill>
                  <a:srgbClr val="FF0000"/>
                </a:solidFill>
              </a:rPr>
              <a:t> 的特定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一條線觀察其波型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827584" y="6237312"/>
            <a:ext cx="50405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1332286" y="615601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3563888" y="5517232"/>
            <a:ext cx="5256584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1910919" y="5186451"/>
            <a:ext cx="1801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3.</a:t>
            </a:r>
            <a:r>
              <a:rPr lang="zh-TW" altLang="en-US" b="1" dirty="0" smtClean="0">
                <a:solidFill>
                  <a:srgbClr val="FF0000"/>
                </a:solidFill>
              </a:rPr>
              <a:t>可由</a:t>
            </a:r>
            <a:r>
              <a:rPr lang="en-US" altLang="zh-TW" b="1" dirty="0" err="1" smtClean="0">
                <a:solidFill>
                  <a:srgbClr val="FF0000"/>
                </a:solidFill>
              </a:rPr>
              <a:t>testbench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中</a:t>
            </a:r>
            <a:r>
              <a:rPr lang="en-US" altLang="zh-TW" b="1" dirty="0" smtClean="0">
                <a:solidFill>
                  <a:srgbClr val="FF0000"/>
                </a:solidFill>
              </a:rPr>
              <a:t>print</a:t>
            </a:r>
            <a:r>
              <a:rPr lang="zh-TW" altLang="en-US" b="1" dirty="0" smtClean="0">
                <a:solidFill>
                  <a:srgbClr val="FF0000"/>
                </a:solidFill>
              </a:rPr>
              <a:t>一些訊</a:t>
            </a:r>
            <a:r>
              <a:rPr lang="zh-TW" altLang="en-US" b="1" dirty="0">
                <a:solidFill>
                  <a:srgbClr val="FF0000"/>
                </a:solidFill>
              </a:rPr>
              <a:t>息</a:t>
            </a:r>
          </a:p>
        </p:txBody>
      </p:sp>
      <p:sp>
        <p:nvSpPr>
          <p:cNvPr id="40" name="橢圓 39"/>
          <p:cNvSpPr/>
          <p:nvPr/>
        </p:nvSpPr>
        <p:spPr>
          <a:xfrm>
            <a:off x="3674199" y="2323346"/>
            <a:ext cx="1795602" cy="3357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5469801" y="2351681"/>
            <a:ext cx="2898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4.</a:t>
            </a:r>
            <a:r>
              <a:rPr lang="zh-TW" altLang="en-US" b="1" dirty="0" smtClean="0">
                <a:solidFill>
                  <a:srgbClr val="FF0000"/>
                </a:solidFill>
              </a:rPr>
              <a:t>在波型圖上點右鍵可選擇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output</a:t>
            </a:r>
            <a:r>
              <a:rPr lang="zh-TW" altLang="en-US" b="1" dirty="0" smtClean="0">
                <a:solidFill>
                  <a:srgbClr val="FF0000"/>
                </a:solidFill>
              </a:rPr>
              <a:t>格式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40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TW" dirty="0" smtClean="0"/>
              <a:t>Go to </a:t>
            </a:r>
            <a:r>
              <a:rPr lang="en-US" altLang="zh-TW" dirty="0" err="1" smtClean="0"/>
              <a:t>modelsim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www.mentor.com/products/fpga/model</a:t>
            </a:r>
            <a:endParaRPr lang="en-US" altLang="zh-TW" dirty="0" smtClean="0"/>
          </a:p>
          <a:p>
            <a:r>
              <a:rPr lang="en-US" altLang="zh-TW" dirty="0" smtClean="0"/>
              <a:t>Click </a:t>
            </a:r>
            <a:r>
              <a:rPr lang="en-US" altLang="zh-TW" sz="2400" dirty="0" err="1" smtClean="0"/>
              <a:t>ModelSim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Student edition</a:t>
            </a:r>
            <a:endParaRPr lang="en-US" altLang="zh-TW" sz="2400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84984"/>
            <a:ext cx="8276630" cy="1935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線單箭頭接點 5"/>
          <p:cNvCxnSpPr/>
          <p:nvPr/>
        </p:nvCxnSpPr>
        <p:spPr>
          <a:xfrm flipV="1">
            <a:off x="2699792" y="5301208"/>
            <a:ext cx="72008" cy="720080"/>
          </a:xfrm>
          <a:prstGeom prst="straightConnector1">
            <a:avLst/>
          </a:prstGeom>
          <a:ln w="666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267744" y="61653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click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830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Download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 Setup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09" y="1108935"/>
            <a:ext cx="8229600" cy="275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手繪多邊形 9"/>
          <p:cNvSpPr/>
          <p:nvPr/>
        </p:nvSpPr>
        <p:spPr>
          <a:xfrm>
            <a:off x="6477316" y="1508220"/>
            <a:ext cx="2637541" cy="1039316"/>
          </a:xfrm>
          <a:custGeom>
            <a:avLst/>
            <a:gdLst>
              <a:gd name="connsiteX0" fmla="*/ 966037 w 2637541"/>
              <a:gd name="connsiteY0" fmla="*/ 45894 h 1039316"/>
              <a:gd name="connsiteX1" fmla="*/ 706392 w 2637541"/>
              <a:gd name="connsiteY1" fmla="*/ 23316 h 1039316"/>
              <a:gd name="connsiteX2" fmla="*/ 672526 w 2637541"/>
              <a:gd name="connsiteY2" fmla="*/ 45894 h 1039316"/>
              <a:gd name="connsiteX3" fmla="*/ 638659 w 2637541"/>
              <a:gd name="connsiteY3" fmla="*/ 57183 h 1039316"/>
              <a:gd name="connsiteX4" fmla="*/ 604792 w 2637541"/>
              <a:gd name="connsiteY4" fmla="*/ 79761 h 1039316"/>
              <a:gd name="connsiteX5" fmla="*/ 548348 w 2637541"/>
              <a:gd name="connsiteY5" fmla="*/ 91050 h 1039316"/>
              <a:gd name="connsiteX6" fmla="*/ 446748 w 2637541"/>
              <a:gd name="connsiteY6" fmla="*/ 124916 h 1039316"/>
              <a:gd name="connsiteX7" fmla="*/ 401592 w 2637541"/>
              <a:gd name="connsiteY7" fmla="*/ 136205 h 1039316"/>
              <a:gd name="connsiteX8" fmla="*/ 356437 w 2637541"/>
              <a:gd name="connsiteY8" fmla="*/ 170072 h 1039316"/>
              <a:gd name="connsiteX9" fmla="*/ 299992 w 2637541"/>
              <a:gd name="connsiteY9" fmla="*/ 181361 h 1039316"/>
              <a:gd name="connsiteX10" fmla="*/ 266126 w 2637541"/>
              <a:gd name="connsiteY10" fmla="*/ 192650 h 1039316"/>
              <a:gd name="connsiteX11" fmla="*/ 220970 w 2637541"/>
              <a:gd name="connsiteY11" fmla="*/ 215228 h 1039316"/>
              <a:gd name="connsiteX12" fmla="*/ 130659 w 2637541"/>
              <a:gd name="connsiteY12" fmla="*/ 260383 h 1039316"/>
              <a:gd name="connsiteX13" fmla="*/ 108081 w 2637541"/>
              <a:gd name="connsiteY13" fmla="*/ 294250 h 1039316"/>
              <a:gd name="connsiteX14" fmla="*/ 74214 w 2637541"/>
              <a:gd name="connsiteY14" fmla="*/ 328116 h 1039316"/>
              <a:gd name="connsiteX15" fmla="*/ 29059 w 2637541"/>
              <a:gd name="connsiteY15" fmla="*/ 384561 h 1039316"/>
              <a:gd name="connsiteX16" fmla="*/ 17770 w 2637541"/>
              <a:gd name="connsiteY16" fmla="*/ 700650 h 1039316"/>
              <a:gd name="connsiteX17" fmla="*/ 40348 w 2637541"/>
              <a:gd name="connsiteY17" fmla="*/ 734516 h 1039316"/>
              <a:gd name="connsiteX18" fmla="*/ 74214 w 2637541"/>
              <a:gd name="connsiteY18" fmla="*/ 790961 h 1039316"/>
              <a:gd name="connsiteX19" fmla="*/ 108081 w 2637541"/>
              <a:gd name="connsiteY19" fmla="*/ 802250 h 1039316"/>
              <a:gd name="connsiteX20" fmla="*/ 175814 w 2637541"/>
              <a:gd name="connsiteY20" fmla="*/ 836116 h 1039316"/>
              <a:gd name="connsiteX21" fmla="*/ 299992 w 2637541"/>
              <a:gd name="connsiteY21" fmla="*/ 881272 h 1039316"/>
              <a:gd name="connsiteX22" fmla="*/ 480614 w 2637541"/>
              <a:gd name="connsiteY22" fmla="*/ 926428 h 1039316"/>
              <a:gd name="connsiteX23" fmla="*/ 627370 w 2637541"/>
              <a:gd name="connsiteY23" fmla="*/ 960294 h 1039316"/>
              <a:gd name="connsiteX24" fmla="*/ 740259 w 2637541"/>
              <a:gd name="connsiteY24" fmla="*/ 982872 h 1039316"/>
              <a:gd name="connsiteX25" fmla="*/ 830570 w 2637541"/>
              <a:gd name="connsiteY25" fmla="*/ 994161 h 1039316"/>
              <a:gd name="connsiteX26" fmla="*/ 875726 w 2637541"/>
              <a:gd name="connsiteY26" fmla="*/ 1005450 h 1039316"/>
              <a:gd name="connsiteX27" fmla="*/ 988614 w 2637541"/>
              <a:gd name="connsiteY27" fmla="*/ 1039316 h 1039316"/>
              <a:gd name="connsiteX28" fmla="*/ 1948170 w 2637541"/>
              <a:gd name="connsiteY28" fmla="*/ 1028028 h 1039316"/>
              <a:gd name="connsiteX29" fmla="*/ 2106214 w 2637541"/>
              <a:gd name="connsiteY29" fmla="*/ 1016739 h 1039316"/>
              <a:gd name="connsiteX30" fmla="*/ 2151370 w 2637541"/>
              <a:gd name="connsiteY30" fmla="*/ 994161 h 1039316"/>
              <a:gd name="connsiteX31" fmla="*/ 2230392 w 2637541"/>
              <a:gd name="connsiteY31" fmla="*/ 982872 h 1039316"/>
              <a:gd name="connsiteX32" fmla="*/ 2264259 w 2637541"/>
              <a:gd name="connsiteY32" fmla="*/ 960294 h 1039316"/>
              <a:gd name="connsiteX33" fmla="*/ 2331992 w 2637541"/>
              <a:gd name="connsiteY33" fmla="*/ 937716 h 1039316"/>
              <a:gd name="connsiteX34" fmla="*/ 2365859 w 2637541"/>
              <a:gd name="connsiteY34" fmla="*/ 915139 h 1039316"/>
              <a:gd name="connsiteX35" fmla="*/ 2399726 w 2637541"/>
              <a:gd name="connsiteY35" fmla="*/ 903850 h 1039316"/>
              <a:gd name="connsiteX36" fmla="*/ 2490037 w 2637541"/>
              <a:gd name="connsiteY36" fmla="*/ 869983 h 1039316"/>
              <a:gd name="connsiteX37" fmla="*/ 2512614 w 2637541"/>
              <a:gd name="connsiteY37" fmla="*/ 836116 h 1039316"/>
              <a:gd name="connsiteX38" fmla="*/ 2546481 w 2637541"/>
              <a:gd name="connsiteY38" fmla="*/ 802250 h 1039316"/>
              <a:gd name="connsiteX39" fmla="*/ 2569059 w 2637541"/>
              <a:gd name="connsiteY39" fmla="*/ 723228 h 1039316"/>
              <a:gd name="connsiteX40" fmla="*/ 2591637 w 2637541"/>
              <a:gd name="connsiteY40" fmla="*/ 689361 h 1039316"/>
              <a:gd name="connsiteX41" fmla="*/ 2614214 w 2637541"/>
              <a:gd name="connsiteY41" fmla="*/ 621628 h 1039316"/>
              <a:gd name="connsiteX42" fmla="*/ 2625503 w 2637541"/>
              <a:gd name="connsiteY42" fmla="*/ 587761 h 1039316"/>
              <a:gd name="connsiteX43" fmla="*/ 2625503 w 2637541"/>
              <a:gd name="connsiteY43" fmla="*/ 305539 h 1039316"/>
              <a:gd name="connsiteX44" fmla="*/ 2614214 w 2637541"/>
              <a:gd name="connsiteY44" fmla="*/ 260383 h 1039316"/>
              <a:gd name="connsiteX45" fmla="*/ 2512614 w 2637541"/>
              <a:gd name="connsiteY45" fmla="*/ 203939 h 1039316"/>
              <a:gd name="connsiteX46" fmla="*/ 2456170 w 2637541"/>
              <a:gd name="connsiteY46" fmla="*/ 181361 h 1039316"/>
              <a:gd name="connsiteX47" fmla="*/ 2411014 w 2637541"/>
              <a:gd name="connsiteY47" fmla="*/ 158783 h 1039316"/>
              <a:gd name="connsiteX48" fmla="*/ 2354570 w 2637541"/>
              <a:gd name="connsiteY48" fmla="*/ 147494 h 1039316"/>
              <a:gd name="connsiteX49" fmla="*/ 2219103 w 2637541"/>
              <a:gd name="connsiteY49" fmla="*/ 113628 h 1039316"/>
              <a:gd name="connsiteX50" fmla="*/ 2151370 w 2637541"/>
              <a:gd name="connsiteY50" fmla="*/ 91050 h 1039316"/>
              <a:gd name="connsiteX51" fmla="*/ 2049770 w 2637541"/>
              <a:gd name="connsiteY51" fmla="*/ 79761 h 1039316"/>
              <a:gd name="connsiteX52" fmla="*/ 1948170 w 2637541"/>
              <a:gd name="connsiteY52" fmla="*/ 57183 h 1039316"/>
              <a:gd name="connsiteX53" fmla="*/ 1801414 w 2637541"/>
              <a:gd name="connsiteY53" fmla="*/ 45894 h 1039316"/>
              <a:gd name="connsiteX54" fmla="*/ 1033770 w 2637541"/>
              <a:gd name="connsiteY54" fmla="*/ 23316 h 1039316"/>
              <a:gd name="connsiteX55" fmla="*/ 943459 w 2637541"/>
              <a:gd name="connsiteY55" fmla="*/ 739 h 103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637541" h="1039316">
                <a:moveTo>
                  <a:pt x="966037" y="45894"/>
                </a:moveTo>
                <a:cubicBezTo>
                  <a:pt x="859978" y="-17739"/>
                  <a:pt x="905044" y="-5062"/>
                  <a:pt x="706392" y="23316"/>
                </a:cubicBezTo>
                <a:cubicBezTo>
                  <a:pt x="692961" y="25235"/>
                  <a:pt x="684661" y="39826"/>
                  <a:pt x="672526" y="45894"/>
                </a:cubicBezTo>
                <a:cubicBezTo>
                  <a:pt x="661883" y="51216"/>
                  <a:pt x="649302" y="51861"/>
                  <a:pt x="638659" y="57183"/>
                </a:cubicBezTo>
                <a:cubicBezTo>
                  <a:pt x="626524" y="63251"/>
                  <a:pt x="617496" y="74997"/>
                  <a:pt x="604792" y="79761"/>
                </a:cubicBezTo>
                <a:cubicBezTo>
                  <a:pt x="586826" y="86498"/>
                  <a:pt x="566797" y="85779"/>
                  <a:pt x="548348" y="91050"/>
                </a:cubicBezTo>
                <a:cubicBezTo>
                  <a:pt x="514023" y="100857"/>
                  <a:pt x="481381" y="116258"/>
                  <a:pt x="446748" y="124916"/>
                </a:cubicBezTo>
                <a:lnTo>
                  <a:pt x="401592" y="136205"/>
                </a:lnTo>
                <a:cubicBezTo>
                  <a:pt x="386540" y="147494"/>
                  <a:pt x="373630" y="162431"/>
                  <a:pt x="356437" y="170072"/>
                </a:cubicBezTo>
                <a:cubicBezTo>
                  <a:pt x="338903" y="177865"/>
                  <a:pt x="318607" y="176707"/>
                  <a:pt x="299992" y="181361"/>
                </a:cubicBezTo>
                <a:cubicBezTo>
                  <a:pt x="288448" y="184247"/>
                  <a:pt x="277063" y="187963"/>
                  <a:pt x="266126" y="192650"/>
                </a:cubicBezTo>
                <a:cubicBezTo>
                  <a:pt x="250658" y="199279"/>
                  <a:pt x="236348" y="208393"/>
                  <a:pt x="220970" y="215228"/>
                </a:cubicBezTo>
                <a:cubicBezTo>
                  <a:pt x="138119" y="252050"/>
                  <a:pt x="190633" y="220400"/>
                  <a:pt x="130659" y="260383"/>
                </a:cubicBezTo>
                <a:cubicBezTo>
                  <a:pt x="123133" y="271672"/>
                  <a:pt x="116767" y="283827"/>
                  <a:pt x="108081" y="294250"/>
                </a:cubicBezTo>
                <a:cubicBezTo>
                  <a:pt x="97860" y="306514"/>
                  <a:pt x="83070" y="314832"/>
                  <a:pt x="74214" y="328116"/>
                </a:cubicBezTo>
                <a:cubicBezTo>
                  <a:pt x="30591" y="393551"/>
                  <a:pt x="104804" y="334065"/>
                  <a:pt x="29059" y="384561"/>
                </a:cubicBezTo>
                <a:cubicBezTo>
                  <a:pt x="-6206" y="525620"/>
                  <a:pt x="-8641" y="498169"/>
                  <a:pt x="17770" y="700650"/>
                </a:cubicBezTo>
                <a:cubicBezTo>
                  <a:pt x="19525" y="714103"/>
                  <a:pt x="33157" y="723011"/>
                  <a:pt x="40348" y="734516"/>
                </a:cubicBezTo>
                <a:cubicBezTo>
                  <a:pt x="51977" y="753123"/>
                  <a:pt x="58699" y="775446"/>
                  <a:pt x="74214" y="790961"/>
                </a:cubicBezTo>
                <a:cubicBezTo>
                  <a:pt x="82628" y="799375"/>
                  <a:pt x="97438" y="796928"/>
                  <a:pt x="108081" y="802250"/>
                </a:cubicBezTo>
                <a:cubicBezTo>
                  <a:pt x="195611" y="846015"/>
                  <a:pt x="90696" y="807745"/>
                  <a:pt x="175814" y="836116"/>
                </a:cubicBezTo>
                <a:cubicBezTo>
                  <a:pt x="263503" y="901882"/>
                  <a:pt x="172298" y="844788"/>
                  <a:pt x="299992" y="881272"/>
                </a:cubicBezTo>
                <a:cubicBezTo>
                  <a:pt x="500613" y="938593"/>
                  <a:pt x="243186" y="900047"/>
                  <a:pt x="480614" y="926428"/>
                </a:cubicBezTo>
                <a:cubicBezTo>
                  <a:pt x="550336" y="972907"/>
                  <a:pt x="488749" y="939501"/>
                  <a:pt x="627370" y="960294"/>
                </a:cubicBezTo>
                <a:cubicBezTo>
                  <a:pt x="665320" y="965987"/>
                  <a:pt x="702406" y="976563"/>
                  <a:pt x="740259" y="982872"/>
                </a:cubicBezTo>
                <a:cubicBezTo>
                  <a:pt x="770184" y="987860"/>
                  <a:pt x="800645" y="989173"/>
                  <a:pt x="830570" y="994161"/>
                </a:cubicBezTo>
                <a:cubicBezTo>
                  <a:pt x="845874" y="996712"/>
                  <a:pt x="860580" y="1002084"/>
                  <a:pt x="875726" y="1005450"/>
                </a:cubicBezTo>
                <a:cubicBezTo>
                  <a:pt x="961580" y="1024529"/>
                  <a:pt x="904280" y="1005583"/>
                  <a:pt x="988614" y="1039316"/>
                </a:cubicBezTo>
                <a:lnTo>
                  <a:pt x="1948170" y="1028028"/>
                </a:lnTo>
                <a:cubicBezTo>
                  <a:pt x="2000975" y="1026961"/>
                  <a:pt x="2054117" y="1025422"/>
                  <a:pt x="2106214" y="1016739"/>
                </a:cubicBezTo>
                <a:cubicBezTo>
                  <a:pt x="2122814" y="1013972"/>
                  <a:pt x="2135134" y="998589"/>
                  <a:pt x="2151370" y="994161"/>
                </a:cubicBezTo>
                <a:cubicBezTo>
                  <a:pt x="2177041" y="987160"/>
                  <a:pt x="2204051" y="986635"/>
                  <a:pt x="2230392" y="982872"/>
                </a:cubicBezTo>
                <a:cubicBezTo>
                  <a:pt x="2241681" y="975346"/>
                  <a:pt x="2251861" y="965804"/>
                  <a:pt x="2264259" y="960294"/>
                </a:cubicBezTo>
                <a:cubicBezTo>
                  <a:pt x="2286007" y="950628"/>
                  <a:pt x="2312190" y="950917"/>
                  <a:pt x="2331992" y="937716"/>
                </a:cubicBezTo>
                <a:cubicBezTo>
                  <a:pt x="2343281" y="930190"/>
                  <a:pt x="2353724" y="921206"/>
                  <a:pt x="2365859" y="915139"/>
                </a:cubicBezTo>
                <a:cubicBezTo>
                  <a:pt x="2376502" y="909817"/>
                  <a:pt x="2388584" y="908028"/>
                  <a:pt x="2399726" y="903850"/>
                </a:cubicBezTo>
                <a:cubicBezTo>
                  <a:pt x="2507715" y="863354"/>
                  <a:pt x="2413165" y="895607"/>
                  <a:pt x="2490037" y="869983"/>
                </a:cubicBezTo>
                <a:cubicBezTo>
                  <a:pt x="2497563" y="858694"/>
                  <a:pt x="2503928" y="846539"/>
                  <a:pt x="2512614" y="836116"/>
                </a:cubicBezTo>
                <a:cubicBezTo>
                  <a:pt x="2522834" y="823851"/>
                  <a:pt x="2537625" y="815533"/>
                  <a:pt x="2546481" y="802250"/>
                </a:cubicBezTo>
                <a:cubicBezTo>
                  <a:pt x="2555268" y="789070"/>
                  <a:pt x="2564543" y="733765"/>
                  <a:pt x="2569059" y="723228"/>
                </a:cubicBezTo>
                <a:cubicBezTo>
                  <a:pt x="2574404" y="710757"/>
                  <a:pt x="2586127" y="701759"/>
                  <a:pt x="2591637" y="689361"/>
                </a:cubicBezTo>
                <a:cubicBezTo>
                  <a:pt x="2601303" y="667613"/>
                  <a:pt x="2606688" y="644206"/>
                  <a:pt x="2614214" y="621628"/>
                </a:cubicBezTo>
                <a:lnTo>
                  <a:pt x="2625503" y="587761"/>
                </a:lnTo>
                <a:cubicBezTo>
                  <a:pt x="2639818" y="444612"/>
                  <a:pt x="2643201" y="473670"/>
                  <a:pt x="2625503" y="305539"/>
                </a:cubicBezTo>
                <a:cubicBezTo>
                  <a:pt x="2623879" y="290109"/>
                  <a:pt x="2624431" y="272059"/>
                  <a:pt x="2614214" y="260383"/>
                </a:cubicBezTo>
                <a:cubicBezTo>
                  <a:pt x="2577349" y="218252"/>
                  <a:pt x="2554345" y="219588"/>
                  <a:pt x="2512614" y="203939"/>
                </a:cubicBezTo>
                <a:cubicBezTo>
                  <a:pt x="2493640" y="196824"/>
                  <a:pt x="2474688" y="189591"/>
                  <a:pt x="2456170" y="181361"/>
                </a:cubicBezTo>
                <a:cubicBezTo>
                  <a:pt x="2440792" y="174526"/>
                  <a:pt x="2426979" y="164105"/>
                  <a:pt x="2411014" y="158783"/>
                </a:cubicBezTo>
                <a:cubicBezTo>
                  <a:pt x="2392811" y="152715"/>
                  <a:pt x="2373385" y="151257"/>
                  <a:pt x="2354570" y="147494"/>
                </a:cubicBezTo>
                <a:cubicBezTo>
                  <a:pt x="2263728" y="102073"/>
                  <a:pt x="2359555" y="143724"/>
                  <a:pt x="2219103" y="113628"/>
                </a:cubicBezTo>
                <a:cubicBezTo>
                  <a:pt x="2195832" y="108642"/>
                  <a:pt x="2174707" y="95717"/>
                  <a:pt x="2151370" y="91050"/>
                </a:cubicBezTo>
                <a:cubicBezTo>
                  <a:pt x="2117957" y="84367"/>
                  <a:pt x="2083381" y="85363"/>
                  <a:pt x="2049770" y="79761"/>
                </a:cubicBezTo>
                <a:cubicBezTo>
                  <a:pt x="2015549" y="74057"/>
                  <a:pt x="1982545" y="61870"/>
                  <a:pt x="1948170" y="57183"/>
                </a:cubicBezTo>
                <a:cubicBezTo>
                  <a:pt x="1899557" y="50554"/>
                  <a:pt x="1850444" y="47710"/>
                  <a:pt x="1801414" y="45894"/>
                </a:cubicBezTo>
                <a:lnTo>
                  <a:pt x="1033770" y="23316"/>
                </a:lnTo>
                <a:cubicBezTo>
                  <a:pt x="957737" y="10645"/>
                  <a:pt x="986510" y="22264"/>
                  <a:pt x="943459" y="7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>
            <a:off x="7404034" y="1163015"/>
            <a:ext cx="406400" cy="338667"/>
          </a:xfrm>
          <a:custGeom>
            <a:avLst/>
            <a:gdLst>
              <a:gd name="connsiteX0" fmla="*/ 0 w 406400"/>
              <a:gd name="connsiteY0" fmla="*/ 0 h 338667"/>
              <a:gd name="connsiteX1" fmla="*/ 101600 w 406400"/>
              <a:gd name="connsiteY1" fmla="*/ 45156 h 338667"/>
              <a:gd name="connsiteX2" fmla="*/ 169333 w 406400"/>
              <a:gd name="connsiteY2" fmla="*/ 67733 h 338667"/>
              <a:gd name="connsiteX3" fmla="*/ 237067 w 406400"/>
              <a:gd name="connsiteY3" fmla="*/ 112889 h 338667"/>
              <a:gd name="connsiteX4" fmla="*/ 293511 w 406400"/>
              <a:gd name="connsiteY4" fmla="*/ 191911 h 338667"/>
              <a:gd name="connsiteX5" fmla="*/ 327378 w 406400"/>
              <a:gd name="connsiteY5" fmla="*/ 214489 h 338667"/>
              <a:gd name="connsiteX6" fmla="*/ 349956 w 406400"/>
              <a:gd name="connsiteY6" fmla="*/ 259645 h 338667"/>
              <a:gd name="connsiteX7" fmla="*/ 383822 w 406400"/>
              <a:gd name="connsiteY7" fmla="*/ 282222 h 338667"/>
              <a:gd name="connsiteX8" fmla="*/ 395111 w 406400"/>
              <a:gd name="connsiteY8" fmla="*/ 316089 h 338667"/>
              <a:gd name="connsiteX9" fmla="*/ 406400 w 406400"/>
              <a:gd name="connsiteY9" fmla="*/ 338667 h 33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6400" h="338667">
                <a:moveTo>
                  <a:pt x="0" y="0"/>
                </a:moveTo>
                <a:cubicBezTo>
                  <a:pt x="165494" y="27583"/>
                  <a:pt x="-5656" y="-14430"/>
                  <a:pt x="101600" y="45156"/>
                </a:cubicBezTo>
                <a:cubicBezTo>
                  <a:pt x="122404" y="56714"/>
                  <a:pt x="169333" y="67733"/>
                  <a:pt x="169333" y="67733"/>
                </a:cubicBezTo>
                <a:cubicBezTo>
                  <a:pt x="191911" y="82785"/>
                  <a:pt x="222015" y="90311"/>
                  <a:pt x="237067" y="112889"/>
                </a:cubicBezTo>
                <a:cubicBezTo>
                  <a:pt x="249886" y="132118"/>
                  <a:pt x="279510" y="177910"/>
                  <a:pt x="293511" y="191911"/>
                </a:cubicBezTo>
                <a:cubicBezTo>
                  <a:pt x="303105" y="201505"/>
                  <a:pt x="316089" y="206963"/>
                  <a:pt x="327378" y="214489"/>
                </a:cubicBezTo>
                <a:cubicBezTo>
                  <a:pt x="334904" y="229541"/>
                  <a:pt x="339183" y="246717"/>
                  <a:pt x="349956" y="259645"/>
                </a:cubicBezTo>
                <a:cubicBezTo>
                  <a:pt x="358642" y="270068"/>
                  <a:pt x="375347" y="271628"/>
                  <a:pt x="383822" y="282222"/>
                </a:cubicBezTo>
                <a:cubicBezTo>
                  <a:pt x="391256" y="291514"/>
                  <a:pt x="390692" y="305040"/>
                  <a:pt x="395111" y="316089"/>
                </a:cubicBezTo>
                <a:cubicBezTo>
                  <a:pt x="398236" y="323902"/>
                  <a:pt x="402637" y="331141"/>
                  <a:pt x="406400" y="3386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 12"/>
          <p:cNvSpPr/>
          <p:nvPr/>
        </p:nvSpPr>
        <p:spPr>
          <a:xfrm>
            <a:off x="7607234" y="1314522"/>
            <a:ext cx="249675" cy="193698"/>
          </a:xfrm>
          <a:custGeom>
            <a:avLst/>
            <a:gdLst>
              <a:gd name="connsiteX0" fmla="*/ 0 w 249675"/>
              <a:gd name="connsiteY0" fmla="*/ 180622 h 193698"/>
              <a:gd name="connsiteX1" fmla="*/ 203200 w 249675"/>
              <a:gd name="connsiteY1" fmla="*/ 191911 h 193698"/>
              <a:gd name="connsiteX2" fmla="*/ 225778 w 249675"/>
              <a:gd name="connsiteY2" fmla="*/ 158044 h 193698"/>
              <a:gd name="connsiteX3" fmla="*/ 248356 w 249675"/>
              <a:gd name="connsiteY3" fmla="*/ 0 h 19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675" h="193698">
                <a:moveTo>
                  <a:pt x="0" y="180622"/>
                </a:moveTo>
                <a:cubicBezTo>
                  <a:pt x="67733" y="184385"/>
                  <a:pt x="135699" y="198661"/>
                  <a:pt x="203200" y="191911"/>
                </a:cubicBezTo>
                <a:cubicBezTo>
                  <a:pt x="216700" y="190561"/>
                  <a:pt x="220268" y="170442"/>
                  <a:pt x="225778" y="158044"/>
                </a:cubicBezTo>
                <a:cubicBezTo>
                  <a:pt x="257876" y="85825"/>
                  <a:pt x="248356" y="83660"/>
                  <a:pt x="24835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477316" y="892960"/>
            <a:ext cx="143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Click here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21088"/>
            <a:ext cx="8229600" cy="248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文字方塊 17"/>
          <p:cNvSpPr txBox="1"/>
          <p:nvPr/>
        </p:nvSpPr>
        <p:spPr>
          <a:xfrm>
            <a:off x="2490995" y="5828851"/>
            <a:ext cx="2026568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</a:rPr>
              <a:t>Use this to install</a:t>
            </a:r>
            <a:endParaRPr lang="zh-TW" altLang="en-US" b="1" dirty="0">
              <a:solidFill>
                <a:srgbClr val="00B050"/>
              </a:solidFill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 flipH="1" flipV="1">
            <a:off x="2490995" y="5442818"/>
            <a:ext cx="144016" cy="304527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02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egistration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pic>
        <p:nvPicPr>
          <p:cNvPr id="1026" name="Picture 2" descr="C:\Users\kayeoc279\Documents\modelsim學生版教學\lis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93515"/>
            <a:ext cx="5933357" cy="388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11560" y="1216187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新細明體"/>
                <a:ea typeface="新細明體"/>
              </a:rPr>
              <a:t>。</a:t>
            </a:r>
            <a:r>
              <a:rPr lang="en-US" altLang="zh-TW" dirty="0" smtClean="0">
                <a:latin typeface="新細明體"/>
              </a:rPr>
              <a:t> </a:t>
            </a:r>
            <a:r>
              <a:rPr lang="en-US" altLang="zh-TW" dirty="0">
                <a:latin typeface="新細明體"/>
              </a:rPr>
              <a:t>At the end of the installation process, select Finish and a browser window will open with the License Request form. Once your request has been received the </a:t>
            </a:r>
            <a:r>
              <a:rPr lang="en-US" altLang="zh-TW" dirty="0" err="1">
                <a:latin typeface="新細明體"/>
              </a:rPr>
              <a:t>ModelSim</a:t>
            </a:r>
            <a:r>
              <a:rPr lang="en-US" altLang="zh-TW" dirty="0">
                <a:latin typeface="新細明體"/>
              </a:rPr>
              <a:t> PE Student Edition license file will be generated, matched to your host computer and will be emailed to you along with license installation instructions.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298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Final installation instruction</a:t>
            </a:r>
            <a:endParaRPr lang="zh-TW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7" r="17188"/>
          <a:stretch/>
        </p:blipFill>
        <p:spPr bwMode="auto">
          <a:xfrm>
            <a:off x="611560" y="1340768"/>
            <a:ext cx="7496932" cy="1972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11560" y="3573016"/>
            <a:ext cx="7920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1</a:t>
            </a:r>
            <a:r>
              <a:rPr lang="en-US" altLang="zh-TW" dirty="0"/>
              <a:t>) Save the attached file with the name 'student_license.dat' to the top level</a:t>
            </a:r>
          </a:p>
          <a:p>
            <a:r>
              <a:rPr lang="en-US" altLang="zh-TW" dirty="0"/>
              <a:t>installation directory for </a:t>
            </a:r>
            <a:r>
              <a:rPr lang="en-US" altLang="zh-TW" dirty="0" err="1"/>
              <a:t>ModelSim</a:t>
            </a:r>
            <a:r>
              <a:rPr lang="en-US" altLang="zh-TW" dirty="0"/>
              <a:t> PE Student Edition (e.g., c:/modeltech_pe_edu).</a:t>
            </a:r>
          </a:p>
          <a:p>
            <a:r>
              <a:rPr lang="en-US" altLang="zh-TW" dirty="0"/>
              <a:t>This is the directory that contains that sub-directory 'win32pe_edu.'</a:t>
            </a:r>
          </a:p>
          <a:p>
            <a:endParaRPr lang="en-US" altLang="zh-TW" dirty="0"/>
          </a:p>
          <a:p>
            <a:r>
              <a:rPr lang="en-US" altLang="zh-TW" dirty="0"/>
              <a:t>2) Do not edit the file 'student_license.dat' in any way, or the license will not work.</a:t>
            </a:r>
          </a:p>
          <a:p>
            <a:endParaRPr lang="en-US" altLang="zh-TW" dirty="0"/>
          </a:p>
          <a:p>
            <a:r>
              <a:rPr lang="en-US" altLang="zh-TW" dirty="0"/>
              <a:t>3) You should now be able to run </a:t>
            </a:r>
            <a:r>
              <a:rPr lang="en-US" altLang="zh-TW" dirty="0" err="1"/>
              <a:t>ModelSim</a:t>
            </a:r>
            <a:r>
              <a:rPr lang="en-US" altLang="zh-TW" dirty="0"/>
              <a:t> PE Student Edition.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263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How to use </a:t>
            </a:r>
            <a:r>
              <a:rPr lang="en-US" altLang="zh-TW" b="1" dirty="0" err="1" smtClean="0"/>
              <a:t>modelsim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60105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New a project</a:t>
            </a: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3" y="1052736"/>
            <a:ext cx="8951433" cy="5698658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0" y="1172460"/>
            <a:ext cx="1547664" cy="5283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259632" y="1560089"/>
            <a:ext cx="126558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256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New a project</a:t>
            </a:r>
            <a:endParaRPr lang="zh-TW" altLang="en-US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27933"/>
            <a:ext cx="8604448" cy="5830067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H="1">
            <a:off x="5364088" y="4018231"/>
            <a:ext cx="50405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891316" y="3833565"/>
            <a:ext cx="143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Project name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5616116" y="4437112"/>
            <a:ext cx="50405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124537" y="4252446"/>
            <a:ext cx="61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path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4860032" y="5445224"/>
            <a:ext cx="360040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09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1870" y="188640"/>
            <a:ext cx="8229600" cy="756767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Add Files</a:t>
            </a:r>
            <a:endParaRPr lang="zh-TW" altLang="en-US" b="1" dirty="0"/>
          </a:p>
        </p:txBody>
      </p:sp>
      <p:grpSp>
        <p:nvGrpSpPr>
          <p:cNvPr id="3" name="群組 2"/>
          <p:cNvGrpSpPr/>
          <p:nvPr/>
        </p:nvGrpSpPr>
        <p:grpSpPr>
          <a:xfrm>
            <a:off x="188852" y="908720"/>
            <a:ext cx="9044390" cy="5946497"/>
            <a:chOff x="188852" y="908720"/>
            <a:chExt cx="9044390" cy="5946497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52" y="908720"/>
              <a:ext cx="8775636" cy="5946497"/>
            </a:xfrm>
            <a:prstGeom prst="rect">
              <a:avLst/>
            </a:prstGeom>
          </p:spPr>
        </p:pic>
        <p:sp>
          <p:nvSpPr>
            <p:cNvPr id="5" name="橢圓 4"/>
            <p:cNvSpPr/>
            <p:nvPr/>
          </p:nvSpPr>
          <p:spPr>
            <a:xfrm>
              <a:off x="6516216" y="2708920"/>
              <a:ext cx="720080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7180051" y="3140968"/>
              <a:ext cx="2053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rgbClr val="FF0000"/>
                  </a:solidFill>
                </a:rPr>
                <a:t>1.Add .v file you write</a:t>
              </a:r>
              <a:endParaRPr lang="zh-TW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1403648" y="3068960"/>
              <a:ext cx="1224136" cy="21242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231966" y="2899683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rgbClr val="FF0000"/>
                  </a:solidFill>
                </a:rPr>
                <a:t>2</a:t>
              </a:r>
              <a:r>
                <a:rPr lang="en-US" altLang="zh-TW" sz="1600" b="1" dirty="0" smtClean="0">
                  <a:solidFill>
                    <a:srgbClr val="FF0000"/>
                  </a:solidFill>
                </a:rPr>
                <a:t>.</a:t>
              </a:r>
              <a:endParaRPr lang="zh-TW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7524328" y="5499671"/>
              <a:ext cx="626950" cy="43886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7180964" y="5616056"/>
              <a:ext cx="343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 smtClean="0">
                  <a:solidFill>
                    <a:srgbClr val="FF0000"/>
                  </a:solidFill>
                </a:rPr>
                <a:t>3.</a:t>
              </a:r>
              <a:endParaRPr lang="zh-TW" altLang="en-US" sz="1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735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288</Words>
  <Application>Microsoft Office PowerPoint</Application>
  <PresentationFormat>如螢幕大小 (4:3)</PresentationFormat>
  <Paragraphs>49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新細明體</vt:lpstr>
      <vt:lpstr>Arial</vt:lpstr>
      <vt:lpstr>Calibri</vt:lpstr>
      <vt:lpstr>Office 佈景主題</vt:lpstr>
      <vt:lpstr> ModelSim Installation and Licensing Guide</vt:lpstr>
      <vt:lpstr>Go to modelsim</vt:lpstr>
      <vt:lpstr>Download &amp; Setup </vt:lpstr>
      <vt:lpstr>Registration </vt:lpstr>
      <vt:lpstr>Final installation instruction</vt:lpstr>
      <vt:lpstr>How to use modelsim</vt:lpstr>
      <vt:lpstr>New a project</vt:lpstr>
      <vt:lpstr>New a project</vt:lpstr>
      <vt:lpstr>Add Files</vt:lpstr>
      <vt:lpstr>Compile</vt:lpstr>
      <vt:lpstr>Simulate</vt:lpstr>
      <vt:lpstr>Simulate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kayeoc279</dc:creator>
  <cp:lastModifiedBy>Windows 使用者</cp:lastModifiedBy>
  <cp:revision>7</cp:revision>
  <dcterms:created xsi:type="dcterms:W3CDTF">2013-09-17T07:24:00Z</dcterms:created>
  <dcterms:modified xsi:type="dcterms:W3CDTF">2018-03-29T10:34:20Z</dcterms:modified>
</cp:coreProperties>
</file>