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2.jpeg" ContentType="image/jpeg"/>
  <Override PartName="/ppt/media/image10.wmf" ContentType="image/x-wmf"/>
  <Override PartName="/ppt/media/image9.wmf" ContentType="image/x-wmf"/>
  <Override PartName="/ppt/media/image11.wmf" ContentType="image/x-wmf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Click to move the slide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11C76D1-979D-4501-A696-2A9ECF2A961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ACF715-2D82-43C5-9183-BC84D665FD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2C3E99-F71E-4DFB-8B56-E1A986C23B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AFDE14-F2A6-48A9-B836-D2613E75A1A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6250F3-3140-427D-9E8F-B7AEF360C67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83508F-D484-4273-9C9C-FDC08E5DC97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DCE885-D585-42D9-A1F8-77CBF2F2228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E4907E-D318-4EC1-9709-7CE8A3DEC52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1E1A5B-A8B8-46FC-8C5A-CA7DCC558EC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EF589C-70AB-4D3A-9DAD-6DF8CA95AE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546D6D-8453-4AF1-B05C-3C52B46C50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DB501B-7F41-4363-B25C-2669B1D1FC8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2FFAA4-A46D-4C9C-B386-B997B70FAB2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AC4341-DA31-4142-8B99-A816FB142A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C9DEB1-C4AE-486D-9E87-0E5819D02C0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DDA8A6-6EB7-4935-9E88-268308A4A8E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643667-BA96-4E25-B630-EE122C1D91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4147560"/>
            <a:ext cx="109724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414756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414756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414756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414756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414756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533520"/>
            <a:ext cx="109724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414756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414756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4147560"/>
            <a:ext cx="109724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4147560"/>
            <a:ext cx="109724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414756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414756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414756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414756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4147560"/>
            <a:ext cx="35330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533520"/>
            <a:ext cx="109724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414756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414756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4147560"/>
            <a:ext cx="109724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1219176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14400" y="1371600"/>
            <a:ext cx="1046448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5400" spc="-97" strike="noStrike" cap="all">
                <a:solidFill>
                  <a:srgbClr val="d2533c"/>
                </a:solidFill>
                <a:latin typeface="Arial"/>
              </a:rPr>
              <a:t>单击此处编辑母版标题样式</a:t>
            </a:r>
            <a:endParaRPr b="0" lang="zh-CN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18360"/>
            <a:ext cx="386028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B515275-52D3-4146-8067-21972473D813}" type="datetime1">
              <a:rPr b="0" lang="en-US" sz="1200" spc="-1" strike="noStrike">
                <a:solidFill>
                  <a:srgbClr val="ffffff"/>
                </a:solidFill>
                <a:latin typeface="Arial"/>
              </a:rPr>
              <a:t>12/21/2018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572000" y="18360"/>
            <a:ext cx="54860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159920" y="18360"/>
            <a:ext cx="142200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C96549E-A1C6-4C68-8F57-9D885ACE1D20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914400" y="3398400"/>
            <a:ext cx="1046448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zh-CN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zh-CN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1219176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219176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单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击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此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处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编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辑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母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版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标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题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样</a:t>
            </a: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式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87656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单击此处编辑母版文本样式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二级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三级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292934"/>
                </a:solidFill>
                <a:latin typeface="Arial"/>
              </a:rPr>
              <a:t>四级</a:t>
            </a:r>
            <a:endParaRPr b="0" lang="zh-CN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zh-CN" sz="1400" spc="-1" strike="noStrike">
                <a:solidFill>
                  <a:srgbClr val="292934"/>
                </a:solidFill>
                <a:latin typeface="Arial"/>
              </a:rPr>
              <a:t>五级</a:t>
            </a:r>
            <a:endParaRPr b="0" lang="zh-CN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609480" y="18360"/>
            <a:ext cx="386028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DA8153F-C012-4085-9B28-9C4D1666CFF8}" type="datetime1">
              <a:rPr b="0" lang="en-US" sz="1200" spc="-1" strike="noStrike">
                <a:solidFill>
                  <a:srgbClr val="ffffff"/>
                </a:solidFill>
                <a:latin typeface="Arial"/>
              </a:rPr>
              <a:t>12/21/2018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4572000" y="18360"/>
            <a:ext cx="54860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10159920" y="18360"/>
            <a:ext cx="142200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439222C-0B7F-40F2-8A95-B44434A7717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855320" y="2583360"/>
            <a:ext cx="2152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92934"/>
                </a:solidFill>
                <a:latin typeface="Arial"/>
              </a:rPr>
              <a:t>OS  HW4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376160" y="3616920"/>
            <a:ext cx="31107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Operating System 107 Fall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W.J.Tsai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蔡文錦 教授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190880" y="5120640"/>
            <a:ext cx="12096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TA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劉晏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蘇聖雅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莊侑穎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盧彥廷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黃資捷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2F8FC0F-6579-4FA7-9304-3E4C83ED2C94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Introduction: Sobel filter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09480" y="1600200"/>
            <a:ext cx="109724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Sobel filter: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Gradient of horizontal direction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</a:pP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Gradient of vertical direction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</a:pP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Sobel filter is written in “mask_Sobel.txt”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The first number is the filter size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The second line is Gx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The third line is Gy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Note: the size of Gx and Gy must be the same.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301160" y="4645440"/>
            <a:ext cx="2142720" cy="913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1 0 -1 2 0 -2 1 0 -1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-1 -2 -1 0 0 0 1 2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6567840" y="4867920"/>
            <a:ext cx="59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圖片 3" descr=""/>
          <p:cNvPicPr/>
          <p:nvPr/>
        </p:nvPicPr>
        <p:blipFill>
          <a:blip r:embed="rId1"/>
          <a:stretch/>
        </p:blipFill>
        <p:spPr>
          <a:xfrm>
            <a:off x="4839480" y="1741680"/>
            <a:ext cx="2226960" cy="1025280"/>
          </a:xfrm>
          <a:prstGeom prst="rect">
            <a:avLst/>
          </a:prstGeom>
          <a:ln>
            <a:noFill/>
          </a:ln>
        </p:spPr>
      </p:pic>
      <p:pic>
        <p:nvPicPr>
          <p:cNvPr id="140" name="圖片 4" descr=""/>
          <p:cNvPicPr/>
          <p:nvPr/>
        </p:nvPicPr>
        <p:blipFill>
          <a:blip r:embed="rId2"/>
          <a:stretch/>
        </p:blipFill>
        <p:spPr>
          <a:xfrm>
            <a:off x="4839480" y="3170880"/>
            <a:ext cx="2461320" cy="1073880"/>
          </a:xfrm>
          <a:prstGeom prst="rect">
            <a:avLst/>
          </a:prstGeom>
          <a:ln>
            <a:noFill/>
          </a:ln>
        </p:spPr>
      </p:pic>
      <p:sp>
        <p:nvSpPr>
          <p:cNvPr id="141" name="TextShape 5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D68D1D6-C214-44C5-B8C4-AE00C6E49F9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Introduction: Edge Detection algorithm 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09480" y="160020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Convert RGB image to grey image: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grey(i, j) = ( R(i, j)+G(i, j)+B(i, j) )/3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Convolving the grey image with Gx filter and Gy filter, respectively.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→ </a:t>
            </a: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Get image_x and image_y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Compute:</a:t>
            </a:r>
            <a:br/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Image(i, j) = sqrt( image_x(i, j)*image_x(i, j) + image_y(i, j)* image_y(i, j) )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Extend the size of image from HxWx1 to HxWx3 (to save the image)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R(i, j) = Image(i, j)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G(i, j) = Image(i, j)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B(i, j) = Image(i, j)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0714424-5136-4E40-948B-582AB733CC8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Image read &amp; write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09480" y="1600200"/>
            <a:ext cx="1127736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Only use “bmpReader.h“ and ”bmpReader.cpp” we provide to read or write images. (Don’t modify “bmpReader.h” and “bmpReader.cpp”.)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Each pixel is represented by three values.</a:t>
            </a:r>
            <a:br/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R G B R G B…..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Accessing the i-th row, j-th col pixel 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pic_in[3*(i*imgWidth+j)+color], color = 0,1,2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ff0000"/>
                </a:solidFill>
                <a:latin typeface="Arial"/>
              </a:rPr>
              <a:t>Be careful of the conversion between integer, double (float), and unsigned char.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47" name="圖片 3" descr=""/>
          <p:cNvPicPr/>
          <p:nvPr/>
        </p:nvPicPr>
        <p:blipFill>
          <a:blip r:embed="rId1"/>
          <a:stretch/>
        </p:blipFill>
        <p:spPr>
          <a:xfrm>
            <a:off x="1722240" y="5332680"/>
            <a:ext cx="8747280" cy="1362960"/>
          </a:xfrm>
          <a:prstGeom prst="rect">
            <a:avLst/>
          </a:prstGeom>
          <a:ln>
            <a:noFill/>
          </a:ln>
        </p:spPr>
      </p:pic>
      <p:sp>
        <p:nvSpPr>
          <p:cNvPr id="148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DD74F0B-46A0-4309-A1D5-42EA1B5FFAE1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Input &amp; output format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09480" y="160020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Input: 5 BMP images and a mask file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Image name: input1.bmp, input2.bmp, input3.bmp, input4.bmp, input5.bmp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Mask file name: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mask_Sobel.txt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Input location: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In the same folder with cpp file.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Output: 5 BMP images for each part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Image name: output1.bmp, output2.bmp, output3.bmp, output4.bmp, output5.bmp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Output location: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In the same folder with cpp file.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1F6D688-B563-48B3-AB6D-0C0B6AFB9E7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Score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09480" y="160020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1" lang="zh-CN" sz="2400" spc="-1" strike="noStrike">
                <a:solidFill>
                  <a:srgbClr val="292934"/>
                </a:solidFill>
                <a:latin typeface="Arial"/>
              </a:rPr>
              <a:t>Correctness score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: from 0 to 2 pts for each images (5 images)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Mean Absolute Error:  ,where c=0,1,2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zh-CN" sz="2000" spc="-1" strike="noStrike">
                <a:solidFill>
                  <a:srgbClr val="ff0000"/>
                </a:solidFill>
                <a:latin typeface="Arial"/>
              </a:rPr>
              <a:t>If MAE==0, then your output is correct.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We will give you “MAE.out”. Then you can use it to check the correctness.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Use the following command: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./MAE.out  [image 1]  [image 2]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</a:pP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If you get “Permission denied” (</a:t>
            </a: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拒絕不符權限操作</a:t>
            </a: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), use the following command: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chmod +x MAE.out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EA7CD86-B569-4423-A9B5-FB72E1928C8A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Score (cont.)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09480" y="160020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 startAt="2"/>
            </a:pPr>
            <a:r>
              <a:rPr b="1" lang="zh-CN" sz="2400" spc="-1" strike="noStrike">
                <a:solidFill>
                  <a:srgbClr val="292934"/>
                </a:solidFill>
                <a:latin typeface="Arial"/>
              </a:rPr>
              <a:t>Speed score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: from 0 to 40 pts 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 startAt="2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We will provide “example_hw4.cpp”, which doesn’t use multithread programming and synchronized, as a speed baseline.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We will give you “Speed.sh”.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Use the following command:</a:t>
            </a:r>
            <a:br/>
            <a:r>
              <a:rPr b="1" lang="zh-CN" sz="2000" spc="-1" strike="noStrike">
                <a:solidFill>
                  <a:srgbClr val="292934"/>
                </a:solidFill>
                <a:latin typeface="Arial"/>
              </a:rPr>
              <a:t>sh Speed.sh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We will use it to compute your average run time. (Input = 10 fixed.)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zh-CN" sz="2000" spc="-1" strike="noStrike">
                <a:solidFill>
                  <a:srgbClr val="292934"/>
                </a:solidFill>
                <a:latin typeface="Arial"/>
              </a:rPr>
              <a:t>This is a provisional standard table, we may modify after checking all students’ HW4.</a:t>
            </a:r>
            <a:br/>
            <a:r>
              <a:rPr b="1" lang="zh-CN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CED553B-A56B-4472-9E99-F788CAEA9C9A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58" name="Table 4"/>
          <p:cNvGraphicFramePr/>
          <p:nvPr/>
        </p:nvGraphicFramePr>
        <p:xfrm>
          <a:off x="5703120" y="2658960"/>
          <a:ext cx="2324160" cy="1202760"/>
        </p:xfrm>
        <a:graphic>
          <a:graphicData uri="http://schemas.openxmlformats.org/drawingml/2006/table">
            <a:tbl>
              <a:tblPr/>
              <a:tblGrid>
                <a:gridCol w="989280"/>
                <a:gridCol w="1334880"/>
              </a:tblGrid>
              <a:tr h="401040">
                <a:tc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HW4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401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Baseline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1867302 μs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401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filter size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3*3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5"/>
          <p:cNvGraphicFramePr/>
          <p:nvPr/>
        </p:nvGraphicFramePr>
        <p:xfrm>
          <a:off x="8295840" y="2489760"/>
          <a:ext cx="3519000" cy="2851920"/>
        </p:xfrm>
        <a:graphic>
          <a:graphicData uri="http://schemas.openxmlformats.org/drawingml/2006/table">
            <a:tbl>
              <a:tblPr/>
              <a:tblGrid>
                <a:gridCol w="1253880"/>
                <a:gridCol w="2265120"/>
              </a:tblGrid>
              <a:tr h="354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Speedup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HW4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416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&lt; 0.9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416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0.9~1.1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416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1.1~1.3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416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1.3~1.5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416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1.5~1.7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4168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&gt; 1.7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  <p:pic>
        <p:nvPicPr>
          <p:cNvPr id="160" name="圖片 3" descr=""/>
          <p:cNvPicPr/>
          <p:nvPr/>
        </p:nvPicPr>
        <p:blipFill>
          <a:blip r:embed="rId1"/>
          <a:stretch/>
        </p:blipFill>
        <p:spPr>
          <a:xfrm>
            <a:off x="1105200" y="4054680"/>
            <a:ext cx="4990320" cy="111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Score (cont.)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09480" y="160020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 startAt="3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Report (20 pts):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Format is in “report.docx”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Written in English or Chinese, up to 2 pages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 startAt="3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Final score (Total 115 pts):</a:t>
            </a:r>
            <a:br/>
            <a:r>
              <a:rPr b="0" lang="zh-CN" sz="2400" spc="-1" strike="noStrike" u="sng">
                <a:solidFill>
                  <a:srgbClr val="292934"/>
                </a:solidFill>
                <a:uFillTx/>
                <a:latin typeface="Arial"/>
              </a:rPr>
              <a:t>Speed score 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 * (</a:t>
            </a:r>
            <a:r>
              <a:rPr b="0" lang="zh-CN" sz="2400" spc="-1" strike="noStrike" u="sng">
                <a:solidFill>
                  <a:srgbClr val="292934"/>
                </a:solidFill>
                <a:uFillTx/>
                <a:latin typeface="Arial"/>
              </a:rPr>
              <a:t>Correctness score /5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) +</a:t>
            </a:r>
            <a:br/>
            <a:r>
              <a:rPr b="0" lang="zh-CN" sz="2400" spc="-1" strike="noStrike" u="sng">
                <a:solidFill>
                  <a:srgbClr val="292934"/>
                </a:solidFill>
                <a:uFillTx/>
                <a:latin typeface="Arial"/>
              </a:rPr>
              <a:t>Report score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 + </a:t>
            </a:r>
            <a:r>
              <a:rPr b="0" lang="zh-CN" sz="2400" spc="-1" strike="noStrike" u="sng">
                <a:solidFill>
                  <a:srgbClr val="292934"/>
                </a:solidFill>
                <a:uFillTx/>
                <a:latin typeface="Arial"/>
              </a:rPr>
              <a:t>bonus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 startAt="3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Others: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ff0000"/>
                </a:solidFill>
                <a:latin typeface="Arial"/>
              </a:rPr>
              <a:t>Without mutex lock or semaphore.: will get 0pt directly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ff0000"/>
                </a:solidFill>
                <a:latin typeface="Arial"/>
              </a:rPr>
              <a:t>Use other library NOT in “example_hw4.cpp”: will get 0pt directly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Wrong input/output format: -10pts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Wrong hand-in file name: -10pts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ff0000"/>
                </a:solidFill>
                <a:latin typeface="Arial"/>
              </a:rPr>
              <a:t>Copy or be copied: will get 0pt directly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3E6A8AA-618B-4124-B300-42B779642EC9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8484480" y="1600200"/>
            <a:ext cx="3350880" cy="2833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(you only can use these library)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example_hw4.cpp”: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#include "bmpReader.h"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#include "bmpReader.cpp"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#include &lt;stdio.h&gt;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#include &lt;math.h&gt;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#include &lt;pthread.h&gt;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#include &lt;semaphore.h&gt;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 flipV="1">
            <a:off x="8844840" y="4462560"/>
            <a:ext cx="1314720" cy="632880"/>
          </a:xfrm>
          <a:prstGeom prst="bentConnector3">
            <a:avLst>
              <a:gd name="adj1" fmla="val 9997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Requirements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09480" y="1564200"/>
            <a:ext cx="109724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We </a:t>
            </a:r>
            <a:r>
              <a:rPr b="0" lang="zh-CN" sz="2400" spc="-1" strike="noStrike">
                <a:solidFill>
                  <a:srgbClr val="ff0000"/>
                </a:solidFill>
                <a:latin typeface="Arial"/>
              </a:rPr>
              <a:t>only use 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these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commends: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g++ -std=c++11 -pthread StudentID_hw4.cpp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g++ -std=c++11 -pthread StudentID_hw4_bonus.cpp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./a.out</a:t>
            </a:r>
            <a:br/>
            <a:r>
              <a:rPr b="0" lang="zh-CN" sz="2400" spc="-1" strike="noStrike">
                <a:solidFill>
                  <a:srgbClr val="ff0000"/>
                </a:solidFill>
                <a:latin typeface="Arial"/>
              </a:rPr>
              <a:t>↑ no argument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Put the 3 files into a compressed file named “</a:t>
            </a:r>
            <a:r>
              <a:rPr b="1" lang="zh-CN" sz="2400" spc="-1" strike="noStrike">
                <a:solidFill>
                  <a:srgbClr val="ff0000"/>
                </a:solidFill>
                <a:latin typeface="Arial"/>
              </a:rPr>
              <a:t>StudentID_OS_hw4.zip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”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StudentID_hw4.cpp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StudentID_hw4_bonus.cpp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report.docx (or report.pdf)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ff0000"/>
                </a:solidFill>
                <a:latin typeface="Arial"/>
              </a:rPr>
              <a:t>Deadline: 2018/12/23 (Sunday) 23:59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F33EEE4-C8E0-4BFA-9ABB-DC138E05D2A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00960" y="762120"/>
            <a:ext cx="112813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zh-CN" sz="4000" spc="-97" strike="noStrike">
                <a:solidFill>
                  <a:srgbClr val="ff6600"/>
                </a:solidFill>
                <a:latin typeface="Arial"/>
              </a:rPr>
              <a:t>Background</a:t>
            </a:r>
            <a:r>
              <a:rPr b="0" lang="zh-CN" sz="4000" spc="-97" strike="noStrike">
                <a:solidFill>
                  <a:srgbClr val="ff6600"/>
                </a:solidFill>
                <a:latin typeface="Arial"/>
              </a:rPr>
              <a:t> </a:t>
            </a:r>
            <a:br/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    Thread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09480" y="188892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Only use:</a:t>
            </a:r>
            <a:br/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#include &lt;pthread.h&gt;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Declare:</a:t>
            </a:r>
            <a:br/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pthread_t thread1, thread2;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Functions: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int pthread_create(pthread_t * thread, const pthread_attr_t * attr,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                               void * (*start_routine)(void *), void *arg);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int pthread_join(pthread_t th, void **thread_return);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wait for termination of another thread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void pthread_exit(void *retval);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2BB9B7F-2A92-485E-A0CC-075A64CF4DE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Synchronization - mutex lock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09480" y="160020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Only use:</a:t>
            </a:r>
            <a:br/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#include &lt;pthread.h&gt;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Declare: (global variable)</a:t>
            </a:r>
            <a:br/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pthread_mutex_t mutex1 = PTHREAD_MUTEX_INITIALIZER;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Functions: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pthread_mutex_lock()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acquire a lock on the specified mutex variable. If the mutex is already locked by another thread, this call will block the calling thread until the mutex is unlocked.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pthread_mutex_unlock()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unlock a mutex variable. An error is returned if mutex is already unlocked or owned by another thread.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pthread_mutex_trylock()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attempt to lock a mutex or will return error code if busy. Useful for preventing deadlock conditions.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20826C1-3F9A-4168-9783-50878657C4C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Synchronization - semaphore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09480" y="160020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#include &lt;pthread.h&gt;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Declare: (global variable)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pthread_cond_t cond1 = PTHREAD_COND_INITIALIZER;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Functions: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pthread_cond_wait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pthread_cond_signal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pthread_cond_broadcast</a:t>
            </a:r>
            <a:br/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#include &lt;semaphore.h&gt; 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Declare: (global variable)</a:t>
            </a:r>
            <a:br/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sem_t sem1;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Functions: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int    sem_post(sem_t *);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int    sem_wait(sem_t *);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zh-CN" sz="1800" spc="-1" strike="noStrike">
                <a:solidFill>
                  <a:srgbClr val="292934"/>
                </a:solidFill>
                <a:latin typeface="Arial"/>
              </a:rPr>
              <a:t>int    sem_close(sem_t *);</a:t>
            </a:r>
            <a:endParaRPr b="0" lang="zh-CN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7FDB52C-A4B7-483F-956A-F02F7622DD4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16416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Goal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09480" y="986760"/>
            <a:ext cx="10972440" cy="523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zh-CN" sz="2400" spc="-1" strike="noStrike">
                <a:solidFill>
                  <a:srgbClr val="292934"/>
                </a:solidFill>
                <a:latin typeface="Arial"/>
              </a:rPr>
              <a:t>Problem1: (80%)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Implement image processing by using </a:t>
            </a:r>
            <a:r>
              <a:rPr b="0" lang="zh-CN" sz="2400" spc="-1" strike="noStrike">
                <a:solidFill>
                  <a:srgbClr val="ff0000"/>
                </a:solidFill>
                <a:latin typeface="Arial"/>
              </a:rPr>
              <a:t>threads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 and </a:t>
            </a:r>
            <a:r>
              <a:rPr b="0" lang="zh-CN" sz="2400" spc="-1" strike="noStrike">
                <a:solidFill>
                  <a:srgbClr val="ff0000"/>
                </a:solidFill>
                <a:latin typeface="Arial"/>
              </a:rPr>
              <a:t>synchronization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1. Smoothing images with Mean filter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2. Edge Detection with Sobel filter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ff0000"/>
                </a:solidFill>
                <a:latin typeface="Arial"/>
              </a:rPr>
              <a:t>***Please follow the order, Mean filter first ,then Sobel filter.***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zh-CN" sz="2000" spc="-1" strike="noStrike">
                <a:solidFill>
                  <a:srgbClr val="ff0000"/>
                </a:solidFill>
                <a:latin typeface="Arial"/>
              </a:rPr>
              <a:t>***Only create two threads(One for Mean filter , one for Sobel filter).***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08" name="圖片 3" descr=""/>
          <p:cNvPicPr/>
          <p:nvPr/>
        </p:nvPicPr>
        <p:blipFill>
          <a:blip r:embed="rId1"/>
          <a:stretch/>
        </p:blipFill>
        <p:spPr>
          <a:xfrm>
            <a:off x="1710720" y="3904560"/>
            <a:ext cx="2139120" cy="21391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9" name="CustomShape 3"/>
          <p:cNvSpPr/>
          <p:nvPr/>
        </p:nvSpPr>
        <p:spPr>
          <a:xfrm>
            <a:off x="4382640" y="4705560"/>
            <a:ext cx="3102120" cy="380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2225520" y="3209760"/>
            <a:ext cx="1275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input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8373960" y="3260520"/>
            <a:ext cx="1218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output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3970440" y="3904560"/>
            <a:ext cx="4046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1.Mean filter + 2.Sobel filter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TextShape 7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CB5E44A-701E-4597-857F-8C4909BE9D7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14" name="圖片 6" descr=""/>
          <p:cNvPicPr/>
          <p:nvPr/>
        </p:nvPicPr>
        <p:blipFill>
          <a:blip r:embed="rId2"/>
          <a:stretch/>
        </p:blipFill>
        <p:spPr>
          <a:xfrm>
            <a:off x="8017560" y="3904560"/>
            <a:ext cx="2142000" cy="21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09480" y="16416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Goal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09480" y="986760"/>
            <a:ext cx="10972440" cy="523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zh-CN" sz="2400" spc="-1" strike="noStrike">
                <a:solidFill>
                  <a:srgbClr val="292934"/>
                </a:solidFill>
                <a:latin typeface="Arial"/>
              </a:rPr>
              <a:t>Problem2: (bonus 15%)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Implement image processing by using </a:t>
            </a:r>
            <a:r>
              <a:rPr b="0" lang="zh-CN" sz="2400" spc="-1" strike="noStrike">
                <a:solidFill>
                  <a:srgbClr val="ff0000"/>
                </a:solidFill>
                <a:latin typeface="Arial"/>
              </a:rPr>
              <a:t>threads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 and </a:t>
            </a:r>
            <a:r>
              <a:rPr b="0" lang="zh-CN" sz="2400" spc="-1" strike="noStrike">
                <a:solidFill>
                  <a:srgbClr val="ff0000"/>
                </a:solidFill>
                <a:latin typeface="Arial"/>
              </a:rPr>
              <a:t>synchronization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1. Smoothing images with Mean filter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2. Edge Detection with Sobel filter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ff0000"/>
                </a:solidFill>
                <a:latin typeface="Arial"/>
              </a:rPr>
              <a:t>***Please follow the order, Mean filter first ,then Sobel filter.***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zh-CN" sz="2000" spc="-1" strike="noStrike">
                <a:solidFill>
                  <a:srgbClr val="ff0000"/>
                </a:solidFill>
                <a:latin typeface="Arial"/>
              </a:rPr>
              <a:t>***Create more than two threads***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17" name="圖片 3" descr=""/>
          <p:cNvPicPr/>
          <p:nvPr/>
        </p:nvPicPr>
        <p:blipFill>
          <a:blip r:embed="rId1"/>
          <a:stretch/>
        </p:blipFill>
        <p:spPr>
          <a:xfrm>
            <a:off x="1710720" y="3904560"/>
            <a:ext cx="2139120" cy="21391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8" name="CustomShape 3"/>
          <p:cNvSpPr/>
          <p:nvPr/>
        </p:nvSpPr>
        <p:spPr>
          <a:xfrm>
            <a:off x="4382640" y="4705560"/>
            <a:ext cx="3102120" cy="380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2225520" y="3209760"/>
            <a:ext cx="1275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input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8373960" y="3260520"/>
            <a:ext cx="1218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output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3970440" y="3904560"/>
            <a:ext cx="4046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1.Mean filter + 2.Sobel filter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TextShape 7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6A585E4-ECED-476B-9869-62D269DAFB2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23" name="圖片 6" descr=""/>
          <p:cNvPicPr/>
          <p:nvPr/>
        </p:nvPicPr>
        <p:blipFill>
          <a:blip r:embed="rId2"/>
          <a:stretch/>
        </p:blipFill>
        <p:spPr>
          <a:xfrm>
            <a:off x="8017560" y="3904560"/>
            <a:ext cx="2142000" cy="21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09480" y="160020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Notice: You need to do Mean filter and Sobel filter at the same time.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In HW4, you need use </a:t>
            </a:r>
            <a:r>
              <a:rPr b="0" lang="zh-CN" sz="2400" spc="-1" strike="noStrike">
                <a:solidFill>
                  <a:srgbClr val="ff0000"/>
                </a:solidFill>
                <a:latin typeface="Arial"/>
              </a:rPr>
              <a:t>at least one</a:t>
            </a: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 of mutex lock and semaphore.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For example: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Wingdings" charset="2"/>
              <a:buChar char="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HW4 with mutex lock.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Wingdings" charset="2"/>
              <a:buChar char="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HW4 with semaphore.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Wingdings" charset="2"/>
              <a:buChar char="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HW4 with mutex lock and semaphore.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Blip>
                <a:blip r:embed="rId1"/>
              </a:buBlip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HW4 without any one of mutex lock and semaphore.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</a:pP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3786742-7330-49AD-80BB-B2D20F7ABCB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Introduction: Mean filter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09480" y="1600200"/>
            <a:ext cx="109724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>
              <a:lnSpc>
                <a:spcPct val="100000"/>
              </a:lnSpc>
              <a:spcBef>
                <a:spcPts val="561"/>
              </a:spcBef>
            </a:pPr>
            <a:r>
              <a:rPr b="0" lang="zh-CN" sz="2800" spc="-1" strike="noStrike">
                <a:solidFill>
                  <a:srgbClr val="292934"/>
                </a:solidFill>
                <a:latin typeface="Arial"/>
              </a:rPr>
              <a:t>For example:</a:t>
            </a:r>
            <a:endParaRPr b="0" lang="zh-CN" sz="2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CN" sz="2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F1ED1F0-A496-47E6-A23E-421C3E520069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29" name="圖片 5" descr=""/>
          <p:cNvPicPr/>
          <p:nvPr/>
        </p:nvPicPr>
        <p:blipFill>
          <a:blip r:embed="rId1"/>
          <a:stretch/>
        </p:blipFill>
        <p:spPr>
          <a:xfrm>
            <a:off x="1510200" y="2264760"/>
            <a:ext cx="1834200" cy="2008080"/>
          </a:xfrm>
          <a:prstGeom prst="rect">
            <a:avLst/>
          </a:prstGeom>
          <a:ln>
            <a:noFill/>
          </a:ln>
        </p:spPr>
      </p:pic>
      <p:pic>
        <p:nvPicPr>
          <p:cNvPr id="130" name="圖片 6" descr=""/>
          <p:cNvPicPr/>
          <p:nvPr/>
        </p:nvPicPr>
        <p:blipFill>
          <a:blip r:embed="rId2"/>
          <a:stretch/>
        </p:blipFill>
        <p:spPr>
          <a:xfrm>
            <a:off x="4245480" y="2222640"/>
            <a:ext cx="1746000" cy="2049840"/>
          </a:xfrm>
          <a:prstGeom prst="rect">
            <a:avLst/>
          </a:prstGeom>
          <a:ln>
            <a:noFill/>
          </a:ln>
        </p:spPr>
      </p:pic>
      <p:pic>
        <p:nvPicPr>
          <p:cNvPr id="131" name="圖片 7" descr=""/>
          <p:cNvPicPr/>
          <p:nvPr/>
        </p:nvPicPr>
        <p:blipFill>
          <a:blip r:embed="rId3"/>
          <a:stretch/>
        </p:blipFill>
        <p:spPr>
          <a:xfrm>
            <a:off x="802800" y="4688280"/>
            <a:ext cx="8622720" cy="46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97" strike="noStrike">
                <a:solidFill>
                  <a:srgbClr val="d2533c"/>
                </a:solidFill>
                <a:latin typeface="Arial"/>
              </a:rPr>
              <a:t>Introduction: Algorithm</a:t>
            </a:r>
            <a:endParaRPr b="0" lang="zh-CN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09480" y="1600200"/>
            <a:ext cx="10972440" cy="50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Convert RGB image to grey image: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grey(i, j) = ( R(i, j)+G(i, j)+B(i, j) )/3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Smoothing: convolving the grey image with a Mean filter.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</a:pP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zh-CN" sz="2400" spc="-1" strike="noStrike">
                <a:solidFill>
                  <a:srgbClr val="292934"/>
                </a:solidFill>
                <a:latin typeface="Arial"/>
              </a:rPr>
              <a:t>Extend the size of image from HxWx1 to HxWx3 (to save the image)</a:t>
            </a:r>
            <a:endParaRPr b="0" lang="zh-CN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R(i, j) = grey(i, j)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G(i, j) = grey(i, j)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zh-CN" sz="2000" spc="-1" strike="noStrike">
                <a:solidFill>
                  <a:srgbClr val="292934"/>
                </a:solidFill>
                <a:latin typeface="Arial"/>
              </a:rPr>
              <a:t>B(i, j) = grey(i, j)</a:t>
            </a:r>
            <a:endParaRPr b="0" lang="zh-CN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9C99069-8E97-4D3D-8B0C-EBD907FE96B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8825</TotalTime>
  <Application>LibreOffice/6.0.6.2$Linux_X86_64 LibreOffice_project/00m0$Build-2</Application>
  <Words>747</Words>
  <Paragraphs>239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2016-10-01T19:34:57Z</dcterms:created>
  <dc:creator>apple YANG</dc:creator>
  <dc:description/>
  <dc:language>en-US</dc:language>
  <cp:lastModifiedBy/>
  <dcterms:modified xsi:type="dcterms:W3CDTF">2018-12-21T00:45:29Z</dcterms:modified>
  <cp:revision>697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