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9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26B97B-53CE-4E00-9AD1-B9C194A6F290}"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26B97B-53CE-4E00-9AD1-B9C194A6F290}"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26B97B-53CE-4E00-9AD1-B9C194A6F290}"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26B97B-53CE-4E00-9AD1-B9C194A6F290}"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6B97B-53CE-4E00-9AD1-B9C194A6F290}"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26B97B-53CE-4E00-9AD1-B9C194A6F290}"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26B97B-53CE-4E00-9AD1-B9C194A6F290}" type="datetimeFigureOut">
              <a:rPr lang="en-US" smtClean="0"/>
              <a:pPr/>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26B97B-53CE-4E00-9AD1-B9C194A6F290}" type="datetimeFigureOut">
              <a:rPr lang="en-US" smtClean="0"/>
              <a:pPr/>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6B97B-53CE-4E00-9AD1-B9C194A6F290}" type="datetimeFigureOut">
              <a:rPr lang="en-US" smtClean="0"/>
              <a:pPr/>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26B97B-53CE-4E00-9AD1-B9C194A6F290}"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26B97B-53CE-4E00-9AD1-B9C194A6F290}"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9A320-0BD3-4EFA-B049-AA64FCE26B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6B97B-53CE-4E00-9AD1-B9C194A6F290}" type="datetimeFigureOut">
              <a:rPr lang="en-US" smtClean="0"/>
              <a:pPr/>
              <a:t>2/18/2019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9A320-0BD3-4EFA-B049-AA64FCE26B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thiết bị etoken-USB</a:t>
            </a:r>
          </a:p>
        </p:txBody>
      </p:sp>
      <p:sp>
        <p:nvSpPr>
          <p:cNvPr id="3" name="Content Placeholder 2"/>
          <p:cNvSpPr>
            <a:spLocks noGrp="1"/>
          </p:cNvSpPr>
          <p:nvPr>
            <p:ph idx="1"/>
          </p:nvPr>
        </p:nvSpPr>
        <p:spPr>
          <a:xfrm>
            <a:off x="228600" y="1295400"/>
            <a:ext cx="8709992" cy="5181600"/>
          </a:xfrm>
        </p:spPr>
        <p:txBody>
          <a:bodyPr>
            <a:noAutofit/>
          </a:bodyPr>
          <a:lstStyle/>
          <a:p>
            <a:pPr marL="514350" indent="-514350">
              <a:buAutoNum type="arabicPeriod"/>
            </a:pPr>
            <a:r>
              <a:rPr lang="en-US"/>
              <a:t>Thiết kế phần cứng</a:t>
            </a:r>
          </a:p>
          <a:p>
            <a:pPr marL="514350" indent="-514350">
              <a:buFont typeface="Wingdings" pitchFamily="2" charset="2"/>
              <a:buChar char="v"/>
            </a:pPr>
            <a:r>
              <a:rPr lang="en-US" sz="2400"/>
              <a:t>Vi điều khiển (Microcontroller): AT91SAM7S (Atmel)</a:t>
            </a:r>
          </a:p>
          <a:p>
            <a:pPr marL="914400" lvl="1" indent="-514350">
              <a:buFont typeface="Wingdings" pitchFamily="2" charset="2"/>
              <a:buChar char="§"/>
            </a:pPr>
            <a:r>
              <a:rPr lang="en-US" sz="2000"/>
              <a:t>Kiến trúc 32 bit, tập lệnh RISC, lệnh 16 bit.</a:t>
            </a:r>
          </a:p>
          <a:p>
            <a:pPr marL="914400" lvl="1" indent="-514350">
              <a:buFont typeface="Wingdings" pitchFamily="2" charset="2"/>
              <a:buChar char="§"/>
            </a:pPr>
            <a:r>
              <a:rPr lang="en-US" sz="2000"/>
              <a:t>Xung nhịp hoạt động (Clock): 18.432 Mhz.</a:t>
            </a:r>
          </a:p>
          <a:p>
            <a:pPr marL="914400" lvl="1" indent="-514350">
              <a:buFont typeface="Wingdings" pitchFamily="2" charset="2"/>
              <a:buChar char="§"/>
            </a:pPr>
            <a:r>
              <a:rPr lang="en-US" sz="2000"/>
              <a:t>Bộ nhớ trong (SRAM): 64KB</a:t>
            </a:r>
          </a:p>
          <a:p>
            <a:pPr marL="914400" lvl="1" indent="-514350">
              <a:buFont typeface="Wingdings" pitchFamily="2" charset="2"/>
              <a:buChar char="§"/>
            </a:pPr>
            <a:r>
              <a:rPr lang="en-US" sz="2000"/>
              <a:t>Hỗ trợ giao tiếp USB 2.0 Full Speed (1 port) </a:t>
            </a:r>
          </a:p>
          <a:p>
            <a:pPr marL="514350" indent="-514350">
              <a:buFont typeface="Wingdings" pitchFamily="2" charset="2"/>
              <a:buChar char="v"/>
            </a:pPr>
            <a:r>
              <a:rPr lang="en-US" sz="2400"/>
              <a:t>Chip nhớ EEPROM (AT25256 (version 1), 25LC1024 (version 2)):</a:t>
            </a:r>
          </a:p>
          <a:p>
            <a:pPr marL="914400" lvl="1" indent="-514350">
              <a:buFont typeface="Wingdings" pitchFamily="2" charset="2"/>
              <a:buChar char="§"/>
            </a:pPr>
            <a:r>
              <a:rPr lang="en-US" sz="2000"/>
              <a:t>Chuẩn giao tiếp SPI</a:t>
            </a:r>
          </a:p>
          <a:p>
            <a:pPr marL="914400" lvl="1" indent="-514350">
              <a:buFont typeface="Wingdings" pitchFamily="2" charset="2"/>
              <a:buChar char="§"/>
            </a:pPr>
            <a:r>
              <a:rPr lang="en-US" sz="2000"/>
              <a:t>Dung lượng 1 Mbit (25LC1024)</a:t>
            </a:r>
          </a:p>
          <a:p>
            <a:pPr marL="914400" lvl="1" indent="-514350">
              <a:buFont typeface="Wingdings" pitchFamily="2" charset="2"/>
              <a:buChar char="§"/>
            </a:pPr>
            <a:r>
              <a:rPr lang="en-US" sz="2000"/>
              <a:t>Kiểu đóng vỏ: 8 – lead PDIP</a:t>
            </a:r>
          </a:p>
          <a:p>
            <a:pPr marL="514350" indent="-514350">
              <a:buFont typeface="Wingdings" pitchFamily="2" charset="2"/>
              <a:buChar char="v"/>
            </a:pPr>
            <a:r>
              <a:rPr lang="en-US" sz="2400"/>
              <a:t>Ngoài ra: Connector USB, nguồn cấp, JTAG DEBUGER, giao tiếp UART (phục vụ phát triển firmware)</a:t>
            </a:r>
          </a:p>
          <a:p>
            <a:pPr marL="914400" lvl="1" indent="-514350">
              <a:buFontTx/>
              <a:buChar char="-"/>
            </a:pPr>
            <a:endParaRPr lang="en-US" sz="2000"/>
          </a:p>
          <a:p>
            <a:pPr marL="914400" lvl="1" indent="-514350">
              <a:buFontTx/>
              <a:buChar char="-"/>
            </a:pPr>
            <a:endParaRPr lang="en-US" sz="2000"/>
          </a:p>
          <a:p>
            <a:pPr marL="514350" indent="-514350">
              <a:buNone/>
            </a:pP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9290"/>
            <a:ext cx="8153400" cy="487362"/>
          </a:xfrm>
        </p:spPr>
        <p:txBody>
          <a:bodyPr>
            <a:noAutofit/>
          </a:bodyPr>
          <a:lstStyle/>
          <a:p>
            <a:r>
              <a:rPr lang="en-US" sz="3600"/>
              <a:t>Sơ đồ thiết kế</a:t>
            </a:r>
          </a:p>
        </p:txBody>
      </p:sp>
      <p:pic>
        <p:nvPicPr>
          <p:cNvPr id="2050" name="Picture 9" descr="AT91SAM_01.png"/>
          <p:cNvPicPr>
            <a:picLocks noChangeAspect="1" noChangeArrowheads="1"/>
          </p:cNvPicPr>
          <p:nvPr/>
        </p:nvPicPr>
        <p:blipFill>
          <a:blip r:embed="rId2" cstate="print"/>
          <a:srcRect/>
          <a:stretch>
            <a:fillRect/>
          </a:stretch>
        </p:blipFill>
        <p:spPr bwMode="auto">
          <a:xfrm rot="5400000">
            <a:off x="1485900" y="-800100"/>
            <a:ext cx="6172200"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thiết bị etoken-USB</a:t>
            </a:r>
          </a:p>
        </p:txBody>
      </p:sp>
      <p:sp>
        <p:nvSpPr>
          <p:cNvPr id="3" name="Content Placeholder 2"/>
          <p:cNvSpPr>
            <a:spLocks noGrp="1"/>
          </p:cNvSpPr>
          <p:nvPr>
            <p:ph idx="1"/>
          </p:nvPr>
        </p:nvSpPr>
        <p:spPr/>
        <p:txBody>
          <a:bodyPr/>
          <a:lstStyle/>
          <a:p>
            <a:endParaRPr lang="en-US"/>
          </a:p>
        </p:txBody>
      </p:sp>
      <p:pic>
        <p:nvPicPr>
          <p:cNvPr id="5" name="Picture 4" descr="A circuit board&#10;&#10;Description automatically generated">
            <a:extLst>
              <a:ext uri="{FF2B5EF4-FFF2-40B4-BE49-F238E27FC236}">
                <a16:creationId xmlns:a16="http://schemas.microsoft.com/office/drawing/2014/main" id="{7CA04898-7305-4D4C-B908-22A9A29D8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3500" y="1658705"/>
            <a:ext cx="6477000" cy="4857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thiết bị etoken-USB</a:t>
            </a:r>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a:t>2. Xây dựng Firmware</a:t>
            </a:r>
          </a:p>
          <a:p>
            <a:pPr>
              <a:buNone/>
            </a:pPr>
            <a:r>
              <a:rPr lang="en-US"/>
              <a:t>	Phần mềm điều khiển là một phần mềm nhúng tổng thể bao gồm 3 module chính:</a:t>
            </a:r>
          </a:p>
          <a:p>
            <a:pPr>
              <a:buFont typeface="Wingdings" pitchFamily="2" charset="2"/>
              <a:buChar char="v"/>
            </a:pPr>
            <a:r>
              <a:rPr lang="en-US"/>
              <a:t>Module giao tiếp giữa thiết bị etoken-USB với PC qua chuẩn USB:</a:t>
            </a:r>
            <a:endParaRPr lang="en-US" sz="2800"/>
          </a:p>
          <a:p>
            <a:pPr lvl="1">
              <a:buFont typeface="Wingdings" pitchFamily="2" charset="2"/>
              <a:buChar char="v"/>
            </a:pPr>
            <a:r>
              <a:rPr lang="en-US"/>
              <a:t>Sử dụng lớp thiết bị HID (Human Interface Device)</a:t>
            </a:r>
          </a:p>
          <a:p>
            <a:pPr lvl="1">
              <a:buFont typeface="Wingdings" pitchFamily="2" charset="2"/>
              <a:buChar char="v"/>
            </a:pPr>
            <a:r>
              <a:rPr lang="en-US"/>
              <a:t>Thiết bị khi kết nối vào hệ thống (qua USB Port trên PC) sẽ được nhận diện là một thiết bị tương tác với người sử dụng (HID).</a:t>
            </a:r>
            <a:endParaRPr lang="en-US" sz="2000"/>
          </a:p>
          <a:p>
            <a:pPr>
              <a:buFont typeface="Wingdings" pitchFamily="2" charset="2"/>
              <a:buChar char="v"/>
            </a:pPr>
            <a:endParaRPr lang="en-US"/>
          </a:p>
          <a:p>
            <a:pPr>
              <a:buFont typeface="Wingdings" pitchFamily="2" charset="2"/>
              <a:buChar char="v"/>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thiết bị etoken-USB</a:t>
            </a:r>
          </a:p>
        </p:txBody>
      </p:sp>
      <p:sp>
        <p:nvSpPr>
          <p:cNvPr id="3" name="Content Placeholder 2"/>
          <p:cNvSpPr>
            <a:spLocks noGrp="1"/>
          </p:cNvSpPr>
          <p:nvPr>
            <p:ph idx="1"/>
          </p:nvPr>
        </p:nvSpPr>
        <p:spPr>
          <a:xfrm>
            <a:off x="457200" y="1219200"/>
            <a:ext cx="8229600" cy="4906963"/>
          </a:xfrm>
        </p:spPr>
        <p:txBody>
          <a:bodyPr>
            <a:noAutofit/>
          </a:bodyPr>
          <a:lstStyle/>
          <a:p>
            <a:pPr>
              <a:buNone/>
            </a:pPr>
            <a:r>
              <a:rPr lang="en-US"/>
              <a:t>2. Xây dựng Firmware (tiếp)</a:t>
            </a:r>
          </a:p>
          <a:p>
            <a:pPr>
              <a:buFont typeface="Wingdings" pitchFamily="2" charset="2"/>
              <a:buChar char="v"/>
            </a:pPr>
            <a:r>
              <a:rPr lang="en-US" sz="2400"/>
              <a:t>Module xử lý dữ liệu, tăng tính bảo mật: Thiết kế giao thức nhận dữ liệu sinh trắc (từ module giao tiếp USB trên), đồng thời có các xử lý tăng độ bảo mật gồm:</a:t>
            </a:r>
          </a:p>
          <a:p>
            <a:pPr lvl="1">
              <a:buFont typeface="Wingdings" pitchFamily="2" charset="2"/>
              <a:buChar char="v"/>
            </a:pPr>
            <a:r>
              <a:rPr lang="en-US" sz="2400"/>
              <a:t>Mật khẩu truy cập thiết bị: Người sử dụng cần nhập đúng mật khẩu từ ứng dụng trên PC mới có khả năng tiếp tục thao tác trao đổi dữ liệu sinh trắc lưu trữ trên thiết bị.</a:t>
            </a:r>
          </a:p>
          <a:p>
            <a:pPr lvl="1">
              <a:buFont typeface="Wingdings" pitchFamily="2" charset="2"/>
              <a:buChar char="v"/>
            </a:pPr>
            <a:r>
              <a:rPr lang="en-US" sz="2400"/>
              <a:t>Giải thuật mã hóa đơn giản đối với nội dung dữ liệu sinh trắc</a:t>
            </a:r>
          </a:p>
          <a:p>
            <a:pPr lvl="1">
              <a:buFont typeface="Wingdings" pitchFamily="2" charset="2"/>
              <a:buChar char="v"/>
            </a:pPr>
            <a:r>
              <a:rPr lang="en-US" sz="2400"/>
              <a:t>Giải thuật sinh ngẫu nhiên dữ liệu dư thừa lưu trữ cùng dữ liệu sinh trắc giúp tăng tính bảo mật.</a:t>
            </a:r>
            <a:endParaRPr lang="en-US" sz="3200"/>
          </a:p>
          <a:p>
            <a:pPr>
              <a:buFont typeface="Wingdings" pitchFamily="2" charset="2"/>
              <a:buChar char="v"/>
            </a:pPr>
            <a:endParaRPr lang="en-US" sz="2400"/>
          </a:p>
          <a:p>
            <a:pPr>
              <a:buFont typeface="Wingdings" pitchFamily="2" charset="2"/>
              <a:buChar char="v"/>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thiết bị etoken-USB</a:t>
            </a:r>
          </a:p>
        </p:txBody>
      </p:sp>
      <p:sp>
        <p:nvSpPr>
          <p:cNvPr id="3" name="Content Placeholder 2"/>
          <p:cNvSpPr>
            <a:spLocks noGrp="1"/>
          </p:cNvSpPr>
          <p:nvPr>
            <p:ph idx="1"/>
          </p:nvPr>
        </p:nvSpPr>
        <p:spPr>
          <a:xfrm>
            <a:off x="457200" y="1219200"/>
            <a:ext cx="8229600" cy="4906963"/>
          </a:xfrm>
        </p:spPr>
        <p:txBody>
          <a:bodyPr>
            <a:noAutofit/>
          </a:bodyPr>
          <a:lstStyle/>
          <a:p>
            <a:pPr>
              <a:buNone/>
            </a:pPr>
            <a:r>
              <a:rPr lang="en-US"/>
              <a:t>2. Xây dựng Firmware (tiếp)</a:t>
            </a:r>
          </a:p>
          <a:p>
            <a:pPr>
              <a:buFont typeface="Wingdings" pitchFamily="2" charset="2"/>
              <a:buChar char="v"/>
            </a:pPr>
            <a:r>
              <a:rPr lang="en-US"/>
              <a:t>Module giao tiếp giữa MCU và EEPROM:</a:t>
            </a:r>
          </a:p>
          <a:p>
            <a:pPr lvl="1">
              <a:buFont typeface="Wingdings" pitchFamily="2" charset="2"/>
              <a:buChar char="v"/>
            </a:pPr>
            <a:r>
              <a:rPr lang="en-US"/>
              <a:t>Dữ liệu sinh trắc có dung lượng rất lớn so với bộ nhớ Flash của vi điều khiển, vì vậy cần sử dụng thêm bộ nhớ lưu trữ ngoài (chip EEPROM)</a:t>
            </a:r>
          </a:p>
          <a:p>
            <a:pPr lvl="1">
              <a:buFont typeface="Wingdings" pitchFamily="2" charset="2"/>
              <a:buChar char="v"/>
            </a:pPr>
            <a:r>
              <a:rPr lang="en-US"/>
              <a:t>Thiết kế giao thức trao đổi dữ liệu theo chuẩn SPI (Serial Prepheral Interface)</a:t>
            </a:r>
          </a:p>
          <a:p>
            <a:pPr lvl="1">
              <a:buFont typeface="Wingdings" pitchFamily="2" charset="2"/>
              <a:buChar char="v"/>
            </a:pPr>
            <a:r>
              <a:rPr lang="en-US"/>
              <a:t>Dữ liệu được lưu trữ trên chip với tính năng bảo mật cao.</a:t>
            </a:r>
          </a:p>
          <a:p>
            <a:pPr>
              <a:buFont typeface="Wingdings" pitchFamily="2" charset="2"/>
              <a:buChar char="v"/>
            </a:pPr>
            <a:endParaRPr lang="en-US"/>
          </a:p>
          <a:p>
            <a:pPr>
              <a:buFont typeface="Wingdings" pitchFamily="2" charset="2"/>
              <a:buChar char="v"/>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noAutofit/>
          </a:bodyPr>
          <a:lstStyle/>
          <a:p>
            <a:r>
              <a:rPr lang="en-US" sz="3200"/>
              <a:t>Sơ đồ tổng quan thiết bị etoken-usb đặt trong giao tiếp với hệ thống</a:t>
            </a:r>
          </a:p>
        </p:txBody>
      </p:sp>
      <p:pic>
        <p:nvPicPr>
          <p:cNvPr id="3074" name="Picture 6" descr="BioPKI Embedded System.png"/>
          <p:cNvPicPr>
            <a:picLocks noChangeAspect="1" noChangeArrowheads="1"/>
          </p:cNvPicPr>
          <p:nvPr/>
        </p:nvPicPr>
        <p:blipFill>
          <a:blip r:embed="rId2" cstate="print"/>
          <a:srcRect/>
          <a:stretch>
            <a:fillRect/>
          </a:stretch>
        </p:blipFill>
        <p:spPr bwMode="auto">
          <a:xfrm>
            <a:off x="685800" y="990600"/>
            <a:ext cx="7848600" cy="5638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363</Words>
  <Application>Microsoft Office PowerPoint</Application>
  <PresentationFormat>On-screen Show (4:3)</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Giới thiệu thiết bị etoken-USB</vt:lpstr>
      <vt:lpstr>Sơ đồ thiết kế</vt:lpstr>
      <vt:lpstr>Giới thiệu thiết bị etoken-USB</vt:lpstr>
      <vt:lpstr>Giới thiệu thiết bị etoken-USB</vt:lpstr>
      <vt:lpstr>Giới thiệu thiết bị etoken-USB</vt:lpstr>
      <vt:lpstr>Giới thiệu thiết bị etoken-USB</vt:lpstr>
      <vt:lpstr>Sơ đồ tổng quan thiết bị etoken-usb đặt trong giao tiếp với hệ thống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thiết bị etoken-USB</dc:title>
  <dc:creator>Hungpn</dc:creator>
  <cp:lastModifiedBy>Pham Ngoc Hung - Vien Cong Nghe Thong tin va Truyen Thong</cp:lastModifiedBy>
  <cp:revision>43</cp:revision>
  <dcterms:created xsi:type="dcterms:W3CDTF">2009-12-22T16:21:04Z</dcterms:created>
  <dcterms:modified xsi:type="dcterms:W3CDTF">2019-02-18T16:08:13Z</dcterms:modified>
</cp:coreProperties>
</file>