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节" id="{8D85A99B-FD2F-441C-9457-DA7A39F71395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附加" id="{464982AF-F894-4D10-B38B-8DEAA9839328}">
          <p14:sldIdLst>
            <p14:sldId id="270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ht" initials="ch" lastIdx="1" clrIdx="0">
    <p:extLst>
      <p:ext uri="{19B8F6BF-5375-455C-9EA6-DF929625EA0E}">
        <p15:presenceInfo xmlns:p15="http://schemas.microsoft.com/office/powerpoint/2012/main" userId="967ca964fac703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85" d="100"/>
          <a:sy n="85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FB5A-6258-4949-9CFF-12F2A63AC164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7D5C-3215-47AB-8AC1-F0FEE0586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7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6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95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bg2">
                <a:tint val="97000"/>
                <a:hueMod val="92000"/>
                <a:satMod val="169000"/>
                <a:lumMod val="91000"/>
                <a:lumOff val="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4EEEB1-0BB6-434F-8EAA-AA3978F31DB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F9BDE8-29D8-49DA-8A0E-6777966CB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1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2BC6-0FE6-4391-B08D-90654EC7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847" y="1127573"/>
            <a:ext cx="8414910" cy="1105134"/>
          </a:xfrm>
        </p:spPr>
        <p:txBody>
          <a:bodyPr>
            <a:noAutofit/>
          </a:bodyPr>
          <a:lstStyle/>
          <a:p>
            <a:r>
              <a:rPr lang="zh-CN" altLang="en-US" sz="8000" dirty="0"/>
              <a:t>模板与接口化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3B5513-A7E0-410D-94BE-F57585760809}"/>
              </a:ext>
            </a:extLst>
          </p:cNvPr>
          <p:cNvSpPr txBox="1"/>
          <p:nvPr/>
        </p:nvSpPr>
        <p:spPr>
          <a:xfrm>
            <a:off x="2221392" y="322564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栈实现的三种主要方式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564D8-8036-453B-9538-5459E86B3410}"/>
              </a:ext>
            </a:extLst>
          </p:cNvPr>
          <p:cNvSpPr txBox="1"/>
          <p:nvPr/>
        </p:nvSpPr>
        <p:spPr>
          <a:xfrm>
            <a:off x="9446930" y="627738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软工</a:t>
            </a:r>
            <a:r>
              <a:rPr lang="en-US" altLang="zh-CN" dirty="0"/>
              <a:t>02</a:t>
            </a:r>
            <a:r>
              <a:rPr lang="zh-CN" altLang="en-US" dirty="0"/>
              <a:t>班  陈昊天</a:t>
            </a:r>
          </a:p>
        </p:txBody>
      </p:sp>
    </p:spTree>
    <p:extLst>
      <p:ext uri="{BB962C8B-B14F-4D97-AF65-F5344CB8AC3E}">
        <p14:creationId xmlns:p14="http://schemas.microsoft.com/office/powerpoint/2010/main" val="307372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F9281-17E2-45A6-BFC8-CEF8F7C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274"/>
            <a:ext cx="8534400" cy="1517766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：容器类应该怎么存放数据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21C1-BFC6-41D5-A65A-576A40C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38" y="1632456"/>
            <a:ext cx="4336574" cy="2608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容器类既可存以放真实的数据，也可以存放数据的地址（指针或者引用），一般来说，存放数据的地址更加灵活。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1607F-7028-4776-8830-2B36A1367212}"/>
              </a:ext>
            </a:extLst>
          </p:cNvPr>
          <p:cNvSpPr txBox="1"/>
          <p:nvPr/>
        </p:nvSpPr>
        <p:spPr>
          <a:xfrm>
            <a:off x="6122550" y="1632456"/>
            <a:ext cx="6129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思考题：</a:t>
            </a:r>
            <a:endParaRPr lang="en-US" altLang="zh-CN" dirty="0"/>
          </a:p>
          <a:p>
            <a:r>
              <a:rPr lang="zh-CN" altLang="en-US" dirty="0"/>
              <a:t>以下代码会输出什么？</a:t>
            </a:r>
            <a:r>
              <a:rPr lang="en-US" altLang="zh-CN" dirty="0"/>
              <a:t>(</a:t>
            </a:r>
            <a:r>
              <a:rPr lang="zh-CN" altLang="en-US" dirty="0"/>
              <a:t>假设按照理想状况实现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stack&lt;</a:t>
            </a:r>
            <a:r>
              <a:rPr lang="en-US" altLang="zh-CN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注意，这种写法只能在链表实现的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stack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中才有效。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= 0;i&lt;3;i++)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sc.push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while(!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sc.empty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{	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sc.pop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() &lt;&lt; “ ”;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B6D26CE6-F57E-453D-976A-D398EDD66B5F}"/>
              </a:ext>
            </a:extLst>
          </p:cNvPr>
          <p:cNvSpPr txBox="1"/>
          <p:nvPr/>
        </p:nvSpPr>
        <p:spPr>
          <a:xfrm>
            <a:off x="469101" y="583451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  <p:sp>
        <p:nvSpPr>
          <p:cNvPr id="6" name="文本框 5">
            <a:hlinkClick r:id="rId3" action="ppaction://hlinksldjump"/>
            <a:extLst>
              <a:ext uri="{FF2B5EF4-FFF2-40B4-BE49-F238E27FC236}">
                <a16:creationId xmlns:a16="http://schemas.microsoft.com/office/drawing/2014/main" id="{A1D29D77-9B0F-4AE4-A80C-0AEF055D7151}"/>
              </a:ext>
            </a:extLst>
          </p:cNvPr>
          <p:cNvSpPr txBox="1"/>
          <p:nvPr/>
        </p:nvSpPr>
        <p:spPr>
          <a:xfrm>
            <a:off x="684212" y="6080734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58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EB8F-5F84-4B5D-B2FE-A90DFA8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458"/>
            <a:ext cx="8534400" cy="1507067"/>
          </a:xfrm>
        </p:spPr>
        <p:txBody>
          <a:bodyPr/>
          <a:lstStyle/>
          <a:p>
            <a:r>
              <a:rPr lang="zh-CN" altLang="en-US" dirty="0"/>
              <a:t>第二部分：接口化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A2A08-54BC-4383-802F-0FEF739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84776"/>
            <a:ext cx="8534400" cy="524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接口化，指将一个具体功能抽象化，而不关注其实现的细节，其实在前面的学习中，我们经常能看到接口化的例子。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还是举例子吧。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系统自带的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sort()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函数的大小比较器。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迭代器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iterator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</a:t>
            </a:r>
            <a:r>
              <a:rPr lang="en-US" altLang="zh-CN" sz="2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cout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&lt;&lt;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 </a:t>
            </a:r>
            <a:r>
              <a:rPr lang="en-US" altLang="zh-CN" sz="2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cin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&gt;&gt;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97221-9203-499C-A6D9-DE4C355010AD}"/>
              </a:ext>
            </a:extLst>
          </p:cNvPr>
          <p:cNvSpPr txBox="1"/>
          <p:nvPr/>
        </p:nvSpPr>
        <p:spPr>
          <a:xfrm>
            <a:off x="5362984" y="485249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思考题：这种接口化的模式的有什么优点？</a:t>
            </a: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6FEC9F83-7A46-419E-A81F-B9100912F585}"/>
              </a:ext>
            </a:extLst>
          </p:cNvPr>
          <p:cNvSpPr txBox="1"/>
          <p:nvPr/>
        </p:nvSpPr>
        <p:spPr>
          <a:xfrm>
            <a:off x="493478" y="589363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💡第一部分</a:t>
            </a:r>
          </a:p>
        </p:txBody>
      </p:sp>
      <p:sp>
        <p:nvSpPr>
          <p:cNvPr id="6" name="文本框 5">
            <a:hlinkClick r:id="rId3" action="ppaction://hlinksldjump"/>
            <a:extLst>
              <a:ext uri="{FF2B5EF4-FFF2-40B4-BE49-F238E27FC236}">
                <a16:creationId xmlns:a16="http://schemas.microsoft.com/office/drawing/2014/main" id="{E529D87A-6E09-42A9-A620-2ED840AE14A7}"/>
              </a:ext>
            </a:extLst>
          </p:cNvPr>
          <p:cNvSpPr txBox="1"/>
          <p:nvPr/>
        </p:nvSpPr>
        <p:spPr>
          <a:xfrm>
            <a:off x="1252857" y="589363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💡第三部分</a:t>
            </a:r>
          </a:p>
        </p:txBody>
      </p:sp>
    </p:spTree>
    <p:extLst>
      <p:ext uri="{BB962C8B-B14F-4D97-AF65-F5344CB8AC3E}">
        <p14:creationId xmlns:p14="http://schemas.microsoft.com/office/powerpoint/2010/main" val="42416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628F-E794-4C74-A5F1-B8FA2B56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02" y="371599"/>
            <a:ext cx="8534400" cy="1175567"/>
          </a:xfrm>
        </p:spPr>
        <p:txBody>
          <a:bodyPr/>
          <a:lstStyle/>
          <a:p>
            <a:r>
              <a:rPr lang="zh-CN" altLang="en-US" dirty="0"/>
              <a:t>第三部分： 关于</a:t>
            </a:r>
            <a:r>
              <a:rPr lang="en-US" altLang="zh-CN" dirty="0"/>
              <a:t>const</a:t>
            </a:r>
            <a:r>
              <a:rPr lang="zh-CN" altLang="en-US" dirty="0"/>
              <a:t>类型初始化问题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34C8E-C2FC-4B35-BB85-0E533B4F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02" y="1374405"/>
            <a:ext cx="8534400" cy="2915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初始化问题需要注意以下几点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局部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变量在定义的时候就要初始化。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类成员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变量需要通过初始化表初始化。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</a:t>
            </a:r>
            <a:r>
              <a:rPr lang="zh-CN" alt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模板隐藏的</a:t>
            </a:r>
            <a:r>
              <a:rPr lang="en-US" altLang="zh-CN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zh-CN" alt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初始化问题。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7A8E6DB2-C1D9-4D32-A419-3F4998CB1FAE}"/>
              </a:ext>
            </a:extLst>
          </p:cNvPr>
          <p:cNvSpPr txBox="1"/>
          <p:nvPr/>
        </p:nvSpPr>
        <p:spPr>
          <a:xfrm>
            <a:off x="388148" y="574590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💡第二部分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A5970A-1816-4563-9FB1-F8E0D189D7A1}"/>
              </a:ext>
            </a:extLst>
          </p:cNvPr>
          <p:cNvSpPr txBox="1"/>
          <p:nvPr/>
        </p:nvSpPr>
        <p:spPr>
          <a:xfrm>
            <a:off x="590293" y="5970909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930450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90760-0BF5-4038-8404-EB78278A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47" y="964367"/>
            <a:ext cx="8534400" cy="1507067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谢谢观赏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CCD08-2975-4827-82D2-62FC026FD5FF}"/>
              </a:ext>
            </a:extLst>
          </p:cNvPr>
          <p:cNvSpPr txBox="1"/>
          <p:nvPr/>
        </p:nvSpPr>
        <p:spPr>
          <a:xfrm>
            <a:off x="2440270" y="3735848"/>
            <a:ext cx="9260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打波广告：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我的</a:t>
            </a:r>
            <a:r>
              <a:rPr lang="en-US" altLang="zh-CN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(h1542462994)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2. 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知识分享计划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20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https://github.com/TropicalTeamYard/tty.learnspace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333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2670F49B-7358-4753-A330-599D01423C13}"/>
              </a:ext>
            </a:extLst>
          </p:cNvPr>
          <p:cNvSpPr txBox="1"/>
          <p:nvPr/>
        </p:nvSpPr>
        <p:spPr>
          <a:xfrm>
            <a:off x="441052" y="606743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6E31E0-0AAF-424C-8D7A-15F6EA151AC3}"/>
              </a:ext>
            </a:extLst>
          </p:cNvPr>
          <p:cNvSpPr txBox="1"/>
          <p:nvPr/>
        </p:nvSpPr>
        <p:spPr>
          <a:xfrm>
            <a:off x="594641" y="175009"/>
            <a:ext cx="330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动态数组实现</a:t>
            </a:r>
            <a:r>
              <a:rPr lang="en-US" altLang="zh-CN" dirty="0"/>
              <a:t>stack</a:t>
            </a:r>
            <a:r>
              <a:rPr lang="zh-CN" altLang="en-US" dirty="0"/>
              <a:t>的代码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9D624B-F7A2-4D4E-BE77-9E303A66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4" y="699221"/>
            <a:ext cx="5917737" cy="3895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0AC966-FBFA-4FCF-AA39-C5FB609A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435" y="222385"/>
            <a:ext cx="4647608" cy="34800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7F9352-5CCA-4FBF-A340-AB704DDF5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435" y="3827290"/>
            <a:ext cx="3745248" cy="22401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5391ECD-D7DE-43B9-98DA-719F60DA5B16}"/>
              </a:ext>
            </a:extLst>
          </p:cNvPr>
          <p:cNvSpPr/>
          <p:nvPr/>
        </p:nvSpPr>
        <p:spPr>
          <a:xfrm>
            <a:off x="1222939" y="3999800"/>
            <a:ext cx="1380015" cy="2412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BCE600-922E-4605-BA23-39435E0CE294}"/>
              </a:ext>
            </a:extLst>
          </p:cNvPr>
          <p:cNvSpPr txBox="1"/>
          <p:nvPr/>
        </p:nvSpPr>
        <p:spPr>
          <a:xfrm>
            <a:off x="2719578" y="3756774"/>
            <a:ext cx="229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注意没有引用数组这个概念</a:t>
            </a:r>
          </a:p>
        </p:txBody>
      </p:sp>
    </p:spTree>
    <p:extLst>
      <p:ext uri="{BB962C8B-B14F-4D97-AF65-F5344CB8AC3E}">
        <p14:creationId xmlns:p14="http://schemas.microsoft.com/office/powerpoint/2010/main" val="19277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14:warp dir="in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769FE0-CB27-4BFD-8B6E-92871FE6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464" y="477023"/>
            <a:ext cx="5718492" cy="5441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F9ADC-DB94-4A96-B162-570AF486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93" y="477023"/>
            <a:ext cx="4368831" cy="3130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550D07-A554-472C-B20F-180DD693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15" y="3978761"/>
            <a:ext cx="5333647" cy="11822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B4342E-F296-4CCE-B040-862663FD6D4B}"/>
              </a:ext>
            </a:extLst>
          </p:cNvPr>
          <p:cNvSpPr txBox="1"/>
          <p:nvPr/>
        </p:nvSpPr>
        <p:spPr>
          <a:xfrm>
            <a:off x="641170" y="14327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链表实现</a:t>
            </a:r>
            <a:r>
              <a:rPr lang="en-US" altLang="zh-CN" dirty="0"/>
              <a:t>stack</a:t>
            </a:r>
            <a:r>
              <a:rPr lang="zh-CN" altLang="en-US" dirty="0"/>
              <a:t>的关键代码</a:t>
            </a:r>
          </a:p>
        </p:txBody>
      </p:sp>
      <p:sp>
        <p:nvSpPr>
          <p:cNvPr id="10" name="文本框 9">
            <a:hlinkClick r:id="rId5" action="ppaction://hlinksldjump"/>
            <a:extLst>
              <a:ext uri="{FF2B5EF4-FFF2-40B4-BE49-F238E27FC236}">
                <a16:creationId xmlns:a16="http://schemas.microsoft.com/office/drawing/2014/main" id="{7CBAD7BB-E9FC-4BD2-AE4E-DD4B9F3320F7}"/>
              </a:ext>
            </a:extLst>
          </p:cNvPr>
          <p:cNvSpPr txBox="1"/>
          <p:nvPr/>
        </p:nvSpPr>
        <p:spPr>
          <a:xfrm>
            <a:off x="441052" y="606743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6276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47A88F-0C41-4E2A-AB8D-F82842E1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8" y="439997"/>
            <a:ext cx="5034864" cy="3548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DE429-4BF3-4421-BDEB-380139F2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80" y="4560781"/>
            <a:ext cx="5525144" cy="15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2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68D4CCD4-8C94-43B4-8599-E6F337164A8E}"/>
              </a:ext>
            </a:extLst>
          </p:cNvPr>
          <p:cNvSpPr txBox="1"/>
          <p:nvPr/>
        </p:nvSpPr>
        <p:spPr>
          <a:xfrm>
            <a:off x="441052" y="606743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611EC-4916-4E70-8C45-5D6F4569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6" y="285856"/>
            <a:ext cx="4064470" cy="3507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83DEA-618F-4DB4-A475-64003F22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84" y="3888969"/>
            <a:ext cx="8023777" cy="2867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C9FCFF-07DF-4D71-BE1C-7F237A602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693" y="272054"/>
            <a:ext cx="4128825" cy="35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1489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F74-5F8B-4318-9507-04FD451F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16" y="723146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第一部分：模板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6D3F1-E3FC-4E69-83A0-61657156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58" y="2096489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模板可以理解为一种特殊的宏（文本替换）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模板的安全性检查有很多都会放到生成特定的类时才会去检查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模板的类类型参数不仅可以指定为基类型，也可以为指针类型或者引用类型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3C7BE1B8-322E-4697-9CE4-C148D67BA0C3}"/>
              </a:ext>
            </a:extLst>
          </p:cNvPr>
          <p:cNvSpPr txBox="1"/>
          <p:nvPr/>
        </p:nvSpPr>
        <p:spPr>
          <a:xfrm>
            <a:off x="527727" y="60117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💡第二部分</a:t>
            </a:r>
          </a:p>
        </p:txBody>
      </p:sp>
    </p:spTree>
    <p:extLst>
      <p:ext uri="{BB962C8B-B14F-4D97-AF65-F5344CB8AC3E}">
        <p14:creationId xmlns:p14="http://schemas.microsoft.com/office/powerpoint/2010/main" val="40526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BD62-9B67-4096-A5ED-6922140B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7" y="739976"/>
            <a:ext cx="9974438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：怎样存储一阶不定长线性的数据？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EAD9D-D4F2-46E6-B17A-9916B646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92" y="2092462"/>
            <a:ext cx="8534400" cy="19812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动态数组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链表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管理动态数组的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map(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键值对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A633C9-8D4C-4955-A9CD-66CF4DEEFB5D}"/>
              </a:ext>
            </a:extLst>
          </p:cNvPr>
          <p:cNvSpPr txBox="1"/>
          <p:nvPr/>
        </p:nvSpPr>
        <p:spPr>
          <a:xfrm>
            <a:off x="2266366" y="4342603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当然，第</a:t>
            </a:r>
            <a:r>
              <a:rPr lang="en-US" altLang="zh-CN" dirty="0"/>
              <a:t>3</a:t>
            </a:r>
            <a:r>
              <a:rPr lang="zh-CN" altLang="en-US" dirty="0"/>
              <a:t>种方法是</a:t>
            </a:r>
            <a:r>
              <a:rPr lang="en-US" altLang="zh-CN" dirty="0"/>
              <a:t>STL</a:t>
            </a:r>
            <a:r>
              <a:rPr lang="zh-CN" altLang="en-US" dirty="0"/>
              <a:t>写</a:t>
            </a:r>
            <a:r>
              <a:rPr lang="en-US" altLang="zh-CN" dirty="0"/>
              <a:t>stack</a:t>
            </a:r>
            <a:r>
              <a:rPr lang="zh-CN" altLang="en-US" dirty="0"/>
              <a:t>时用到的存储方法，不过实现起来比较复杂。</a:t>
            </a: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2D9A85C2-5950-44F7-B474-B1592ED0A03F}"/>
              </a:ext>
            </a:extLst>
          </p:cNvPr>
          <p:cNvSpPr txBox="1"/>
          <p:nvPr/>
        </p:nvSpPr>
        <p:spPr>
          <a:xfrm>
            <a:off x="533340" y="599491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29056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D6A7-09F8-4E91-8491-00B0D123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28" y="369726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FB68F-69BE-4886-B646-7DBDACC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02" y="176849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不定长 扩容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我们设想一下，起初动态数组的容量为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，但是当我们添加第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个数据的时候，该怎么办？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答案是扩容，但是该怎么扩容？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怎么来监控需不需要扩容？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1270-81C0-45E5-8DDA-94C6F688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4" y="263141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A4FA-1DA5-4989-8BD4-603F0887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49" y="1657340"/>
            <a:ext cx="8534400" cy="3430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为实现正确的扩容，我们需要准备三个关键数据：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capacity=20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size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factor=20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（扩容因子），当然，容器也是要的。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要实现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个重要的功能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判断是否需要扩容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用一个更大的容器（当然最重要的是保留原来的数据）</a:t>
            </a:r>
          </a:p>
        </p:txBody>
      </p:sp>
    </p:spTree>
    <p:extLst>
      <p:ext uri="{BB962C8B-B14F-4D97-AF65-F5344CB8AC3E}">
        <p14:creationId xmlns:p14="http://schemas.microsoft.com/office/powerpoint/2010/main" val="243970440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3F1A-4A19-49E2-8A00-C8218FC0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21" y="408996"/>
            <a:ext cx="8534400" cy="1507067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F37A4-A530-4091-B845-A073B614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67" y="1402583"/>
            <a:ext cx="4583403" cy="361526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检查是否需要扩容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if(size + 1 &gt; capacity)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这里的</a:t>
            </a:r>
            <a:r>
              <a:rPr lang="en-US" altLang="zh-CN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’1’</a:t>
            </a:r>
            <a:r>
              <a:rPr lang="zh-CN" altLang="en-US" sz="1400" i="1" dirty="0">
                <a:solidFill>
                  <a:srgbClr val="92D050"/>
                </a:solidFill>
                <a:latin typeface="Consolas" panose="020B0609020204030204" pitchFamily="49" charset="0"/>
              </a:rPr>
              <a:t>指新增的数据</a:t>
            </a:r>
            <a:endParaRPr lang="en-US" altLang="zh-CN" sz="14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78AF4-B56C-4126-997B-27A94E420721}"/>
              </a:ext>
            </a:extLst>
          </p:cNvPr>
          <p:cNvSpPr txBox="1"/>
          <p:nvPr/>
        </p:nvSpPr>
        <p:spPr>
          <a:xfrm>
            <a:off x="6288603" y="2211779"/>
            <a:ext cx="558358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准备扩容了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T*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new T[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capacity + factor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for(int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0;i &lt;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capacity;i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	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 = container[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];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 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实现数据的对拷</a:t>
            </a:r>
            <a:endParaRPr lang="en-US" altLang="zh-CN" sz="16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delete[] container;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container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new_container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capacity = capacity + factor;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…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571C0937-AF43-48C7-BE83-302D68A7004D}"/>
              </a:ext>
            </a:extLst>
          </p:cNvPr>
          <p:cNvSpPr txBox="1"/>
          <p:nvPr/>
        </p:nvSpPr>
        <p:spPr>
          <a:xfrm>
            <a:off x="597586" y="5815706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 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  <p:sp>
        <p:nvSpPr>
          <p:cNvPr id="7" name="文本框 6">
            <a:hlinkClick r:id="rId3" action="ppaction://hlinksldjump"/>
            <a:extLst>
              <a:ext uri="{FF2B5EF4-FFF2-40B4-BE49-F238E27FC236}">
                <a16:creationId xmlns:a16="http://schemas.microsoft.com/office/drawing/2014/main" id="{CA01F72D-6809-4A37-8D9F-6734E060C25F}"/>
              </a:ext>
            </a:extLst>
          </p:cNvPr>
          <p:cNvSpPr txBox="1"/>
          <p:nvPr/>
        </p:nvSpPr>
        <p:spPr>
          <a:xfrm>
            <a:off x="488460" y="553289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13521166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2200-D251-4FDB-84B7-C46FCF1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69" y="532412"/>
            <a:ext cx="8534400" cy="1507067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6687B-BF1B-4AB8-8824-2D72511A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0" y="1809165"/>
            <a:ext cx="8534400" cy="2931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因为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stack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是后进先出的结构，所以需要的数据有最后的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node(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包含数据和上一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的指针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要实现三个重要功能：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移除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（模拟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pop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操作）</a:t>
            </a:r>
            <a:endParaRPr lang="en-US" altLang="zh-CN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添加</a:t>
            </a:r>
            <a:r>
              <a:rPr lang="en-US" altLang="zh-CN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</a:t>
            </a:r>
            <a:endParaRPr lang="zh-CN" altLang="en-US" sz="2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639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766DE-6EC7-47E6-9D28-2D08C458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10" y="173384"/>
            <a:ext cx="8534400" cy="1088825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2FFE-C916-4A27-BB83-469EABA3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35" y="1036299"/>
            <a:ext cx="4792468" cy="54049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节点的设计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T&gt;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class node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node(){}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node(T </a:t>
            </a:r>
            <a:r>
              <a:rPr lang="en-U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data,node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&lt;T&gt;* node):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data(data),node(node){}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T data;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node&lt;T&gt;* node;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这里必须定义为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，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否则就会循环定义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};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CF067-7D9D-40BF-BC2A-C7538DDC8BEE}"/>
              </a:ext>
            </a:extLst>
          </p:cNvPr>
          <p:cNvSpPr txBox="1"/>
          <p:nvPr/>
        </p:nvSpPr>
        <p:spPr>
          <a:xfrm>
            <a:off x="4519486" y="1197620"/>
            <a:ext cx="47924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删除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(pop)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T pop()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if(_last == null)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栈为空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throw exception(“</a:t>
            </a:r>
            <a:r>
              <a:rPr lang="zh-CN" alt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栈顶为空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{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T data = _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last.data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node&lt;T&gt;*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_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last.node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delete _last; </a:t>
            </a:r>
            <a:r>
              <a:rPr lang="en-US" altLang="zh-CN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删除节点</a:t>
            </a:r>
            <a:endParaRPr lang="en-US" altLang="zh-CN" sz="16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_last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return data;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7537D-EE9E-4D76-9450-DE5896A50C7C}"/>
              </a:ext>
            </a:extLst>
          </p:cNvPr>
          <p:cNvSpPr txBox="1"/>
          <p:nvPr/>
        </p:nvSpPr>
        <p:spPr>
          <a:xfrm>
            <a:off x="7899125" y="608563"/>
            <a:ext cx="44093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添加节点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void push(T data)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node&lt;T&gt; *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nl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 = new node&lt;T&gt;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(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data,_last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	_last = </a:t>
            </a:r>
            <a:r>
              <a:rPr lang="en-US" altLang="zh-CN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nl</a:t>
            </a:r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文本框 5">
            <a:hlinkClick r:id="rId2" action="ppaction://hlinksldjump"/>
            <a:extLst>
              <a:ext uri="{FF2B5EF4-FFF2-40B4-BE49-F238E27FC236}">
                <a16:creationId xmlns:a16="http://schemas.microsoft.com/office/drawing/2014/main" id="{459FF384-1CBD-498A-A5A2-A4F10D55836A}"/>
              </a:ext>
            </a:extLst>
          </p:cNvPr>
          <p:cNvSpPr txBox="1"/>
          <p:nvPr/>
        </p:nvSpPr>
        <p:spPr>
          <a:xfrm>
            <a:off x="440509" y="5821701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🔗 </a:t>
            </a:r>
            <a:r>
              <a:rPr lang="en-US" altLang="zh-CN" sz="1000" dirty="0"/>
              <a:t>source code</a:t>
            </a:r>
            <a:endParaRPr lang="zh-CN" altLang="en-US" sz="1000" dirty="0"/>
          </a:p>
        </p:txBody>
      </p:sp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E6C18A55-D164-4FAD-A956-23A8D6EAF565}"/>
              </a:ext>
            </a:extLst>
          </p:cNvPr>
          <p:cNvSpPr txBox="1"/>
          <p:nvPr/>
        </p:nvSpPr>
        <p:spPr>
          <a:xfrm>
            <a:off x="325773" y="5575480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</p:spTree>
    <p:extLst>
      <p:ext uri="{BB962C8B-B14F-4D97-AF65-F5344CB8AC3E}">
        <p14:creationId xmlns:p14="http://schemas.microsoft.com/office/powerpoint/2010/main" val="225329625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2A8B3-9E23-479C-AA02-74E8515C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5" y="392166"/>
            <a:ext cx="8534400" cy="1346877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管理动态数组的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6CD6E4-8B1F-4F6A-8ABE-D2897BE7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052" y="1955901"/>
            <a:ext cx="6232503" cy="3849604"/>
          </a:xfrm>
          <a:prstGeom prst="rect">
            <a:avLst/>
          </a:prstGeom>
        </p:spPr>
      </p:pic>
      <p:sp>
        <p:nvSpPr>
          <p:cNvPr id="6" name="文本框 5">
            <a:hlinkClick r:id="rId3" action="ppaction://hlinksldjump"/>
            <a:extLst>
              <a:ext uri="{FF2B5EF4-FFF2-40B4-BE49-F238E27FC236}">
                <a16:creationId xmlns:a16="http://schemas.microsoft.com/office/drawing/2014/main" id="{99545466-4E96-4A24-8AE0-81D67D20016B}"/>
              </a:ext>
            </a:extLst>
          </p:cNvPr>
          <p:cNvSpPr txBox="1"/>
          <p:nvPr/>
        </p:nvSpPr>
        <p:spPr>
          <a:xfrm>
            <a:off x="454802" y="572717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💡返回上级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71640-EFA4-4BBF-9C62-99CBE768E4C4}"/>
              </a:ext>
            </a:extLst>
          </p:cNvPr>
          <p:cNvSpPr txBox="1"/>
          <p:nvPr/>
        </p:nvSpPr>
        <p:spPr>
          <a:xfrm>
            <a:off x="725830" y="2047583"/>
            <a:ext cx="39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stl</a:t>
            </a:r>
            <a:r>
              <a:rPr lang="zh-CN" altLang="en-US" sz="2400" dirty="0"/>
              <a:t>中</a:t>
            </a:r>
            <a:r>
              <a:rPr lang="en-US" altLang="zh-CN" sz="2400" dirty="0"/>
              <a:t>stack</a:t>
            </a:r>
            <a:r>
              <a:rPr lang="zh-CN" altLang="en-US" sz="2400" dirty="0"/>
              <a:t>是使用</a:t>
            </a:r>
            <a:r>
              <a:rPr lang="en-US" altLang="zh-CN" sz="2400" dirty="0"/>
              <a:t>deque</a:t>
            </a:r>
            <a:r>
              <a:rPr lang="zh-CN" altLang="en-US" sz="2400" dirty="0"/>
              <a:t>来作为缓存区的。</a:t>
            </a:r>
          </a:p>
        </p:txBody>
      </p:sp>
    </p:spTree>
    <p:extLst>
      <p:ext uri="{BB962C8B-B14F-4D97-AF65-F5344CB8AC3E}">
        <p14:creationId xmlns:p14="http://schemas.microsoft.com/office/powerpoint/2010/main" val="14291052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切片">
  <a:themeElements>
    <a:clrScheme name="自定义 1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FF"/>
      </a:hlink>
      <a:folHlink>
        <a:srgbClr val="E3F7FC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555</TotalTime>
  <Words>629</Words>
  <Application>Microsoft Office PowerPoint</Application>
  <PresentationFormat>宽屏</PresentationFormat>
  <Paragraphs>139</Paragraphs>
  <Slides>17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Century Gothic</vt:lpstr>
      <vt:lpstr>Consolas</vt:lpstr>
      <vt:lpstr>Wingdings</vt:lpstr>
      <vt:lpstr>Wingdings 3</vt:lpstr>
      <vt:lpstr>切片</vt:lpstr>
      <vt:lpstr>模板与接口化</vt:lpstr>
      <vt:lpstr>第一部分：模板</vt:lpstr>
      <vt:lpstr>问题1：怎样存储一阶不定长线性的数据？</vt:lpstr>
      <vt:lpstr>1 动态数组</vt:lpstr>
      <vt:lpstr>1 动态数组</vt:lpstr>
      <vt:lpstr>1 动态数组</vt:lpstr>
      <vt:lpstr>2 链表</vt:lpstr>
      <vt:lpstr>2 链表</vt:lpstr>
      <vt:lpstr>3 管理动态数组的map</vt:lpstr>
      <vt:lpstr>问题2：容器类应该怎么存放数据</vt:lpstr>
      <vt:lpstr>第二部分：接口化</vt:lpstr>
      <vt:lpstr>第三部分： 关于const类型初始化问题</vt:lpstr>
      <vt:lpstr>谢谢观赏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模板与接口化实现</dc:title>
  <dc:creator>c ht</dc:creator>
  <cp:lastModifiedBy>c ht</cp:lastModifiedBy>
  <cp:revision>26</cp:revision>
  <dcterms:created xsi:type="dcterms:W3CDTF">2019-04-27T23:55:13Z</dcterms:created>
  <dcterms:modified xsi:type="dcterms:W3CDTF">2019-04-28T09:18:33Z</dcterms:modified>
</cp:coreProperties>
</file>