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8" r:id="rId2"/>
    <p:sldId id="265" r:id="rId3"/>
    <p:sldId id="279" r:id="rId4"/>
    <p:sldId id="261" r:id="rId5"/>
    <p:sldId id="277" r:id="rId6"/>
    <p:sldId id="257" r:id="rId7"/>
    <p:sldId id="258" r:id="rId8"/>
    <p:sldId id="260" r:id="rId9"/>
    <p:sldId id="272" r:id="rId10"/>
    <p:sldId id="273" r:id="rId11"/>
    <p:sldId id="270" r:id="rId12"/>
    <p:sldId id="271" r:id="rId13"/>
    <p:sldId id="275" r:id="rId14"/>
    <p:sldId id="274" r:id="rId15"/>
    <p:sldId id="268" r:id="rId16"/>
    <p:sldId id="269"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9F422-E71A-4657-B70B-31D6FEBF0E0A}" v="38" dt="2023-02-21T10:37:24.040"/>
    <p1510:client id="{A279EE94-E372-47FE-AFFF-996915AAC41B}" v="57" dt="2023-02-21T10:31:10.960"/>
    <p1510:client id="{BC819C26-29BD-47F2-BF9D-434FAF7A0AC4}" v="741" dt="2023-02-21T10:58:10.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D7DC4E-6F1B-4359-9B86-CCF080AA69B7}" type="datetimeFigureOut">
              <a:rPr lang="en-US" smtClean="0"/>
              <a:pPr/>
              <a:t>2/21/2023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8FE9A-DD20-4A90-9D8C-20065E2C08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9</a:t>
            </a:fld>
            <a:endParaRPr lang="en-US"/>
          </a:p>
        </p:txBody>
      </p:sp>
    </p:spTree>
    <p:extLst>
      <p:ext uri="{BB962C8B-B14F-4D97-AF65-F5344CB8AC3E}">
        <p14:creationId xmlns:p14="http://schemas.microsoft.com/office/powerpoint/2010/main" val="389827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11</a:t>
            </a:fld>
            <a:endParaRPr lang="en-US"/>
          </a:p>
        </p:txBody>
      </p:sp>
    </p:spTree>
    <p:extLst>
      <p:ext uri="{BB962C8B-B14F-4D97-AF65-F5344CB8AC3E}">
        <p14:creationId xmlns:p14="http://schemas.microsoft.com/office/powerpoint/2010/main" val="907586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13</a:t>
            </a:fld>
            <a:endParaRPr lang="en-US"/>
          </a:p>
        </p:txBody>
      </p:sp>
    </p:spTree>
    <p:extLst>
      <p:ext uri="{BB962C8B-B14F-4D97-AF65-F5344CB8AC3E}">
        <p14:creationId xmlns:p14="http://schemas.microsoft.com/office/powerpoint/2010/main" val="50832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908FE9A-DD20-4A90-9D8C-20065E2C08A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F34C4F6-10D2-4F36-B225-CD93E4446D46}" type="datetimeFigureOut">
              <a:rPr lang="en-US" smtClean="0"/>
              <a:pPr/>
              <a:t>2/21/2023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F34C4F6-10D2-4F36-B225-CD93E4446D46}" type="datetimeFigureOut">
              <a:rPr lang="en-US" smtClean="0"/>
              <a:pPr/>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323D-956A-417B-BF18-143BC554E5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34C4F6-10D2-4F36-B225-CD93E4446D46}" type="datetimeFigureOut">
              <a:rPr lang="en-US" smtClean="0"/>
              <a:pPr/>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F34C4F6-10D2-4F36-B225-CD93E4446D46}" type="datetimeFigureOut">
              <a:rPr lang="en-US" smtClean="0"/>
              <a:pPr/>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4C4F6-10D2-4F36-B225-CD93E4446D46}" type="datetimeFigureOut">
              <a:rPr lang="en-US" smtClean="0"/>
              <a:pPr/>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323D-956A-417B-BF18-143BC554E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F34C4F6-10D2-4F36-B225-CD93E4446D46}" type="datetimeFigureOut">
              <a:rPr lang="en-US" smtClean="0"/>
              <a:pPr/>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BB323D-956A-417B-BF18-143BC554E5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4C4F6-10D2-4F36-B225-CD93E4446D46}" type="datetimeFigureOut">
              <a:rPr lang="en-US" smtClean="0"/>
              <a:pPr/>
              <a:t>2/21/2023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BB323D-956A-417B-BF18-143BC554E5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ideo" Target="https://www.youtube.com/embed/uqOZMktIBGY?feature=oembed" TargetMode="Externa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ideo" Target="https://www.youtube.com/embed/v61zC6WMsJ8?feature=oembed" TargetMode="Externa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__oFoBank9M?feature=oembed" TargetMode="Externa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WOd-dHd6p9E?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https://www.youtube.com/embed/RJKy1XXkOQI?feature=oembed"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ideo" Target="https://www.youtube.com/embed/ZjH2fgAWlWM?feature=oembed"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FC8F-F717-204B-7A44-D4C2A65F30C6}"/>
              </a:ext>
            </a:extLst>
          </p:cNvPr>
          <p:cNvSpPr>
            <a:spLocks noGrp="1"/>
          </p:cNvSpPr>
          <p:nvPr>
            <p:ph type="title"/>
          </p:nvPr>
        </p:nvSpPr>
        <p:spPr>
          <a:xfrm>
            <a:off x="611560" y="2857500"/>
            <a:ext cx="8229600" cy="1143000"/>
          </a:xfrm>
        </p:spPr>
        <p:txBody>
          <a:bodyPr>
            <a:normAutofit/>
          </a:bodyPr>
          <a:lstStyle/>
          <a:p>
            <a:pPr algn="ctr"/>
            <a:r>
              <a:rPr lang="en-US" sz="4000" b="1" dirty="0">
                <a:solidFill>
                  <a:schemeClr val="accent1">
                    <a:lumMod val="50000"/>
                  </a:schemeClr>
                </a:solidFill>
              </a:rPr>
              <a:t>Prototype for Administrator User-Class</a:t>
            </a:r>
            <a:endParaRPr lang="en-IN" sz="4000" b="1" dirty="0">
              <a:solidFill>
                <a:schemeClr val="accent1">
                  <a:lumMod val="50000"/>
                </a:schemeClr>
              </a:solidFill>
            </a:endParaRPr>
          </a:p>
        </p:txBody>
      </p:sp>
    </p:spTree>
    <p:extLst>
      <p:ext uri="{BB962C8B-B14F-4D97-AF65-F5344CB8AC3E}">
        <p14:creationId xmlns:p14="http://schemas.microsoft.com/office/powerpoint/2010/main" val="8656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008" y="2114410"/>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this video :- View Feedback</a:t>
            </a:r>
          </a:p>
        </p:txBody>
      </p:sp>
      <p:sp>
        <p:nvSpPr>
          <p:cNvPr id="2" name="TextBox 1">
            <a:extLst>
              <a:ext uri="{FF2B5EF4-FFF2-40B4-BE49-F238E27FC236}">
                <a16:creationId xmlns:a16="http://schemas.microsoft.com/office/drawing/2014/main" id="{1A87DC19-A216-F8E5-7278-2FA5DC9FA018}"/>
              </a:ext>
            </a:extLst>
          </p:cNvPr>
          <p:cNvSpPr txBox="1"/>
          <p:nvPr/>
        </p:nvSpPr>
        <p:spPr>
          <a:xfrm>
            <a:off x="1474237" y="3088433"/>
            <a:ext cx="6382139" cy="2308324"/>
          </a:xfrm>
          <a:prstGeom prst="rect">
            <a:avLst/>
          </a:prstGeom>
          <a:noFill/>
        </p:spPr>
        <p:txBody>
          <a:bodyPr wrap="square" rtlCol="0">
            <a:spAutoFit/>
          </a:bodyPr>
          <a:lstStyle/>
          <a:p>
            <a:pPr algn="ctr"/>
            <a:r>
              <a:rPr lang="en-US" sz="1800" b="0" i="0" u="none" strike="noStrike" dirty="0">
                <a:solidFill>
                  <a:srgbClr val="000000"/>
                </a:solidFill>
                <a:effectLst/>
                <a:latin typeface="+mj-lt"/>
              </a:rPr>
              <a:t>One of the main functions of the Administrator is to view feedback of the various places given by tourists and researchers who use the application frequently, in order to improve user experience by changing the description provided. It also helps administrators to know about the pros and cons in the description and take actions accordingly. It is also frequently used by administrators because tourists constantly give feedback and it is required for administrators to review them constantly.</a:t>
            </a:r>
            <a:endParaRPr lang="en-IN" dirty="0">
              <a:latin typeface="+mj-lt"/>
            </a:endParaRPr>
          </a:p>
        </p:txBody>
      </p:sp>
      <p:sp>
        <p:nvSpPr>
          <p:cNvPr id="4" name="TextBox 3">
            <a:extLst>
              <a:ext uri="{FF2B5EF4-FFF2-40B4-BE49-F238E27FC236}">
                <a16:creationId xmlns:a16="http://schemas.microsoft.com/office/drawing/2014/main" id="{84802F07-0FA4-25A2-023D-4E43DA734FF5}"/>
              </a:ext>
            </a:extLst>
          </p:cNvPr>
          <p:cNvSpPr txBox="1"/>
          <p:nvPr/>
        </p:nvSpPr>
        <p:spPr>
          <a:xfrm>
            <a:off x="2599792" y="1241459"/>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92894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IN" dirty="0"/>
              <a:t>User can enlarge the mini map by left clicking on it(00:06 sec). In the enlarged map, user can see the name of place by hovering over the circle(00:08 sec). Admin can change that description by clicking on description.</a:t>
            </a:r>
          </a:p>
        </p:txBody>
      </p:sp>
      <p:pic>
        <p:nvPicPr>
          <p:cNvPr id="2" name="Online Media 1" title="2023 02 21 01 11 35">
            <a:hlinkClick r:id="" action="ppaction://media"/>
            <a:extLst>
              <a:ext uri="{FF2B5EF4-FFF2-40B4-BE49-F238E27FC236}">
                <a16:creationId xmlns:a16="http://schemas.microsoft.com/office/drawing/2014/main" id="{13A96906-9AA7-72BE-1247-32E3E374F936}"/>
              </a:ext>
            </a:extLst>
          </p:cNvPr>
          <p:cNvPicPr>
            <a:picLocks noRot="1" noChangeAspect="1"/>
          </p:cNvPicPr>
          <p:nvPr>
            <a:videoFile r:link="rId1"/>
          </p:nvPr>
        </p:nvPicPr>
        <p:blipFill>
          <a:blip r:embed="rId4"/>
          <a:stretch>
            <a:fillRect/>
          </a:stretch>
        </p:blipFill>
        <p:spPr>
          <a:xfrm>
            <a:off x="767265" y="529538"/>
            <a:ext cx="7680538" cy="4787109"/>
          </a:xfrm>
          <a:prstGeom prst="rect">
            <a:avLst/>
          </a:prstGeom>
        </p:spPr>
      </p:pic>
    </p:spTree>
    <p:extLst>
      <p:ext uri="{BB962C8B-B14F-4D97-AF65-F5344CB8AC3E}">
        <p14:creationId xmlns:p14="http://schemas.microsoft.com/office/powerpoint/2010/main" val="2264782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056094"/>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this video :- </a:t>
            </a:r>
            <a:r>
              <a:rPr lang="en-IN" sz="1800" b="0" i="0" u="none" strike="noStrike" dirty="0">
                <a:solidFill>
                  <a:srgbClr val="000000"/>
                </a:solidFill>
                <a:effectLst/>
                <a:latin typeface="Arial" panose="020B0604020202020204" pitchFamily="34" charset="0"/>
              </a:rPr>
              <a:t>Edit Description</a:t>
            </a:r>
            <a:endParaRPr lang="en-US" dirty="0"/>
          </a:p>
        </p:txBody>
      </p:sp>
      <p:sp>
        <p:nvSpPr>
          <p:cNvPr id="2" name="TextBox 1">
            <a:extLst>
              <a:ext uri="{FF2B5EF4-FFF2-40B4-BE49-F238E27FC236}">
                <a16:creationId xmlns:a16="http://schemas.microsoft.com/office/drawing/2014/main" id="{7D86E8E2-7C17-D6F2-0808-4F80120BBB85}"/>
              </a:ext>
            </a:extLst>
          </p:cNvPr>
          <p:cNvSpPr txBox="1"/>
          <p:nvPr/>
        </p:nvSpPr>
        <p:spPr>
          <a:xfrm>
            <a:off x="1632858" y="2971800"/>
            <a:ext cx="5924938" cy="2739211"/>
          </a:xfrm>
          <a:prstGeom prst="rect">
            <a:avLst/>
          </a:prstGeom>
          <a:noFill/>
        </p:spPr>
        <p:txBody>
          <a:bodyPr wrap="square" rtlCol="0">
            <a:spAutoFit/>
          </a:bodyPr>
          <a:lstStyle/>
          <a:p>
            <a:pPr algn="ctr" rtl="0">
              <a:spcBef>
                <a:spcPts val="1200"/>
              </a:spcBef>
              <a:spcAft>
                <a:spcPts val="1200"/>
              </a:spcAft>
            </a:pPr>
            <a:r>
              <a:rPr lang="en-US" sz="1800" b="0" i="0" u="none" strike="noStrike" dirty="0">
                <a:solidFill>
                  <a:srgbClr val="000000"/>
                </a:solidFill>
                <a:effectLst/>
                <a:latin typeface="+mj-lt"/>
                <a:cs typeface="Arial" panose="020B0604020202020204" pitchFamily="34" charset="0"/>
              </a:rPr>
              <a:t>The main purpose of the administrator is to edit the description about the places and flora and fauna based on the feedback given by tourists and researchers. So it is frequently used non-trivial functions for an administrator as it is used in combination with the view feedback function of the administrator. This function is only available to the Administrator. </a:t>
            </a:r>
            <a:endParaRPr lang="en-US" b="0" dirty="0">
              <a:effectLst/>
              <a:latin typeface="+mj-lt"/>
              <a:cs typeface="Arial" panose="020B0604020202020204" pitchFamily="34" charset="0"/>
            </a:endParaRPr>
          </a:p>
          <a:p>
            <a:pPr algn="ctr"/>
            <a:br>
              <a:rPr lang="en-US" dirty="0"/>
            </a:br>
            <a:endParaRPr lang="en-IN" dirty="0"/>
          </a:p>
        </p:txBody>
      </p:sp>
      <p:sp>
        <p:nvSpPr>
          <p:cNvPr id="8" name="TextBox 7">
            <a:extLst>
              <a:ext uri="{FF2B5EF4-FFF2-40B4-BE49-F238E27FC236}">
                <a16:creationId xmlns:a16="http://schemas.microsoft.com/office/drawing/2014/main" id="{467A453C-142F-E825-B465-B00D451C1644}"/>
              </a:ext>
            </a:extLst>
          </p:cNvPr>
          <p:cNvSpPr txBox="1"/>
          <p:nvPr/>
        </p:nvSpPr>
        <p:spPr>
          <a:xfrm>
            <a:off x="2627784" y="1212301"/>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12427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267" y="6047795"/>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IN" dirty="0"/>
              <a:t>Admin can change the instruction manual that comes at the beginning.</a:t>
            </a:r>
          </a:p>
        </p:txBody>
      </p:sp>
      <p:pic>
        <p:nvPicPr>
          <p:cNvPr id="3" name="Online Media 2" title="2023 02 21 06 57 59">
            <a:hlinkClick r:id="" action="ppaction://media"/>
            <a:extLst>
              <a:ext uri="{FF2B5EF4-FFF2-40B4-BE49-F238E27FC236}">
                <a16:creationId xmlns:a16="http://schemas.microsoft.com/office/drawing/2014/main" id="{CF71EFEA-E93A-0032-CFF1-2D293BB0D1CE}"/>
              </a:ext>
            </a:extLst>
          </p:cNvPr>
          <p:cNvPicPr>
            <a:picLocks noRot="1" noChangeAspect="1"/>
          </p:cNvPicPr>
          <p:nvPr>
            <a:videoFile r:link="rId1"/>
          </p:nvPr>
        </p:nvPicPr>
        <p:blipFill>
          <a:blip r:embed="rId4"/>
          <a:stretch>
            <a:fillRect/>
          </a:stretch>
        </p:blipFill>
        <p:spPr>
          <a:xfrm>
            <a:off x="743576" y="366228"/>
            <a:ext cx="7621314" cy="5308270"/>
          </a:xfrm>
          <a:prstGeom prst="rect">
            <a:avLst/>
          </a:prstGeom>
        </p:spPr>
      </p:pic>
    </p:spTree>
    <p:extLst>
      <p:ext uri="{BB962C8B-B14F-4D97-AF65-F5344CB8AC3E}">
        <p14:creationId xmlns:p14="http://schemas.microsoft.com/office/powerpoint/2010/main" val="2162955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084725"/>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this video :- </a:t>
            </a:r>
            <a:r>
              <a:rPr lang="en-IN" sz="1800" b="0" i="0" u="none" strike="noStrike" dirty="0">
                <a:solidFill>
                  <a:srgbClr val="000000"/>
                </a:solidFill>
                <a:effectLst/>
                <a:latin typeface="Arial" panose="020B0604020202020204" pitchFamily="34" charset="0"/>
              </a:rPr>
              <a:t>Edit the Instruction </a:t>
            </a:r>
            <a:r>
              <a:rPr lang="en-IN" dirty="0">
                <a:solidFill>
                  <a:srgbClr val="000000"/>
                </a:solidFill>
                <a:latin typeface="Arial" panose="020B0604020202020204" pitchFamily="34" charset="0"/>
              </a:rPr>
              <a:t>M</a:t>
            </a:r>
            <a:r>
              <a:rPr lang="en-IN" sz="1800" b="0" i="0" u="none" strike="noStrike" dirty="0">
                <a:solidFill>
                  <a:srgbClr val="000000"/>
                </a:solidFill>
                <a:effectLst/>
                <a:latin typeface="Arial" panose="020B0604020202020204" pitchFamily="34" charset="0"/>
              </a:rPr>
              <a:t>anual</a:t>
            </a:r>
            <a:endParaRPr lang="en-US" dirty="0"/>
          </a:p>
        </p:txBody>
      </p:sp>
      <p:sp>
        <p:nvSpPr>
          <p:cNvPr id="2" name="TextBox 1">
            <a:extLst>
              <a:ext uri="{FF2B5EF4-FFF2-40B4-BE49-F238E27FC236}">
                <a16:creationId xmlns:a16="http://schemas.microsoft.com/office/drawing/2014/main" id="{5818C6AE-6B0C-331E-2D3B-6A08CF8F5358}"/>
              </a:ext>
            </a:extLst>
          </p:cNvPr>
          <p:cNvSpPr txBox="1"/>
          <p:nvPr/>
        </p:nvSpPr>
        <p:spPr>
          <a:xfrm>
            <a:off x="1455576" y="3032449"/>
            <a:ext cx="6428791" cy="2031325"/>
          </a:xfrm>
          <a:prstGeom prst="rect">
            <a:avLst/>
          </a:prstGeom>
          <a:noFill/>
        </p:spPr>
        <p:txBody>
          <a:bodyPr wrap="square" rtlCol="0">
            <a:spAutoFit/>
          </a:bodyPr>
          <a:lstStyle/>
          <a:p>
            <a:pPr algn="ctr"/>
            <a:r>
              <a:rPr lang="en-US" sz="1800" b="0" i="0" u="none" strike="noStrike" dirty="0">
                <a:solidFill>
                  <a:srgbClr val="000000"/>
                </a:solidFill>
                <a:effectLst/>
                <a:latin typeface="+mj-lt"/>
              </a:rPr>
              <a:t>The administrator will edit the instruction manual based on the feedback received from the users and as the new updates are incorporated into the model. It is a necessary function because the users might face difficulties while using the interface. Thus in order to increase the usability,  editing the instruction manual from the feedback is the necessary and frequent work specific to the administrators.</a:t>
            </a:r>
            <a:endParaRPr lang="en-IN" dirty="0">
              <a:latin typeface="+mj-lt"/>
            </a:endParaRPr>
          </a:p>
        </p:txBody>
      </p:sp>
      <p:sp>
        <p:nvSpPr>
          <p:cNvPr id="4" name="TextBox 3">
            <a:extLst>
              <a:ext uri="{FF2B5EF4-FFF2-40B4-BE49-F238E27FC236}">
                <a16:creationId xmlns:a16="http://schemas.microsoft.com/office/drawing/2014/main" id="{44506B6A-12C2-1807-1DA3-300B28E384B2}"/>
              </a:ext>
            </a:extLst>
          </p:cNvPr>
          <p:cNvSpPr txBox="1"/>
          <p:nvPr/>
        </p:nvSpPr>
        <p:spPr>
          <a:xfrm>
            <a:off x="2627784" y="1241531"/>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extLst>
      <p:ext uri="{BB962C8B-B14F-4D97-AF65-F5344CB8AC3E}">
        <p14:creationId xmlns:p14="http://schemas.microsoft.com/office/powerpoint/2010/main" val="3725072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5016"/>
            <a:ext cx="8143932" cy="923330"/>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a:t>User can change the theme of model by clicking on button in the bottom right corner of screen. When he clicks night, night theme will be displayed, and on clicking day, day theme will be displayed. Default will be day theme.</a:t>
            </a:r>
            <a:endParaRPr lang="en-US"/>
          </a:p>
        </p:txBody>
      </p:sp>
      <p:pic>
        <p:nvPicPr>
          <p:cNvPr id="2" name="Online Media 1" title="2023 02 20 19 46 08">
            <a:hlinkClick r:id="" action="ppaction://media"/>
            <a:extLst>
              <a:ext uri="{FF2B5EF4-FFF2-40B4-BE49-F238E27FC236}">
                <a16:creationId xmlns:a16="http://schemas.microsoft.com/office/drawing/2014/main" id="{EFFC7697-751B-2BFD-B133-83F9111F56BB}"/>
              </a:ext>
            </a:extLst>
          </p:cNvPr>
          <p:cNvPicPr>
            <a:picLocks noRot="1" noChangeAspect="1"/>
          </p:cNvPicPr>
          <p:nvPr>
            <a:videoFile r:link="rId1"/>
          </p:nvPr>
        </p:nvPicPr>
        <p:blipFill>
          <a:blip r:embed="rId4"/>
          <a:stretch>
            <a:fillRect/>
          </a:stretch>
        </p:blipFill>
        <p:spPr>
          <a:xfrm>
            <a:off x="625131" y="555742"/>
            <a:ext cx="7775293" cy="49529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9853" y="3881527"/>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this video :- Change Appearance</a:t>
            </a:r>
          </a:p>
        </p:txBody>
      </p:sp>
      <p:sp>
        <p:nvSpPr>
          <p:cNvPr id="2" name="TextBox 1">
            <a:extLst>
              <a:ext uri="{FF2B5EF4-FFF2-40B4-BE49-F238E27FC236}">
                <a16:creationId xmlns:a16="http://schemas.microsoft.com/office/drawing/2014/main" id="{D6D8BB22-9B5B-D5BA-4152-3D9866EFD3F9}"/>
              </a:ext>
            </a:extLst>
          </p:cNvPr>
          <p:cNvSpPr txBox="1"/>
          <p:nvPr/>
        </p:nvSpPr>
        <p:spPr>
          <a:xfrm>
            <a:off x="2699791" y="2913204"/>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Trivial Function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A05A2-CC4D-F2DA-6D7E-96CD419CE525}"/>
              </a:ext>
            </a:extLst>
          </p:cNvPr>
          <p:cNvSpPr txBox="1"/>
          <p:nvPr/>
        </p:nvSpPr>
        <p:spPr>
          <a:xfrm>
            <a:off x="1954352" y="2620608"/>
            <a:ext cx="48858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THANK YOU</a:t>
            </a:r>
          </a:p>
        </p:txBody>
      </p:sp>
    </p:spTree>
    <p:extLst>
      <p:ext uri="{BB962C8B-B14F-4D97-AF65-F5344CB8AC3E}">
        <p14:creationId xmlns:p14="http://schemas.microsoft.com/office/powerpoint/2010/main" val="98186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183385"/>
            <a:ext cx="7286676" cy="707886"/>
          </a:xfrm>
          <a:prstGeom prst="rect">
            <a:avLst/>
          </a:prstGeom>
          <a:noFill/>
        </p:spPr>
        <p:txBody>
          <a:bodyPr wrap="square" lIns="91440" tIns="45720" rIns="91440" bIns="45720" rtlCol="0" anchor="t">
            <a:spAutoFit/>
          </a:bodyPr>
          <a:lstStyle/>
          <a:p>
            <a:pPr algn="ctr"/>
            <a:r>
              <a:rPr lang="en-IN" sz="4000" b="1" dirty="0">
                <a:solidFill>
                  <a:srgbClr val="002060"/>
                </a:solidFill>
                <a:latin typeface="+mj-lt"/>
              </a:rPr>
              <a:t>User Class: Administrator</a:t>
            </a:r>
            <a:endParaRPr lang="en-US" sz="4000" b="1" dirty="0">
              <a:solidFill>
                <a:srgbClr val="002060"/>
              </a:solidFill>
              <a:latin typeface="+mj-lt"/>
            </a:endParaRPr>
          </a:p>
        </p:txBody>
      </p:sp>
      <p:sp>
        <p:nvSpPr>
          <p:cNvPr id="3" name="TextBox 2"/>
          <p:cNvSpPr txBox="1"/>
          <p:nvPr/>
        </p:nvSpPr>
        <p:spPr>
          <a:xfrm>
            <a:off x="928662" y="2821624"/>
            <a:ext cx="7643866" cy="2862322"/>
          </a:xfrm>
          <a:prstGeom prst="rect">
            <a:avLst/>
          </a:prstGeom>
          <a:noFill/>
        </p:spPr>
        <p:txBody>
          <a:bodyPr wrap="square" lIns="91440" tIns="45720" rIns="91440" bIns="45720" rtlCol="0" anchor="t">
            <a:spAutoFit/>
          </a:bodyPr>
          <a:lstStyle/>
          <a:p>
            <a:pPr algn="ctr"/>
            <a:r>
              <a:rPr lang="en-US" b="0" i="0" u="none" strike="noStrike" dirty="0">
                <a:solidFill>
                  <a:srgbClr val="000000"/>
                </a:solidFill>
                <a:effectLst/>
                <a:latin typeface="+mj-lt"/>
              </a:rPr>
              <a:t>This class of user have the highest privilege among the other classes and the main aim of these users is to keep updating the description based on the feedback given by the users during their tour. So, administrators will keep on exploring the places in the tribal village and watch the feedback available there and based on the feedback they will edit the description of the objects/place. Only Administrators are able to review the whole feedback as it is not available to the other users. So the functions corresponding to viewing feedback and editing description the description is only available for administrators. They can also edit</a:t>
            </a:r>
            <a:r>
              <a:rPr lang="en-US" dirty="0">
                <a:solidFill>
                  <a:srgbClr val="000000"/>
                </a:solidFill>
                <a:latin typeface="+mj-lt"/>
              </a:rPr>
              <a:t> instruction manual as per the need in order to accommodate updates in the software</a:t>
            </a:r>
            <a:r>
              <a:rPr lang="en-US" b="0" i="0" u="none" strike="noStrike" dirty="0">
                <a:solidFill>
                  <a:srgbClr val="000000"/>
                </a:solidFill>
                <a:effectLst/>
                <a:latin typeface="+mj-lt"/>
              </a:rPr>
              <a:t>. It is also an unique class of users.</a:t>
            </a:r>
            <a:r>
              <a:rPr lang="en-IN" dirty="0">
                <a:latin typeface="+mj-lt"/>
              </a:rPr>
              <a:t> </a:t>
            </a:r>
            <a:endParaRPr lang="en-US"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21 February 2023">
            <a:hlinkClick r:id="" action="ppaction://media"/>
            <a:extLst>
              <a:ext uri="{FF2B5EF4-FFF2-40B4-BE49-F238E27FC236}">
                <a16:creationId xmlns:a16="http://schemas.microsoft.com/office/drawing/2014/main" id="{99B54E72-10D6-357D-7CF7-B5DCA0E932DA}"/>
              </a:ext>
            </a:extLst>
          </p:cNvPr>
          <p:cNvPicPr>
            <a:picLocks noRot="1" noChangeAspect="1"/>
          </p:cNvPicPr>
          <p:nvPr>
            <a:videoFile r:link="rId1"/>
          </p:nvPr>
        </p:nvPicPr>
        <p:blipFill>
          <a:blip r:embed="rId3"/>
          <a:stretch>
            <a:fillRect/>
          </a:stretch>
        </p:blipFill>
        <p:spPr>
          <a:xfrm>
            <a:off x="429208" y="681135"/>
            <a:ext cx="8201608" cy="5495730"/>
          </a:xfrm>
          <a:prstGeom prst="rect">
            <a:avLst/>
          </a:prstGeom>
        </p:spPr>
      </p:pic>
    </p:spTree>
    <p:extLst>
      <p:ext uri="{BB962C8B-B14F-4D97-AF65-F5344CB8AC3E}">
        <p14:creationId xmlns:p14="http://schemas.microsoft.com/office/powerpoint/2010/main" val="114862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diagram&#10;&#10;Description automatically generated">
            <a:extLst>
              <a:ext uri="{FF2B5EF4-FFF2-40B4-BE49-F238E27FC236}">
                <a16:creationId xmlns:a16="http://schemas.microsoft.com/office/drawing/2014/main" id="{F45D4621-AD8F-AB8E-FED6-9DA50D6737D7}"/>
              </a:ext>
            </a:extLst>
          </p:cNvPr>
          <p:cNvPicPr>
            <a:picLocks noChangeAspect="1"/>
          </p:cNvPicPr>
          <p:nvPr/>
        </p:nvPicPr>
        <p:blipFill>
          <a:blip r:embed="rId2"/>
          <a:stretch>
            <a:fillRect/>
          </a:stretch>
        </p:blipFill>
        <p:spPr>
          <a:xfrm>
            <a:off x="2369" y="24342"/>
            <a:ext cx="9139262" cy="6780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E6A20D5-A42D-77DC-2BC4-E9E687E9380B}"/>
              </a:ext>
            </a:extLst>
          </p:cNvPr>
          <p:cNvSpPr>
            <a:spLocks noGrp="1"/>
          </p:cNvSpPr>
          <p:nvPr>
            <p:ph sz="half" idx="2"/>
          </p:nvPr>
        </p:nvSpPr>
        <p:spPr>
          <a:solidFill>
            <a:schemeClr val="bg1"/>
          </a:solidFill>
          <a:ln>
            <a:solidFill>
              <a:schemeClr val="bg1"/>
            </a:solidFill>
          </a:ln>
        </p:spPr>
        <p:txBody>
          <a:bodyPr/>
          <a:lstStyle/>
          <a:p>
            <a:pPr marL="0" indent="0">
              <a:buNone/>
            </a:pPr>
            <a:r>
              <a:rPr lang="en-US" dirty="0"/>
              <a:t>	</a:t>
            </a:r>
            <a:endParaRPr lang="en-IN" dirty="0"/>
          </a:p>
        </p:txBody>
      </p:sp>
      <p:sp>
        <p:nvSpPr>
          <p:cNvPr id="22" name="TextBox 21">
            <a:extLst>
              <a:ext uri="{FF2B5EF4-FFF2-40B4-BE49-F238E27FC236}">
                <a16:creationId xmlns:a16="http://schemas.microsoft.com/office/drawing/2014/main" id="{B52756BA-4EA1-085D-A4C7-468B8C8B6B11}"/>
              </a:ext>
            </a:extLst>
          </p:cNvPr>
          <p:cNvSpPr txBox="1"/>
          <p:nvPr/>
        </p:nvSpPr>
        <p:spPr>
          <a:xfrm>
            <a:off x="745306" y="1052736"/>
            <a:ext cx="7500990" cy="3724096"/>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Non trivial/Frequent  functions for administrator class :-</a:t>
            </a:r>
          </a:p>
          <a:p>
            <a:pPr algn="ctr"/>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View Feedback</a:t>
            </a:r>
          </a:p>
          <a:p>
            <a:pPr>
              <a:buFont typeface="Arial" pitchFamily="34" charset="0"/>
              <a:buChar char="•"/>
            </a:pPr>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Edit Description</a:t>
            </a:r>
            <a:endParaRPr lang="en-IN" dirty="0"/>
          </a:p>
          <a:p>
            <a:endParaRPr lang="en-IN" dirty="0"/>
          </a:p>
          <a:p>
            <a:pPr>
              <a:buFont typeface="Arial" pitchFamily="34" charset="0"/>
              <a:buChar char="•"/>
            </a:pPr>
            <a:r>
              <a:rPr lang="en-IN" dirty="0"/>
              <a:t>    </a:t>
            </a:r>
            <a:r>
              <a:rPr lang="en-IN" sz="1800" b="0" i="0" u="none" strike="noStrike" dirty="0">
                <a:solidFill>
                  <a:srgbClr val="000000"/>
                </a:solidFill>
                <a:effectLst/>
                <a:latin typeface="Arial" panose="020B0604020202020204" pitchFamily="34" charset="0"/>
              </a:rPr>
              <a:t>Teleportation</a:t>
            </a:r>
          </a:p>
          <a:p>
            <a:pPr>
              <a:buFont typeface="Arial" pitchFamily="34" charset="0"/>
              <a:buChar char="•"/>
            </a:pPr>
            <a:endParaRPr lang="en-IN" dirty="0">
              <a:solidFill>
                <a:srgbClr val="000000"/>
              </a:solidFill>
              <a:latin typeface="Arial" panose="020B0604020202020204" pitchFamily="34" charset="0"/>
            </a:endParaRPr>
          </a:p>
          <a:p>
            <a:pPr>
              <a:buFont typeface="Arial" pitchFamily="34" charset="0"/>
              <a:buChar char="•"/>
            </a:pPr>
            <a:r>
              <a:rPr lang="en-IN" dirty="0">
                <a:solidFill>
                  <a:srgbClr val="000000"/>
                </a:solidFill>
                <a:latin typeface="Arial" panose="020B0604020202020204" pitchFamily="34" charset="0"/>
              </a:rPr>
              <a:t>    Edit Instruction Manual</a:t>
            </a:r>
          </a:p>
          <a:p>
            <a:endParaRPr lang="en-IN"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 These functions are written in bold letters in the functional hierarchy. A vertical prototype is made for these functions which implicitly covers the horizonal prototype.</a:t>
            </a:r>
            <a:endParaRPr lang="en-US" dirty="0"/>
          </a:p>
        </p:txBody>
      </p:sp>
      <p:sp>
        <p:nvSpPr>
          <p:cNvPr id="24" name="TextBox 23">
            <a:extLst>
              <a:ext uri="{FF2B5EF4-FFF2-40B4-BE49-F238E27FC236}">
                <a16:creationId xmlns:a16="http://schemas.microsoft.com/office/drawing/2014/main" id="{F287FC6E-E948-5999-0182-A8B55E03A8C2}"/>
              </a:ext>
            </a:extLst>
          </p:cNvPr>
          <p:cNvSpPr txBox="1"/>
          <p:nvPr/>
        </p:nvSpPr>
        <p:spPr>
          <a:xfrm>
            <a:off x="745306" y="5167127"/>
            <a:ext cx="7500990" cy="145680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2000" b="1" dirty="0">
                <a:solidFill>
                  <a:schemeClr val="tx1">
                    <a:lumMod val="95000"/>
                    <a:lumOff val="5000"/>
                  </a:schemeClr>
                </a:solidFill>
                <a:latin typeface="+mj-lt"/>
              </a:rPr>
              <a:t>Trivial/Non-frequent functions for administrator class :-</a:t>
            </a:r>
          </a:p>
          <a:p>
            <a:pPr algn="ctr"/>
            <a:endParaRPr lang="en-IN" dirty="0"/>
          </a:p>
          <a:p>
            <a:pPr>
              <a:lnSpc>
                <a:spcPct val="150000"/>
              </a:lnSpc>
              <a:buFont typeface="Arial" pitchFamily="34" charset="0"/>
              <a:buChar char="•"/>
            </a:pPr>
            <a:r>
              <a:rPr lang="en-IN" dirty="0"/>
              <a:t>     </a:t>
            </a:r>
            <a:r>
              <a:rPr lang="en-IN" dirty="0">
                <a:solidFill>
                  <a:srgbClr val="000000"/>
                </a:solidFill>
                <a:latin typeface="Arial" panose="020B0604020202020204" pitchFamily="34" charset="0"/>
              </a:rPr>
              <a:t>Locomotion</a:t>
            </a:r>
          </a:p>
          <a:p>
            <a:pPr>
              <a:lnSpc>
                <a:spcPct val="150000"/>
              </a:lnSpc>
              <a:buFont typeface="Arial" pitchFamily="34" charset="0"/>
              <a:buChar char="•"/>
            </a:pPr>
            <a:r>
              <a:rPr lang="en-IN" sz="1800" b="0" i="0" u="none" strike="noStrike" dirty="0">
                <a:solidFill>
                  <a:srgbClr val="000000"/>
                </a:solidFill>
                <a:effectLst/>
                <a:latin typeface="Arial" panose="020B0604020202020204" pitchFamily="34" charset="0"/>
              </a:rPr>
              <a:t>    </a:t>
            </a:r>
            <a:r>
              <a:rPr lang="en-IN" dirty="0">
                <a:solidFill>
                  <a:srgbClr val="000000"/>
                </a:solidFill>
                <a:latin typeface="Arial" panose="020B0604020202020204" pitchFamily="34" charset="0"/>
              </a:rPr>
              <a:t> Mini-map</a:t>
            </a:r>
            <a:endParaRPr lang="en-IN"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8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6481229" cy="461665"/>
          </a:xfrm>
          <a:prstGeom prst="rect">
            <a:avLst/>
          </a:prstGeom>
          <a:noFill/>
        </p:spPr>
        <p:txBody>
          <a:bodyPr wrap="square" lIns="91440" tIns="45720" rIns="91440" bIns="45720" rtlCol="0" anchor="t">
            <a:spAutoFit/>
          </a:bodyPr>
          <a:lstStyle/>
          <a:p>
            <a:r>
              <a:rPr lang="en-IN" sz="2400" b="1" dirty="0">
                <a:solidFill>
                  <a:srgbClr val="6C0000"/>
                </a:solidFill>
              </a:rPr>
              <a:t>Flow Chart For Administrator Prototype</a:t>
            </a:r>
          </a:p>
        </p:txBody>
      </p:sp>
      <p:sp>
        <p:nvSpPr>
          <p:cNvPr id="3" name="TextBox 2"/>
          <p:cNvSpPr txBox="1"/>
          <p:nvPr/>
        </p:nvSpPr>
        <p:spPr>
          <a:xfrm>
            <a:off x="357158" y="1425347"/>
            <a:ext cx="2071702" cy="646331"/>
          </a:xfrm>
          <a:prstGeom prst="rect">
            <a:avLst/>
          </a:prstGeom>
          <a:noFill/>
        </p:spPr>
        <p:txBody>
          <a:bodyPr wrap="square" rtlCol="0">
            <a:spAutoFit/>
          </a:bodyPr>
          <a:lstStyle/>
          <a:p>
            <a:pPr algn="ctr"/>
            <a:r>
              <a:rPr lang="en-IN"/>
              <a:t>Users locomotion is shown</a:t>
            </a:r>
            <a:endParaRPr lang="en-US"/>
          </a:p>
        </p:txBody>
      </p:sp>
      <p:sp>
        <p:nvSpPr>
          <p:cNvPr id="5" name="Oval 4"/>
          <p:cNvSpPr/>
          <p:nvPr/>
        </p:nvSpPr>
        <p:spPr>
          <a:xfrm>
            <a:off x="71406" y="100010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16200000" flipH="1">
            <a:off x="785786" y="2786058"/>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9" name="Oval 8"/>
          <p:cNvSpPr/>
          <p:nvPr/>
        </p:nvSpPr>
        <p:spPr>
          <a:xfrm>
            <a:off x="3428992" y="5429264"/>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solidFill>
                  <a:schemeClr val="tx1"/>
                </a:solidFill>
              </a:rPr>
              <a:t>Images can be viewed by going near.</a:t>
            </a:r>
          </a:p>
        </p:txBody>
      </p:sp>
      <p:cxnSp>
        <p:nvCxnSpPr>
          <p:cNvPr id="10" name="Straight Arrow Connector 9"/>
          <p:cNvCxnSpPr/>
          <p:nvPr/>
        </p:nvCxnSpPr>
        <p:spPr>
          <a:xfrm rot="5400000">
            <a:off x="821506" y="4964917"/>
            <a:ext cx="785819" cy="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1" name="Oval 10"/>
          <p:cNvSpPr/>
          <p:nvPr/>
        </p:nvSpPr>
        <p:spPr>
          <a:xfrm>
            <a:off x="71406" y="535782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tx1"/>
                </a:solidFill>
              </a:rPr>
              <a:t>Reverting to previous location using symbol on screen</a:t>
            </a:r>
            <a:endParaRPr lang="en-US" sz="1600">
              <a:solidFill>
                <a:schemeClr val="tx1"/>
              </a:solidFill>
            </a:endParaRPr>
          </a:p>
        </p:txBody>
      </p:sp>
      <p:cxnSp>
        <p:nvCxnSpPr>
          <p:cNvPr id="12" name="Straight Arrow Connector 11"/>
          <p:cNvCxnSpPr/>
          <p:nvPr/>
        </p:nvCxnSpPr>
        <p:spPr>
          <a:xfrm>
            <a:off x="2428860" y="6070618"/>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3428992" y="3143248"/>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solidFill>
                  <a:schemeClr val="tx1"/>
                </a:solidFill>
              </a:rPr>
              <a:t>Day and night theme could be applied.</a:t>
            </a:r>
          </a:p>
        </p:txBody>
      </p:sp>
      <p:cxnSp>
        <p:nvCxnSpPr>
          <p:cNvPr id="21" name="Straight Arrow Connector 20"/>
          <p:cNvCxnSpPr/>
          <p:nvPr/>
        </p:nvCxnSpPr>
        <p:spPr>
          <a:xfrm rot="5400000" flipH="1" flipV="1">
            <a:off x="4106859" y="4964123"/>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flipH="1" flipV="1">
            <a:off x="4108447" y="2678107"/>
            <a:ext cx="928694"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3357554" y="857232"/>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solidFill>
                  <a:schemeClr val="tx1"/>
                </a:solidFill>
              </a:rPr>
              <a:t>Description can be changed using map.</a:t>
            </a:r>
          </a:p>
        </p:txBody>
      </p:sp>
      <p:cxnSp>
        <p:nvCxnSpPr>
          <p:cNvPr id="26" name="Straight Arrow Connector 25"/>
          <p:cNvCxnSpPr/>
          <p:nvPr/>
        </p:nvCxnSpPr>
        <p:spPr>
          <a:xfrm>
            <a:off x="5715008" y="1571612"/>
            <a:ext cx="1000132"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6715140" y="928670"/>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solidFill>
                  <a:schemeClr val="tx1"/>
                </a:solidFill>
              </a:rPr>
              <a:t>Feedback and Ratings of users can be viewed.</a:t>
            </a:r>
          </a:p>
        </p:txBody>
      </p:sp>
      <p:cxnSp>
        <p:nvCxnSpPr>
          <p:cNvPr id="28" name="Straight Arrow Connector 27"/>
          <p:cNvCxnSpPr/>
          <p:nvPr/>
        </p:nvCxnSpPr>
        <p:spPr>
          <a:xfrm rot="16200000" flipH="1">
            <a:off x="7429520" y="2714621"/>
            <a:ext cx="857258" cy="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29" name="Oval 28"/>
          <p:cNvSpPr/>
          <p:nvPr/>
        </p:nvSpPr>
        <p:spPr>
          <a:xfrm>
            <a:off x="71406"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Teleportation by clicking on mini-map</a:t>
            </a:r>
            <a:endParaRPr lang="en-US" dirty="0">
              <a:solidFill>
                <a:schemeClr val="tx1"/>
              </a:solidFill>
            </a:endParaRPr>
          </a:p>
        </p:txBody>
      </p:sp>
      <p:sp>
        <p:nvSpPr>
          <p:cNvPr id="31" name="Oval 30"/>
          <p:cNvSpPr/>
          <p:nvPr/>
        </p:nvSpPr>
        <p:spPr>
          <a:xfrm>
            <a:off x="6715140" y="3214686"/>
            <a:ext cx="2357454" cy="13573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solidFill>
                  <a:schemeClr val="tx1"/>
                </a:solidFill>
              </a:rPr>
              <a:t>Instruction manual can be updated.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5286388"/>
            <a:ext cx="8143932" cy="1200329"/>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IN" dirty="0"/>
              <a:t>In this user is first locomoting using (00:12 sec). After this teleportation is shown by right clicking on mini-map and user gets directed to that respective location (00:20 sec). At last using the reverse icon in </a:t>
            </a:r>
            <a:r>
              <a:rPr lang="en-IN" dirty="0" err="1"/>
              <a:t>center</a:t>
            </a:r>
            <a:r>
              <a:rPr lang="en-IN" dirty="0"/>
              <a:t> right, user gets back to its previous location (00:22 sec)</a:t>
            </a:r>
            <a:endParaRPr lang="en-US" dirty="0"/>
          </a:p>
        </p:txBody>
      </p:sp>
      <p:pic>
        <p:nvPicPr>
          <p:cNvPr id="2" name="Online Media 1" title="2023 02 20 19 33 35">
            <a:hlinkClick r:id="" action="ppaction://media"/>
            <a:extLst>
              <a:ext uri="{FF2B5EF4-FFF2-40B4-BE49-F238E27FC236}">
                <a16:creationId xmlns:a16="http://schemas.microsoft.com/office/drawing/2014/main" id="{7F789732-D0C7-970D-AA07-84FB10A9BAB4}"/>
              </a:ext>
            </a:extLst>
          </p:cNvPr>
          <p:cNvPicPr>
            <a:picLocks noRot="1" noChangeAspect="1"/>
          </p:cNvPicPr>
          <p:nvPr>
            <a:videoFile r:link="rId1"/>
          </p:nvPr>
        </p:nvPicPr>
        <p:blipFill>
          <a:blip r:embed="rId4"/>
          <a:stretch>
            <a:fillRect/>
          </a:stretch>
        </p:blipFill>
        <p:spPr>
          <a:xfrm>
            <a:off x="506685" y="472829"/>
            <a:ext cx="7798983" cy="45502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5348" y="2204997"/>
            <a:ext cx="8143932"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Feature demonstrated in this video :- Teleportation</a:t>
            </a:r>
          </a:p>
        </p:txBody>
      </p:sp>
      <p:sp>
        <p:nvSpPr>
          <p:cNvPr id="2" name="TextBox 1">
            <a:extLst>
              <a:ext uri="{FF2B5EF4-FFF2-40B4-BE49-F238E27FC236}">
                <a16:creationId xmlns:a16="http://schemas.microsoft.com/office/drawing/2014/main" id="{6054606C-D3AD-C354-C343-8B95536832C9}"/>
              </a:ext>
            </a:extLst>
          </p:cNvPr>
          <p:cNvSpPr txBox="1"/>
          <p:nvPr/>
        </p:nvSpPr>
        <p:spPr>
          <a:xfrm>
            <a:off x="1418253" y="3097764"/>
            <a:ext cx="6372808" cy="2031325"/>
          </a:xfrm>
          <a:prstGeom prst="rect">
            <a:avLst/>
          </a:prstGeom>
          <a:noFill/>
        </p:spPr>
        <p:txBody>
          <a:bodyPr wrap="square" rtlCol="0">
            <a:spAutoFit/>
          </a:bodyPr>
          <a:lstStyle/>
          <a:p>
            <a:pPr algn="ctr"/>
            <a:r>
              <a:rPr lang="en-US" sz="1800" b="0" i="0" u="none" strike="noStrike" dirty="0">
                <a:solidFill>
                  <a:srgbClr val="000000"/>
                </a:solidFill>
                <a:effectLst/>
                <a:latin typeface="+mj-lt"/>
              </a:rPr>
              <a:t>This is the basic necessary function available to all types of users like tourists, researchers and administrators. Every user class  requires teleportation, so that they can visit the places on the map easily. Thus it is also used by the administrator to reach the location of interest in order to change description, immediately. It is not a specific function for the administrator but he uses it frequently throughout using the application.</a:t>
            </a:r>
            <a:endParaRPr lang="en-IN" dirty="0">
              <a:latin typeface="+mj-lt"/>
            </a:endParaRPr>
          </a:p>
        </p:txBody>
      </p:sp>
      <p:sp>
        <p:nvSpPr>
          <p:cNvPr id="4" name="TextBox 3">
            <a:extLst>
              <a:ext uri="{FF2B5EF4-FFF2-40B4-BE49-F238E27FC236}">
                <a16:creationId xmlns:a16="http://schemas.microsoft.com/office/drawing/2014/main" id="{6597B11A-D912-11A1-4CE5-5502F8A9BD64}"/>
              </a:ext>
            </a:extLst>
          </p:cNvPr>
          <p:cNvSpPr txBox="1"/>
          <p:nvPr/>
        </p:nvSpPr>
        <p:spPr>
          <a:xfrm>
            <a:off x="2609123" y="1312230"/>
            <a:ext cx="3744417" cy="369332"/>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 </a:t>
            </a:r>
            <a:r>
              <a:rPr lang="en-US" b="1" u="sng" dirty="0"/>
              <a:t>Non-Trivial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30" y="5517232"/>
            <a:ext cx="8143932" cy="646331"/>
          </a:xfrm>
          <a:prstGeom prst="rect">
            <a:avLst/>
          </a:prstGeom>
          <a:solidFill>
            <a:schemeClr val="accent3">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US" dirty="0"/>
              <a:t>Admin can look at the feedback and ratings given by users by hovering over the location in map. Also he/she can change the description provided there.</a:t>
            </a:r>
          </a:p>
        </p:txBody>
      </p:sp>
      <p:pic>
        <p:nvPicPr>
          <p:cNvPr id="3" name="Online Media 2" title="viewfeedback changeDesc">
            <a:hlinkClick r:id="" action="ppaction://media"/>
            <a:extLst>
              <a:ext uri="{FF2B5EF4-FFF2-40B4-BE49-F238E27FC236}">
                <a16:creationId xmlns:a16="http://schemas.microsoft.com/office/drawing/2014/main" id="{46ACB30F-CD6B-15E2-A019-99D8DBA14C09}"/>
              </a:ext>
            </a:extLst>
          </p:cNvPr>
          <p:cNvPicPr>
            <a:picLocks noRot="1" noChangeAspect="1"/>
          </p:cNvPicPr>
          <p:nvPr>
            <a:videoFile r:link="rId1"/>
          </p:nvPr>
        </p:nvPicPr>
        <p:blipFill>
          <a:blip r:embed="rId4"/>
          <a:stretch>
            <a:fillRect/>
          </a:stretch>
        </p:blipFill>
        <p:spPr>
          <a:xfrm>
            <a:off x="696198" y="413607"/>
            <a:ext cx="7668692" cy="4870020"/>
          </a:xfrm>
          <a:prstGeom prst="rect">
            <a:avLst/>
          </a:prstGeom>
        </p:spPr>
      </p:pic>
    </p:spTree>
    <p:extLst>
      <p:ext uri="{BB962C8B-B14F-4D97-AF65-F5344CB8AC3E}">
        <p14:creationId xmlns:p14="http://schemas.microsoft.com/office/powerpoint/2010/main" val="2006987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809</Words>
  <Application>Microsoft Office PowerPoint</Application>
  <PresentationFormat>On-screen Show (4:3)</PresentationFormat>
  <Paragraphs>54</Paragraphs>
  <Slides>17</Slides>
  <Notes>5</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Constantia</vt:lpstr>
      <vt:lpstr>Wingdings 2</vt:lpstr>
      <vt:lpstr>Flow</vt:lpstr>
      <vt:lpstr>Prototype for Administrator User-Class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Yash Agarwal</cp:lastModifiedBy>
  <cp:revision>84</cp:revision>
  <dcterms:created xsi:type="dcterms:W3CDTF">2023-02-20T18:39:32Z</dcterms:created>
  <dcterms:modified xsi:type="dcterms:W3CDTF">2023-02-21T16:09:52Z</dcterms:modified>
</cp:coreProperties>
</file>