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9" r:id="rId2"/>
    <p:sldId id="265" r:id="rId3"/>
    <p:sldId id="280" r:id="rId4"/>
    <p:sldId id="261" r:id="rId5"/>
    <p:sldId id="278" r:id="rId6"/>
    <p:sldId id="257" r:id="rId7"/>
    <p:sldId id="258" r:id="rId8"/>
    <p:sldId id="260" r:id="rId9"/>
    <p:sldId id="272" r:id="rId10"/>
    <p:sldId id="273" r:id="rId11"/>
    <p:sldId id="274" r:id="rId12"/>
    <p:sldId id="275" r:id="rId13"/>
    <p:sldId id="277" r:id="rId14"/>
    <p:sldId id="266" r:id="rId15"/>
    <p:sldId id="267" r:id="rId16"/>
    <p:sldId id="268" r:id="rId17"/>
    <p:sldId id="269" r:id="rId18"/>
    <p:sldId id="270" r:id="rId19"/>
    <p:sldId id="271"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7DC4E-6F1B-4359-9B86-CCF080AA69B7}" type="datetimeFigureOut">
              <a:rPr lang="en-US" smtClean="0"/>
              <a:pPr/>
              <a:t>2/21/2023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08FE9A-DD20-4A90-9D8C-20065E2C08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9</a:t>
            </a:fld>
            <a:endParaRPr lang="en-US"/>
          </a:p>
        </p:txBody>
      </p:sp>
    </p:spTree>
    <p:extLst>
      <p:ext uri="{BB962C8B-B14F-4D97-AF65-F5344CB8AC3E}">
        <p14:creationId xmlns:p14="http://schemas.microsoft.com/office/powerpoint/2010/main" val="3898276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11</a:t>
            </a:fld>
            <a:endParaRPr lang="en-US"/>
          </a:p>
        </p:txBody>
      </p:sp>
    </p:spTree>
    <p:extLst>
      <p:ext uri="{BB962C8B-B14F-4D97-AF65-F5344CB8AC3E}">
        <p14:creationId xmlns:p14="http://schemas.microsoft.com/office/powerpoint/2010/main" val="2231899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18</a:t>
            </a:fld>
            <a:endParaRPr lang="en-US"/>
          </a:p>
        </p:txBody>
      </p:sp>
    </p:spTree>
    <p:extLst>
      <p:ext uri="{BB962C8B-B14F-4D97-AF65-F5344CB8AC3E}">
        <p14:creationId xmlns:p14="http://schemas.microsoft.com/office/powerpoint/2010/main" val="90758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F34C4F6-10D2-4F36-B225-CD93E4446D46}" type="datetimeFigureOut">
              <a:rPr lang="en-US" smtClean="0"/>
              <a:pPr/>
              <a:t>2/21/2023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8BB323D-956A-417B-BF18-143BC554E5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34C4F6-10D2-4F36-B225-CD93E4446D46}"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34C4F6-10D2-4F36-B225-CD93E4446D46}"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34C4F6-10D2-4F36-B225-CD93E4446D46}"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F34C4F6-10D2-4F36-B225-CD93E4446D46}"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323D-956A-417B-BF18-143BC554E5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34C4F6-10D2-4F36-B225-CD93E4446D46}"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F34C4F6-10D2-4F36-B225-CD93E4446D46}" type="datetimeFigureOut">
              <a:rPr lang="en-US" smtClean="0"/>
              <a:pPr/>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F34C4F6-10D2-4F36-B225-CD93E4446D46}" type="datetimeFigureOut">
              <a:rPr lang="en-US" smtClean="0"/>
              <a:pPr/>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4C4F6-10D2-4F36-B225-CD93E4446D46}" type="datetimeFigureOut">
              <a:rPr lang="en-US" smtClean="0"/>
              <a:pPr/>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34C4F6-10D2-4F36-B225-CD93E4446D46}"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F34C4F6-10D2-4F36-B225-CD93E4446D46}"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8BB323D-956A-417B-BF18-143BC554E5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34C4F6-10D2-4F36-B225-CD93E4446D46}" type="datetimeFigureOut">
              <a:rPr lang="en-US" smtClean="0"/>
              <a:pPr/>
              <a:t>2/21/2023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BB323D-956A-417B-BF18-143BC554E5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ideo" Target="https://www.youtube.com/embed/YTBXkp-hcl8?feature=oembed" TargetMode="Externa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ideo" Target="https://www.youtube.com/embed/_MRw4K1F4rE?feature=oembed"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ideo" Target="https://www.youtube.com/embed/T0e45-3X6Xc?feature=oembed" TargetMode="Externa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ideo" Target="https://www.youtube.com/embed/4Is-NdwFqnk?feature=oembed" TargetMode="Externa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Q8M1OzscUgE?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ideo" Target="https://www.youtube.com/embed/Z3jDxOuh9g0?feature=oembed" TargetMode="Externa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ideo" Target="https://www.youtube.com/embed/U7_Bj7Jotik?feature=oembed" TargetMode="Externa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FC8F-F717-204B-7A44-D4C2A65F30C6}"/>
              </a:ext>
            </a:extLst>
          </p:cNvPr>
          <p:cNvSpPr>
            <a:spLocks noGrp="1"/>
          </p:cNvSpPr>
          <p:nvPr>
            <p:ph type="title"/>
          </p:nvPr>
        </p:nvSpPr>
        <p:spPr>
          <a:xfrm>
            <a:off x="611560" y="2857500"/>
            <a:ext cx="8229600" cy="1143000"/>
          </a:xfrm>
        </p:spPr>
        <p:txBody>
          <a:bodyPr>
            <a:normAutofit/>
          </a:bodyPr>
          <a:lstStyle/>
          <a:p>
            <a:pPr algn="ctr"/>
            <a:r>
              <a:rPr lang="en-US" sz="4000" b="1" dirty="0">
                <a:solidFill>
                  <a:schemeClr val="accent1">
                    <a:lumMod val="50000"/>
                  </a:schemeClr>
                </a:solidFill>
              </a:rPr>
              <a:t>Prototype for Researcher User-Classes</a:t>
            </a:r>
            <a:endParaRPr lang="en-IN" sz="4000" b="1" dirty="0">
              <a:solidFill>
                <a:schemeClr val="accent1">
                  <a:lumMod val="50000"/>
                </a:schemeClr>
              </a:solidFill>
            </a:endParaRPr>
          </a:p>
        </p:txBody>
      </p:sp>
    </p:spTree>
    <p:extLst>
      <p:ext uri="{BB962C8B-B14F-4D97-AF65-F5344CB8AC3E}">
        <p14:creationId xmlns:p14="http://schemas.microsoft.com/office/powerpoint/2010/main" val="8656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2132856"/>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above video :- Research (Examine an object) </a:t>
            </a:r>
          </a:p>
        </p:txBody>
      </p:sp>
      <p:sp>
        <p:nvSpPr>
          <p:cNvPr id="2" name="TextBox 1">
            <a:extLst>
              <a:ext uri="{FF2B5EF4-FFF2-40B4-BE49-F238E27FC236}">
                <a16:creationId xmlns:a16="http://schemas.microsoft.com/office/drawing/2014/main" id="{33E06A2D-09F0-FF5D-38C3-DFAAFBECB02E}"/>
              </a:ext>
            </a:extLst>
          </p:cNvPr>
          <p:cNvSpPr txBox="1"/>
          <p:nvPr/>
        </p:nvSpPr>
        <p:spPr>
          <a:xfrm>
            <a:off x="1403648" y="3284984"/>
            <a:ext cx="6264696" cy="1754326"/>
          </a:xfrm>
          <a:prstGeom prst="rect">
            <a:avLst/>
          </a:prstGeom>
          <a:noFill/>
        </p:spPr>
        <p:txBody>
          <a:bodyPr wrap="square" rtlCol="0">
            <a:spAutoFit/>
          </a:bodyPr>
          <a:lstStyle/>
          <a:p>
            <a:pPr algn="ctr"/>
            <a:r>
              <a:rPr lang="en-US" sz="1800" b="0" i="0" u="none" strike="noStrike" dirty="0">
                <a:solidFill>
                  <a:srgbClr val="000000"/>
                </a:solidFill>
                <a:effectLst/>
                <a:latin typeface="+mj-lt"/>
              </a:rPr>
              <a:t>It is one of the most frequently used functions of a researcher because the main purpose of the researcher is to explore a place in depth and research on the flora and fauna of that place. So wherever he goes he always tries to research the ecosystem of the place by using this function. This function is only available to the researcher user group. </a:t>
            </a:r>
            <a:endParaRPr lang="en-IN" dirty="0">
              <a:latin typeface="+mj-lt"/>
            </a:endParaRPr>
          </a:p>
        </p:txBody>
      </p:sp>
      <p:sp>
        <p:nvSpPr>
          <p:cNvPr id="4" name="TextBox 3">
            <a:extLst>
              <a:ext uri="{FF2B5EF4-FFF2-40B4-BE49-F238E27FC236}">
                <a16:creationId xmlns:a16="http://schemas.microsoft.com/office/drawing/2014/main" id="{7DD1B542-FEDF-BD25-21F1-F18646D07350}"/>
              </a:ext>
            </a:extLst>
          </p:cNvPr>
          <p:cNvSpPr txBox="1"/>
          <p:nvPr/>
        </p:nvSpPr>
        <p:spPr>
          <a:xfrm>
            <a:off x="2627784" y="1140388"/>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Non-Trivial Function</a:t>
            </a:r>
          </a:p>
        </p:txBody>
      </p:sp>
    </p:spTree>
    <p:extLst>
      <p:ext uri="{BB962C8B-B14F-4D97-AF65-F5344CB8AC3E}">
        <p14:creationId xmlns:p14="http://schemas.microsoft.com/office/powerpoint/2010/main" val="192894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030" y="5517232"/>
            <a:ext cx="8143932" cy="923330"/>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Researcher can take a closer look at the species or any object of interest by zooming in and can also add notes regarding that object there by left clicking on the object.</a:t>
            </a:r>
          </a:p>
        </p:txBody>
      </p:sp>
      <p:pic>
        <p:nvPicPr>
          <p:cNvPr id="2" name="Online Media 1" title="2023 02 21 00 54 41">
            <a:hlinkClick r:id="" action="ppaction://media"/>
            <a:extLst>
              <a:ext uri="{FF2B5EF4-FFF2-40B4-BE49-F238E27FC236}">
                <a16:creationId xmlns:a16="http://schemas.microsoft.com/office/drawing/2014/main" id="{674FB054-7197-17D7-39B0-1114AAC62C69}"/>
              </a:ext>
            </a:extLst>
          </p:cNvPr>
          <p:cNvPicPr>
            <a:picLocks noRot="1" noChangeAspect="1"/>
          </p:cNvPicPr>
          <p:nvPr>
            <a:videoFile r:link="rId1"/>
          </p:nvPr>
        </p:nvPicPr>
        <p:blipFill>
          <a:blip r:embed="rId4"/>
          <a:stretch>
            <a:fillRect/>
          </a:stretch>
        </p:blipFill>
        <p:spPr>
          <a:xfrm>
            <a:off x="611560" y="332656"/>
            <a:ext cx="7848872" cy="5040560"/>
          </a:xfrm>
          <a:prstGeom prst="roundRect">
            <a:avLst>
              <a:gd name="adj" fmla="val 5439"/>
            </a:avLst>
          </a:prstGeom>
          <a:ln>
            <a:noFill/>
          </a:ln>
          <a:effectLst>
            <a:innerShdw blurRad="114300" dist="50800">
              <a:srgbClr val="000000">
                <a:alpha val="0"/>
              </a:srgbClr>
            </a:innerShdw>
          </a:effectLst>
        </p:spPr>
      </p:pic>
    </p:spTree>
    <p:extLst>
      <p:ext uri="{BB962C8B-B14F-4D97-AF65-F5344CB8AC3E}">
        <p14:creationId xmlns:p14="http://schemas.microsoft.com/office/powerpoint/2010/main" val="12083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026" y="2100028"/>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Features demonstrated in above video :- Magnify Objects </a:t>
            </a:r>
          </a:p>
        </p:txBody>
      </p:sp>
      <p:sp>
        <p:nvSpPr>
          <p:cNvPr id="2" name="TextBox 1">
            <a:extLst>
              <a:ext uri="{FF2B5EF4-FFF2-40B4-BE49-F238E27FC236}">
                <a16:creationId xmlns:a16="http://schemas.microsoft.com/office/drawing/2014/main" id="{DC65C08E-4937-8D4E-E714-E5EA787FADFD}"/>
              </a:ext>
            </a:extLst>
          </p:cNvPr>
          <p:cNvSpPr txBox="1"/>
          <p:nvPr/>
        </p:nvSpPr>
        <p:spPr>
          <a:xfrm>
            <a:off x="1403648" y="3284984"/>
            <a:ext cx="5976664" cy="2031325"/>
          </a:xfrm>
          <a:prstGeom prst="rect">
            <a:avLst/>
          </a:prstGeom>
          <a:noFill/>
        </p:spPr>
        <p:txBody>
          <a:bodyPr wrap="square" rtlCol="0">
            <a:spAutoFit/>
          </a:bodyPr>
          <a:lstStyle/>
          <a:p>
            <a:pPr algn="ctr"/>
            <a:r>
              <a:rPr lang="en-US" sz="1800" b="0" i="0" u="none" strike="noStrike" dirty="0">
                <a:solidFill>
                  <a:srgbClr val="000000"/>
                </a:solidFill>
                <a:effectLst/>
                <a:latin typeface="+mj-lt"/>
                <a:cs typeface="Arial" panose="020B0604020202020204" pitchFamily="34" charset="0"/>
              </a:rPr>
              <a:t>While exploring or researching about the objects in a place, the researcher always needs to magnify or demagnify the objects/things to know about it in detail and to do more research on it. It is also frequently used by the researcher as it compliments the researching phase by providing additional details about the objects such as flora and fauna. This function is also only available to the researcher user group.</a:t>
            </a:r>
            <a:endParaRPr lang="en-IN" dirty="0">
              <a:latin typeface="+mj-lt"/>
              <a:cs typeface="Arial" panose="020B0604020202020204" pitchFamily="34" charset="0"/>
            </a:endParaRPr>
          </a:p>
        </p:txBody>
      </p:sp>
      <p:sp>
        <p:nvSpPr>
          <p:cNvPr id="4" name="TextBox 3">
            <a:extLst>
              <a:ext uri="{FF2B5EF4-FFF2-40B4-BE49-F238E27FC236}">
                <a16:creationId xmlns:a16="http://schemas.microsoft.com/office/drawing/2014/main" id="{A11F36CC-7367-C23D-3F7D-9463001BAF8D}"/>
              </a:ext>
            </a:extLst>
          </p:cNvPr>
          <p:cNvSpPr txBox="1"/>
          <p:nvPr/>
        </p:nvSpPr>
        <p:spPr>
          <a:xfrm>
            <a:off x="2627784" y="1140388"/>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Non-Trivial Function</a:t>
            </a:r>
          </a:p>
        </p:txBody>
      </p:sp>
    </p:spTree>
    <p:extLst>
      <p:ext uri="{BB962C8B-B14F-4D97-AF65-F5344CB8AC3E}">
        <p14:creationId xmlns:p14="http://schemas.microsoft.com/office/powerpoint/2010/main" val="48393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132856"/>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Features demonstrated in above video :- Maintain Notes</a:t>
            </a:r>
          </a:p>
        </p:txBody>
      </p:sp>
      <p:sp>
        <p:nvSpPr>
          <p:cNvPr id="2" name="TextBox 1">
            <a:extLst>
              <a:ext uri="{FF2B5EF4-FFF2-40B4-BE49-F238E27FC236}">
                <a16:creationId xmlns:a16="http://schemas.microsoft.com/office/drawing/2014/main" id="{33E06A2D-09F0-FF5D-38C3-DFAAFBECB02E}"/>
              </a:ext>
            </a:extLst>
          </p:cNvPr>
          <p:cNvSpPr txBox="1"/>
          <p:nvPr/>
        </p:nvSpPr>
        <p:spPr>
          <a:xfrm>
            <a:off x="1475656" y="3284984"/>
            <a:ext cx="6264696" cy="2308324"/>
          </a:xfrm>
          <a:prstGeom prst="rect">
            <a:avLst/>
          </a:prstGeom>
          <a:noFill/>
        </p:spPr>
        <p:txBody>
          <a:bodyPr wrap="square" rtlCol="0">
            <a:spAutoFit/>
          </a:bodyPr>
          <a:lstStyle/>
          <a:p>
            <a:pPr algn="ctr"/>
            <a:r>
              <a:rPr lang="en-US" sz="1800" b="0" i="0" u="none" strike="noStrike" dirty="0">
                <a:solidFill>
                  <a:srgbClr val="000000"/>
                </a:solidFill>
                <a:effectLst/>
                <a:latin typeface="+mj-lt"/>
              </a:rPr>
              <a:t>This feature allows the researcher to take notes of his research as the knowledge and learning about the flora and fauna and in general the ecosystem of the place, need to be noted along the way. Also he can edit the existing notes if he wants. It is also a frequently used function as it is the main tool of the researcher without which there is no point of research itself as he cannot remember everything. This function is only available to the researcher group.</a:t>
            </a:r>
            <a:endParaRPr lang="en-IN" dirty="0">
              <a:latin typeface="+mj-lt"/>
            </a:endParaRPr>
          </a:p>
        </p:txBody>
      </p:sp>
      <p:sp>
        <p:nvSpPr>
          <p:cNvPr id="4" name="TextBox 3">
            <a:extLst>
              <a:ext uri="{FF2B5EF4-FFF2-40B4-BE49-F238E27FC236}">
                <a16:creationId xmlns:a16="http://schemas.microsoft.com/office/drawing/2014/main" id="{FAC8672D-7A4B-D903-EEC0-01BA72577655}"/>
              </a:ext>
            </a:extLst>
          </p:cNvPr>
          <p:cNvSpPr txBox="1"/>
          <p:nvPr/>
        </p:nvSpPr>
        <p:spPr>
          <a:xfrm>
            <a:off x="2627784" y="1140388"/>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Non-Trivial Function</a:t>
            </a:r>
          </a:p>
        </p:txBody>
      </p:sp>
    </p:spTree>
    <p:extLst>
      <p:ext uri="{BB962C8B-B14F-4D97-AF65-F5344CB8AC3E}">
        <p14:creationId xmlns:p14="http://schemas.microsoft.com/office/powerpoint/2010/main" val="139565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357826"/>
            <a:ext cx="8143932" cy="1200329"/>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dirty="0"/>
              <a:t>In this user goes near a transparent image. When user  goes in direction of that image and reaches quite near to it using locomotion, this is considered as user is interested in looking at what is depicted through image. So going near to it, video will start playing corresponding to what is depicted through that image.</a:t>
            </a:r>
            <a:endParaRPr lang="en-US" dirty="0"/>
          </a:p>
        </p:txBody>
      </p:sp>
      <p:pic>
        <p:nvPicPr>
          <p:cNvPr id="3" name="Online Media 2" title="2023 02 20 19 57 41">
            <a:hlinkClick r:id="" action="ppaction://media"/>
            <a:extLst>
              <a:ext uri="{FF2B5EF4-FFF2-40B4-BE49-F238E27FC236}">
                <a16:creationId xmlns:a16="http://schemas.microsoft.com/office/drawing/2014/main" id="{55096767-A863-B418-E67A-2787E91896A6}"/>
              </a:ext>
            </a:extLst>
          </p:cNvPr>
          <p:cNvPicPr>
            <a:picLocks noRot="1" noChangeAspect="1"/>
          </p:cNvPicPr>
          <p:nvPr>
            <a:videoFile r:link="rId1"/>
          </p:nvPr>
        </p:nvPicPr>
        <p:blipFill>
          <a:blip r:embed="rId4"/>
          <a:stretch>
            <a:fillRect/>
          </a:stretch>
        </p:blipFill>
        <p:spPr>
          <a:xfrm>
            <a:off x="611560" y="548680"/>
            <a:ext cx="7632848" cy="4536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3717032"/>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above video :- Multimedia</a:t>
            </a:r>
          </a:p>
        </p:txBody>
      </p:sp>
      <p:sp>
        <p:nvSpPr>
          <p:cNvPr id="2" name="TextBox 1">
            <a:extLst>
              <a:ext uri="{FF2B5EF4-FFF2-40B4-BE49-F238E27FC236}">
                <a16:creationId xmlns:a16="http://schemas.microsoft.com/office/drawing/2014/main" id="{CBBEC7F1-7E74-A624-46EE-FD3C5003F14D}"/>
              </a:ext>
            </a:extLst>
          </p:cNvPr>
          <p:cNvSpPr txBox="1"/>
          <p:nvPr/>
        </p:nvSpPr>
        <p:spPr>
          <a:xfrm>
            <a:off x="2555776" y="2852936"/>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Trivial Function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715016"/>
            <a:ext cx="8143932" cy="923330"/>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dirty="0"/>
              <a:t>User can change the theme of model by clicking on button in the bottom right corner of screen. When he clicks night, night theme will be displayed, and on clicking day, day theme will be displayed. Default will be day theme.</a:t>
            </a:r>
            <a:endParaRPr lang="en-US" dirty="0"/>
          </a:p>
        </p:txBody>
      </p:sp>
      <p:pic>
        <p:nvPicPr>
          <p:cNvPr id="3" name="Online Media 2" title="2023 02 20 19 45 17">
            <a:hlinkClick r:id="" action="ppaction://media"/>
            <a:extLst>
              <a:ext uri="{FF2B5EF4-FFF2-40B4-BE49-F238E27FC236}">
                <a16:creationId xmlns:a16="http://schemas.microsoft.com/office/drawing/2014/main" id="{F00C98BE-16AC-2CF7-7D74-85C398841E6B}"/>
              </a:ext>
            </a:extLst>
          </p:cNvPr>
          <p:cNvPicPr>
            <a:picLocks noRot="1" noChangeAspect="1"/>
          </p:cNvPicPr>
          <p:nvPr>
            <a:videoFile r:link="rId1"/>
          </p:nvPr>
        </p:nvPicPr>
        <p:blipFill>
          <a:blip r:embed="rId4"/>
          <a:stretch>
            <a:fillRect/>
          </a:stretch>
        </p:blipFill>
        <p:spPr>
          <a:xfrm>
            <a:off x="748566" y="548680"/>
            <a:ext cx="7495842" cy="4833177"/>
          </a:xfrm>
          <a:prstGeom prst="roundRect">
            <a:avLst>
              <a:gd name="adj" fmla="val 5439"/>
            </a:avLst>
          </a:prstGeom>
          <a:ln>
            <a:noFill/>
          </a:ln>
          <a:effectLst>
            <a:innerShdw blurRad="114300" dist="50800">
              <a:srgbClr val="000000">
                <a:alpha val="0"/>
              </a:srgbClr>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3698691"/>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above video :- Change Appearance</a:t>
            </a:r>
          </a:p>
        </p:txBody>
      </p:sp>
      <p:sp>
        <p:nvSpPr>
          <p:cNvPr id="2" name="TextBox 1">
            <a:extLst>
              <a:ext uri="{FF2B5EF4-FFF2-40B4-BE49-F238E27FC236}">
                <a16:creationId xmlns:a16="http://schemas.microsoft.com/office/drawing/2014/main" id="{17855E45-93B0-F365-D54F-8D6BED65F9E3}"/>
              </a:ext>
            </a:extLst>
          </p:cNvPr>
          <p:cNvSpPr txBox="1"/>
          <p:nvPr/>
        </p:nvSpPr>
        <p:spPr>
          <a:xfrm>
            <a:off x="2555776" y="2848230"/>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Trivial Function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030" y="5517232"/>
            <a:ext cx="8143932" cy="646331"/>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User can enlarge the map by left clicking on it and in the bigger map user can see its movements and position.</a:t>
            </a:r>
          </a:p>
        </p:txBody>
      </p:sp>
      <p:pic>
        <p:nvPicPr>
          <p:cNvPr id="2" name="Online Media 1" title="2023 02 21 00 58 06">
            <a:hlinkClick r:id="" action="ppaction://media"/>
            <a:extLst>
              <a:ext uri="{FF2B5EF4-FFF2-40B4-BE49-F238E27FC236}">
                <a16:creationId xmlns:a16="http://schemas.microsoft.com/office/drawing/2014/main" id="{5C5F3AE3-7B31-436C-4DDC-90433F14A421}"/>
              </a:ext>
            </a:extLst>
          </p:cNvPr>
          <p:cNvPicPr>
            <a:picLocks noRot="1" noChangeAspect="1"/>
          </p:cNvPicPr>
          <p:nvPr>
            <a:videoFile r:link="rId1"/>
          </p:nvPr>
        </p:nvPicPr>
        <p:blipFill>
          <a:blip r:embed="rId4"/>
          <a:stretch>
            <a:fillRect/>
          </a:stretch>
        </p:blipFill>
        <p:spPr>
          <a:xfrm>
            <a:off x="611560" y="404664"/>
            <a:ext cx="7632848" cy="4752528"/>
          </a:xfrm>
          <a:prstGeom prst="roundRect">
            <a:avLst>
              <a:gd name="adj" fmla="val 5439"/>
            </a:avLst>
          </a:prstGeom>
          <a:ln>
            <a:noFill/>
          </a:ln>
          <a:effectLst>
            <a:innerShdw blurRad="114300" dist="50800">
              <a:srgbClr val="000000">
                <a:alpha val="0"/>
              </a:srgbClr>
            </a:innerShdw>
          </a:effectLst>
        </p:spPr>
      </p:pic>
    </p:spTree>
    <p:extLst>
      <p:ext uri="{BB962C8B-B14F-4D97-AF65-F5344CB8AC3E}">
        <p14:creationId xmlns:p14="http://schemas.microsoft.com/office/powerpoint/2010/main" val="226478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3640438"/>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above video :- Mini-map</a:t>
            </a:r>
          </a:p>
        </p:txBody>
      </p:sp>
      <p:sp>
        <p:nvSpPr>
          <p:cNvPr id="2" name="TextBox 1">
            <a:extLst>
              <a:ext uri="{FF2B5EF4-FFF2-40B4-BE49-F238E27FC236}">
                <a16:creationId xmlns:a16="http://schemas.microsoft.com/office/drawing/2014/main" id="{990CE2D0-3341-EA61-CAD5-15167E5F8AD3}"/>
              </a:ext>
            </a:extLst>
          </p:cNvPr>
          <p:cNvSpPr txBox="1"/>
          <p:nvPr/>
        </p:nvSpPr>
        <p:spPr>
          <a:xfrm>
            <a:off x="2555776" y="2852936"/>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Trivial Function</a:t>
            </a:r>
          </a:p>
        </p:txBody>
      </p:sp>
    </p:spTree>
    <p:extLst>
      <p:ext uri="{BB962C8B-B14F-4D97-AF65-F5344CB8AC3E}">
        <p14:creationId xmlns:p14="http://schemas.microsoft.com/office/powerpoint/2010/main" val="12427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7059" y="1268760"/>
            <a:ext cx="7286676" cy="707886"/>
          </a:xfrm>
          <a:prstGeom prst="rect">
            <a:avLst/>
          </a:prstGeom>
          <a:noFill/>
        </p:spPr>
        <p:txBody>
          <a:bodyPr wrap="square" rtlCol="0">
            <a:spAutoFit/>
          </a:bodyPr>
          <a:lstStyle/>
          <a:p>
            <a:pPr algn="ctr"/>
            <a:r>
              <a:rPr lang="en-IN" sz="4000" b="1" dirty="0">
                <a:solidFill>
                  <a:srgbClr val="002060"/>
                </a:solidFill>
                <a:latin typeface="+mj-lt"/>
              </a:rPr>
              <a:t>User Class: Researcher</a:t>
            </a:r>
            <a:endParaRPr lang="en-US" sz="4000" b="1" dirty="0">
              <a:solidFill>
                <a:srgbClr val="002060"/>
              </a:solidFill>
              <a:latin typeface="+mj-lt"/>
            </a:endParaRPr>
          </a:p>
        </p:txBody>
      </p:sp>
      <p:sp>
        <p:nvSpPr>
          <p:cNvPr id="3" name="TextBox 2"/>
          <p:cNvSpPr txBox="1"/>
          <p:nvPr/>
        </p:nvSpPr>
        <p:spPr>
          <a:xfrm>
            <a:off x="929454" y="2780928"/>
            <a:ext cx="7643866" cy="2677656"/>
          </a:xfrm>
          <a:prstGeom prst="rect">
            <a:avLst/>
          </a:prstGeom>
          <a:noFill/>
        </p:spPr>
        <p:txBody>
          <a:bodyPr wrap="square" rtlCol="0">
            <a:spAutoFit/>
          </a:bodyPr>
          <a:lstStyle/>
          <a:p>
            <a:pPr algn="ctr"/>
            <a:r>
              <a:rPr lang="en-US" sz="1800" b="0" i="0" u="none" strike="noStrike" dirty="0">
                <a:solidFill>
                  <a:srgbClr val="000000"/>
                </a:solidFill>
                <a:effectLst/>
                <a:latin typeface="+mj-lt"/>
              </a:rPr>
              <a:t>The class of users, whose main motive is to learn about the historical things and the flora and fauna of the village through the view description feature given to them. In order to know about the objects in detail, these users use magnifying/demagnifying objects. And in order to remember the things that they learned about the place or after examining, they make notes and maintain it throughout the tour. This class of users is completely different from the tourists class as the main aim is to research about the cultural village and not to visit tourist destination. The main functions specified below are only available for this class of users only.</a:t>
            </a:r>
            <a:r>
              <a:rPr lang="en-IN" sz="2400" dirty="0">
                <a:latin typeface="+mj-lt"/>
              </a:rPr>
              <a:t>  </a:t>
            </a:r>
            <a:endParaRPr lang="en-US" sz="2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D39CF4-B7E3-B832-8262-721117810E3D}"/>
              </a:ext>
            </a:extLst>
          </p:cNvPr>
          <p:cNvSpPr txBox="1"/>
          <p:nvPr/>
        </p:nvSpPr>
        <p:spPr>
          <a:xfrm>
            <a:off x="1115616" y="1916832"/>
            <a:ext cx="6480720" cy="769441"/>
          </a:xfrm>
          <a:prstGeom prst="rect">
            <a:avLst/>
          </a:prstGeom>
          <a:noFill/>
        </p:spPr>
        <p:txBody>
          <a:bodyPr wrap="square" rtlCol="0">
            <a:spAutoFit/>
          </a:bodyPr>
          <a:lstStyle/>
          <a:p>
            <a:pPr algn="ctr"/>
            <a:r>
              <a:rPr lang="en-IN" sz="4400" b="1" dirty="0">
                <a:latin typeface="Algerian" panose="04020705040A02060702" pitchFamily="82" charset="0"/>
                <a:cs typeface="Arial" panose="020B0604020202020204" pitchFamily="34" charset="0"/>
              </a:rPr>
              <a:t>Thank You</a:t>
            </a:r>
          </a:p>
        </p:txBody>
      </p:sp>
    </p:spTree>
    <p:extLst>
      <p:ext uri="{BB962C8B-B14F-4D97-AF65-F5344CB8AC3E}">
        <p14:creationId xmlns:p14="http://schemas.microsoft.com/office/powerpoint/2010/main" val="91634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title="researcher">
            <a:hlinkClick r:id="" action="ppaction://media"/>
            <a:extLst>
              <a:ext uri="{FF2B5EF4-FFF2-40B4-BE49-F238E27FC236}">
                <a16:creationId xmlns:a16="http://schemas.microsoft.com/office/drawing/2014/main" id="{CB5462CA-DCEB-905B-3463-77BF02EA1DC0}"/>
              </a:ext>
            </a:extLst>
          </p:cNvPr>
          <p:cNvPicPr>
            <a:picLocks noRot="1" noChangeAspect="1"/>
          </p:cNvPicPr>
          <p:nvPr>
            <a:videoFile r:link="rId1"/>
          </p:nvPr>
        </p:nvPicPr>
        <p:blipFill>
          <a:blip r:embed="rId3"/>
          <a:stretch>
            <a:fillRect/>
          </a:stretch>
        </p:blipFill>
        <p:spPr>
          <a:xfrm>
            <a:off x="621118" y="656692"/>
            <a:ext cx="7983330" cy="5580620"/>
          </a:xfrm>
          <a:prstGeom prst="rect">
            <a:avLst/>
          </a:prstGeom>
        </p:spPr>
      </p:pic>
    </p:spTree>
    <p:extLst>
      <p:ext uri="{BB962C8B-B14F-4D97-AF65-F5344CB8AC3E}">
        <p14:creationId xmlns:p14="http://schemas.microsoft.com/office/powerpoint/2010/main" val="36142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5AC20-A6BF-AD50-44CE-729D1B444603}"/>
              </a:ext>
            </a:extLst>
          </p:cNvPr>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52756BA-4EA1-085D-A4C7-468B8C8B6B11}"/>
              </a:ext>
            </a:extLst>
          </p:cNvPr>
          <p:cNvSpPr txBox="1"/>
          <p:nvPr/>
        </p:nvSpPr>
        <p:spPr>
          <a:xfrm>
            <a:off x="741663" y="1017253"/>
            <a:ext cx="7500990" cy="3724096"/>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sz="2000" b="1" dirty="0">
                <a:solidFill>
                  <a:schemeClr val="tx1">
                    <a:lumMod val="95000"/>
                    <a:lumOff val="5000"/>
                  </a:schemeClr>
                </a:solidFill>
                <a:latin typeface="+mj-lt"/>
              </a:rPr>
              <a:t>Non trivial/Frequent  functions for tourist class :-</a:t>
            </a:r>
          </a:p>
          <a:p>
            <a:pPr algn="ctr"/>
            <a:endParaRPr lang="en-IN" dirty="0"/>
          </a:p>
          <a:p>
            <a:pPr>
              <a:buFont typeface="Arial" pitchFamily="34" charset="0"/>
              <a:buChar char="•"/>
            </a:pPr>
            <a:r>
              <a:rPr lang="en-IN" dirty="0"/>
              <a:t>    </a:t>
            </a:r>
            <a:r>
              <a:rPr lang="en-IN" sz="1800" b="0" i="0" u="none" strike="noStrike" dirty="0">
                <a:solidFill>
                  <a:srgbClr val="000000"/>
                </a:solidFill>
                <a:effectLst/>
                <a:latin typeface="Arial" panose="020B0604020202020204" pitchFamily="34" charset="0"/>
              </a:rPr>
              <a:t>Research (examine an object)</a:t>
            </a:r>
            <a:r>
              <a:rPr lang="en-IN" dirty="0"/>
              <a:t> </a:t>
            </a:r>
          </a:p>
          <a:p>
            <a:endParaRPr lang="en-IN" dirty="0"/>
          </a:p>
          <a:p>
            <a:pPr>
              <a:buFont typeface="Arial" pitchFamily="34" charset="0"/>
              <a:buChar char="•"/>
            </a:pPr>
            <a:r>
              <a:rPr lang="en-IN" dirty="0"/>
              <a:t>    </a:t>
            </a:r>
            <a:r>
              <a:rPr lang="en-IN" sz="1800" b="0" i="0" u="none" strike="noStrike" dirty="0">
                <a:solidFill>
                  <a:srgbClr val="000000"/>
                </a:solidFill>
                <a:effectLst/>
                <a:latin typeface="Arial" panose="020B0604020202020204" pitchFamily="34" charset="0"/>
              </a:rPr>
              <a:t>Magnify Objects</a:t>
            </a:r>
          </a:p>
          <a:p>
            <a:pPr>
              <a:buFont typeface="Arial" pitchFamily="34" charset="0"/>
              <a:buChar char="•"/>
            </a:pPr>
            <a:endParaRPr lang="en-IN" dirty="0"/>
          </a:p>
          <a:p>
            <a:pPr>
              <a:buFont typeface="Arial" pitchFamily="34" charset="0"/>
              <a:buChar char="•"/>
            </a:pPr>
            <a:r>
              <a:rPr lang="en-IN" dirty="0"/>
              <a:t>    </a:t>
            </a:r>
            <a:r>
              <a:rPr lang="en-IN" sz="1800" b="0" i="0" u="none" strike="noStrike" dirty="0">
                <a:solidFill>
                  <a:srgbClr val="000000"/>
                </a:solidFill>
                <a:effectLst/>
                <a:latin typeface="Arial" panose="020B0604020202020204" pitchFamily="34" charset="0"/>
              </a:rPr>
              <a:t>Maintain Notes</a:t>
            </a:r>
          </a:p>
          <a:p>
            <a:pPr>
              <a:buFont typeface="Arial" pitchFamily="34" charset="0"/>
              <a:buChar char="•"/>
            </a:pPr>
            <a:endParaRPr lang="en-IN" dirty="0">
              <a:solidFill>
                <a:srgbClr val="000000"/>
              </a:solidFill>
              <a:latin typeface="Arial" panose="020B0604020202020204" pitchFamily="34" charset="0"/>
            </a:endParaRPr>
          </a:p>
          <a:p>
            <a:pPr>
              <a:buFont typeface="Arial" pitchFamily="34" charset="0"/>
              <a:buChar char="•"/>
            </a:pPr>
            <a:r>
              <a:rPr lang="en-IN" dirty="0">
                <a:solidFill>
                  <a:srgbClr val="000000"/>
                </a:solidFill>
                <a:latin typeface="Arial" panose="020B0604020202020204" pitchFamily="34" charset="0"/>
              </a:rPr>
              <a:t>    </a:t>
            </a:r>
            <a:r>
              <a:rPr lang="en-IN" sz="1800" b="0" i="0" u="none" strike="noStrike" dirty="0">
                <a:solidFill>
                  <a:srgbClr val="000000"/>
                </a:solidFill>
                <a:effectLst/>
                <a:latin typeface="Arial" panose="020B0604020202020204" pitchFamily="34" charset="0"/>
              </a:rPr>
              <a:t>Navigation</a:t>
            </a:r>
          </a:p>
          <a:p>
            <a:endParaRPr lang="en-IN" dirty="0">
              <a:solidFill>
                <a:srgbClr val="000000"/>
              </a:solidFill>
              <a:latin typeface="Arial" panose="020B0604020202020204" pitchFamily="34" charset="0"/>
            </a:endParaRPr>
          </a:p>
          <a:p>
            <a:r>
              <a:rPr lang="en-IN" dirty="0">
                <a:solidFill>
                  <a:srgbClr val="000000"/>
                </a:solidFill>
                <a:latin typeface="Arial" panose="020B0604020202020204" pitchFamily="34" charset="0"/>
              </a:rPr>
              <a:t> These functions are written in bold letters in the functional hierarchy. A vertical prototype is made for these functions which implicitly covers the horizonal prototype.</a:t>
            </a:r>
            <a:endParaRPr lang="en-US" dirty="0"/>
          </a:p>
        </p:txBody>
      </p:sp>
      <p:sp>
        <p:nvSpPr>
          <p:cNvPr id="24" name="TextBox 23">
            <a:extLst>
              <a:ext uri="{FF2B5EF4-FFF2-40B4-BE49-F238E27FC236}">
                <a16:creationId xmlns:a16="http://schemas.microsoft.com/office/drawing/2014/main" id="{F287FC6E-E948-5999-0182-A8B55E03A8C2}"/>
              </a:ext>
            </a:extLst>
          </p:cNvPr>
          <p:cNvSpPr txBox="1"/>
          <p:nvPr/>
        </p:nvSpPr>
        <p:spPr>
          <a:xfrm>
            <a:off x="741663" y="4985693"/>
            <a:ext cx="7500990" cy="1872307"/>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sz="2000" b="1" dirty="0">
                <a:solidFill>
                  <a:schemeClr val="tx1">
                    <a:lumMod val="95000"/>
                    <a:lumOff val="5000"/>
                  </a:schemeClr>
                </a:solidFill>
                <a:latin typeface="+mj-lt"/>
              </a:rPr>
              <a:t>Trivial/Non-frequent functions for tourist class :-</a:t>
            </a:r>
          </a:p>
          <a:p>
            <a:pPr algn="ctr"/>
            <a:endParaRPr lang="en-IN" dirty="0"/>
          </a:p>
          <a:p>
            <a:pPr>
              <a:lnSpc>
                <a:spcPct val="150000"/>
              </a:lnSpc>
              <a:buFont typeface="Arial" pitchFamily="34" charset="0"/>
              <a:buChar char="•"/>
            </a:pPr>
            <a:r>
              <a:rPr lang="en-IN" dirty="0"/>
              <a:t>     </a:t>
            </a:r>
            <a:r>
              <a:rPr lang="en-IN" dirty="0">
                <a:solidFill>
                  <a:srgbClr val="000000"/>
                </a:solidFill>
                <a:latin typeface="Arial" panose="020B0604020202020204" pitchFamily="34" charset="0"/>
              </a:rPr>
              <a:t>Multimedia</a:t>
            </a:r>
          </a:p>
          <a:p>
            <a:pPr>
              <a:lnSpc>
                <a:spcPct val="150000"/>
              </a:lnSpc>
              <a:buFont typeface="Arial" pitchFamily="34" charset="0"/>
              <a:buChar char="•"/>
            </a:pPr>
            <a:r>
              <a:rPr lang="en-IN" sz="1800" b="0" i="0" u="none" strike="noStrike" dirty="0">
                <a:solidFill>
                  <a:srgbClr val="000000"/>
                </a:solidFill>
                <a:effectLst/>
                <a:latin typeface="Arial" panose="020B0604020202020204" pitchFamily="34" charset="0"/>
              </a:rPr>
              <a:t>    </a:t>
            </a:r>
            <a:r>
              <a:rPr lang="en-IN" dirty="0">
                <a:solidFill>
                  <a:srgbClr val="000000"/>
                </a:solidFill>
                <a:latin typeface="Arial" panose="020B0604020202020204" pitchFamily="34" charset="0"/>
              </a:rPr>
              <a:t> Change Appearance</a:t>
            </a:r>
          </a:p>
          <a:p>
            <a:pPr>
              <a:lnSpc>
                <a:spcPct val="150000"/>
              </a:lnSpc>
              <a:buFont typeface="Arial" pitchFamily="34" charset="0"/>
              <a:buChar char="•"/>
            </a:pPr>
            <a:r>
              <a:rPr lang="en-IN" dirty="0">
                <a:solidFill>
                  <a:srgbClr val="000000"/>
                </a:solidFill>
                <a:latin typeface="Arial" panose="020B0604020202020204" pitchFamily="34" charset="0"/>
              </a:rPr>
              <a:t>     Track Progress</a:t>
            </a:r>
            <a:endParaRPr lang="en-IN"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98591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5867280" cy="461665"/>
          </a:xfrm>
          <a:prstGeom prst="rect">
            <a:avLst/>
          </a:prstGeom>
          <a:noFill/>
        </p:spPr>
        <p:txBody>
          <a:bodyPr wrap="square" rtlCol="0">
            <a:spAutoFit/>
          </a:bodyPr>
          <a:lstStyle/>
          <a:p>
            <a:r>
              <a:rPr lang="en-IN" sz="2400" b="1" dirty="0">
                <a:solidFill>
                  <a:srgbClr val="6C0000"/>
                </a:solidFill>
              </a:rPr>
              <a:t>Flow Chart For Researcher Prototype</a:t>
            </a:r>
          </a:p>
        </p:txBody>
      </p:sp>
      <p:sp>
        <p:nvSpPr>
          <p:cNvPr id="3" name="TextBox 2"/>
          <p:cNvSpPr txBox="1"/>
          <p:nvPr/>
        </p:nvSpPr>
        <p:spPr>
          <a:xfrm>
            <a:off x="357158" y="1425347"/>
            <a:ext cx="2071702" cy="646331"/>
          </a:xfrm>
          <a:prstGeom prst="rect">
            <a:avLst/>
          </a:prstGeom>
          <a:noFill/>
        </p:spPr>
        <p:txBody>
          <a:bodyPr wrap="square" rtlCol="0">
            <a:spAutoFit/>
          </a:bodyPr>
          <a:lstStyle/>
          <a:p>
            <a:pPr algn="ctr"/>
            <a:r>
              <a:rPr lang="en-IN" dirty="0"/>
              <a:t>Users locomotion is shown</a:t>
            </a:r>
            <a:endParaRPr lang="en-US" dirty="0"/>
          </a:p>
        </p:txBody>
      </p:sp>
      <p:sp>
        <p:nvSpPr>
          <p:cNvPr id="5" name="Oval 4"/>
          <p:cNvSpPr/>
          <p:nvPr/>
        </p:nvSpPr>
        <p:spPr>
          <a:xfrm>
            <a:off x="71406" y="1000108"/>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rot="16200000" flipH="1">
            <a:off x="785786" y="2786058"/>
            <a:ext cx="857258" cy="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9" name="Oval 8"/>
          <p:cNvSpPr/>
          <p:nvPr/>
        </p:nvSpPr>
        <p:spPr>
          <a:xfrm>
            <a:off x="3428992" y="5429264"/>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Video played by going in direction of it.</a:t>
            </a:r>
          </a:p>
        </p:txBody>
      </p:sp>
      <p:cxnSp>
        <p:nvCxnSpPr>
          <p:cNvPr id="10" name="Straight Arrow Connector 9"/>
          <p:cNvCxnSpPr/>
          <p:nvPr/>
        </p:nvCxnSpPr>
        <p:spPr>
          <a:xfrm rot="5400000">
            <a:off x="821506" y="4964917"/>
            <a:ext cx="785819" cy="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1" name="Oval 10"/>
          <p:cNvSpPr/>
          <p:nvPr/>
        </p:nvSpPr>
        <p:spPr>
          <a:xfrm>
            <a:off x="71406" y="5357826"/>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Reverting to previous location using symbol on screen</a:t>
            </a:r>
            <a:endParaRPr lang="en-US" sz="1600" dirty="0">
              <a:solidFill>
                <a:schemeClr val="tx1"/>
              </a:solidFill>
            </a:endParaRPr>
          </a:p>
        </p:txBody>
      </p:sp>
      <p:cxnSp>
        <p:nvCxnSpPr>
          <p:cNvPr id="12" name="Straight Arrow Connector 11"/>
          <p:cNvCxnSpPr/>
          <p:nvPr/>
        </p:nvCxnSpPr>
        <p:spPr>
          <a:xfrm>
            <a:off x="2428860" y="6070618"/>
            <a:ext cx="1000132"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5" name="Oval 14"/>
          <p:cNvSpPr/>
          <p:nvPr/>
        </p:nvSpPr>
        <p:spPr>
          <a:xfrm>
            <a:off x="3428992" y="3143248"/>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Dark and Light theme could be changed.</a:t>
            </a:r>
          </a:p>
        </p:txBody>
      </p:sp>
      <p:cxnSp>
        <p:nvCxnSpPr>
          <p:cNvPr id="21" name="Straight Arrow Connector 20"/>
          <p:cNvCxnSpPr/>
          <p:nvPr/>
        </p:nvCxnSpPr>
        <p:spPr>
          <a:xfrm rot="5400000" flipH="1" flipV="1">
            <a:off x="4106859" y="4964123"/>
            <a:ext cx="928694"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3" name="Oval 22"/>
          <p:cNvSpPr/>
          <p:nvPr/>
        </p:nvSpPr>
        <p:spPr>
          <a:xfrm>
            <a:off x="6643702" y="5357826"/>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Notes can be added by clicking.</a:t>
            </a:r>
          </a:p>
        </p:txBody>
      </p:sp>
      <p:cxnSp>
        <p:nvCxnSpPr>
          <p:cNvPr id="24" name="Straight Arrow Connector 23"/>
          <p:cNvCxnSpPr/>
          <p:nvPr/>
        </p:nvCxnSpPr>
        <p:spPr>
          <a:xfrm rot="5400000" flipH="1" flipV="1">
            <a:off x="4108447" y="2678107"/>
            <a:ext cx="928694"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5" name="Oval 24"/>
          <p:cNvSpPr/>
          <p:nvPr/>
        </p:nvSpPr>
        <p:spPr>
          <a:xfrm>
            <a:off x="3357554" y="857232"/>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Map is enlarged showing users movement</a:t>
            </a:r>
          </a:p>
        </p:txBody>
      </p:sp>
      <p:cxnSp>
        <p:nvCxnSpPr>
          <p:cNvPr id="26" name="Straight Arrow Connector 25"/>
          <p:cNvCxnSpPr/>
          <p:nvPr/>
        </p:nvCxnSpPr>
        <p:spPr>
          <a:xfrm>
            <a:off x="5715008" y="1571612"/>
            <a:ext cx="1000132"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7" name="Oval 26"/>
          <p:cNvSpPr/>
          <p:nvPr/>
        </p:nvSpPr>
        <p:spPr>
          <a:xfrm>
            <a:off x="6715140" y="928670"/>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Description regarding objects by hovering</a:t>
            </a:r>
          </a:p>
        </p:txBody>
      </p:sp>
      <p:cxnSp>
        <p:nvCxnSpPr>
          <p:cNvPr id="28" name="Straight Arrow Connector 27"/>
          <p:cNvCxnSpPr/>
          <p:nvPr/>
        </p:nvCxnSpPr>
        <p:spPr>
          <a:xfrm rot="16200000" flipH="1">
            <a:off x="7429520" y="2714621"/>
            <a:ext cx="857258" cy="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9" name="Oval 28"/>
          <p:cNvSpPr/>
          <p:nvPr/>
        </p:nvSpPr>
        <p:spPr>
          <a:xfrm>
            <a:off x="71406" y="3214686"/>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Teleportation by clicking on mini-map</a:t>
            </a:r>
            <a:endParaRPr lang="en-US" dirty="0">
              <a:solidFill>
                <a:schemeClr val="tx1"/>
              </a:solidFill>
            </a:endParaRPr>
          </a:p>
        </p:txBody>
      </p:sp>
      <p:cxnSp>
        <p:nvCxnSpPr>
          <p:cNvPr id="30" name="Straight Arrow Connector 29"/>
          <p:cNvCxnSpPr/>
          <p:nvPr/>
        </p:nvCxnSpPr>
        <p:spPr>
          <a:xfrm rot="5400000">
            <a:off x="7465240" y="4964916"/>
            <a:ext cx="785819" cy="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31" name="Oval 30"/>
          <p:cNvSpPr/>
          <p:nvPr/>
        </p:nvSpPr>
        <p:spPr>
          <a:xfrm>
            <a:off x="6715140" y="3214686"/>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Objects could be magnified.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5286388"/>
            <a:ext cx="8143932" cy="1477328"/>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dirty="0"/>
              <a:t>In this user is first locomoting using (00:09 sec). After this teleportation is shown by right clicking on mini-map and user gets directed to that respective location (00:15 sec). At last using the reverse icon in </a:t>
            </a:r>
            <a:r>
              <a:rPr lang="en-IN" dirty="0" err="1"/>
              <a:t>center</a:t>
            </a:r>
            <a:r>
              <a:rPr lang="en-IN" dirty="0"/>
              <a:t> right, user gets back to its previous location (00:18 sec). Also in the whole process, ambient audio is running in the background.</a:t>
            </a:r>
            <a:endParaRPr lang="en-US" dirty="0"/>
          </a:p>
        </p:txBody>
      </p:sp>
      <p:pic>
        <p:nvPicPr>
          <p:cNvPr id="2" name="Online Media 1" title="2023 02 20 19 30 20">
            <a:hlinkClick r:id="" action="ppaction://media"/>
            <a:extLst>
              <a:ext uri="{FF2B5EF4-FFF2-40B4-BE49-F238E27FC236}">
                <a16:creationId xmlns:a16="http://schemas.microsoft.com/office/drawing/2014/main" id="{0CF5A3AB-B198-4F5A-A94F-033F2372C8BB}"/>
              </a:ext>
            </a:extLst>
          </p:cNvPr>
          <p:cNvPicPr>
            <a:picLocks noRot="1" noChangeAspect="1"/>
          </p:cNvPicPr>
          <p:nvPr>
            <a:videoFile r:link="rId1"/>
          </p:nvPr>
        </p:nvPicPr>
        <p:blipFill>
          <a:blip r:embed="rId4"/>
          <a:stretch>
            <a:fillRect/>
          </a:stretch>
        </p:blipFill>
        <p:spPr>
          <a:xfrm>
            <a:off x="539552" y="404664"/>
            <a:ext cx="7488832" cy="4641893"/>
          </a:xfrm>
          <a:prstGeom prst="roundRect">
            <a:avLst>
              <a:gd name="adj" fmla="val 5439"/>
            </a:avLst>
          </a:prstGeom>
          <a:ln>
            <a:noFill/>
          </a:ln>
          <a:effectLst>
            <a:innerShdw blurRad="114300" dist="50800">
              <a:srgbClr val="000000">
                <a:alpha val="0"/>
              </a:srgbClr>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026" y="2100028"/>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above video :- Navigation</a:t>
            </a:r>
          </a:p>
        </p:txBody>
      </p:sp>
      <p:sp>
        <p:nvSpPr>
          <p:cNvPr id="2" name="TextBox 1">
            <a:extLst>
              <a:ext uri="{FF2B5EF4-FFF2-40B4-BE49-F238E27FC236}">
                <a16:creationId xmlns:a16="http://schemas.microsoft.com/office/drawing/2014/main" id="{F04007B3-F0D9-79F2-981E-8900775CD619}"/>
              </a:ext>
            </a:extLst>
          </p:cNvPr>
          <p:cNvSpPr txBox="1"/>
          <p:nvPr/>
        </p:nvSpPr>
        <p:spPr>
          <a:xfrm>
            <a:off x="1547664" y="3212976"/>
            <a:ext cx="6264696" cy="2585323"/>
          </a:xfrm>
          <a:prstGeom prst="rect">
            <a:avLst/>
          </a:prstGeom>
          <a:noFill/>
        </p:spPr>
        <p:txBody>
          <a:bodyPr wrap="square" rtlCol="0">
            <a:spAutoFit/>
          </a:bodyPr>
          <a:lstStyle/>
          <a:p>
            <a:pPr algn="ctr"/>
            <a:r>
              <a:rPr lang="en-US" sz="1800" b="0" i="0" u="none" strike="noStrike" dirty="0">
                <a:solidFill>
                  <a:srgbClr val="000000"/>
                </a:solidFill>
                <a:effectLst/>
                <a:latin typeface="+mj-lt"/>
              </a:rPr>
              <a:t>This is a basic function necessary in the researcher user group also because a researcher has to travel to different places to research the different objects located at various places. This is also a frequent function as navigation is always used whenever the research on a location is finished and the researcher wants to explore a new place. This is achieved by teleportation to a specific location on the map or by traveling nearby distances by locomotion. This function is also available in the tourist user class.</a:t>
            </a:r>
            <a:endParaRPr lang="en-IN" dirty="0">
              <a:latin typeface="+mj-lt"/>
            </a:endParaRPr>
          </a:p>
        </p:txBody>
      </p:sp>
      <p:sp>
        <p:nvSpPr>
          <p:cNvPr id="4" name="TextBox 3">
            <a:extLst>
              <a:ext uri="{FF2B5EF4-FFF2-40B4-BE49-F238E27FC236}">
                <a16:creationId xmlns:a16="http://schemas.microsoft.com/office/drawing/2014/main" id="{568CC962-4821-EAEB-E5BF-B464096C1E6F}"/>
              </a:ext>
            </a:extLst>
          </p:cNvPr>
          <p:cNvSpPr txBox="1"/>
          <p:nvPr/>
        </p:nvSpPr>
        <p:spPr>
          <a:xfrm>
            <a:off x="2627784" y="1140388"/>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Non-Trivial Function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030" y="5517232"/>
            <a:ext cx="8143932" cy="646331"/>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Some trees are shown with different shade of green color to indicate a different specie. Hovering over such trees, information regarding that specie will appear.</a:t>
            </a:r>
          </a:p>
        </p:txBody>
      </p:sp>
      <p:pic>
        <p:nvPicPr>
          <p:cNvPr id="3" name="Online Media 2" title="2023 02 21 00 44 31">
            <a:hlinkClick r:id="" action="ppaction://media"/>
            <a:extLst>
              <a:ext uri="{FF2B5EF4-FFF2-40B4-BE49-F238E27FC236}">
                <a16:creationId xmlns:a16="http://schemas.microsoft.com/office/drawing/2014/main" id="{E35FB644-3C44-263A-4AA9-E5912E8D31C6}"/>
              </a:ext>
            </a:extLst>
          </p:cNvPr>
          <p:cNvPicPr>
            <a:picLocks noRot="1" noChangeAspect="1"/>
          </p:cNvPicPr>
          <p:nvPr>
            <a:videoFile r:link="rId1"/>
          </p:nvPr>
        </p:nvPicPr>
        <p:blipFill>
          <a:blip r:embed="rId4"/>
          <a:stretch>
            <a:fillRect/>
          </a:stretch>
        </p:blipFill>
        <p:spPr>
          <a:xfrm>
            <a:off x="681811" y="404664"/>
            <a:ext cx="7780378" cy="4896544"/>
          </a:xfrm>
          <a:prstGeom prst="roundRect">
            <a:avLst>
              <a:gd name="adj" fmla="val 5439"/>
            </a:avLst>
          </a:prstGeom>
          <a:ln>
            <a:noFill/>
          </a:ln>
          <a:effectLst>
            <a:innerShdw blurRad="114300" dist="50800">
              <a:srgbClr val="000000">
                <a:alpha val="0"/>
              </a:srgbClr>
            </a:innerShdw>
          </a:effectLst>
        </p:spPr>
      </p:pic>
    </p:spTree>
    <p:extLst>
      <p:ext uri="{BB962C8B-B14F-4D97-AF65-F5344CB8AC3E}">
        <p14:creationId xmlns:p14="http://schemas.microsoft.com/office/powerpoint/2010/main" val="200698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TotalTime>
  <Words>929</Words>
  <Application>Microsoft Office PowerPoint</Application>
  <PresentationFormat>On-screen Show (4:3)</PresentationFormat>
  <Paragraphs>60</Paragraphs>
  <Slides>20</Slides>
  <Notes>6</Notes>
  <HiddenSlides>0</HiddenSlides>
  <MMClips>7</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vt:lpstr>
      <vt:lpstr>Constantia</vt:lpstr>
      <vt:lpstr>Wingdings 2</vt:lpstr>
      <vt:lpstr>Flow</vt:lpstr>
      <vt:lpstr>Prototype for Researcher User-Classes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Yash Agarwal</cp:lastModifiedBy>
  <cp:revision>21</cp:revision>
  <dcterms:created xsi:type="dcterms:W3CDTF">2023-02-20T18:39:32Z</dcterms:created>
  <dcterms:modified xsi:type="dcterms:W3CDTF">2023-02-21T16:08:50Z</dcterms:modified>
</cp:coreProperties>
</file>