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9" r:id="rId2"/>
    <p:sldId id="263" r:id="rId3"/>
    <p:sldId id="264" r:id="rId4"/>
    <p:sldId id="278" r:id="rId5"/>
    <p:sldId id="265" r:id="rId6"/>
    <p:sldId id="279" r:id="rId7"/>
    <p:sldId id="261" r:id="rId8"/>
    <p:sldId id="277" r:id="rId9"/>
    <p:sldId id="257" r:id="rId10"/>
    <p:sldId id="258" r:id="rId11"/>
    <p:sldId id="260" r:id="rId12"/>
    <p:sldId id="266" r:id="rId13"/>
    <p:sldId id="274" r:id="rId14"/>
    <p:sldId id="267" r:id="rId15"/>
    <p:sldId id="270" r:id="rId16"/>
    <p:sldId id="271" r:id="rId17"/>
    <p:sldId id="272" r:id="rId18"/>
    <p:sldId id="273" r:id="rId19"/>
    <p:sldId id="268"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7DC4E-6F1B-4359-9B86-CCF080AA69B7}" type="datetimeFigureOut">
              <a:rPr lang="en-US" smtClean="0"/>
              <a:pPr/>
              <a:t>2/21/2023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08FE9A-DD20-4A90-9D8C-20065E2C08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15</a:t>
            </a:fld>
            <a:endParaRPr lang="en-US"/>
          </a:p>
        </p:txBody>
      </p:sp>
    </p:spTree>
    <p:extLst>
      <p:ext uri="{BB962C8B-B14F-4D97-AF65-F5344CB8AC3E}">
        <p14:creationId xmlns:p14="http://schemas.microsoft.com/office/powerpoint/2010/main" val="90758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17</a:t>
            </a:fld>
            <a:endParaRPr lang="en-US"/>
          </a:p>
        </p:txBody>
      </p:sp>
    </p:spTree>
    <p:extLst>
      <p:ext uri="{BB962C8B-B14F-4D97-AF65-F5344CB8AC3E}">
        <p14:creationId xmlns:p14="http://schemas.microsoft.com/office/powerpoint/2010/main" val="389827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F34C4F6-10D2-4F36-B225-CD93E4446D46}" type="datetimeFigureOut">
              <a:rPr lang="en-US" smtClean="0"/>
              <a:pPr/>
              <a:t>2/21/2023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BB323D-956A-417B-BF18-143BC554E5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34C4F6-10D2-4F36-B225-CD93E4446D46}"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F34C4F6-10D2-4F36-B225-CD93E4446D46}"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F34C4F6-10D2-4F36-B225-CD93E4446D46}" type="datetimeFigureOut">
              <a:rPr lang="en-US" smtClean="0"/>
              <a:pPr/>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4C4F6-10D2-4F36-B225-CD93E4446D46}" type="datetimeFigureOut">
              <a:rPr lang="en-US" smtClean="0"/>
              <a:pPr/>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34C4F6-10D2-4F36-B225-CD93E4446D46}"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F34C4F6-10D2-4F36-B225-CD93E4446D46}"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BB323D-956A-417B-BF18-143BC554E5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34C4F6-10D2-4F36-B225-CD93E4446D46}" type="datetimeFigureOut">
              <a:rPr lang="en-US" smtClean="0"/>
              <a:pPr/>
              <a:t>2/21/2023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BB323D-956A-417B-BF18-143BC554E5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ideo" Target="https://www.youtube.com/embed/Th3M2XwfgxQ?feature=oembed"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ideo" Target="https://www.youtube.com/embed/pQ3U0qUAAu4?feature=oembed"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ideo" Target="https://www.youtube.com/embed/Gt_anBj4QxE?feature=oembed" TargetMode="Externa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ideo" Target="https://www.youtube.com/embed/du27GhSc78o?feature=oembed"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ideo" Target="https://www.youtube.com/embed/TdnvpWHbABE?feature=oembed" TargetMode="Externa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ideo" Target="https://www.youtube.com/embed/YEIJapfcrAc?feature=oembed" TargetMode="Externa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QUNeZ_LC7MU?feature=oemb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nF3xR2spNIc?feature=oembe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026367"/>
            <a:ext cx="8286808" cy="1015663"/>
          </a:xfrm>
          <a:prstGeom prst="rect">
            <a:avLst/>
          </a:prstGeom>
          <a:noFill/>
        </p:spPr>
        <p:txBody>
          <a:bodyPr wrap="square" rtlCol="0">
            <a:spAutoFit/>
          </a:bodyPr>
          <a:lstStyle/>
          <a:p>
            <a:r>
              <a:rPr lang="en-IN" sz="3600" b="1" dirty="0">
                <a:solidFill>
                  <a:srgbClr val="6C0000"/>
                </a:solidFill>
                <a:latin typeface="+mj-lt"/>
              </a:rPr>
              <a:t>Three User Groups are made:</a:t>
            </a:r>
          </a:p>
          <a:p>
            <a:endParaRPr lang="en-IN" sz="2400" dirty="0">
              <a:solidFill>
                <a:srgbClr val="6C0000"/>
              </a:solidFill>
              <a:latin typeface="+mj-lt"/>
            </a:endParaRPr>
          </a:p>
        </p:txBody>
      </p:sp>
      <p:sp>
        <p:nvSpPr>
          <p:cNvPr id="2" name="TextBox 1">
            <a:extLst>
              <a:ext uri="{FF2B5EF4-FFF2-40B4-BE49-F238E27FC236}">
                <a16:creationId xmlns:a16="http://schemas.microsoft.com/office/drawing/2014/main" id="{F6609621-D489-B385-1F3A-DB95609730DA}"/>
              </a:ext>
            </a:extLst>
          </p:cNvPr>
          <p:cNvSpPr txBox="1"/>
          <p:nvPr/>
        </p:nvSpPr>
        <p:spPr>
          <a:xfrm>
            <a:off x="395536" y="2420888"/>
            <a:ext cx="648072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Tourists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IN" sz="2400" dirty="0"/>
              <a:t>Researcher</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Administrator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5286388"/>
            <a:ext cx="8143932" cy="1200329"/>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In this user is first </a:t>
            </a:r>
            <a:r>
              <a:rPr lang="en-IN" dirty="0" err="1"/>
              <a:t>locomoting</a:t>
            </a:r>
            <a:r>
              <a:rPr lang="en-IN" dirty="0"/>
              <a:t> using (00:09 sec). After this teleportation is shown by right clicking on mini-map and user gets directed to that respective location (00:15 sec). At last using the reverse icon in </a:t>
            </a:r>
            <a:r>
              <a:rPr lang="en-IN" dirty="0" err="1"/>
              <a:t>center</a:t>
            </a:r>
            <a:r>
              <a:rPr lang="en-IN" dirty="0"/>
              <a:t> right, user gets back to its previous location (00:018 sec)</a:t>
            </a:r>
            <a:endParaRPr lang="en-US" dirty="0"/>
          </a:p>
        </p:txBody>
      </p:sp>
      <p:pic>
        <p:nvPicPr>
          <p:cNvPr id="5" name="Online Media 4" title="2023 02 20 19 00 54">
            <a:hlinkClick r:id="" action="ppaction://media"/>
            <a:extLst>
              <a:ext uri="{FF2B5EF4-FFF2-40B4-BE49-F238E27FC236}">
                <a16:creationId xmlns:a16="http://schemas.microsoft.com/office/drawing/2014/main" id="{7B4C1223-B7D0-AA88-841A-F4FB41A27712}"/>
              </a:ext>
            </a:extLst>
          </p:cNvPr>
          <p:cNvPicPr>
            <a:picLocks noRot="1" noChangeAspect="1"/>
          </p:cNvPicPr>
          <p:nvPr>
            <a:videoFile r:link="rId1"/>
          </p:nvPr>
        </p:nvPicPr>
        <p:blipFill>
          <a:blip r:embed="rId4"/>
          <a:stretch>
            <a:fillRect/>
          </a:stretch>
        </p:blipFill>
        <p:spPr>
          <a:xfrm>
            <a:off x="467544" y="548680"/>
            <a:ext cx="7632848" cy="4464496"/>
          </a:xfrm>
          <a:prstGeom prst="roundRect">
            <a:avLst>
              <a:gd name="adj" fmla="val 5439"/>
            </a:avLst>
          </a:prstGeom>
          <a:ln>
            <a:noFill/>
          </a:ln>
          <a:effectLst>
            <a:innerShdw blurRad="114300" dist="50800">
              <a:srgbClr val="000000">
                <a:alpha val="0"/>
              </a:srgb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981461"/>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the video :- Navigation </a:t>
            </a:r>
          </a:p>
        </p:txBody>
      </p:sp>
      <p:sp>
        <p:nvSpPr>
          <p:cNvPr id="5" name="TextBox 4">
            <a:extLst>
              <a:ext uri="{FF2B5EF4-FFF2-40B4-BE49-F238E27FC236}">
                <a16:creationId xmlns:a16="http://schemas.microsoft.com/office/drawing/2014/main" id="{76A7B6DC-7960-49DE-8BB6-433DAAC4706A}"/>
              </a:ext>
            </a:extLst>
          </p:cNvPr>
          <p:cNvSpPr txBox="1"/>
          <p:nvPr/>
        </p:nvSpPr>
        <p:spPr>
          <a:xfrm>
            <a:off x="1259632" y="2924944"/>
            <a:ext cx="6696744" cy="3016210"/>
          </a:xfrm>
          <a:prstGeom prst="rect">
            <a:avLst/>
          </a:prstGeom>
          <a:noFill/>
        </p:spPr>
        <p:txBody>
          <a:bodyPr wrap="square" rtlCol="0">
            <a:spAutoFit/>
          </a:bodyPr>
          <a:lstStyle/>
          <a:p>
            <a:pPr algn="ctr" rtl="0">
              <a:spcBef>
                <a:spcPts val="1200"/>
              </a:spcBef>
              <a:spcAft>
                <a:spcPts val="1200"/>
              </a:spcAft>
            </a:pPr>
            <a:r>
              <a:rPr lang="en-US" sz="1800" b="0" u="none" strike="noStrike" dirty="0">
                <a:solidFill>
                  <a:srgbClr val="000000"/>
                </a:solidFill>
                <a:effectLst/>
                <a:latin typeface="+mj-lt"/>
                <a:cs typeface="Arial" panose="020B0604020202020204" pitchFamily="34" charset="0"/>
              </a:rPr>
              <a:t>Tourists will frequently navigate through the village through teleportation and locomotion to move to a new area. Tourists require navigation as a basic functionality because they want to visit many tourist destinations and explore village life. For navigating to the destinations far away, tourists use teleportation by selecting coordinates of the location on the map. And for nearby distances tourists use the locomotion feature by selecting location on the screen </a:t>
            </a:r>
            <a:r>
              <a:rPr lang="en-US" sz="1800" b="0" u="none" strike="noStrike" dirty="0" err="1">
                <a:solidFill>
                  <a:srgbClr val="000000"/>
                </a:solidFill>
                <a:effectLst/>
                <a:latin typeface="+mj-lt"/>
                <a:cs typeface="Arial" panose="020B0604020202020204" pitchFamily="34" charset="0"/>
              </a:rPr>
              <a:t>i.e</a:t>
            </a:r>
            <a:r>
              <a:rPr lang="en-US" sz="1800" b="0" u="none" strike="noStrike" dirty="0">
                <a:solidFill>
                  <a:srgbClr val="000000"/>
                </a:solidFill>
                <a:effectLst/>
                <a:latin typeface="+mj-lt"/>
                <a:cs typeface="Arial" panose="020B0604020202020204" pitchFamily="34" charset="0"/>
              </a:rPr>
              <a:t> virtual world.</a:t>
            </a:r>
            <a:endParaRPr lang="en-US" b="0" dirty="0">
              <a:effectLst/>
              <a:latin typeface="+mj-lt"/>
              <a:cs typeface="Arial" panose="020B0604020202020204" pitchFamily="34" charset="0"/>
            </a:endParaRPr>
          </a:p>
          <a:p>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A1442A1-8B27-FF6F-8717-B49D30014174}"/>
              </a:ext>
            </a:extLst>
          </p:cNvPr>
          <p:cNvSpPr txBox="1"/>
          <p:nvPr/>
        </p:nvSpPr>
        <p:spPr>
          <a:xfrm>
            <a:off x="2627784" y="1140388"/>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357826"/>
            <a:ext cx="8143932" cy="1200329"/>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In this user goes near a transparent image. When user  goes in direction of that image and reaches quite near to it using locomotion, this is considered as user is interested in looking at what is depicted through image. So going near to it, video will start playing corresponding to what is depicted through that image.</a:t>
            </a:r>
            <a:endParaRPr lang="en-US" dirty="0"/>
          </a:p>
        </p:txBody>
      </p:sp>
      <p:pic>
        <p:nvPicPr>
          <p:cNvPr id="2" name="Online Media 1" title="2023 02 20 19 55 59">
            <a:hlinkClick r:id="" action="ppaction://media"/>
            <a:extLst>
              <a:ext uri="{FF2B5EF4-FFF2-40B4-BE49-F238E27FC236}">
                <a16:creationId xmlns:a16="http://schemas.microsoft.com/office/drawing/2014/main" id="{BCDF9220-1D33-EC82-A744-4F0F5B6F66B8}"/>
              </a:ext>
            </a:extLst>
          </p:cNvPr>
          <p:cNvPicPr>
            <a:picLocks noRot="1" noChangeAspect="1"/>
          </p:cNvPicPr>
          <p:nvPr>
            <a:videoFile r:link="rId1"/>
          </p:nvPr>
        </p:nvPicPr>
        <p:blipFill>
          <a:blip r:embed="rId4"/>
          <a:stretch>
            <a:fillRect/>
          </a:stretch>
        </p:blipFill>
        <p:spPr>
          <a:xfrm>
            <a:off x="683568" y="548680"/>
            <a:ext cx="7632848" cy="43924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589240"/>
            <a:ext cx="8143932" cy="646331"/>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pPr algn="ctr"/>
            <a:r>
              <a:rPr lang="en-IN" dirty="0"/>
              <a:t>In this user goes near a transparent image. Here, the image on the top the house depicts the activity going on within the house.</a:t>
            </a:r>
          </a:p>
        </p:txBody>
      </p:sp>
      <p:pic>
        <p:nvPicPr>
          <p:cNvPr id="2" name="Online Media 1" title="2023 02 21 00 29 17">
            <a:hlinkClick r:id="" action="ppaction://media"/>
            <a:extLst>
              <a:ext uri="{FF2B5EF4-FFF2-40B4-BE49-F238E27FC236}">
                <a16:creationId xmlns:a16="http://schemas.microsoft.com/office/drawing/2014/main" id="{1023EB00-9EBD-7C01-2A16-41093D5E0DC8}"/>
              </a:ext>
            </a:extLst>
          </p:cNvPr>
          <p:cNvPicPr>
            <a:picLocks noRot="1" noChangeAspect="1"/>
          </p:cNvPicPr>
          <p:nvPr>
            <a:videoFile r:link="rId1"/>
          </p:nvPr>
        </p:nvPicPr>
        <p:blipFill>
          <a:blip r:embed="rId4"/>
          <a:stretch>
            <a:fillRect/>
          </a:stretch>
        </p:blipFill>
        <p:spPr>
          <a:xfrm>
            <a:off x="696197" y="366229"/>
            <a:ext cx="7502870" cy="48818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6038" y="1916832"/>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the above video :- Multimedia </a:t>
            </a:r>
          </a:p>
        </p:txBody>
      </p:sp>
      <p:sp>
        <p:nvSpPr>
          <p:cNvPr id="2" name="TextBox 1">
            <a:extLst>
              <a:ext uri="{FF2B5EF4-FFF2-40B4-BE49-F238E27FC236}">
                <a16:creationId xmlns:a16="http://schemas.microsoft.com/office/drawing/2014/main" id="{A0E4565F-8ED4-00ED-8BB8-C0E313A9FC77}"/>
              </a:ext>
            </a:extLst>
          </p:cNvPr>
          <p:cNvSpPr txBox="1"/>
          <p:nvPr/>
        </p:nvSpPr>
        <p:spPr>
          <a:xfrm>
            <a:off x="1259632" y="2924944"/>
            <a:ext cx="6840760" cy="2585323"/>
          </a:xfrm>
          <a:prstGeom prst="rect">
            <a:avLst/>
          </a:prstGeom>
          <a:noFill/>
        </p:spPr>
        <p:txBody>
          <a:bodyPr wrap="square" rtlCol="0">
            <a:spAutoFit/>
          </a:bodyPr>
          <a:lstStyle/>
          <a:p>
            <a:pPr algn="ctr"/>
            <a:r>
              <a:rPr lang="en-US" sz="1800" b="0" i="0" u="none" strike="noStrike" dirty="0">
                <a:solidFill>
                  <a:srgbClr val="000000"/>
                </a:solidFill>
                <a:effectLst/>
                <a:latin typeface="+mj-lt"/>
              </a:rPr>
              <a:t>Tourists will frequently use this feature to explore various cultural activities of the village at various locations and in general village life including village ecosystem, through multimedia (video, image, audio). Tourists will experience this feature whenever they visit a new place. This feature is important because apart from models, the tourists also want to see short video clips and images of how these activities are going on in the real world rather than the virtual world. Tourists also experience embedded ambient audio everywhere on the island, so that he/she gets a real experience of village life on </a:t>
            </a:r>
            <a:r>
              <a:rPr lang="en-US" sz="1800" b="0" i="0" u="none" strike="noStrike" dirty="0" err="1">
                <a:solidFill>
                  <a:srgbClr val="000000"/>
                </a:solidFill>
                <a:effectLst/>
                <a:latin typeface="+mj-lt"/>
              </a:rPr>
              <a:t>Majuli</a:t>
            </a:r>
            <a:r>
              <a:rPr lang="en-US" sz="1800" b="0" i="0" u="none" strike="noStrike" dirty="0">
                <a:solidFill>
                  <a:srgbClr val="000000"/>
                </a:solidFill>
                <a:effectLst/>
                <a:latin typeface="+mj-lt"/>
              </a:rPr>
              <a:t> Island.</a:t>
            </a:r>
            <a:endParaRPr lang="en-IN" dirty="0">
              <a:latin typeface="+mj-lt"/>
            </a:endParaRPr>
          </a:p>
        </p:txBody>
      </p:sp>
      <p:sp>
        <p:nvSpPr>
          <p:cNvPr id="4" name="TextBox 3">
            <a:extLst>
              <a:ext uri="{FF2B5EF4-FFF2-40B4-BE49-F238E27FC236}">
                <a16:creationId xmlns:a16="http://schemas.microsoft.com/office/drawing/2014/main" id="{B41BE5F4-BE62-6359-64E1-85F0ED842666}"/>
              </a:ext>
            </a:extLst>
          </p:cNvPr>
          <p:cNvSpPr txBox="1"/>
          <p:nvPr/>
        </p:nvSpPr>
        <p:spPr>
          <a:xfrm>
            <a:off x="2627784" y="1093386"/>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030" y="5517232"/>
            <a:ext cx="8143932" cy="1200329"/>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User can enlarge the mini map by left clicking on it(00:06 sec). In the enlarged map, user can see the name of place by hovering over the circle(00:08 sec). User can also give feedback and rating by clicking on the circle and upon clicking red circle changes to green indicating that user visited that place. (00:13 sec).  </a:t>
            </a:r>
            <a:endParaRPr lang="en-US" dirty="0"/>
          </a:p>
        </p:txBody>
      </p:sp>
      <p:pic>
        <p:nvPicPr>
          <p:cNvPr id="3" name="Online Media 2" title="2023 02 20 20 55 30">
            <a:hlinkClick r:id="" action="ppaction://media"/>
            <a:extLst>
              <a:ext uri="{FF2B5EF4-FFF2-40B4-BE49-F238E27FC236}">
                <a16:creationId xmlns:a16="http://schemas.microsoft.com/office/drawing/2014/main" id="{45FCA178-85AA-AE85-74D7-79A169407AFB}"/>
              </a:ext>
            </a:extLst>
          </p:cNvPr>
          <p:cNvPicPr>
            <a:picLocks noRot="1" noChangeAspect="1"/>
          </p:cNvPicPr>
          <p:nvPr>
            <a:videoFile r:link="rId1"/>
          </p:nvPr>
        </p:nvPicPr>
        <p:blipFill>
          <a:blip r:embed="rId4"/>
          <a:stretch>
            <a:fillRect/>
          </a:stretch>
        </p:blipFill>
        <p:spPr>
          <a:xfrm>
            <a:off x="611560" y="332656"/>
            <a:ext cx="7848872" cy="4968552"/>
          </a:xfrm>
          <a:prstGeom prst="roundRect">
            <a:avLst>
              <a:gd name="adj" fmla="val 5439"/>
            </a:avLst>
          </a:prstGeom>
          <a:ln>
            <a:noFill/>
          </a:ln>
          <a:effectLst>
            <a:innerShdw blurRad="114300" dist="50800">
              <a:srgbClr val="000000">
                <a:alpha val="0"/>
              </a:srgbClr>
            </a:innerShdw>
          </a:effectLst>
        </p:spPr>
      </p:pic>
    </p:spTree>
    <p:extLst>
      <p:ext uri="{BB962C8B-B14F-4D97-AF65-F5344CB8AC3E}">
        <p14:creationId xmlns:p14="http://schemas.microsoft.com/office/powerpoint/2010/main" val="226478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060848"/>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the video :- Mini Map </a:t>
            </a:r>
          </a:p>
        </p:txBody>
      </p:sp>
      <p:sp>
        <p:nvSpPr>
          <p:cNvPr id="2" name="TextBox 1">
            <a:extLst>
              <a:ext uri="{FF2B5EF4-FFF2-40B4-BE49-F238E27FC236}">
                <a16:creationId xmlns:a16="http://schemas.microsoft.com/office/drawing/2014/main" id="{244EBA45-84C3-F752-AB74-D51C6F2677DD}"/>
              </a:ext>
            </a:extLst>
          </p:cNvPr>
          <p:cNvSpPr txBox="1"/>
          <p:nvPr/>
        </p:nvSpPr>
        <p:spPr>
          <a:xfrm>
            <a:off x="1403648" y="3356992"/>
            <a:ext cx="6192688" cy="2031325"/>
          </a:xfrm>
          <a:prstGeom prst="rect">
            <a:avLst/>
          </a:prstGeom>
          <a:noFill/>
        </p:spPr>
        <p:txBody>
          <a:bodyPr wrap="square" rtlCol="0">
            <a:spAutoFit/>
          </a:bodyPr>
          <a:lstStyle/>
          <a:p>
            <a:pPr algn="ctr"/>
            <a:r>
              <a:rPr lang="en-US" sz="1800" b="0" i="0" u="none" strike="noStrike" dirty="0">
                <a:solidFill>
                  <a:srgbClr val="000000"/>
                </a:solidFill>
                <a:effectLst/>
                <a:latin typeface="+mj-lt"/>
                <a:cs typeface="Arial" panose="020B0604020202020204" pitchFamily="34" charset="0"/>
              </a:rPr>
              <a:t>Tourists will frequently use mini-map to know about their current location and a priori get the information of the places yet to be visited, throughout the tour. Tourists will use the map almost all the time through the tour and can give feedback and rating of the places he/she visited in the tour. For all the important tourist destinations, a tourist can get information of that place through the view description function in mini-map.</a:t>
            </a:r>
            <a:endParaRPr lang="en-IN" dirty="0">
              <a:latin typeface="+mj-lt"/>
              <a:cs typeface="Arial" panose="020B0604020202020204" pitchFamily="34" charset="0"/>
            </a:endParaRPr>
          </a:p>
        </p:txBody>
      </p:sp>
      <p:sp>
        <p:nvSpPr>
          <p:cNvPr id="4" name="TextBox 3">
            <a:extLst>
              <a:ext uri="{FF2B5EF4-FFF2-40B4-BE49-F238E27FC236}">
                <a16:creationId xmlns:a16="http://schemas.microsoft.com/office/drawing/2014/main" id="{C0096AA4-7F18-6D24-05B2-B1CA86AC3F49}"/>
              </a:ext>
            </a:extLst>
          </p:cNvPr>
          <p:cNvSpPr txBox="1"/>
          <p:nvPr/>
        </p:nvSpPr>
        <p:spPr>
          <a:xfrm>
            <a:off x="2627784" y="1093386"/>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extLst>
      <p:ext uri="{BB962C8B-B14F-4D97-AF65-F5344CB8AC3E}">
        <p14:creationId xmlns:p14="http://schemas.microsoft.com/office/powerpoint/2010/main" val="12427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030" y="5517232"/>
            <a:ext cx="8143932" cy="646331"/>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When all the circles in the big map gets changed to green color, this means that the user have visited all the places, so a prompt will come if user want to exit.</a:t>
            </a:r>
          </a:p>
        </p:txBody>
      </p:sp>
      <p:pic>
        <p:nvPicPr>
          <p:cNvPr id="2" name="Online Media 1" title="2023 02 20 21 17 47">
            <a:hlinkClick r:id="" action="ppaction://media"/>
            <a:extLst>
              <a:ext uri="{FF2B5EF4-FFF2-40B4-BE49-F238E27FC236}">
                <a16:creationId xmlns:a16="http://schemas.microsoft.com/office/drawing/2014/main" id="{74AD2869-12BE-43ED-E19D-3933EEBEA729}"/>
              </a:ext>
            </a:extLst>
          </p:cNvPr>
          <p:cNvPicPr>
            <a:picLocks noRot="1" noChangeAspect="1"/>
          </p:cNvPicPr>
          <p:nvPr>
            <a:videoFile r:link="rId1"/>
          </p:nvPr>
        </p:nvPicPr>
        <p:blipFill>
          <a:blip r:embed="rId4"/>
          <a:stretch>
            <a:fillRect/>
          </a:stretch>
        </p:blipFill>
        <p:spPr>
          <a:xfrm>
            <a:off x="683568" y="548680"/>
            <a:ext cx="7632848" cy="4752528"/>
          </a:xfrm>
          <a:prstGeom prst="roundRect">
            <a:avLst>
              <a:gd name="adj" fmla="val 5439"/>
            </a:avLst>
          </a:prstGeom>
          <a:ln>
            <a:noFill/>
          </a:ln>
          <a:effectLst>
            <a:innerShdw blurRad="114300" dist="50800">
              <a:srgbClr val="000000">
                <a:alpha val="0"/>
              </a:srgbClr>
            </a:innerShdw>
          </a:effectLst>
        </p:spPr>
      </p:pic>
    </p:spTree>
    <p:extLst>
      <p:ext uri="{BB962C8B-B14F-4D97-AF65-F5344CB8AC3E}">
        <p14:creationId xmlns:p14="http://schemas.microsoft.com/office/powerpoint/2010/main" val="200698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2042" y="2040523"/>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the video :- Track Progress </a:t>
            </a:r>
          </a:p>
        </p:txBody>
      </p:sp>
      <p:sp>
        <p:nvSpPr>
          <p:cNvPr id="2" name="TextBox 1">
            <a:extLst>
              <a:ext uri="{FF2B5EF4-FFF2-40B4-BE49-F238E27FC236}">
                <a16:creationId xmlns:a16="http://schemas.microsoft.com/office/drawing/2014/main" id="{3783C6AD-B998-3006-1B31-9381790A7AC6}"/>
              </a:ext>
            </a:extLst>
          </p:cNvPr>
          <p:cNvSpPr txBox="1"/>
          <p:nvPr/>
        </p:nvSpPr>
        <p:spPr>
          <a:xfrm>
            <a:off x="1547664" y="3356992"/>
            <a:ext cx="6192688" cy="2739211"/>
          </a:xfrm>
          <a:prstGeom prst="rect">
            <a:avLst/>
          </a:prstGeom>
          <a:noFill/>
        </p:spPr>
        <p:txBody>
          <a:bodyPr wrap="square" rtlCol="0">
            <a:spAutoFit/>
          </a:bodyPr>
          <a:lstStyle/>
          <a:p>
            <a:pPr algn="ctr" rtl="0">
              <a:spcBef>
                <a:spcPts val="1200"/>
              </a:spcBef>
              <a:spcAft>
                <a:spcPts val="1200"/>
              </a:spcAft>
            </a:pPr>
            <a:r>
              <a:rPr lang="en-US" sz="1800" b="0" i="0" u="none" strike="noStrike" dirty="0">
                <a:solidFill>
                  <a:srgbClr val="000000"/>
                </a:solidFill>
                <a:effectLst/>
                <a:latin typeface="+mj-lt"/>
                <a:cs typeface="Arial" panose="020B0604020202020204" pitchFamily="34" charset="0"/>
              </a:rPr>
              <a:t>Tourists track their progress throughout the tour by marking a location and unmarking a location on the map. Tourists will use this feature frequently to guide their tour properly and to know about the places yet to be visited. In addition, tourists can also unmark a location if they like, so that if they love a certain tourist destination, they can unmark it so as to visit it again. Thus this feature will always be used throughout the tour. </a:t>
            </a:r>
            <a:endParaRPr lang="en-US" b="0" dirty="0">
              <a:effectLst/>
              <a:latin typeface="+mj-lt"/>
              <a:cs typeface="Arial" panose="020B0604020202020204" pitchFamily="34" charset="0"/>
            </a:endParaRPr>
          </a:p>
          <a:p>
            <a:br>
              <a:rPr lang="en-US" dirty="0"/>
            </a:br>
            <a:endParaRPr lang="en-IN" dirty="0"/>
          </a:p>
        </p:txBody>
      </p:sp>
      <p:sp>
        <p:nvSpPr>
          <p:cNvPr id="4" name="TextBox 3">
            <a:extLst>
              <a:ext uri="{FF2B5EF4-FFF2-40B4-BE49-F238E27FC236}">
                <a16:creationId xmlns:a16="http://schemas.microsoft.com/office/drawing/2014/main" id="{A62EED5D-CC1D-7F41-3998-340025FB143D}"/>
              </a:ext>
            </a:extLst>
          </p:cNvPr>
          <p:cNvSpPr txBox="1"/>
          <p:nvPr/>
        </p:nvSpPr>
        <p:spPr>
          <a:xfrm>
            <a:off x="2627784" y="1093386"/>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extLst>
      <p:ext uri="{BB962C8B-B14F-4D97-AF65-F5344CB8AC3E}">
        <p14:creationId xmlns:p14="http://schemas.microsoft.com/office/powerpoint/2010/main" val="1928940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715016"/>
            <a:ext cx="8143932" cy="923330"/>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User can change the theme of model by clicking on button in the bottom right corner of screen. When he clicks night, night theme will be displayed, and on clicking day, day theme will be displayed. Default will be day theme.</a:t>
            </a:r>
            <a:endParaRPr lang="en-US" dirty="0"/>
          </a:p>
        </p:txBody>
      </p:sp>
      <p:pic>
        <p:nvPicPr>
          <p:cNvPr id="2" name="Online Media 1" title="2023 02 20 19 44 39">
            <a:hlinkClick r:id="" action="ppaction://media"/>
            <a:extLst>
              <a:ext uri="{FF2B5EF4-FFF2-40B4-BE49-F238E27FC236}">
                <a16:creationId xmlns:a16="http://schemas.microsoft.com/office/drawing/2014/main" id="{1E3F26EA-5CFF-F1C4-7F48-6739297429A4}"/>
              </a:ext>
            </a:extLst>
          </p:cNvPr>
          <p:cNvPicPr>
            <a:picLocks noRot="1" noChangeAspect="1"/>
          </p:cNvPicPr>
          <p:nvPr>
            <a:videoFile r:link="rId1"/>
          </p:nvPr>
        </p:nvPicPr>
        <p:blipFill>
          <a:blip r:embed="rId4"/>
          <a:stretch>
            <a:fillRect/>
          </a:stretch>
        </p:blipFill>
        <p:spPr>
          <a:xfrm>
            <a:off x="611560" y="476672"/>
            <a:ext cx="7488832" cy="4968552"/>
          </a:xfrm>
          <a:prstGeom prst="roundRect">
            <a:avLst>
              <a:gd name="adj" fmla="val 5439"/>
            </a:avLst>
          </a:prstGeom>
          <a:ln>
            <a:noFill/>
          </a:ln>
          <a:effectLst>
            <a:innerShdw blurRad="114300" dist="50800">
              <a:srgbClr val="000000">
                <a:alpha val="0"/>
              </a:srgb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5016"/>
            <a:ext cx="8143932" cy="923330"/>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This video is common for all the 3 users. User first need to select the user class in which he/she belongs. Based on the selection , user model will come in right side of screen which will be used in all the functions implemented for that user.</a:t>
            </a:r>
            <a:endParaRPr lang="en-US" dirty="0"/>
          </a:p>
        </p:txBody>
      </p:sp>
      <p:pic>
        <p:nvPicPr>
          <p:cNvPr id="4" name="Online Media 3" title="ChooseUser">
            <a:hlinkClick r:id="" action="ppaction://media"/>
            <a:extLst>
              <a:ext uri="{FF2B5EF4-FFF2-40B4-BE49-F238E27FC236}">
                <a16:creationId xmlns:a16="http://schemas.microsoft.com/office/drawing/2014/main" id="{1ED8A019-915E-3645-3CE1-C36BBFB263AD}"/>
              </a:ext>
            </a:extLst>
          </p:cNvPr>
          <p:cNvPicPr>
            <a:picLocks noRot="1" noChangeAspect="1"/>
          </p:cNvPicPr>
          <p:nvPr>
            <a:videoFile r:link="rId1"/>
          </p:nvPr>
        </p:nvPicPr>
        <p:blipFill>
          <a:blip r:embed="rId3"/>
          <a:stretch>
            <a:fillRect/>
          </a:stretch>
        </p:blipFill>
        <p:spPr>
          <a:xfrm>
            <a:off x="1187624" y="692696"/>
            <a:ext cx="6912768" cy="453650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3645024"/>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the video :- Change Appearance</a:t>
            </a:r>
          </a:p>
        </p:txBody>
      </p:sp>
      <p:sp>
        <p:nvSpPr>
          <p:cNvPr id="2" name="TextBox 1">
            <a:extLst>
              <a:ext uri="{FF2B5EF4-FFF2-40B4-BE49-F238E27FC236}">
                <a16:creationId xmlns:a16="http://schemas.microsoft.com/office/drawing/2014/main" id="{2B8FEE54-66E2-064F-3B1C-08C61276C9E5}"/>
              </a:ext>
            </a:extLst>
          </p:cNvPr>
          <p:cNvSpPr txBox="1"/>
          <p:nvPr/>
        </p:nvSpPr>
        <p:spPr>
          <a:xfrm>
            <a:off x="2699791" y="2708920"/>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Trivial Function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357430"/>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This is a trivial function implemented.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FC8F-F717-204B-7A44-D4C2A65F30C6}"/>
              </a:ext>
            </a:extLst>
          </p:cNvPr>
          <p:cNvSpPr>
            <a:spLocks noGrp="1"/>
          </p:cNvSpPr>
          <p:nvPr>
            <p:ph type="title"/>
          </p:nvPr>
        </p:nvSpPr>
        <p:spPr>
          <a:xfrm>
            <a:off x="611560" y="2857500"/>
            <a:ext cx="8229600" cy="1143000"/>
          </a:xfrm>
        </p:spPr>
        <p:txBody>
          <a:bodyPr>
            <a:normAutofit/>
          </a:bodyPr>
          <a:lstStyle/>
          <a:p>
            <a:pPr algn="ctr"/>
            <a:r>
              <a:rPr lang="en-US" sz="4000" b="1" dirty="0">
                <a:solidFill>
                  <a:schemeClr val="accent1">
                    <a:lumMod val="50000"/>
                  </a:schemeClr>
                </a:solidFill>
              </a:rPr>
              <a:t>Prototype for Tourist User-Classes</a:t>
            </a:r>
            <a:endParaRPr lang="en-IN" sz="4000" b="1" dirty="0">
              <a:solidFill>
                <a:schemeClr val="accent1">
                  <a:lumMod val="50000"/>
                </a:schemeClr>
              </a:solidFill>
            </a:endParaRPr>
          </a:p>
        </p:txBody>
      </p:sp>
    </p:spTree>
    <p:extLst>
      <p:ext uri="{BB962C8B-B14F-4D97-AF65-F5344CB8AC3E}">
        <p14:creationId xmlns:p14="http://schemas.microsoft.com/office/powerpoint/2010/main" val="86567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857232"/>
            <a:ext cx="7286676" cy="707886"/>
          </a:xfrm>
          <a:prstGeom prst="rect">
            <a:avLst/>
          </a:prstGeom>
          <a:noFill/>
        </p:spPr>
        <p:txBody>
          <a:bodyPr wrap="square" rtlCol="0">
            <a:spAutoFit/>
          </a:bodyPr>
          <a:lstStyle/>
          <a:p>
            <a:pPr algn="ctr"/>
            <a:r>
              <a:rPr lang="en-IN" sz="4000" b="1" dirty="0">
                <a:solidFill>
                  <a:srgbClr val="002060"/>
                </a:solidFill>
                <a:latin typeface="+mj-lt"/>
              </a:rPr>
              <a:t>User Class: Tourist</a:t>
            </a:r>
            <a:endParaRPr lang="en-US" sz="4000" b="1" dirty="0">
              <a:solidFill>
                <a:srgbClr val="002060"/>
              </a:solidFill>
              <a:latin typeface="+mj-lt"/>
            </a:endParaRPr>
          </a:p>
        </p:txBody>
      </p:sp>
      <p:sp>
        <p:nvSpPr>
          <p:cNvPr id="3" name="TextBox 2"/>
          <p:cNvSpPr txBox="1"/>
          <p:nvPr/>
        </p:nvSpPr>
        <p:spPr>
          <a:xfrm>
            <a:off x="928662" y="3068960"/>
            <a:ext cx="7643866" cy="2031325"/>
          </a:xfrm>
          <a:prstGeom prst="rect">
            <a:avLst/>
          </a:prstGeom>
          <a:noFill/>
        </p:spPr>
        <p:txBody>
          <a:bodyPr wrap="square" rtlCol="0">
            <a:spAutoFit/>
          </a:bodyPr>
          <a:lstStyle/>
          <a:p>
            <a:pPr algn="ctr"/>
            <a:r>
              <a:rPr lang="en-US" sz="1800" b="0" i="0" u="none" strike="noStrike" dirty="0">
                <a:solidFill>
                  <a:srgbClr val="000000"/>
                </a:solidFill>
                <a:effectLst/>
                <a:latin typeface="+mj-lt"/>
              </a:rPr>
              <a:t>Tourists are the users who are mainly enthusiastic to learn about the cultural activities and daily life activities of the village. These people explore most of the cultural places and tourist destinations and experience the various activities using multimedia. They also use navigation, track progress to explore all the places and keep track of the places to be visited. This group is completely different from the other user group as its main aim is to enjoy and experience the village life. </a:t>
            </a:r>
            <a:endParaRPr lang="en-US" sz="24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Untitled Project4">
            <a:hlinkClick r:id="" action="ppaction://media"/>
            <a:extLst>
              <a:ext uri="{FF2B5EF4-FFF2-40B4-BE49-F238E27FC236}">
                <a16:creationId xmlns:a16="http://schemas.microsoft.com/office/drawing/2014/main" id="{305B4C7D-5BDF-A373-4674-BBDF5A993F8E}"/>
              </a:ext>
            </a:extLst>
          </p:cNvPr>
          <p:cNvPicPr>
            <a:picLocks noRot="1" noChangeAspect="1"/>
          </p:cNvPicPr>
          <p:nvPr>
            <a:videoFile r:link="rId1"/>
          </p:nvPr>
        </p:nvPicPr>
        <p:blipFill>
          <a:blip r:embed="rId3"/>
          <a:stretch>
            <a:fillRect/>
          </a:stretch>
        </p:blipFill>
        <p:spPr>
          <a:xfrm>
            <a:off x="683568" y="764704"/>
            <a:ext cx="7776864" cy="5472608"/>
          </a:xfrm>
          <a:prstGeom prst="rect">
            <a:avLst/>
          </a:prstGeom>
        </p:spPr>
      </p:pic>
    </p:spTree>
    <p:extLst>
      <p:ext uri="{BB962C8B-B14F-4D97-AF65-F5344CB8AC3E}">
        <p14:creationId xmlns:p14="http://schemas.microsoft.com/office/powerpoint/2010/main" val="187246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8A56A1-B53E-BF06-6F57-7036DDE3E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E6A20D5-A42D-77DC-2BC4-E9E687E9380B}"/>
              </a:ext>
            </a:extLst>
          </p:cNvPr>
          <p:cNvSpPr>
            <a:spLocks noGrp="1"/>
          </p:cNvSpPr>
          <p:nvPr>
            <p:ph sz="half" idx="2"/>
          </p:nvPr>
        </p:nvSpPr>
        <p:spPr>
          <a:solidFill>
            <a:schemeClr val="bg1"/>
          </a:solidFill>
          <a:ln>
            <a:solidFill>
              <a:schemeClr val="bg1"/>
            </a:solidFill>
          </a:ln>
        </p:spPr>
        <p:txBody>
          <a:bodyPr/>
          <a:lstStyle/>
          <a:p>
            <a:pPr marL="0" indent="0">
              <a:buNone/>
            </a:pPr>
            <a:r>
              <a:rPr lang="en-US" dirty="0"/>
              <a:t>	</a:t>
            </a:r>
            <a:endParaRPr lang="en-IN" dirty="0"/>
          </a:p>
        </p:txBody>
      </p:sp>
      <p:sp>
        <p:nvSpPr>
          <p:cNvPr id="22" name="TextBox 21">
            <a:extLst>
              <a:ext uri="{FF2B5EF4-FFF2-40B4-BE49-F238E27FC236}">
                <a16:creationId xmlns:a16="http://schemas.microsoft.com/office/drawing/2014/main" id="{B52756BA-4EA1-085D-A4C7-468B8C8B6B11}"/>
              </a:ext>
            </a:extLst>
          </p:cNvPr>
          <p:cNvSpPr txBox="1"/>
          <p:nvPr/>
        </p:nvSpPr>
        <p:spPr>
          <a:xfrm>
            <a:off x="745306" y="1052736"/>
            <a:ext cx="7500990" cy="3724096"/>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2000" b="1" dirty="0">
                <a:solidFill>
                  <a:schemeClr val="tx1">
                    <a:lumMod val="95000"/>
                    <a:lumOff val="5000"/>
                  </a:schemeClr>
                </a:solidFill>
                <a:latin typeface="+mj-lt"/>
              </a:rPr>
              <a:t>Non trivial/Frequent  functions for tourist class :-</a:t>
            </a:r>
          </a:p>
          <a:p>
            <a:pPr algn="ctr"/>
            <a:endParaRPr lang="en-IN" dirty="0"/>
          </a:p>
          <a:p>
            <a:pPr>
              <a:buFont typeface="Arial" pitchFamily="34" charset="0"/>
              <a:buChar char="•"/>
            </a:pPr>
            <a:r>
              <a:rPr lang="en-IN" dirty="0"/>
              <a:t>    </a:t>
            </a:r>
            <a:r>
              <a:rPr lang="en-IN" dirty="0">
                <a:solidFill>
                  <a:srgbClr val="000000"/>
                </a:solidFill>
                <a:latin typeface="Arial" panose="020B0604020202020204" pitchFamily="34" charset="0"/>
              </a:rPr>
              <a:t>Navigation </a:t>
            </a:r>
            <a:endParaRPr lang="en-IN" sz="1800" b="0" i="0" u="none" strike="noStrike" dirty="0">
              <a:solidFill>
                <a:srgbClr val="000000"/>
              </a:solidFill>
              <a:effectLst/>
              <a:latin typeface="Arial" panose="020B0604020202020204" pitchFamily="34" charset="0"/>
            </a:endParaRPr>
          </a:p>
          <a:p>
            <a:pPr>
              <a:buFont typeface="Arial" pitchFamily="34" charset="0"/>
              <a:buChar char="•"/>
            </a:pPr>
            <a:endParaRPr lang="en-IN" dirty="0"/>
          </a:p>
          <a:p>
            <a:pPr>
              <a:buFont typeface="Arial" pitchFamily="34" charset="0"/>
              <a:buChar char="•"/>
            </a:pPr>
            <a:r>
              <a:rPr lang="en-IN" dirty="0"/>
              <a:t>    </a:t>
            </a:r>
            <a:r>
              <a:rPr lang="en-IN" dirty="0">
                <a:solidFill>
                  <a:srgbClr val="000000"/>
                </a:solidFill>
                <a:latin typeface="Arial" panose="020B0604020202020204" pitchFamily="34" charset="0"/>
              </a:rPr>
              <a:t>Multimedia</a:t>
            </a:r>
            <a:endParaRPr lang="en-IN" dirty="0"/>
          </a:p>
          <a:p>
            <a:endParaRPr lang="en-IN" dirty="0"/>
          </a:p>
          <a:p>
            <a:pPr>
              <a:buFont typeface="Arial" pitchFamily="34" charset="0"/>
              <a:buChar char="•"/>
            </a:pPr>
            <a:r>
              <a:rPr lang="en-IN" dirty="0"/>
              <a:t>    </a:t>
            </a:r>
            <a:r>
              <a:rPr lang="en-IN" dirty="0">
                <a:solidFill>
                  <a:srgbClr val="000000"/>
                </a:solidFill>
                <a:latin typeface="Arial" panose="020B0604020202020204" pitchFamily="34" charset="0"/>
              </a:rPr>
              <a:t>Mini-Map</a:t>
            </a:r>
            <a:endParaRPr lang="en-IN" sz="1800" b="0" i="0" u="none" strike="noStrike" dirty="0">
              <a:solidFill>
                <a:srgbClr val="000000"/>
              </a:solidFill>
              <a:effectLst/>
              <a:latin typeface="Arial" panose="020B0604020202020204" pitchFamily="34" charset="0"/>
            </a:endParaRPr>
          </a:p>
          <a:p>
            <a:pPr>
              <a:buFont typeface="Arial" pitchFamily="34" charset="0"/>
              <a:buChar char="•"/>
            </a:pPr>
            <a:endParaRPr lang="en-IN" dirty="0">
              <a:solidFill>
                <a:srgbClr val="000000"/>
              </a:solidFill>
              <a:latin typeface="Arial" panose="020B0604020202020204" pitchFamily="34" charset="0"/>
            </a:endParaRPr>
          </a:p>
          <a:p>
            <a:pPr>
              <a:buFont typeface="Arial" pitchFamily="34" charset="0"/>
              <a:buChar char="•"/>
            </a:pPr>
            <a:r>
              <a:rPr lang="en-IN" dirty="0">
                <a:solidFill>
                  <a:srgbClr val="000000"/>
                </a:solidFill>
                <a:latin typeface="Arial" panose="020B0604020202020204" pitchFamily="34" charset="0"/>
              </a:rPr>
              <a:t>    Track Progress</a:t>
            </a:r>
          </a:p>
          <a:p>
            <a:pPr>
              <a:buFont typeface="Arial" pitchFamily="34" charset="0"/>
              <a:buChar char="•"/>
            </a:pPr>
            <a:endParaRPr lang="en-IN" dirty="0">
              <a:solidFill>
                <a:srgbClr val="000000"/>
              </a:solidFill>
              <a:latin typeface="Arial" panose="020B0604020202020204" pitchFamily="34" charset="0"/>
            </a:endParaRPr>
          </a:p>
          <a:p>
            <a:r>
              <a:rPr lang="en-IN" dirty="0">
                <a:solidFill>
                  <a:srgbClr val="000000"/>
                </a:solidFill>
                <a:latin typeface="Arial" panose="020B0604020202020204" pitchFamily="34" charset="0"/>
              </a:rPr>
              <a:t> These functions are written in bold letters in the functional hierarchy. A vertical prototype is made for these functions which implicitly covers the horizonal prototype.</a:t>
            </a:r>
            <a:endParaRPr lang="en-US" dirty="0"/>
          </a:p>
        </p:txBody>
      </p:sp>
      <p:sp>
        <p:nvSpPr>
          <p:cNvPr id="24" name="TextBox 23">
            <a:extLst>
              <a:ext uri="{FF2B5EF4-FFF2-40B4-BE49-F238E27FC236}">
                <a16:creationId xmlns:a16="http://schemas.microsoft.com/office/drawing/2014/main" id="{F287FC6E-E948-5999-0182-A8B55E03A8C2}"/>
              </a:ext>
            </a:extLst>
          </p:cNvPr>
          <p:cNvSpPr txBox="1"/>
          <p:nvPr/>
        </p:nvSpPr>
        <p:spPr>
          <a:xfrm>
            <a:off x="745306" y="5167127"/>
            <a:ext cx="7500990" cy="1456809"/>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2000" b="1" dirty="0">
                <a:solidFill>
                  <a:schemeClr val="tx1">
                    <a:lumMod val="95000"/>
                    <a:lumOff val="5000"/>
                  </a:schemeClr>
                </a:solidFill>
                <a:latin typeface="+mj-lt"/>
              </a:rPr>
              <a:t>Trivial/Non-frequent functions for tourist class :-</a:t>
            </a:r>
          </a:p>
          <a:p>
            <a:pPr algn="ctr"/>
            <a:endParaRPr lang="en-IN" dirty="0"/>
          </a:p>
          <a:p>
            <a:pPr>
              <a:lnSpc>
                <a:spcPct val="150000"/>
              </a:lnSpc>
              <a:buFont typeface="Arial" pitchFamily="34" charset="0"/>
              <a:buChar char="•"/>
            </a:pPr>
            <a:r>
              <a:rPr lang="en-IN" dirty="0"/>
              <a:t>    </a:t>
            </a:r>
            <a:r>
              <a:rPr lang="en-IN" dirty="0">
                <a:solidFill>
                  <a:srgbClr val="000000"/>
                </a:solidFill>
                <a:latin typeface="Arial" panose="020B0604020202020204" pitchFamily="34" charset="0"/>
              </a:rPr>
              <a:t>Change Appearance</a:t>
            </a:r>
          </a:p>
          <a:p>
            <a:pPr>
              <a:lnSpc>
                <a:spcPct val="150000"/>
              </a:lnSpc>
              <a:buFont typeface="Arial" pitchFamily="34" charset="0"/>
              <a:buChar char="•"/>
            </a:pPr>
            <a:r>
              <a:rPr lang="en-IN" sz="1800" b="0" i="0" u="none" strike="noStrike" dirty="0">
                <a:solidFill>
                  <a:srgbClr val="000000"/>
                </a:solidFill>
                <a:effectLst/>
                <a:latin typeface="Arial" panose="020B0604020202020204" pitchFamily="34" charset="0"/>
              </a:rPr>
              <a:t>    In</a:t>
            </a:r>
            <a:r>
              <a:rPr lang="en-IN" dirty="0">
                <a:solidFill>
                  <a:srgbClr val="000000"/>
                </a:solidFill>
                <a:latin typeface="Arial" panose="020B0604020202020204" pitchFamily="34" charset="0"/>
              </a:rPr>
              <a:t>troduction Script</a:t>
            </a:r>
            <a:endParaRPr lang="en-IN"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98591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5000660" cy="461665"/>
          </a:xfrm>
          <a:prstGeom prst="rect">
            <a:avLst/>
          </a:prstGeom>
          <a:noFill/>
        </p:spPr>
        <p:txBody>
          <a:bodyPr wrap="square" rtlCol="0">
            <a:spAutoFit/>
          </a:bodyPr>
          <a:lstStyle/>
          <a:p>
            <a:r>
              <a:rPr lang="en-IN" sz="2400" b="1" dirty="0">
                <a:solidFill>
                  <a:srgbClr val="6C0000"/>
                </a:solidFill>
              </a:rPr>
              <a:t>Flow Chart For Visitor Prototype</a:t>
            </a:r>
          </a:p>
        </p:txBody>
      </p:sp>
      <p:sp>
        <p:nvSpPr>
          <p:cNvPr id="3" name="TextBox 2"/>
          <p:cNvSpPr txBox="1"/>
          <p:nvPr/>
        </p:nvSpPr>
        <p:spPr>
          <a:xfrm>
            <a:off x="357158" y="1425347"/>
            <a:ext cx="2071702" cy="646331"/>
          </a:xfrm>
          <a:prstGeom prst="rect">
            <a:avLst/>
          </a:prstGeom>
          <a:noFill/>
        </p:spPr>
        <p:txBody>
          <a:bodyPr wrap="square" rtlCol="0">
            <a:spAutoFit/>
          </a:bodyPr>
          <a:lstStyle/>
          <a:p>
            <a:pPr algn="ctr"/>
            <a:r>
              <a:rPr lang="en-IN" dirty="0"/>
              <a:t>Users locomotion is shown</a:t>
            </a:r>
            <a:endParaRPr lang="en-US" dirty="0"/>
          </a:p>
        </p:txBody>
      </p:sp>
      <p:sp>
        <p:nvSpPr>
          <p:cNvPr id="5" name="Oval 4"/>
          <p:cNvSpPr/>
          <p:nvPr/>
        </p:nvSpPr>
        <p:spPr>
          <a:xfrm>
            <a:off x="71406" y="1000108"/>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6200000" flipH="1">
            <a:off x="785786" y="2786058"/>
            <a:ext cx="857258" cy="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9" name="Oval 8"/>
          <p:cNvSpPr/>
          <p:nvPr/>
        </p:nvSpPr>
        <p:spPr>
          <a:xfrm>
            <a:off x="3428992" y="5429264"/>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Ambient audio remains playing.</a:t>
            </a:r>
          </a:p>
        </p:txBody>
      </p:sp>
      <p:cxnSp>
        <p:nvCxnSpPr>
          <p:cNvPr id="10" name="Straight Arrow Connector 9"/>
          <p:cNvCxnSpPr/>
          <p:nvPr/>
        </p:nvCxnSpPr>
        <p:spPr>
          <a:xfrm rot="5400000">
            <a:off x="821506" y="4964917"/>
            <a:ext cx="785819" cy="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1" name="Oval 10"/>
          <p:cNvSpPr/>
          <p:nvPr/>
        </p:nvSpPr>
        <p:spPr>
          <a:xfrm>
            <a:off x="71406" y="535782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Reverting to previous location using symbol on screen</a:t>
            </a:r>
            <a:endParaRPr lang="en-US" sz="1600" dirty="0">
              <a:solidFill>
                <a:schemeClr val="tx1"/>
              </a:solidFill>
            </a:endParaRPr>
          </a:p>
        </p:txBody>
      </p:sp>
      <p:cxnSp>
        <p:nvCxnSpPr>
          <p:cNvPr id="12" name="Straight Arrow Connector 11"/>
          <p:cNvCxnSpPr/>
          <p:nvPr/>
        </p:nvCxnSpPr>
        <p:spPr>
          <a:xfrm>
            <a:off x="2428860" y="6070618"/>
            <a:ext cx="1000132"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5" name="Oval 14"/>
          <p:cNvSpPr/>
          <p:nvPr/>
        </p:nvSpPr>
        <p:spPr>
          <a:xfrm>
            <a:off x="3428992" y="3143248"/>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and video could be played.</a:t>
            </a:r>
          </a:p>
        </p:txBody>
      </p:sp>
      <p:cxnSp>
        <p:nvCxnSpPr>
          <p:cNvPr id="21" name="Straight Arrow Connector 20"/>
          <p:cNvCxnSpPr/>
          <p:nvPr/>
        </p:nvCxnSpPr>
        <p:spPr>
          <a:xfrm rot="5400000" flipH="1" flipV="1">
            <a:off x="4106859" y="4964123"/>
            <a:ext cx="928694"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3" name="Oval 22"/>
          <p:cNvSpPr/>
          <p:nvPr/>
        </p:nvSpPr>
        <p:spPr>
          <a:xfrm>
            <a:off x="6643702" y="535782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Exit prompt shown after visiting everything.</a:t>
            </a:r>
          </a:p>
        </p:txBody>
      </p:sp>
      <p:cxnSp>
        <p:nvCxnSpPr>
          <p:cNvPr id="24" name="Straight Arrow Connector 23"/>
          <p:cNvCxnSpPr/>
          <p:nvPr/>
        </p:nvCxnSpPr>
        <p:spPr>
          <a:xfrm rot="5400000" flipH="1" flipV="1">
            <a:off x="4108447" y="2678107"/>
            <a:ext cx="928694"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5" name="Oval 24"/>
          <p:cNvSpPr/>
          <p:nvPr/>
        </p:nvSpPr>
        <p:spPr>
          <a:xfrm>
            <a:off x="3357554" y="857232"/>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 and night theme could be applied.</a:t>
            </a:r>
          </a:p>
        </p:txBody>
      </p:sp>
      <p:cxnSp>
        <p:nvCxnSpPr>
          <p:cNvPr id="26" name="Straight Arrow Connector 25"/>
          <p:cNvCxnSpPr/>
          <p:nvPr/>
        </p:nvCxnSpPr>
        <p:spPr>
          <a:xfrm>
            <a:off x="5715008" y="1571612"/>
            <a:ext cx="1000132"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7" name="Oval 26"/>
          <p:cNvSpPr/>
          <p:nvPr/>
        </p:nvSpPr>
        <p:spPr>
          <a:xfrm>
            <a:off x="6715140" y="928670"/>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Names of places can be seen in map</a:t>
            </a:r>
          </a:p>
        </p:txBody>
      </p:sp>
      <p:cxnSp>
        <p:nvCxnSpPr>
          <p:cNvPr id="28" name="Straight Arrow Connector 27"/>
          <p:cNvCxnSpPr/>
          <p:nvPr/>
        </p:nvCxnSpPr>
        <p:spPr>
          <a:xfrm rot="16200000" flipH="1">
            <a:off x="7429520" y="2714621"/>
            <a:ext cx="857258" cy="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9" name="Oval 28"/>
          <p:cNvSpPr/>
          <p:nvPr/>
        </p:nvSpPr>
        <p:spPr>
          <a:xfrm>
            <a:off x="71406" y="321468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Teleportation by clicking on mini-map</a:t>
            </a:r>
            <a:endParaRPr lang="en-US" dirty="0">
              <a:solidFill>
                <a:schemeClr val="tx1"/>
              </a:solidFill>
            </a:endParaRPr>
          </a:p>
        </p:txBody>
      </p:sp>
      <p:cxnSp>
        <p:nvCxnSpPr>
          <p:cNvPr id="30" name="Straight Arrow Connector 29"/>
          <p:cNvCxnSpPr/>
          <p:nvPr/>
        </p:nvCxnSpPr>
        <p:spPr>
          <a:xfrm rot="5400000">
            <a:off x="7465240" y="4964916"/>
            <a:ext cx="785819" cy="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1" name="Oval 30"/>
          <p:cNvSpPr/>
          <p:nvPr/>
        </p:nvSpPr>
        <p:spPr>
          <a:xfrm>
            <a:off x="6715140" y="321468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 and rating could be given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998</Words>
  <Application>Microsoft Office PowerPoint</Application>
  <PresentationFormat>On-screen Show (4:3)</PresentationFormat>
  <Paragraphs>65</Paragraphs>
  <Slides>20</Slides>
  <Notes>6</Notes>
  <HiddenSlides>0</HiddenSlides>
  <MMClips>8</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Constantia</vt:lpstr>
      <vt:lpstr>Wingdings 2</vt:lpstr>
      <vt:lpstr>Flow</vt:lpstr>
      <vt:lpstr>PowerPoint Presentation</vt:lpstr>
      <vt:lpstr>PowerPoint Presentation</vt:lpstr>
      <vt:lpstr>PowerPoint Presentation</vt:lpstr>
      <vt:lpstr>Prototype for Tourist User-Classes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Yash Agarwal</cp:lastModifiedBy>
  <cp:revision>16</cp:revision>
  <dcterms:created xsi:type="dcterms:W3CDTF">2023-02-20T18:39:32Z</dcterms:created>
  <dcterms:modified xsi:type="dcterms:W3CDTF">2023-02-21T16:07:59Z</dcterms:modified>
</cp:coreProperties>
</file>