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0" r:id="rId2"/>
    <p:sldId id="381" r:id="rId3"/>
    <p:sldId id="375" r:id="rId4"/>
    <p:sldId id="382" r:id="rId5"/>
    <p:sldId id="376" r:id="rId6"/>
    <p:sldId id="379" r:id="rId7"/>
    <p:sldId id="383" r:id="rId8"/>
    <p:sldId id="384" r:id="rId9"/>
    <p:sldId id="385" r:id="rId10"/>
    <p:sldId id="386" r:id="rId11"/>
    <p:sldId id="387" r:id="rId12"/>
    <p:sldId id="380" r:id="rId13"/>
    <p:sldId id="397" r:id="rId14"/>
    <p:sldId id="396" r:id="rId15"/>
    <p:sldId id="398" r:id="rId16"/>
    <p:sldId id="399" r:id="rId17"/>
    <p:sldId id="394" r:id="rId18"/>
    <p:sldId id="395" r:id="rId19"/>
    <p:sldId id="409" r:id="rId20"/>
    <p:sldId id="410" r:id="rId21"/>
    <p:sldId id="411" r:id="rId22"/>
    <p:sldId id="400" r:id="rId23"/>
    <p:sldId id="401" r:id="rId24"/>
    <p:sldId id="388" r:id="rId25"/>
    <p:sldId id="389" r:id="rId26"/>
    <p:sldId id="390" r:id="rId27"/>
    <p:sldId id="402" r:id="rId28"/>
    <p:sldId id="403" r:id="rId29"/>
    <p:sldId id="404" r:id="rId30"/>
    <p:sldId id="405" r:id="rId31"/>
    <p:sldId id="406" r:id="rId32"/>
    <p:sldId id="40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B66"/>
    <a:srgbClr val="0070C0"/>
    <a:srgbClr val="4472C4"/>
    <a:srgbClr val="E7E6E6"/>
    <a:srgbClr val="ED7D31"/>
    <a:srgbClr val="FBE5D6"/>
    <a:srgbClr val="FF8989"/>
    <a:srgbClr val="DEEBF7"/>
    <a:srgbClr val="5B9BD5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3" autoAdjust="0"/>
    <p:restoredTop sz="96224" autoAdjust="0"/>
  </p:normalViewPr>
  <p:slideViewPr>
    <p:cSldViewPr snapToGrid="0">
      <p:cViewPr varScale="1">
        <p:scale>
          <a:sx n="106" d="100"/>
          <a:sy n="106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BF453-D77A-4567-9B7F-3B31CD90E51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59FCA-B196-49B1-A55F-0AF34A550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14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2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19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96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9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7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30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4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62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3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5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4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1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19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4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3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3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1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6411" y="1528762"/>
            <a:ext cx="10719177" cy="2612729"/>
          </a:xfrm>
        </p:spPr>
        <p:txBody>
          <a:bodyPr anchor="ctr">
            <a:normAutofit/>
          </a:bodyPr>
          <a:lstStyle/>
          <a:p>
            <a:r>
              <a:rPr lang="en-US" altLang="ko-KR" sz="4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Network </a:t>
            </a:r>
            <a:r>
              <a:rPr lang="en-US" altLang="ko-KR" sz="44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Sparsification</a:t>
            </a:r>
            <a:r>
              <a:rPr lang="en-US" altLang="ko-KR" sz="4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Pruning, Quantization</a:t>
            </a:r>
            <a:endParaRPr lang="ko-KR" altLang="en-US" sz="4400" dirty="0"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65083"/>
            <a:ext cx="9144000" cy="2099781"/>
          </a:xfrm>
        </p:spPr>
        <p:txBody>
          <a:bodyPr anchor="ctr">
            <a:normAutofit/>
          </a:bodyPr>
          <a:lstStyle/>
          <a:p>
            <a:r>
              <a:rPr lang="en-US" altLang="ko-KR" sz="2000" i="1" dirty="0">
                <a:latin typeface="Calibri" panose="020F0502020204030204" pitchFamily="34" charset="0"/>
              </a:rPr>
              <a:t>MLAI Lab.</a:t>
            </a:r>
          </a:p>
          <a:p>
            <a:r>
              <a:rPr lang="en-US" altLang="ko-KR" sz="2000" i="1" dirty="0">
                <a:latin typeface="Calibri" panose="020F0502020204030204" pitchFamily="34" charset="0"/>
              </a:rPr>
              <a:t>2020. 07. 23</a:t>
            </a: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4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Calibri" panose="020F0502020204030204" pitchFamily="34" charset="0"/>
              </a:rPr>
              <a:t>L2Norm</a:t>
            </a:r>
            <a:r>
              <a:rPr lang="ko-KR" altLang="en-US" sz="4000" dirty="0">
                <a:latin typeface="Calibri" panose="020F0502020204030204" pitchFamily="34" charset="0"/>
              </a:rPr>
              <a:t>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2AC2DB6C-2AB7-431C-9F53-ED41B74F4530}"/>
              </a:ext>
            </a:extLst>
          </p:cNvPr>
          <p:cNvSpPr txBox="1">
            <a:spLocks/>
          </p:cNvSpPr>
          <p:nvPr/>
        </p:nvSpPr>
        <p:spPr>
          <a:xfrm>
            <a:off x="6096000" y="3580664"/>
            <a:ext cx="5030914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한 개의 뉴런에 대한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에 대하여 </a:t>
            </a:r>
            <a:r>
              <a:rPr lang="en-US" altLang="ko-KR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N2Norm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을 기준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으로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정렬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하여 가지치기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461DF901-CDD9-4822-8E7F-3A8F01AE6AD9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C579D34-43C7-4307-A4A1-176A964B1994}"/>
              </a:ext>
            </a:extLst>
          </p:cNvPr>
          <p:cNvGrpSpPr/>
          <p:nvPr/>
        </p:nvGrpSpPr>
        <p:grpSpPr>
          <a:xfrm>
            <a:off x="1619249" y="2342256"/>
            <a:ext cx="3209926" cy="3213475"/>
            <a:chOff x="2881258" y="2896611"/>
            <a:chExt cx="1903105" cy="1890532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8210A6E-99E4-449B-91A3-C8E35D23B6CF}"/>
                </a:ext>
              </a:extLst>
            </p:cNvPr>
            <p:cNvSpPr/>
            <p:nvPr/>
          </p:nvSpPr>
          <p:spPr>
            <a:xfrm>
              <a:off x="2887487" y="2896611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9C76973-970B-4F0F-8804-2F972893323C}"/>
                </a:ext>
              </a:extLst>
            </p:cNvPr>
            <p:cNvSpPr/>
            <p:nvPr/>
          </p:nvSpPr>
          <p:spPr>
            <a:xfrm>
              <a:off x="2887486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BA8C90C-AC84-4A5B-8043-5A09A9057397}"/>
                </a:ext>
              </a:extLst>
            </p:cNvPr>
            <p:cNvSpPr/>
            <p:nvPr/>
          </p:nvSpPr>
          <p:spPr>
            <a:xfrm>
              <a:off x="2887485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35C17A1-7280-494A-9DA9-E9EA1656BAB7}"/>
                </a:ext>
              </a:extLst>
            </p:cNvPr>
            <p:cNvSpPr/>
            <p:nvPr/>
          </p:nvSpPr>
          <p:spPr>
            <a:xfrm>
              <a:off x="2887485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4EF413A-86DA-4963-ACD7-4E08090BB53A}"/>
                </a:ext>
              </a:extLst>
            </p:cNvPr>
            <p:cNvSpPr/>
            <p:nvPr/>
          </p:nvSpPr>
          <p:spPr>
            <a:xfrm>
              <a:off x="2881258" y="4535143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DA98D5A-F8A5-4C2B-8909-9ABDC9544426}"/>
                </a:ext>
              </a:extLst>
            </p:cNvPr>
            <p:cNvSpPr/>
            <p:nvPr/>
          </p:nvSpPr>
          <p:spPr>
            <a:xfrm>
              <a:off x="3709175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E8A65C2-799A-48A2-840B-6CF87D7E9824}"/>
                </a:ext>
              </a:extLst>
            </p:cNvPr>
            <p:cNvSpPr/>
            <p:nvPr/>
          </p:nvSpPr>
          <p:spPr>
            <a:xfrm>
              <a:off x="3709174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6A5882B-701A-469A-B6DD-F13C41BBBA6D}"/>
                </a:ext>
              </a:extLst>
            </p:cNvPr>
            <p:cNvSpPr/>
            <p:nvPr/>
          </p:nvSpPr>
          <p:spPr>
            <a:xfrm>
              <a:off x="3709174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250CDB2-15A2-4547-BF31-DA8C19E249C8}"/>
                </a:ext>
              </a:extLst>
            </p:cNvPr>
            <p:cNvSpPr/>
            <p:nvPr/>
          </p:nvSpPr>
          <p:spPr>
            <a:xfrm>
              <a:off x="4530866" y="3532012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38BF06D-8378-4F9D-ACAC-395BBB9D58BF}"/>
                </a:ext>
              </a:extLst>
            </p:cNvPr>
            <p:cNvSpPr/>
            <p:nvPr/>
          </p:nvSpPr>
          <p:spPr>
            <a:xfrm>
              <a:off x="4530866" y="3941645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0FC6037-6E19-40A1-815F-F60B4D302058}"/>
                </a:ext>
              </a:extLst>
            </p:cNvPr>
            <p:cNvCxnSpPr>
              <a:stCxn id="66" idx="6"/>
              <a:endCxn id="71" idx="2"/>
            </p:cNvCxnSpPr>
            <p:nvPr/>
          </p:nvCxnSpPr>
          <p:spPr>
            <a:xfrm>
              <a:off x="3140984" y="3022611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60DA33E-1359-4EB4-8AD3-7E9304CBED06}"/>
                </a:ext>
              </a:extLst>
            </p:cNvPr>
            <p:cNvCxnSpPr>
              <a:cxnSpLocks/>
              <a:stCxn id="66" idx="6"/>
              <a:endCxn id="72" idx="2"/>
            </p:cNvCxnSpPr>
            <p:nvPr/>
          </p:nvCxnSpPr>
          <p:spPr>
            <a:xfrm>
              <a:off x="3140984" y="3022611"/>
              <a:ext cx="568190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40E4685-28FC-48EB-A7AE-4DE2ED10E21C}"/>
                </a:ext>
              </a:extLst>
            </p:cNvPr>
            <p:cNvCxnSpPr>
              <a:cxnSpLocks/>
              <a:stCxn id="66" idx="6"/>
              <a:endCxn id="73" idx="2"/>
            </p:cNvCxnSpPr>
            <p:nvPr/>
          </p:nvCxnSpPr>
          <p:spPr>
            <a:xfrm>
              <a:off x="3140984" y="3022611"/>
              <a:ext cx="56819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10E16A2-F554-42A6-872A-5C3C435FAC2D}"/>
                </a:ext>
              </a:extLst>
            </p:cNvPr>
            <p:cNvCxnSpPr>
              <a:cxnSpLocks/>
              <a:stCxn id="67" idx="6"/>
              <a:endCxn id="71" idx="2"/>
            </p:cNvCxnSpPr>
            <p:nvPr/>
          </p:nvCxnSpPr>
          <p:spPr>
            <a:xfrm>
              <a:off x="3140983" y="3432244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D6C5F03-4D5B-4798-A028-29C8FE8A52F6}"/>
                </a:ext>
              </a:extLst>
            </p:cNvPr>
            <p:cNvCxnSpPr>
              <a:cxnSpLocks/>
              <a:stCxn id="68" idx="6"/>
              <a:endCxn id="71" idx="2"/>
            </p:cNvCxnSpPr>
            <p:nvPr/>
          </p:nvCxnSpPr>
          <p:spPr>
            <a:xfrm flipV="1">
              <a:off x="3140982" y="3432244"/>
              <a:ext cx="568193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9E11DB7-8E56-46F9-B016-AD23B928D3D4}"/>
                </a:ext>
              </a:extLst>
            </p:cNvPr>
            <p:cNvCxnSpPr>
              <a:cxnSpLocks/>
              <a:stCxn id="69" idx="6"/>
              <a:endCxn id="71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8F6CEC3-3603-42AF-9682-DE9B20412573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D64E8A1-BBCC-4CE7-919C-FF78773B9CD5}"/>
                </a:ext>
              </a:extLst>
            </p:cNvPr>
            <p:cNvCxnSpPr>
              <a:cxnSpLocks/>
              <a:stCxn id="69" idx="6"/>
              <a:endCxn id="71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2ADDF51-79DE-4F7C-A534-5C01264B0E26}"/>
                </a:ext>
              </a:extLst>
            </p:cNvPr>
            <p:cNvCxnSpPr>
              <a:cxnSpLocks/>
              <a:stCxn id="69" idx="6"/>
              <a:endCxn id="72" idx="2"/>
            </p:cNvCxnSpPr>
            <p:nvPr/>
          </p:nvCxnSpPr>
          <p:spPr>
            <a:xfrm flipV="1"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4962349-F0CE-4B9D-B37E-9C73392711EE}"/>
                </a:ext>
              </a:extLst>
            </p:cNvPr>
            <p:cNvCxnSpPr>
              <a:cxnSpLocks/>
              <a:stCxn id="69" idx="6"/>
              <a:endCxn id="73" idx="2"/>
            </p:cNvCxnSpPr>
            <p:nvPr/>
          </p:nvCxnSpPr>
          <p:spPr>
            <a:xfrm>
              <a:off x="3140982" y="4251510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2CECEC5-3C28-4F16-B383-5BF41E39AEB8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07B95A4-BFDE-45A7-BB3A-F664BE441785}"/>
                </a:ext>
              </a:extLst>
            </p:cNvPr>
            <p:cNvCxnSpPr>
              <a:cxnSpLocks/>
              <a:stCxn id="70" idx="6"/>
              <a:endCxn id="72" idx="2"/>
            </p:cNvCxnSpPr>
            <p:nvPr/>
          </p:nvCxnSpPr>
          <p:spPr>
            <a:xfrm flipV="1">
              <a:off x="3134755" y="3841877"/>
              <a:ext cx="574419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68FAAF3-9CCF-4BB6-9FD5-50363A177464}"/>
                </a:ext>
              </a:extLst>
            </p:cNvPr>
            <p:cNvCxnSpPr>
              <a:cxnSpLocks/>
              <a:stCxn id="70" idx="6"/>
              <a:endCxn id="73" idx="2"/>
            </p:cNvCxnSpPr>
            <p:nvPr/>
          </p:nvCxnSpPr>
          <p:spPr>
            <a:xfrm flipV="1">
              <a:off x="3134755" y="4251510"/>
              <a:ext cx="574419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01060BA-93DF-46A4-AA0B-0B80657F567C}"/>
                </a:ext>
              </a:extLst>
            </p:cNvPr>
            <p:cNvCxnSpPr>
              <a:cxnSpLocks/>
              <a:stCxn id="71" idx="6"/>
              <a:endCxn id="74" idx="2"/>
            </p:cNvCxnSpPr>
            <p:nvPr/>
          </p:nvCxnSpPr>
          <p:spPr>
            <a:xfrm>
              <a:off x="3962672" y="3432244"/>
              <a:ext cx="568194" cy="22576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E349A7C-B136-44A3-8751-23055ADA9E82}"/>
                </a:ext>
              </a:extLst>
            </p:cNvPr>
            <p:cNvCxnSpPr>
              <a:cxnSpLocks/>
              <a:stCxn id="71" idx="6"/>
              <a:endCxn id="75" idx="2"/>
            </p:cNvCxnSpPr>
            <p:nvPr/>
          </p:nvCxnSpPr>
          <p:spPr>
            <a:xfrm>
              <a:off x="3962672" y="3432244"/>
              <a:ext cx="568194" cy="6354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6DD4A39-4D5D-4C09-B788-2988B469E58D}"/>
                </a:ext>
              </a:extLst>
            </p:cNvPr>
            <p:cNvCxnSpPr>
              <a:cxnSpLocks/>
              <a:stCxn id="72" idx="6"/>
              <a:endCxn id="74" idx="2"/>
            </p:cNvCxnSpPr>
            <p:nvPr/>
          </p:nvCxnSpPr>
          <p:spPr>
            <a:xfrm flipV="1">
              <a:off x="3962671" y="3658012"/>
              <a:ext cx="568195" cy="18386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1F00429-8C4A-441E-852D-1C2D0381FDAB}"/>
                </a:ext>
              </a:extLst>
            </p:cNvPr>
            <p:cNvCxnSpPr>
              <a:cxnSpLocks/>
              <a:stCxn id="72" idx="6"/>
              <a:endCxn id="75" idx="2"/>
            </p:cNvCxnSpPr>
            <p:nvPr/>
          </p:nvCxnSpPr>
          <p:spPr>
            <a:xfrm>
              <a:off x="3962671" y="3841877"/>
              <a:ext cx="568195" cy="225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562C03B-B528-4936-92FF-70E9C9E91C5F}"/>
                </a:ext>
              </a:extLst>
            </p:cNvPr>
            <p:cNvCxnSpPr>
              <a:cxnSpLocks/>
              <a:stCxn id="73" idx="6"/>
              <a:endCxn id="74" idx="2"/>
            </p:cNvCxnSpPr>
            <p:nvPr/>
          </p:nvCxnSpPr>
          <p:spPr>
            <a:xfrm flipV="1">
              <a:off x="3962671" y="3658012"/>
              <a:ext cx="568195" cy="59349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5FB5AEB-BE12-42EB-9566-025459098A9F}"/>
                </a:ext>
              </a:extLst>
            </p:cNvPr>
            <p:cNvCxnSpPr>
              <a:cxnSpLocks/>
              <a:stCxn id="73" idx="6"/>
              <a:endCxn id="75" idx="2"/>
            </p:cNvCxnSpPr>
            <p:nvPr/>
          </p:nvCxnSpPr>
          <p:spPr>
            <a:xfrm flipV="1">
              <a:off x="3962671" y="4067645"/>
              <a:ext cx="568195" cy="183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D206DBF-5AE8-4149-953B-66FEB6711EF7}"/>
                </a:ext>
              </a:extLst>
            </p:cNvPr>
            <p:cNvCxnSpPr>
              <a:cxnSpLocks/>
              <a:stCxn id="67" idx="6"/>
              <a:endCxn id="72" idx="2"/>
            </p:cNvCxnSpPr>
            <p:nvPr/>
          </p:nvCxnSpPr>
          <p:spPr>
            <a:xfrm>
              <a:off x="3140983" y="3432244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6F58CF0-AA23-4EB8-A9C1-D1E17430B5E7}"/>
                </a:ext>
              </a:extLst>
            </p:cNvPr>
            <p:cNvCxnSpPr>
              <a:cxnSpLocks/>
              <a:stCxn id="67" idx="6"/>
              <a:endCxn id="73" idx="2"/>
            </p:cNvCxnSpPr>
            <p:nvPr/>
          </p:nvCxnSpPr>
          <p:spPr>
            <a:xfrm>
              <a:off x="3140983" y="3432244"/>
              <a:ext cx="568191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9645FB3-3495-4268-9E4C-2AC12272B107}"/>
                </a:ext>
              </a:extLst>
            </p:cNvPr>
            <p:cNvCxnSpPr>
              <a:cxnSpLocks/>
              <a:stCxn id="68" idx="6"/>
              <a:endCxn id="72" idx="2"/>
            </p:cNvCxnSpPr>
            <p:nvPr/>
          </p:nvCxnSpPr>
          <p:spPr>
            <a:xfrm>
              <a:off x="3140982" y="3841877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BD92024B-ECC6-4421-BDB9-ACAE4AD4745E}"/>
                </a:ext>
              </a:extLst>
            </p:cNvPr>
            <p:cNvCxnSpPr>
              <a:cxnSpLocks/>
              <a:stCxn id="68" idx="6"/>
              <a:endCxn id="73" idx="2"/>
            </p:cNvCxnSpPr>
            <p:nvPr/>
          </p:nvCxnSpPr>
          <p:spPr>
            <a:xfrm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7D4D2B68-C1F8-4C5B-832E-4212C6CDAC5F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237BD1D4-F094-4085-8494-78D4981C7EA4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C07B5F7-6653-4834-B01C-101498E4A320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34E5BF17-C012-4F83-883B-C42EE707A651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F46AFB44-B04D-497A-9569-D219771C02A5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0348B35F-388E-40D7-BB59-F7EF94BC37C5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</p:spTree>
    <p:extLst>
      <p:ext uri="{BB962C8B-B14F-4D97-AF65-F5344CB8AC3E}">
        <p14:creationId xmlns:p14="http://schemas.microsoft.com/office/powerpoint/2010/main" val="61876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Calibri" panose="020F0502020204030204" pitchFamily="34" charset="0"/>
              </a:rPr>
              <a:t>L2Norm</a:t>
            </a:r>
            <a:r>
              <a:rPr lang="ko-KR" altLang="en-US" sz="4000" dirty="0">
                <a:latin typeface="Calibri" panose="020F0502020204030204" pitchFamily="34" charset="0"/>
              </a:rPr>
              <a:t>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929D2253-F3C7-4DC0-BE3E-712C4F5C0F2C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285E145-9E61-41A8-A3E7-309C508B2506}"/>
              </a:ext>
            </a:extLst>
          </p:cNvPr>
          <p:cNvSpPr/>
          <p:nvPr/>
        </p:nvSpPr>
        <p:spPr>
          <a:xfrm>
            <a:off x="1629755" y="2342256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2B43702-8810-4545-9B00-25969BCF94C7}"/>
              </a:ext>
            </a:extLst>
          </p:cNvPr>
          <p:cNvSpPr/>
          <p:nvPr/>
        </p:nvSpPr>
        <p:spPr>
          <a:xfrm>
            <a:off x="1629754" y="3038539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42746C8-3C20-4E75-9553-A37C7B3C4F5F}"/>
              </a:ext>
            </a:extLst>
          </p:cNvPr>
          <p:cNvSpPr/>
          <p:nvPr/>
        </p:nvSpPr>
        <p:spPr>
          <a:xfrm>
            <a:off x="1629752" y="3734822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8B61D2-FD5A-4479-BD7F-532865086864}"/>
              </a:ext>
            </a:extLst>
          </p:cNvPr>
          <p:cNvSpPr/>
          <p:nvPr/>
        </p:nvSpPr>
        <p:spPr>
          <a:xfrm>
            <a:off x="1629752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C59531B-61A9-4551-82AE-B0A9D2B06359}"/>
              </a:ext>
            </a:extLst>
          </p:cNvPr>
          <p:cNvSpPr/>
          <p:nvPr/>
        </p:nvSpPr>
        <p:spPr>
          <a:xfrm>
            <a:off x="1619249" y="5127388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0E53095-E0D2-40C6-8E2D-001659B0C8ED}"/>
              </a:ext>
            </a:extLst>
          </p:cNvPr>
          <p:cNvSpPr/>
          <p:nvPr/>
        </p:nvSpPr>
        <p:spPr>
          <a:xfrm>
            <a:off x="3015679" y="3038539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20F263A-01D1-4961-A050-6314581BD76C}"/>
              </a:ext>
            </a:extLst>
          </p:cNvPr>
          <p:cNvSpPr/>
          <p:nvPr/>
        </p:nvSpPr>
        <p:spPr>
          <a:xfrm>
            <a:off x="3015677" y="3734822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FE3F5F5-32C0-4C1E-B285-048EC2314832}"/>
              </a:ext>
            </a:extLst>
          </p:cNvPr>
          <p:cNvSpPr/>
          <p:nvPr/>
        </p:nvSpPr>
        <p:spPr>
          <a:xfrm>
            <a:off x="3015677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842B412-260E-4180-8577-4CC8717A99DE}"/>
              </a:ext>
            </a:extLst>
          </p:cNvPr>
          <p:cNvSpPr/>
          <p:nvPr/>
        </p:nvSpPr>
        <p:spPr>
          <a:xfrm>
            <a:off x="4401607" y="3422293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60BD70D-D96A-4344-A617-3FF5BD1CC718}"/>
              </a:ext>
            </a:extLst>
          </p:cNvPr>
          <p:cNvSpPr/>
          <p:nvPr/>
        </p:nvSpPr>
        <p:spPr>
          <a:xfrm>
            <a:off x="4401607" y="4118576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0C6721D-D770-4E99-820B-6A33BECA1251}"/>
              </a:ext>
            </a:extLst>
          </p:cNvPr>
          <p:cNvCxnSpPr>
            <a:stCxn id="60" idx="6"/>
            <a:endCxn id="67" idx="2"/>
          </p:cNvCxnSpPr>
          <p:nvPr/>
        </p:nvCxnSpPr>
        <p:spPr>
          <a:xfrm>
            <a:off x="2057323" y="2556427"/>
            <a:ext cx="958355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58C516-44F8-4853-B6F3-2237505CD4FE}"/>
              </a:ext>
            </a:extLst>
          </p:cNvPr>
          <p:cNvCxnSpPr>
            <a:cxnSpLocks/>
            <a:stCxn id="60" idx="6"/>
            <a:endCxn id="69" idx="2"/>
          </p:cNvCxnSpPr>
          <p:nvPr/>
        </p:nvCxnSpPr>
        <p:spPr>
          <a:xfrm>
            <a:off x="2057323" y="2556427"/>
            <a:ext cx="958354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E3CE344-CE54-4629-95D0-5A2CAB8D9243}"/>
              </a:ext>
            </a:extLst>
          </p:cNvPr>
          <p:cNvCxnSpPr>
            <a:cxnSpLocks/>
            <a:stCxn id="64" idx="6"/>
            <a:endCxn id="67" idx="2"/>
          </p:cNvCxnSpPr>
          <p:nvPr/>
        </p:nvCxnSpPr>
        <p:spPr>
          <a:xfrm flipV="1">
            <a:off x="2057320" y="3252710"/>
            <a:ext cx="958359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5E05389-BF8C-45B7-9804-6984C00F3D9A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2027E85-9B41-4E31-B900-EA55D3B83D22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0D9FDC5-2668-4426-BAF7-2E310C34E7CD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9018C38-2FFE-405A-80D4-FB55A8D50742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>
            <a:off x="2057320" y="4645277"/>
            <a:ext cx="9583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D02F043-CC2C-4DF3-9D6F-A6C76F5997E9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25269ED-3757-439C-8903-87BA3AF10809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V="1">
            <a:off x="2046817" y="4645277"/>
            <a:ext cx="968860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915B85-86C8-486D-BE52-2FC18C8BC8BB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>
            <a:off x="3443247" y="3252710"/>
            <a:ext cx="958361" cy="383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B704928-CE52-4C62-A9CC-4C33AFACFC3A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 flipV="1">
            <a:off x="3443245" y="3636465"/>
            <a:ext cx="958362" cy="100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B21A8F6-DBCA-41AD-B030-86E840EF2202}"/>
              </a:ext>
            </a:extLst>
          </p:cNvPr>
          <p:cNvCxnSpPr>
            <a:cxnSpLocks/>
            <a:stCxn id="64" idx="6"/>
            <a:endCxn id="69" idx="2"/>
          </p:cNvCxnSpPr>
          <p:nvPr/>
        </p:nvCxnSpPr>
        <p:spPr>
          <a:xfrm>
            <a:off x="2057320" y="3948993"/>
            <a:ext cx="958357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C246B250-065E-405D-8DBB-1D13E529A6A1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0EA1157A-63C7-4F58-83A9-859499B0B124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E1D8E3FC-BDD2-4558-A109-7D18C6204D1F}"/>
              </a:ext>
            </a:extLst>
          </p:cNvPr>
          <p:cNvSpPr txBox="1">
            <a:spLocks/>
          </p:cNvSpPr>
          <p:nvPr/>
        </p:nvSpPr>
        <p:spPr>
          <a:xfrm>
            <a:off x="5124007" y="2321843"/>
            <a:ext cx="5726399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 weights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의 가지치기를 수행한다고 가정하면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0AC51F0-9E12-4B05-9224-408F0A891AE0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E50AC88-DE25-4D0A-9D27-46CE70B6E563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94678B1E-5C59-4C3B-8D97-78144F2E3A4E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F42B83E9-279A-492D-A946-4ED01A3F4EBD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8DAF2746-BED5-4DF9-94BE-11F86ABDF71E}"/>
              </a:ext>
            </a:extLst>
          </p:cNvPr>
          <p:cNvSpPr/>
          <p:nvPr/>
        </p:nvSpPr>
        <p:spPr>
          <a:xfrm>
            <a:off x="8220519" y="3734822"/>
            <a:ext cx="434567" cy="4283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40B068F9-7258-4CD8-BC32-358D3F6635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𝑁𝑜𝑟𝑚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(∙)</m:t>
                      </m:r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40B068F9-7258-4CD8-BC32-358D3F663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  <a:blipFill>
                <a:blip r:embed="rId3"/>
                <a:stretch>
                  <a:fillRect r="-1724"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2DA66A0F-8BAC-4C4F-96F3-967E47FC49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.5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0.21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0.12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−0.4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0.35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2DA66A0F-8BAC-4C4F-96F3-967E47FC4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BCFD6146-1A45-4CE5-8756-786B469325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.648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0.421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BCFD6146-1A45-4CE5-8756-786B4693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양쪽 대괄호 108">
            <a:extLst>
              <a:ext uri="{FF2B5EF4-FFF2-40B4-BE49-F238E27FC236}">
                <a16:creationId xmlns:a16="http://schemas.microsoft.com/office/drawing/2014/main" id="{D6096CBE-A686-417F-BAD2-8F046DACD4D9}"/>
              </a:ext>
            </a:extLst>
          </p:cNvPr>
          <p:cNvSpPr/>
          <p:nvPr/>
        </p:nvSpPr>
        <p:spPr>
          <a:xfrm>
            <a:off x="5893806" y="344039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양쪽 대괄호 109">
            <a:extLst>
              <a:ext uri="{FF2B5EF4-FFF2-40B4-BE49-F238E27FC236}">
                <a16:creationId xmlns:a16="http://schemas.microsoft.com/office/drawing/2014/main" id="{819820E1-F12E-4239-9B2A-E1372BC8D3EF}"/>
              </a:ext>
            </a:extLst>
          </p:cNvPr>
          <p:cNvSpPr/>
          <p:nvPr/>
        </p:nvSpPr>
        <p:spPr>
          <a:xfrm>
            <a:off x="9368822" y="344767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65A4B91B-B346-48D5-90AF-03C75FE2E8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7982" y="4263009"/>
                <a:ext cx="5965073" cy="15293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𝑁𝑜𝑟𝑚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∙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altLang="ko-KR" sz="20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65A4B91B-B346-48D5-90AF-03C75FE2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82" y="4263009"/>
                <a:ext cx="5965073" cy="1529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CC4301B-7A78-4EC3-888D-6D085826E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1215" y="4926875"/>
                <a:ext cx="3730254" cy="15293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(0.5)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(−0.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20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CC4301B-7A78-4EC3-888D-6D085826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15" y="4926875"/>
                <a:ext cx="3730254" cy="15293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EFA3D816-8C4B-4C1A-947F-0A98B68F16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1946" y="6069673"/>
                <a:ext cx="3730254" cy="4459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=0.648</m:t>
                      </m:r>
                    </m:oMath>
                  </m:oMathPara>
                </a14:m>
                <a:endParaRPr lang="en-US" altLang="ko-KR" sz="20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EFA3D816-8C4B-4C1A-947F-0A98B68F1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46" y="6069673"/>
                <a:ext cx="3730254" cy="4459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37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실습 과정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670-2F41-794C-86B8-70BB2F489443}"/>
              </a:ext>
            </a:extLst>
          </p:cNvPr>
          <p:cNvSpPr txBox="1"/>
          <p:nvPr/>
        </p:nvSpPr>
        <p:spPr>
          <a:xfrm>
            <a:off x="1299927" y="1946027"/>
            <a:ext cx="57461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실습 서버 접속하기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환경설정하기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실습 코드 설명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실습 진행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실습 환경 지우기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중요</a:t>
            </a:r>
            <a:r>
              <a:rPr lang="en-US" altLang="ko-KR" sz="2400" b="1" dirty="0"/>
              <a:t>)</a:t>
            </a:r>
          </a:p>
          <a:p>
            <a:endParaRPr lang="en-US" altLang="ko-KR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39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실습 과정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6" descr="Example images from the MNIST dataset. | Download Scientific Diagram">
            <a:extLst>
              <a:ext uri="{FF2B5EF4-FFF2-40B4-BE49-F238E27FC236}">
                <a16:creationId xmlns:a16="http://schemas.microsoft.com/office/drawing/2014/main" id="{02FA827E-AD82-4837-B45C-6831B16EC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32" y="2848482"/>
            <a:ext cx="1153246" cy="115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375365-4EB2-48E8-90E4-F2098172F4D2}"/>
              </a:ext>
            </a:extLst>
          </p:cNvPr>
          <p:cNvSpPr txBox="1">
            <a:spLocks/>
          </p:cNvSpPr>
          <p:nvPr/>
        </p:nvSpPr>
        <p:spPr>
          <a:xfrm>
            <a:off x="1438900" y="4068403"/>
            <a:ext cx="1551109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데이터 셋</a:t>
            </a:r>
            <a:endParaRPr lang="en-US" altLang="ko-KR" sz="20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AA3C7F2-D85E-46DC-8CE5-A16E62B5C38A}"/>
              </a:ext>
            </a:extLst>
          </p:cNvPr>
          <p:cNvSpPr/>
          <p:nvPr/>
        </p:nvSpPr>
        <p:spPr>
          <a:xfrm>
            <a:off x="3946910" y="2671762"/>
            <a:ext cx="1551109" cy="1514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89C2BBE-1A83-439F-80CA-6BAF1B568DE1}"/>
              </a:ext>
            </a:extLst>
          </p:cNvPr>
          <p:cNvSpPr/>
          <p:nvPr/>
        </p:nvSpPr>
        <p:spPr>
          <a:xfrm>
            <a:off x="3219702" y="3212380"/>
            <a:ext cx="406400" cy="42545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349B76-11B4-4392-9053-D781CA8118F0}"/>
              </a:ext>
            </a:extLst>
          </p:cNvPr>
          <p:cNvSpPr txBox="1">
            <a:spLocks/>
          </p:cNvSpPr>
          <p:nvPr/>
        </p:nvSpPr>
        <p:spPr>
          <a:xfrm>
            <a:off x="3797336" y="4433528"/>
            <a:ext cx="1850256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심층 학습 모델</a:t>
            </a:r>
            <a:endParaRPr lang="en-US" altLang="ko-KR" sz="20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5C7D57-112C-49BA-86CF-F5F674D061B5}"/>
              </a:ext>
            </a:extLst>
          </p:cNvPr>
          <p:cNvSpPr/>
          <p:nvPr/>
        </p:nvSpPr>
        <p:spPr>
          <a:xfrm>
            <a:off x="4222684" y="294621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0235F0-D3F5-4BC5-AA44-25FA14A47F12}"/>
              </a:ext>
            </a:extLst>
          </p:cNvPr>
          <p:cNvSpPr/>
          <p:nvPr/>
        </p:nvSpPr>
        <p:spPr>
          <a:xfrm>
            <a:off x="4609084" y="294621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B64D61-9210-476F-AF5A-9D167E93D968}"/>
              </a:ext>
            </a:extLst>
          </p:cNvPr>
          <p:cNvSpPr/>
          <p:nvPr/>
        </p:nvSpPr>
        <p:spPr>
          <a:xfrm>
            <a:off x="4995484" y="294399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19CEAD-0B9B-486F-802F-B8167E9A6C59}"/>
              </a:ext>
            </a:extLst>
          </p:cNvPr>
          <p:cNvSpPr/>
          <p:nvPr/>
        </p:nvSpPr>
        <p:spPr>
          <a:xfrm>
            <a:off x="4425728" y="3335454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C36166F-66E1-451D-B44E-8CB9EA84ACC5}"/>
              </a:ext>
            </a:extLst>
          </p:cNvPr>
          <p:cNvSpPr/>
          <p:nvPr/>
        </p:nvSpPr>
        <p:spPr>
          <a:xfrm>
            <a:off x="4812128" y="3333234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35456F-206E-4E27-B683-E9ADDDEA2809}"/>
              </a:ext>
            </a:extLst>
          </p:cNvPr>
          <p:cNvSpPr/>
          <p:nvPr/>
        </p:nvSpPr>
        <p:spPr>
          <a:xfrm>
            <a:off x="422268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4DBC86-AAEB-4D5A-A036-F1766FEB727D}"/>
              </a:ext>
            </a:extLst>
          </p:cNvPr>
          <p:cNvSpPr/>
          <p:nvPr/>
        </p:nvSpPr>
        <p:spPr>
          <a:xfrm>
            <a:off x="460908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C416B9-A746-4866-B352-3EE4DD82CFC1}"/>
              </a:ext>
            </a:extLst>
          </p:cNvPr>
          <p:cNvSpPr/>
          <p:nvPr/>
        </p:nvSpPr>
        <p:spPr>
          <a:xfrm>
            <a:off x="4995484" y="372247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FE2D86-4BDC-4075-9408-4E810F8B740D}"/>
              </a:ext>
            </a:extLst>
          </p:cNvPr>
          <p:cNvCxnSpPr>
            <a:stCxn id="4" idx="4"/>
            <a:endCxn id="13" idx="0"/>
          </p:cNvCxnSpPr>
          <p:nvPr/>
        </p:nvCxnSpPr>
        <p:spPr>
          <a:xfrm>
            <a:off x="4339684" y="3180218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CF6CCB4-5945-4AC3-B303-91FF5BBAA4A1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339684" y="3180218"/>
            <a:ext cx="5894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AF4CF2-1D98-4C1B-ACB9-4CF7738DACCF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4542728" y="318021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0F932CD-7605-4D97-8425-B5B4E4FA0E21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4726084" y="3180218"/>
            <a:ext cx="2030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EA3B49-96FC-488A-83E8-59E7A8CA9CE5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4542728" y="3177998"/>
            <a:ext cx="569756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F5FDD87-481C-48A0-BEA0-A8F0F184D18F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4929128" y="317799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EECA99-DC81-4AA3-A459-57500485CFE7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H="1" flipV="1">
            <a:off x="4929128" y="356723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7F6ADE3-70B2-465E-9CE9-798578AE10A8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>
          <a:xfrm flipV="1">
            <a:off x="4726084" y="3567234"/>
            <a:ext cx="2030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5E2E567-17D3-4027-BEFF-D167EBDDC29C}"/>
              </a:ext>
            </a:extLst>
          </p:cNvPr>
          <p:cNvCxnSpPr>
            <a:cxnSpLocks/>
            <a:stCxn id="16" idx="0"/>
            <a:endCxn id="14" idx="4"/>
          </p:cNvCxnSpPr>
          <p:nvPr/>
        </p:nvCxnSpPr>
        <p:spPr>
          <a:xfrm flipV="1">
            <a:off x="4339684" y="3567234"/>
            <a:ext cx="5894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317998-D052-4CE2-9605-0FA65D5E8B62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4542728" y="356945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C02A77B-A1BF-475C-BCF8-D7D7C09ADCD3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4339684" y="3569454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3BB00B0-08F5-4ED7-92DB-3A4447D8F8B0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>
            <a:off x="4542728" y="3569454"/>
            <a:ext cx="569756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009A428C-5E6E-44A8-8036-EEE8544CA843}"/>
              </a:ext>
            </a:extLst>
          </p:cNvPr>
          <p:cNvSpPr txBox="1">
            <a:spLocks/>
          </p:cNvSpPr>
          <p:nvPr/>
        </p:nvSpPr>
        <p:spPr>
          <a:xfrm>
            <a:off x="2938166" y="2735403"/>
            <a:ext cx="870857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학습</a:t>
            </a:r>
            <a:endParaRPr lang="en-US" altLang="ko-KR" sz="1800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F998D87-283D-4071-A94D-26E800345E64}"/>
              </a:ext>
            </a:extLst>
          </p:cNvPr>
          <p:cNvSpPr/>
          <p:nvPr/>
        </p:nvSpPr>
        <p:spPr>
          <a:xfrm>
            <a:off x="6644650" y="2671762"/>
            <a:ext cx="1551109" cy="1514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E1DCB894-A677-4FB5-8E5E-EE3BEFEF35F8}"/>
              </a:ext>
            </a:extLst>
          </p:cNvPr>
          <p:cNvSpPr/>
          <p:nvPr/>
        </p:nvSpPr>
        <p:spPr>
          <a:xfrm>
            <a:off x="5917442" y="3212380"/>
            <a:ext cx="406400" cy="42545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A6E71D2D-7D13-47B8-9450-721D09895B95}"/>
              </a:ext>
            </a:extLst>
          </p:cNvPr>
          <p:cNvSpPr txBox="1">
            <a:spLocks/>
          </p:cNvSpPr>
          <p:nvPr/>
        </p:nvSpPr>
        <p:spPr>
          <a:xfrm>
            <a:off x="5917442" y="4433527"/>
            <a:ext cx="302699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경량화 된 심층 학습 모델</a:t>
            </a:r>
            <a:endParaRPr lang="en-US" altLang="ko-KR" sz="20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A4137BF-1972-40A0-A5E4-19A1FB8B9FD3}"/>
              </a:ext>
            </a:extLst>
          </p:cNvPr>
          <p:cNvSpPr/>
          <p:nvPr/>
        </p:nvSpPr>
        <p:spPr>
          <a:xfrm>
            <a:off x="6920424" y="2946218"/>
            <a:ext cx="234000" cy="234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78FD0D6-36D9-4090-A0C1-47CFCB91A173}"/>
              </a:ext>
            </a:extLst>
          </p:cNvPr>
          <p:cNvSpPr/>
          <p:nvPr/>
        </p:nvSpPr>
        <p:spPr>
          <a:xfrm>
            <a:off x="7306824" y="294621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A7B05D0-A092-483F-9BB0-81700307B247}"/>
              </a:ext>
            </a:extLst>
          </p:cNvPr>
          <p:cNvSpPr/>
          <p:nvPr/>
        </p:nvSpPr>
        <p:spPr>
          <a:xfrm>
            <a:off x="7693224" y="294399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389FFD6-EF27-4FDD-B921-FD0F686A5413}"/>
              </a:ext>
            </a:extLst>
          </p:cNvPr>
          <p:cNvSpPr/>
          <p:nvPr/>
        </p:nvSpPr>
        <p:spPr>
          <a:xfrm>
            <a:off x="7123468" y="3335454"/>
            <a:ext cx="234000" cy="234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9DD5B4F-E7B6-473A-B7ED-DC304EA63B83}"/>
              </a:ext>
            </a:extLst>
          </p:cNvPr>
          <p:cNvSpPr/>
          <p:nvPr/>
        </p:nvSpPr>
        <p:spPr>
          <a:xfrm>
            <a:off x="7509868" y="3333234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E31E50-6968-4F1F-A62F-DDFE47B3D452}"/>
              </a:ext>
            </a:extLst>
          </p:cNvPr>
          <p:cNvSpPr/>
          <p:nvPr/>
        </p:nvSpPr>
        <p:spPr>
          <a:xfrm>
            <a:off x="692042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E6D6487-BE8A-4516-84BA-57BD9A004B49}"/>
              </a:ext>
            </a:extLst>
          </p:cNvPr>
          <p:cNvSpPr/>
          <p:nvPr/>
        </p:nvSpPr>
        <p:spPr>
          <a:xfrm>
            <a:off x="730682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F346D22-20F4-4901-9E7E-0FC927AD17DB}"/>
              </a:ext>
            </a:extLst>
          </p:cNvPr>
          <p:cNvSpPr/>
          <p:nvPr/>
        </p:nvSpPr>
        <p:spPr>
          <a:xfrm>
            <a:off x="7693224" y="3722470"/>
            <a:ext cx="234000" cy="234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7344F9E-731A-49D0-AE89-AF38BB5524D7}"/>
              </a:ext>
            </a:extLst>
          </p:cNvPr>
          <p:cNvCxnSpPr>
            <a:stCxn id="59" idx="4"/>
            <a:endCxn id="62" idx="0"/>
          </p:cNvCxnSpPr>
          <p:nvPr/>
        </p:nvCxnSpPr>
        <p:spPr>
          <a:xfrm>
            <a:off x="7037424" y="3180218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D8390B3-56F3-4E28-A10B-E8DA9D66CB60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7037424" y="3180218"/>
            <a:ext cx="5894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5DCD82F-A644-4C71-B746-13618F440952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7240468" y="318021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0968D72-6BA2-4B12-AAF5-E0E767481B04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>
          <a:xfrm>
            <a:off x="7423824" y="3180218"/>
            <a:ext cx="2030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CF1D174-6206-4021-82D9-8FD8E63C505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7240468" y="3177998"/>
            <a:ext cx="569756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D7E9CC1-D413-499C-AA8A-738A981D4DD2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7626868" y="317799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9F96DF3-74DD-4C12-AFB8-2473D4130768}"/>
              </a:ext>
            </a:extLst>
          </p:cNvPr>
          <p:cNvCxnSpPr>
            <a:cxnSpLocks/>
            <a:stCxn id="66" idx="0"/>
            <a:endCxn id="63" idx="4"/>
          </p:cNvCxnSpPr>
          <p:nvPr/>
        </p:nvCxnSpPr>
        <p:spPr>
          <a:xfrm flipH="1" flipV="1">
            <a:off x="7626868" y="356723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A796DB6-BEE5-4CEB-ABC5-58E022F85743}"/>
              </a:ext>
            </a:extLst>
          </p:cNvPr>
          <p:cNvCxnSpPr>
            <a:cxnSpLocks/>
            <a:stCxn id="65" idx="0"/>
            <a:endCxn id="63" idx="4"/>
          </p:cNvCxnSpPr>
          <p:nvPr/>
        </p:nvCxnSpPr>
        <p:spPr>
          <a:xfrm flipV="1">
            <a:off x="7423824" y="3567234"/>
            <a:ext cx="2030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751FED5-D773-4E49-B6F7-8C4200669A05}"/>
              </a:ext>
            </a:extLst>
          </p:cNvPr>
          <p:cNvCxnSpPr>
            <a:cxnSpLocks/>
            <a:stCxn id="64" idx="0"/>
            <a:endCxn id="63" idx="4"/>
          </p:cNvCxnSpPr>
          <p:nvPr/>
        </p:nvCxnSpPr>
        <p:spPr>
          <a:xfrm flipV="1">
            <a:off x="7037424" y="3567234"/>
            <a:ext cx="5894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88D79E9-D999-4214-A76E-1F09BA86ED2B}"/>
              </a:ext>
            </a:extLst>
          </p:cNvPr>
          <p:cNvCxnSpPr>
            <a:cxnSpLocks/>
            <a:stCxn id="62" idx="4"/>
            <a:endCxn id="65" idx="0"/>
          </p:cNvCxnSpPr>
          <p:nvPr/>
        </p:nvCxnSpPr>
        <p:spPr>
          <a:xfrm>
            <a:off x="7240468" y="356945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BE9922E-B27B-4CBD-B34E-A9E2C993E014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 flipH="1">
            <a:off x="7037424" y="3569454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342EDB2-08DB-4B0E-992D-1AEDAE6E548E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>
            <a:off x="7240468" y="3569454"/>
            <a:ext cx="569756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577001C-C66F-457D-9DF0-81482F386BAD}"/>
              </a:ext>
            </a:extLst>
          </p:cNvPr>
          <p:cNvSpPr txBox="1">
            <a:spLocks/>
          </p:cNvSpPr>
          <p:nvPr/>
        </p:nvSpPr>
        <p:spPr>
          <a:xfrm>
            <a:off x="5564375" y="2732051"/>
            <a:ext cx="1124879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i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가지치기</a:t>
            </a:r>
            <a:endParaRPr lang="en-US" altLang="ko-KR" sz="1800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59EDD362-BFB7-448C-BBB3-A4734A364279}"/>
              </a:ext>
            </a:extLst>
          </p:cNvPr>
          <p:cNvSpPr/>
          <p:nvPr/>
        </p:nvSpPr>
        <p:spPr>
          <a:xfrm>
            <a:off x="8588533" y="3212380"/>
            <a:ext cx="406400" cy="42545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B1F1F97-1BC4-4640-AE5F-F36B8A7F6B3A}"/>
              </a:ext>
            </a:extLst>
          </p:cNvPr>
          <p:cNvSpPr txBox="1">
            <a:spLocks/>
          </p:cNvSpPr>
          <p:nvPr/>
        </p:nvSpPr>
        <p:spPr>
          <a:xfrm>
            <a:off x="9276034" y="3216510"/>
            <a:ext cx="1497590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ko-KR" altLang="en-US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시각화 하기</a:t>
            </a:r>
            <a:r>
              <a:rPr lang="en-US" altLang="ko-KR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03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D8C4-3146-324A-A853-A2CD1DE6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실습 코드 설명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8DE1CC-2A62-0F4D-9F7F-4C196EA05EBD}"/>
              </a:ext>
            </a:extLst>
          </p:cNvPr>
          <p:cNvSpPr/>
          <p:nvPr/>
        </p:nvSpPr>
        <p:spPr>
          <a:xfrm>
            <a:off x="2525486" y="1992571"/>
            <a:ext cx="17914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데이터셋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불러오기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37E07-E757-E944-86C9-F3B926F7056F}"/>
              </a:ext>
            </a:extLst>
          </p:cNvPr>
          <p:cNvSpPr/>
          <p:nvPr/>
        </p:nvSpPr>
        <p:spPr>
          <a:xfrm>
            <a:off x="4680858" y="1992570"/>
            <a:ext cx="17914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심층 학습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모델 정의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F040F-9490-5848-855B-4D6C0AB749E6}"/>
              </a:ext>
            </a:extLst>
          </p:cNvPr>
          <p:cNvSpPr/>
          <p:nvPr/>
        </p:nvSpPr>
        <p:spPr>
          <a:xfrm>
            <a:off x="880188" y="1992571"/>
            <a:ext cx="1281404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모듈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불러오기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0C0D7-EFD4-CA4D-ACBB-19ADC1882852}"/>
              </a:ext>
            </a:extLst>
          </p:cNvPr>
          <p:cNvSpPr/>
          <p:nvPr/>
        </p:nvSpPr>
        <p:spPr>
          <a:xfrm>
            <a:off x="6836230" y="1992570"/>
            <a:ext cx="22797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학습하기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21B12A-5632-5F47-B5E3-677A209E347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472336" y="2431109"/>
            <a:ext cx="363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23B930-C566-CF47-8F84-BCB50A342C3E}"/>
              </a:ext>
            </a:extLst>
          </p:cNvPr>
          <p:cNvSpPr/>
          <p:nvPr/>
        </p:nvSpPr>
        <p:spPr>
          <a:xfrm>
            <a:off x="5514394" y="3844372"/>
            <a:ext cx="22797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Weight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Pruning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가지치기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절대값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0A66EB-77B2-244D-8851-02F1159C383A}"/>
              </a:ext>
            </a:extLst>
          </p:cNvPr>
          <p:cNvSpPr/>
          <p:nvPr/>
        </p:nvSpPr>
        <p:spPr>
          <a:xfrm>
            <a:off x="8377084" y="3844372"/>
            <a:ext cx="2279778" cy="877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Unit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Pruning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가지치기 </a:t>
            </a:r>
            <a:r>
              <a:rPr lang="en-US" altLang="ko-KR" b="1" dirty="0">
                <a:solidFill>
                  <a:srgbClr val="FF0000"/>
                </a:solidFill>
              </a:rPr>
              <a:t>(L2Norm)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DB6DF-D67F-274F-B8E2-227B2ED4339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6654283" y="2869647"/>
            <a:ext cx="1321836" cy="97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746470-B906-584B-B9FC-5CB1A2352B7D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flipH="1">
            <a:off x="7976119" y="4721449"/>
            <a:ext cx="1540854" cy="865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6DEF44-3CFB-614E-AEE8-2BF636142C3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161592" y="2431110"/>
            <a:ext cx="363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D13B3F-59F6-F74D-AE55-C5633E60ECC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316964" y="2431109"/>
            <a:ext cx="36389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3E9AF-307E-AC42-82DB-E0D38D6F40B0}"/>
              </a:ext>
            </a:extLst>
          </p:cNvPr>
          <p:cNvSpPr/>
          <p:nvPr/>
        </p:nvSpPr>
        <p:spPr>
          <a:xfrm>
            <a:off x="7130921" y="5587430"/>
            <a:ext cx="1690396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시각화하기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2796E2-D27C-1144-AEF0-C2F27FEBF383}"/>
              </a:ext>
            </a:extLst>
          </p:cNvPr>
          <p:cNvSpPr txBox="1"/>
          <p:nvPr/>
        </p:nvSpPr>
        <p:spPr>
          <a:xfrm>
            <a:off x="9425316" y="3426123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구현해보기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8890B0-1C38-F64E-B3F0-1A7A91FB3D43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6654283" y="4721449"/>
            <a:ext cx="1321836" cy="865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B279EED-C087-EF4B-B2CB-91842067504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7976119" y="2869647"/>
            <a:ext cx="1540854" cy="97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데이터셋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A562AAC-F616-43A8-8334-80CD1AA1BED5}"/>
              </a:ext>
            </a:extLst>
          </p:cNvPr>
          <p:cNvSpPr txBox="1">
            <a:spLocks/>
          </p:cNvSpPr>
          <p:nvPr/>
        </p:nvSpPr>
        <p:spPr>
          <a:xfrm>
            <a:off x="1163516" y="4501995"/>
            <a:ext cx="447017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MNIST</a:t>
            </a:r>
            <a:endParaRPr lang="en-US" altLang="ko-KR" sz="24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4102" name="Picture 6" descr="Example images from the MNIST dataset. | Download Scientific Diagram">
            <a:extLst>
              <a:ext uri="{FF2B5EF4-FFF2-40B4-BE49-F238E27FC236}">
                <a16:creationId xmlns:a16="http://schemas.microsoft.com/office/drawing/2014/main" id="{3E1BD6CC-A04F-4031-9D33-440CBA5B7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29" y="2008643"/>
            <a:ext cx="2493352" cy="24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F1253A98-4D8F-454E-B4D9-27CE0FCC874A}"/>
              </a:ext>
            </a:extLst>
          </p:cNvPr>
          <p:cNvSpPr txBox="1">
            <a:spLocks/>
          </p:cNvSpPr>
          <p:nvPr/>
        </p:nvSpPr>
        <p:spPr>
          <a:xfrm>
            <a:off x="6558308" y="4501995"/>
            <a:ext cx="447017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Fashion-MNIST</a:t>
            </a:r>
            <a:endParaRPr lang="en-US" altLang="ko-KR" sz="24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4104" name="Picture 8" descr="How to create a clothing classifier program using Deep Neural ...">
            <a:extLst>
              <a:ext uri="{FF2B5EF4-FFF2-40B4-BE49-F238E27FC236}">
                <a16:creationId xmlns:a16="http://schemas.microsoft.com/office/drawing/2014/main" id="{E54BCFA9-25B8-43E2-88E6-EA01E906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21" y="2008643"/>
            <a:ext cx="2493352" cy="24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FDCA0-7A65-4BE3-B611-B7EF336C6E03}"/>
              </a:ext>
            </a:extLst>
          </p:cNvPr>
          <p:cNvSpPr txBox="1">
            <a:spLocks/>
          </p:cNvSpPr>
          <p:nvPr/>
        </p:nvSpPr>
        <p:spPr>
          <a:xfrm>
            <a:off x="1343025" y="5143800"/>
            <a:ext cx="10422302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MNIST: 0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부터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까지 총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개의 분류가능한 클래스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850F30-E7F2-4BA3-A3C0-39490215EE46}"/>
              </a:ext>
            </a:extLst>
          </p:cNvPr>
          <p:cNvSpPr txBox="1">
            <a:spLocks/>
          </p:cNvSpPr>
          <p:nvPr/>
        </p:nvSpPr>
        <p:spPr>
          <a:xfrm>
            <a:off x="1343025" y="5643475"/>
            <a:ext cx="10422302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Fashion-MNIST: T-shirt, Dress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등 총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개의 분류가능한 클래스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1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심층 학습 모델 </a:t>
            </a:r>
            <a:r>
              <a:rPr lang="en-US" altLang="ko-KR" sz="4000" dirty="0">
                <a:latin typeface="Calibri" panose="020F0502020204030204" pitchFamily="34" charset="0"/>
              </a:rPr>
              <a:t>&amp; </a:t>
            </a:r>
            <a:r>
              <a:rPr lang="ko-KR" altLang="en-US" sz="4000" dirty="0">
                <a:latin typeface="Calibri" panose="020F0502020204030204" pitchFamily="34" charset="0"/>
              </a:rPr>
              <a:t>학습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FDCA0-7A65-4BE3-B611-B7EF336C6E03}"/>
              </a:ext>
            </a:extLst>
          </p:cNvPr>
          <p:cNvSpPr txBox="1">
            <a:spLocks/>
          </p:cNvSpPr>
          <p:nvPr/>
        </p:nvSpPr>
        <p:spPr>
          <a:xfrm>
            <a:off x="1362075" y="1690688"/>
            <a:ext cx="10125075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Fully-connected layer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함수로 구성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B28D5B-143E-4485-96B7-4962A4350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43" y="2380299"/>
            <a:ext cx="5291138" cy="299629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95FA73-3DBF-440A-82FC-14A23DD3178D}"/>
              </a:ext>
            </a:extLst>
          </p:cNvPr>
          <p:cNvSpPr txBox="1">
            <a:spLocks/>
          </p:cNvSpPr>
          <p:nvPr/>
        </p:nvSpPr>
        <p:spPr>
          <a:xfrm>
            <a:off x="1343025" y="5643475"/>
            <a:ext cx="10422302" cy="84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마지막 단에 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함수를 통해 클래스 예측 확률을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0~1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사이로 정규화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Cross Entropy Loss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함수를 이용하여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학습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최소화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3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179FFE-49A2-F14F-9C3A-FDF3D6933BEE}"/>
              </a:ext>
            </a:extLst>
          </p:cNvPr>
          <p:cNvSpPr txBox="1"/>
          <p:nvPr/>
        </p:nvSpPr>
        <p:spPr>
          <a:xfrm>
            <a:off x="838200" y="1782760"/>
            <a:ext cx="9943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MobaXterm</a:t>
            </a:r>
            <a:r>
              <a:rPr lang="ko-KR" altLang="en-US" sz="2400" dirty="0"/>
              <a:t>을 이용해주세요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다음 명령어를 이용해서 </a:t>
            </a:r>
            <a:r>
              <a:rPr lang="ko-KR" altLang="en-US" sz="2400" b="1" dirty="0"/>
              <a:t>각 자리에 할당 된 </a:t>
            </a:r>
            <a:r>
              <a:rPr lang="en-US" altLang="ko-KR" sz="2400" b="1" dirty="0"/>
              <a:t>IP</a:t>
            </a:r>
            <a:r>
              <a:rPr lang="ko-KR" altLang="en-US" sz="2400" dirty="0"/>
              <a:t>에 접속해주세요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7B124-FFA1-BB43-A97D-3C015482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ko-KR" altLang="en-US" sz="4000" dirty="0"/>
              <a:t>서버</a:t>
            </a:r>
            <a:r>
              <a:rPr lang="ko-KR" altLang="en-US" dirty="0"/>
              <a:t> 접속하기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AD4D207-FAF6-9946-BFD5-A693A9E84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4" y="1629367"/>
            <a:ext cx="2070100" cy="762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2A22AD-EB4C-4848-B453-FC5CE18F7C9B}"/>
              </a:ext>
            </a:extLst>
          </p:cNvPr>
          <p:cNvGrpSpPr/>
          <p:nvPr/>
        </p:nvGrpSpPr>
        <p:grpSpPr>
          <a:xfrm>
            <a:off x="1147665" y="3135086"/>
            <a:ext cx="9162661" cy="961053"/>
            <a:chOff x="1418253" y="3592286"/>
            <a:chExt cx="9162661" cy="9610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AE7C5-1FB5-C841-A0EB-20CCD17A7650}"/>
                </a:ext>
              </a:extLst>
            </p:cNvPr>
            <p:cNvSpPr/>
            <p:nvPr/>
          </p:nvSpPr>
          <p:spPr>
            <a:xfrm>
              <a:off x="1418253" y="3592286"/>
              <a:ext cx="9162661" cy="9610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92AE3C-350B-8244-89D5-90703993B31A}"/>
                </a:ext>
              </a:extLst>
            </p:cNvPr>
            <p:cNvSpPr txBox="1"/>
            <p:nvPr/>
          </p:nvSpPr>
          <p:spPr>
            <a:xfrm>
              <a:off x="1611086" y="3841979"/>
              <a:ext cx="7558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ssh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-X -p 2222 com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[</a:t>
              </a:r>
              <a:r>
                <a:rPr lang="en-US" sz="2400" b="1" dirty="0" err="1">
                  <a:solidFill>
                    <a:srgbClr val="FF0000"/>
                  </a:solidFill>
                  <a:latin typeface="Courier" pitchFamily="2" charset="0"/>
                </a:rPr>
                <a:t>LastDigit</a:t>
              </a:r>
              <a:r>
                <a:rPr lang="en-US" sz="2400" b="1" dirty="0">
                  <a:solidFill>
                    <a:srgbClr val="FF0000"/>
                  </a:solidFill>
                  <a:latin typeface="Courier" pitchFamily="2" charset="0"/>
                </a:rPr>
                <a:t>(s)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]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@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[</a:t>
              </a:r>
              <a:r>
                <a:rPr lang="en-US" sz="2400" b="1" dirty="0">
                  <a:solidFill>
                    <a:srgbClr val="FF0000"/>
                  </a:solidFill>
                  <a:latin typeface="Courier" pitchFamily="2" charset="0"/>
                </a:rPr>
                <a:t>IP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]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058FC6-4ADF-FA46-A913-F6CCC594977E}"/>
              </a:ext>
            </a:extLst>
          </p:cNvPr>
          <p:cNvSpPr txBox="1"/>
          <p:nvPr/>
        </p:nvSpPr>
        <p:spPr>
          <a:xfrm>
            <a:off x="1147665" y="4324234"/>
            <a:ext cx="6870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기본적으로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5~26 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ko-KR" altLang="en-US" sz="1600" dirty="0"/>
              <a:t>까지는 계정</a:t>
            </a:r>
            <a:r>
              <a:rPr lang="en-US" altLang="ko-KR" sz="1600" dirty="0"/>
              <a:t> </a:t>
            </a:r>
            <a:r>
              <a:rPr lang="ko-KR" altLang="en-US" sz="1600" dirty="0"/>
              <a:t>번호와 </a:t>
            </a:r>
            <a:r>
              <a:rPr lang="en-US" sz="1600" dirty="0"/>
              <a:t>IP</a:t>
            </a:r>
            <a:r>
              <a:rPr lang="ko-KR" altLang="en-US" sz="1600" dirty="0"/>
              <a:t>주소 끝자리가 일치합니다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sz="1600" dirty="0"/>
              <a:t>ex) com</a:t>
            </a:r>
            <a:r>
              <a:rPr lang="en-US" sz="1600" b="1" dirty="0">
                <a:solidFill>
                  <a:srgbClr val="0070C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  / com0502@143.248.159.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  <a:p>
            <a:r>
              <a:rPr lang="en-US" sz="1600" dirty="0"/>
              <a:t>ex) com</a:t>
            </a:r>
            <a:r>
              <a:rPr lang="en-US" sz="1600" b="1" dirty="0">
                <a:solidFill>
                  <a:srgbClr val="FF0000"/>
                </a:solidFill>
              </a:rPr>
              <a:t>26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26</a:t>
            </a:r>
            <a:r>
              <a:rPr lang="en-US" sz="1600" dirty="0"/>
              <a:t>  / com0502@143.248.159.</a:t>
            </a:r>
            <a:r>
              <a:rPr lang="en-US" sz="1600" b="1" dirty="0">
                <a:solidFill>
                  <a:srgbClr val="FF0000"/>
                </a:solidFill>
              </a:rPr>
              <a:t>26</a:t>
            </a:r>
          </a:p>
          <a:p>
            <a:br>
              <a:rPr lang="en-US" sz="1600" dirty="0"/>
            </a:br>
            <a:r>
              <a:rPr lang="ko-KR" altLang="en-US" sz="1600" dirty="0"/>
              <a:t>그러나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b="1" dirty="0"/>
              <a:t>예외</a:t>
            </a:r>
            <a:r>
              <a:rPr lang="ko-KR" altLang="en-US" sz="1600" dirty="0"/>
              <a:t>가 있습니다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en-US" altLang="ko-KR" sz="1600" b="1" dirty="0"/>
              <a:t>1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en-US" sz="1600" dirty="0"/>
              <a:t>:  com</a:t>
            </a:r>
            <a:r>
              <a:rPr lang="en-US" sz="1600" b="1" dirty="0">
                <a:solidFill>
                  <a:srgbClr val="00B050"/>
                </a:solidFill>
              </a:rPr>
              <a:t>01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27</a:t>
            </a:r>
            <a:r>
              <a:rPr lang="en-US" sz="1600" dirty="0"/>
              <a:t> / com0102@143.248.159.</a:t>
            </a:r>
            <a:r>
              <a:rPr lang="en-US" sz="1600" b="1" dirty="0">
                <a:solidFill>
                  <a:srgbClr val="FF0000"/>
                </a:solidFill>
              </a:rPr>
              <a:t>27</a:t>
            </a:r>
          </a:p>
          <a:p>
            <a:r>
              <a:rPr lang="en-US" sz="1600" b="1" dirty="0"/>
              <a:t>2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en-US" sz="1600" dirty="0"/>
              <a:t>:  com</a:t>
            </a:r>
            <a:r>
              <a:rPr lang="en-US" sz="1600" b="1" dirty="0">
                <a:solidFill>
                  <a:srgbClr val="00B050"/>
                </a:solidFill>
              </a:rPr>
              <a:t>02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28</a:t>
            </a:r>
            <a:r>
              <a:rPr lang="en-US" sz="1600" dirty="0"/>
              <a:t> / com0202@143.248.159.</a:t>
            </a:r>
            <a:r>
              <a:rPr lang="en-US" sz="1600" b="1" dirty="0">
                <a:solidFill>
                  <a:srgbClr val="FF0000"/>
                </a:solidFill>
              </a:rPr>
              <a:t>28</a:t>
            </a:r>
          </a:p>
          <a:p>
            <a:r>
              <a:rPr lang="en-US" sz="1600" b="1" dirty="0"/>
              <a:t>4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en-US" sz="1600" dirty="0"/>
              <a:t>:  com</a:t>
            </a:r>
            <a:r>
              <a:rPr lang="en-US" sz="1600" b="1" dirty="0">
                <a:solidFill>
                  <a:srgbClr val="00B050"/>
                </a:solidFill>
              </a:rPr>
              <a:t>04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 / com0402@143.248.159.</a:t>
            </a:r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  <a:p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393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FB8D-5198-B848-9ACE-464E006C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환경설정하기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52D2-1DBC-FC42-AF60-2558233A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 명령어로 환경설정 해주세요</a:t>
            </a:r>
            <a:r>
              <a:rPr lang="en-US" altLang="ko-KR" dirty="0"/>
              <a:t>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E54BA5-2D4F-4D4D-ACB6-2436156FBF61}"/>
              </a:ext>
            </a:extLst>
          </p:cNvPr>
          <p:cNvGrpSpPr/>
          <p:nvPr/>
        </p:nvGrpSpPr>
        <p:grpSpPr>
          <a:xfrm>
            <a:off x="1259633" y="2752531"/>
            <a:ext cx="9162661" cy="1399591"/>
            <a:chOff x="1418253" y="3592286"/>
            <a:chExt cx="9162661" cy="13995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E701C5-BA51-894C-A9D2-CA0B0DDC40AF}"/>
                </a:ext>
              </a:extLst>
            </p:cNvPr>
            <p:cNvSpPr/>
            <p:nvPr/>
          </p:nvSpPr>
          <p:spPr>
            <a:xfrm>
              <a:off x="1418253" y="3592286"/>
              <a:ext cx="9162661" cy="13995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610E12-6044-9F46-838E-D1D20BE8EE20}"/>
                </a:ext>
              </a:extLst>
            </p:cNvPr>
            <p:cNvSpPr txBox="1"/>
            <p:nvPr/>
          </p:nvSpPr>
          <p:spPr>
            <a:xfrm>
              <a:off x="1611086" y="3841979"/>
              <a:ext cx="58993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source ~/.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bashrc</a:t>
              </a:r>
              <a:endParaRPr lang="en-US" sz="2400" dirty="0">
                <a:solidFill>
                  <a:schemeClr val="bg1"/>
                </a:solidFill>
                <a:latin typeface="Courier" pitchFamily="2" charset="0"/>
              </a:endParaRPr>
            </a:p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conda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activate </a:t>
              </a:r>
              <a:r>
                <a:rPr lang="en-US" sz="2400" b="1" dirty="0" err="1">
                  <a:solidFill>
                    <a:srgbClr val="FF0000"/>
                  </a:solidFill>
                  <a:latin typeface="Courier" pitchFamily="2" charset="0"/>
                </a:rPr>
                <a:t>pruning_simple</a:t>
              </a:r>
              <a:endParaRPr lang="en-US" sz="2400" b="1" dirty="0">
                <a:solidFill>
                  <a:srgbClr val="FF0000"/>
                </a:solidFill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04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FB8D-5198-B848-9ACE-464E006C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코드 다운로드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52D2-1DBC-FC42-AF60-2558233A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 명령어로 코드 다운로드를 해주세요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701C5-BA51-894C-A9D2-CA0B0DDC40AF}"/>
              </a:ext>
            </a:extLst>
          </p:cNvPr>
          <p:cNvSpPr/>
          <p:nvPr/>
        </p:nvSpPr>
        <p:spPr>
          <a:xfrm>
            <a:off x="716708" y="2866832"/>
            <a:ext cx="11149679" cy="1325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10E12-6044-9F46-838E-D1D20BE8EE20}"/>
              </a:ext>
            </a:extLst>
          </p:cNvPr>
          <p:cNvSpPr txBox="1"/>
          <p:nvPr/>
        </p:nvSpPr>
        <p:spPr>
          <a:xfrm>
            <a:off x="909541" y="3116524"/>
            <a:ext cx="1095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$ git</a:t>
            </a:r>
            <a:r>
              <a:rPr lang="ko-KR" alt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urier" pitchFamily="2" charset="0"/>
              </a:rPr>
              <a:t>clone</a:t>
            </a:r>
            <a:r>
              <a:rPr lang="ko-KR" alt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urier" pitchFamily="2" charset="0"/>
              </a:rPr>
              <a:t>https://github.com/h19920918/samsung_ds_summer_pruning.git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Courier" pitchFamily="2" charset="0"/>
              </a:rPr>
              <a:t>$ cd</a:t>
            </a:r>
            <a:r>
              <a:rPr lang="ko-KR" alt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urier" pitchFamily="2" charset="0"/>
              </a:rPr>
              <a:t>samsung_ds_summer_pruning</a:t>
            </a:r>
            <a:endParaRPr lang="en-US" altLang="ko-KR" sz="2000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7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많은 것을 배웠지만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?!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왜 개발자는 야근을 하는가? :: Channy's Blog">
            <a:extLst>
              <a:ext uri="{FF2B5EF4-FFF2-40B4-BE49-F238E27FC236}">
                <a16:creationId xmlns:a16="http://schemas.microsoft.com/office/drawing/2014/main" id="{8BBB653C-5DBD-4BEF-92C9-BA76E101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54" y="2228850"/>
            <a:ext cx="4178091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92908C-2BA0-49B8-A681-EA1E6EB8BC12}"/>
              </a:ext>
            </a:extLst>
          </p:cNvPr>
          <p:cNvSpPr txBox="1">
            <a:spLocks/>
          </p:cNvSpPr>
          <p:nvPr/>
        </p:nvSpPr>
        <p:spPr>
          <a:xfrm>
            <a:off x="2546350" y="5555505"/>
            <a:ext cx="7099300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어떻게 만들어야 되는지 전혀 감이 잡히지 않는다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0635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FB8D-5198-B848-9ACE-464E006C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비주얼 스튜디오 실행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52D2-1DBC-FC42-AF60-2558233A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 명령어로 비주얼 스튜디오를 실행해주세요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701C5-BA51-894C-A9D2-CA0B0DDC40AF}"/>
              </a:ext>
            </a:extLst>
          </p:cNvPr>
          <p:cNvSpPr/>
          <p:nvPr/>
        </p:nvSpPr>
        <p:spPr>
          <a:xfrm>
            <a:off x="1468146" y="3618270"/>
            <a:ext cx="3230603" cy="94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10E12-6044-9F46-838E-D1D20BE8EE20}"/>
              </a:ext>
            </a:extLst>
          </p:cNvPr>
          <p:cNvSpPr txBox="1"/>
          <p:nvPr/>
        </p:nvSpPr>
        <p:spPr>
          <a:xfrm>
            <a:off x="1660979" y="3867962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$ code</a:t>
            </a:r>
            <a:endParaRPr lang="en-US" altLang="ko-KR" sz="2000" dirty="0">
              <a:solidFill>
                <a:schemeClr val="bg1"/>
              </a:solidFill>
              <a:latin typeface="Courier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6BF6F8-C4DB-4ABC-9249-883F5D17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940" y="2615585"/>
            <a:ext cx="6562233" cy="356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8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FB8D-5198-B848-9ACE-464E006C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코드 폴더 불러오기</a:t>
            </a:r>
            <a:endParaRPr 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6BF6F8-C4DB-4ABC-9249-883F5D17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53" y="1686517"/>
            <a:ext cx="9125894" cy="49526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10FBCF5-55B4-41E2-BCEE-E298595F6C1B}"/>
              </a:ext>
            </a:extLst>
          </p:cNvPr>
          <p:cNvSpPr/>
          <p:nvPr/>
        </p:nvSpPr>
        <p:spPr>
          <a:xfrm>
            <a:off x="4171950" y="3505200"/>
            <a:ext cx="454025" cy="1143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2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4650-378D-0A48-B682-1A8E6BE4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모듈 불러오기</a:t>
            </a:r>
            <a:endParaRPr lang="en-US" sz="40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9E261D-7FB3-A448-8949-EF561A6AD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86" y="1447732"/>
            <a:ext cx="5790019" cy="52046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39170D-F0C5-CB44-BA32-E525F97DE1EC}"/>
              </a:ext>
            </a:extLst>
          </p:cNvPr>
          <p:cNvSpPr/>
          <p:nvPr/>
        </p:nvSpPr>
        <p:spPr>
          <a:xfrm>
            <a:off x="737772" y="2594345"/>
            <a:ext cx="3386362" cy="4270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E513D-4813-3040-A1F3-97FED6E6CF97}"/>
              </a:ext>
            </a:extLst>
          </p:cNvPr>
          <p:cNvSpPr txBox="1"/>
          <p:nvPr/>
        </p:nvSpPr>
        <p:spPr>
          <a:xfrm>
            <a:off x="6680718" y="2652058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조교 가이드에 따라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 또는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로 설정해주세요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0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CB5F-BF7C-9D45-B915-2B979C21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데이터셋 불러오기</a:t>
            </a:r>
            <a:endParaRPr lang="en-US" sz="4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7C5163-5FCD-DC40-BBAE-9A2FD8FA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" y="1912610"/>
            <a:ext cx="7353300" cy="27178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BCD64-3417-9742-A214-76C7EA1C7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" y="4936560"/>
            <a:ext cx="11409395" cy="1037218"/>
          </a:xfrm>
          <a:prstGeom prst="rect">
            <a:avLst/>
          </a:prstGeom>
          <a:ln w="28575"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02B18A-B427-0C42-B413-F3439B8AE66E}"/>
              </a:ext>
            </a:extLst>
          </p:cNvPr>
          <p:cNvSpPr/>
          <p:nvPr/>
        </p:nvSpPr>
        <p:spPr>
          <a:xfrm>
            <a:off x="8593494" y="5057627"/>
            <a:ext cx="2873830" cy="4007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0D4EFA-B5B8-EE42-98C5-274930095AF1}"/>
              </a:ext>
            </a:extLst>
          </p:cNvPr>
          <p:cNvSpPr/>
          <p:nvPr/>
        </p:nvSpPr>
        <p:spPr>
          <a:xfrm>
            <a:off x="8926867" y="5572997"/>
            <a:ext cx="2873830" cy="4007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B300087-54F2-2B41-933D-74B4375945B5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744602" y="3271510"/>
            <a:ext cx="2285807" cy="178611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E25EE9-0A75-F64E-AD86-D623EA9B5ACB}"/>
              </a:ext>
            </a:extLst>
          </p:cNvPr>
          <p:cNvSpPr txBox="1"/>
          <p:nvPr/>
        </p:nvSpPr>
        <p:spPr>
          <a:xfrm>
            <a:off x="7845617" y="2841645"/>
            <a:ext cx="444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MNIST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Fashion-MNIST</a:t>
            </a:r>
            <a:r>
              <a:rPr lang="ko-KR" altLang="en-US" b="1" dirty="0" err="1">
                <a:solidFill>
                  <a:srgbClr val="FF0000"/>
                </a:solidFill>
              </a:rPr>
              <a:t>를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로드합니다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61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8D90-5E83-E54A-850B-671B7BB1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심층 학습 모델 정의</a:t>
            </a:r>
            <a:endParaRPr lang="en-US" sz="4000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C79AE0BD-7B97-1F40-98CC-54461E9FC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 b="12171"/>
          <a:stretch/>
        </p:blipFill>
        <p:spPr>
          <a:xfrm>
            <a:off x="342253" y="1455575"/>
            <a:ext cx="6543740" cy="4224408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E7DF3F68-5429-3949-9834-81335DCA1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74"/>
          <a:stretch/>
        </p:blipFill>
        <p:spPr>
          <a:xfrm>
            <a:off x="3564423" y="5772663"/>
            <a:ext cx="7138582" cy="621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59AA4-84D1-F440-92FD-5F4C2470032B}"/>
              </a:ext>
            </a:extLst>
          </p:cNvPr>
          <p:cNvSpPr/>
          <p:nvPr/>
        </p:nvSpPr>
        <p:spPr>
          <a:xfrm>
            <a:off x="5299788" y="5990253"/>
            <a:ext cx="3638939" cy="4042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C072B4C-1AFD-1C45-A670-178A9484611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85993" y="3567779"/>
            <a:ext cx="1735365" cy="242247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6A6643-A92C-2D40-B3F5-55C75DE91AFD}"/>
              </a:ext>
            </a:extLst>
          </p:cNvPr>
          <p:cNvSpPr txBox="1"/>
          <p:nvPr/>
        </p:nvSpPr>
        <p:spPr>
          <a:xfrm>
            <a:off x="7079385" y="2782669"/>
            <a:ext cx="486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네 개의 </a:t>
            </a:r>
            <a:r>
              <a:rPr lang="en-US" altLang="ko-KR" b="1" dirty="0">
                <a:solidFill>
                  <a:srgbClr val="FF0000"/>
                </a:solidFill>
              </a:rPr>
              <a:t>Fully Connected Layer</a:t>
            </a:r>
            <a:r>
              <a:rPr lang="ko-KR" altLang="en-US" b="1" dirty="0">
                <a:solidFill>
                  <a:srgbClr val="FF0000"/>
                </a:solidFill>
              </a:rPr>
              <a:t>와 마지막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rgbClr val="FF0000"/>
                </a:solidFill>
              </a:rPr>
              <a:t>Softmax</a:t>
            </a:r>
            <a:r>
              <a:rPr lang="en-US" altLang="ko-KR" b="1" dirty="0">
                <a:solidFill>
                  <a:srgbClr val="FF0000"/>
                </a:solidFill>
              </a:rPr>
              <a:t> layer</a:t>
            </a:r>
            <a:r>
              <a:rPr lang="ko-KR" altLang="en-US" b="1" dirty="0">
                <a:solidFill>
                  <a:srgbClr val="FF0000"/>
                </a:solidFill>
              </a:rPr>
              <a:t>로 구성된 모델을 빌드합니다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4D02D9-8424-604E-B7D5-F46524F0AEE9}"/>
              </a:ext>
            </a:extLst>
          </p:cNvPr>
          <p:cNvSpPr/>
          <p:nvPr/>
        </p:nvSpPr>
        <p:spPr>
          <a:xfrm>
            <a:off x="838200" y="4338875"/>
            <a:ext cx="4860851" cy="9667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0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B36C-6DF3-714B-A0BA-430B6616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학습하기 </a:t>
            </a:r>
            <a:r>
              <a:rPr lang="en-US" altLang="ko-KR" sz="4000" dirty="0"/>
              <a:t>(Non-Sparse)</a:t>
            </a:r>
            <a:endParaRPr lang="en-US" sz="4000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9764472A-C73C-E345-A7E5-31D282AD0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45"/>
          <a:stretch/>
        </p:blipFill>
        <p:spPr>
          <a:xfrm>
            <a:off x="301256" y="1690688"/>
            <a:ext cx="6028660" cy="24453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08404705-81E1-3144-9D32-6CE908B77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" t="54483" r="166" b="1"/>
          <a:stretch/>
        </p:blipFill>
        <p:spPr>
          <a:xfrm>
            <a:off x="5266127" y="2828315"/>
            <a:ext cx="6417282" cy="3121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147C3B-89E1-0744-BB81-C0B648B7146E}"/>
              </a:ext>
            </a:extLst>
          </p:cNvPr>
          <p:cNvSpPr txBox="1"/>
          <p:nvPr/>
        </p:nvSpPr>
        <p:spPr>
          <a:xfrm>
            <a:off x="301256" y="4389076"/>
            <a:ext cx="32799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Optimizer: </a:t>
            </a:r>
            <a:r>
              <a:rPr lang="en-US" dirty="0">
                <a:solidFill>
                  <a:srgbClr val="FF0000"/>
                </a:solidFill>
              </a:rPr>
              <a:t>Adam Optimizer</a:t>
            </a:r>
          </a:p>
          <a:p>
            <a:r>
              <a:rPr lang="en-US" b="1" dirty="0">
                <a:solidFill>
                  <a:srgbClr val="FF0000"/>
                </a:solidFill>
              </a:rPr>
              <a:t>Loss Function: </a:t>
            </a:r>
            <a:r>
              <a:rPr lang="en-US" dirty="0">
                <a:solidFill>
                  <a:srgbClr val="FF0000"/>
                </a:solidFill>
              </a:rPr>
              <a:t>Cross Entropy</a:t>
            </a:r>
          </a:p>
          <a:p>
            <a:r>
              <a:rPr lang="en-US" b="1" dirty="0">
                <a:solidFill>
                  <a:srgbClr val="FF0000"/>
                </a:solidFill>
              </a:rPr>
              <a:t>Metric: </a:t>
            </a:r>
            <a:r>
              <a:rPr lang="en-US" dirty="0">
                <a:solidFill>
                  <a:srgbClr val="FF0000"/>
                </a:solidFill>
              </a:rPr>
              <a:t>Accuracy</a:t>
            </a:r>
          </a:p>
          <a:p>
            <a:r>
              <a:rPr lang="en-US" b="1" dirty="0">
                <a:solidFill>
                  <a:srgbClr val="FF0000"/>
                </a:solidFill>
              </a:rPr>
              <a:t>Batch Size:</a:t>
            </a:r>
            <a:r>
              <a:rPr lang="en-US" dirty="0">
                <a:solidFill>
                  <a:srgbClr val="FF0000"/>
                </a:solidFill>
              </a:rPr>
              <a:t> 128</a:t>
            </a:r>
          </a:p>
          <a:p>
            <a:r>
              <a:rPr lang="en-US" b="1" dirty="0">
                <a:solidFill>
                  <a:srgbClr val="FF0000"/>
                </a:solidFill>
              </a:rPr>
              <a:t>Epochs: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331542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C6FF-FC7E-CE4B-9910-B6501C25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가지치기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3F2AC-9687-8A49-810D-AE6DCD95AF14}"/>
              </a:ext>
            </a:extLst>
          </p:cNvPr>
          <p:cNvSpPr/>
          <p:nvPr/>
        </p:nvSpPr>
        <p:spPr>
          <a:xfrm>
            <a:off x="1008245" y="3410874"/>
            <a:ext cx="1614193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Trained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0BA69-668C-1A48-B2B8-55F8CD98F1A6}"/>
              </a:ext>
            </a:extLst>
          </p:cNvPr>
          <p:cNvSpPr/>
          <p:nvPr/>
        </p:nvSpPr>
        <p:spPr>
          <a:xfrm>
            <a:off x="3079531" y="3410874"/>
            <a:ext cx="2544255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sparsify_model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AEF5B-8590-E947-81F0-C5270AC04989}"/>
              </a:ext>
            </a:extLst>
          </p:cNvPr>
          <p:cNvSpPr/>
          <p:nvPr/>
        </p:nvSpPr>
        <p:spPr>
          <a:xfrm>
            <a:off x="6612831" y="2452931"/>
            <a:ext cx="4349459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weight_prune_dense_layer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가지치기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절대값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63FDB-299C-314F-B0E1-A86EDDC3E76A}"/>
              </a:ext>
            </a:extLst>
          </p:cNvPr>
          <p:cNvSpPr/>
          <p:nvPr/>
        </p:nvSpPr>
        <p:spPr>
          <a:xfrm>
            <a:off x="6612832" y="4514997"/>
            <a:ext cx="434945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unit_prune_dense_layer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가지치기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(L2Norm)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68EC6F-9FB9-7B43-AF95-D116513B0B2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22438" y="3849413"/>
            <a:ext cx="4570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2168CA-442B-3349-BDB7-7FA0551D6E9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623786" y="3849413"/>
            <a:ext cx="989046" cy="1104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E30CDE-5576-FE4F-8F33-BEAFF4754C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623786" y="2891470"/>
            <a:ext cx="989045" cy="957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FE5EBD-4453-1947-A588-4900DFBD04E7}"/>
              </a:ext>
            </a:extLst>
          </p:cNvPr>
          <p:cNvSpPr txBox="1"/>
          <p:nvPr/>
        </p:nvSpPr>
        <p:spPr>
          <a:xfrm>
            <a:off x="6516414" y="2048996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each layer: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5F4D8-CC47-8140-AEEA-031BFC5F32E5}"/>
              </a:ext>
            </a:extLst>
          </p:cNvPr>
          <p:cNvSpPr txBox="1"/>
          <p:nvPr/>
        </p:nvSpPr>
        <p:spPr>
          <a:xfrm>
            <a:off x="6516414" y="4145665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each layer: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0004-8AFF-A244-A73C-F6AEFEFD8507}"/>
              </a:ext>
            </a:extLst>
          </p:cNvPr>
          <p:cNvSpPr txBox="1"/>
          <p:nvPr/>
        </p:nvSpPr>
        <p:spPr>
          <a:xfrm>
            <a:off x="9051194" y="539207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구현해보기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2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C6FF-FC7E-CE4B-9910-B6501C25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가지치기 </a:t>
            </a:r>
            <a:r>
              <a:rPr lang="en-US" altLang="ko-KR" sz="4000" dirty="0"/>
              <a:t>(</a:t>
            </a:r>
            <a:r>
              <a:rPr lang="ko-KR" altLang="en-US" sz="4000" dirty="0"/>
              <a:t>절대값</a:t>
            </a:r>
            <a:r>
              <a:rPr lang="en-US" altLang="ko-KR" sz="4000" dirty="0"/>
              <a:t>)</a:t>
            </a:r>
            <a:endParaRPr lang="en-US" sz="4000" dirty="0"/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AC5D5268-22CB-C248-AA8D-377E39A99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07"/>
          <a:stretch/>
        </p:blipFill>
        <p:spPr>
          <a:xfrm>
            <a:off x="280109" y="2261077"/>
            <a:ext cx="5679257" cy="2769670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F7B837A5-4FD6-4E46-B403-2B482CE82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/>
          <a:stretch/>
        </p:blipFill>
        <p:spPr>
          <a:xfrm>
            <a:off x="6096000" y="798950"/>
            <a:ext cx="5620529" cy="56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87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EB07-EB79-2C48-A92A-3C2188AF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시각화하기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7457-486E-4540-AAC9-B00CF4B7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2" y="3252788"/>
            <a:ext cx="3861246" cy="2722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B93EC-3C77-FD43-94A9-42D78D4E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528" y="3252788"/>
            <a:ext cx="3861246" cy="2722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7416D-B6AE-FE42-91D5-D2FE2657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773" y="3252788"/>
            <a:ext cx="3861245" cy="2722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73222-C0D7-3548-A828-EFF2941F77F8}"/>
              </a:ext>
            </a:extLst>
          </p:cNvPr>
          <p:cNvSpPr txBox="1"/>
          <p:nvPr/>
        </p:nvSpPr>
        <p:spPr>
          <a:xfrm>
            <a:off x="1271752" y="623657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Sparsity = 0.0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18B5-F136-844B-9CE4-A2B7DD89963B}"/>
              </a:ext>
            </a:extLst>
          </p:cNvPr>
          <p:cNvSpPr txBox="1"/>
          <p:nvPr/>
        </p:nvSpPr>
        <p:spPr>
          <a:xfrm>
            <a:off x="5071241" y="623657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Sparsity = 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8D395-CD75-BC48-BDD6-732E236FC12C}"/>
              </a:ext>
            </a:extLst>
          </p:cNvPr>
          <p:cNvSpPr txBox="1"/>
          <p:nvPr/>
        </p:nvSpPr>
        <p:spPr>
          <a:xfrm>
            <a:off x="9126710" y="623657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Sparsity = 0.99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4C0A73-1854-3240-B353-61D6354A9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2" y="1559884"/>
            <a:ext cx="7251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48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EB07-EB79-2C48-A92A-3C2188AF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시각화하기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2A3FD-6807-C448-90C2-DEBCC6E3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794" y="2197183"/>
            <a:ext cx="4600822" cy="34699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DFDA5-7C63-3C4A-A3B9-0393B17A5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4" y="1989736"/>
            <a:ext cx="6691526" cy="38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실습 목표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2C1942B-51D1-4D4D-B4FD-8296CF7297C2}"/>
              </a:ext>
            </a:extLst>
          </p:cNvPr>
          <p:cNvSpPr txBox="1">
            <a:spLocks/>
          </p:cNvSpPr>
          <p:nvPr/>
        </p:nvSpPr>
        <p:spPr>
          <a:xfrm>
            <a:off x="699516" y="3206005"/>
            <a:ext cx="10792968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가중치 가지치기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(Weight Pruning)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의 원리와 코드를 </a:t>
            </a: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쉽게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이해하자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5659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454F-93F0-654D-8560-539064E1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가지치기 </a:t>
            </a:r>
            <a:r>
              <a:rPr lang="en-US" altLang="ko-KR" sz="4000" dirty="0"/>
              <a:t>(L2Norm)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ECF41-1921-F949-AED6-77CDAC9F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무엇이든 물어보세요</a:t>
            </a:r>
            <a:r>
              <a:rPr lang="en-US" altLang="ko-KR" sz="2400" dirty="0"/>
              <a:t>!</a:t>
            </a:r>
            <a:endParaRPr lang="en-US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D9373-18D7-D94B-A70B-FEBFAEA88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75" y="1511649"/>
            <a:ext cx="6054662" cy="49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7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D6EC-5FB0-D349-AE13-FA416780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실습 환경 지우기</a:t>
            </a:r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80EE55-1A6C-C642-9755-9BC26DFF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다음 명령어로 실습 환경을 삭제해주세요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3C9B2B-469F-3F4F-9147-8AECA529611C}"/>
              </a:ext>
            </a:extLst>
          </p:cNvPr>
          <p:cNvGrpSpPr/>
          <p:nvPr/>
        </p:nvGrpSpPr>
        <p:grpSpPr>
          <a:xfrm>
            <a:off x="1259633" y="2752531"/>
            <a:ext cx="9162661" cy="1399591"/>
            <a:chOff x="1418253" y="3592286"/>
            <a:chExt cx="9162661" cy="13995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2158E8-5A5B-0F4D-B582-1E637AE76AEB}"/>
                </a:ext>
              </a:extLst>
            </p:cNvPr>
            <p:cNvSpPr/>
            <p:nvPr/>
          </p:nvSpPr>
          <p:spPr>
            <a:xfrm>
              <a:off x="1418253" y="3592286"/>
              <a:ext cx="9162661" cy="13995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F5E022-6860-A24A-BC60-00B8C129AB4F}"/>
                </a:ext>
              </a:extLst>
            </p:cNvPr>
            <p:cNvSpPr txBox="1"/>
            <p:nvPr/>
          </p:nvSpPr>
          <p:spPr>
            <a:xfrm>
              <a:off x="1611086" y="3841979"/>
              <a:ext cx="70577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conda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deactivate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conda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env remove –n </a:t>
              </a:r>
              <a:r>
                <a:rPr lang="en-US" sz="2400" dirty="0" err="1">
                  <a:solidFill>
                    <a:srgbClr val="FF0000"/>
                  </a:solidFill>
                  <a:latin typeface="Courier" pitchFamily="2" charset="0"/>
                </a:rPr>
                <a:t>pruning_simple</a:t>
              </a:r>
              <a:endParaRPr lang="en-US" sz="2400" b="1" dirty="0">
                <a:solidFill>
                  <a:srgbClr val="FF0000"/>
                </a:solidFill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108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실습 과제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670-2F41-794C-86B8-70BB2F489443}"/>
              </a:ext>
            </a:extLst>
          </p:cNvPr>
          <p:cNvSpPr txBox="1"/>
          <p:nvPr/>
        </p:nvSpPr>
        <p:spPr>
          <a:xfrm>
            <a:off x="1299927" y="1946027"/>
            <a:ext cx="9835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Adam</a:t>
            </a:r>
            <a:r>
              <a:rPr lang="ko-KR" altLang="en-US" sz="2400" dirty="0"/>
              <a:t> </a:t>
            </a:r>
            <a:r>
              <a:rPr lang="en-US" altLang="ko-KR" sz="2400" dirty="0"/>
              <a:t>Optimizer</a:t>
            </a:r>
            <a:r>
              <a:rPr lang="ko-KR" altLang="en-US" sz="2400" dirty="0"/>
              <a:t> 대신 </a:t>
            </a:r>
            <a:r>
              <a:rPr lang="en-US" altLang="ko-KR" sz="2400" dirty="0"/>
              <a:t>SGD Optimizer </a:t>
            </a:r>
            <a:r>
              <a:rPr lang="ko-KR" altLang="en-US" sz="2400" dirty="0"/>
              <a:t>사용해보기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기존 모델에서 두 개 이상의 </a:t>
            </a:r>
            <a:r>
              <a:rPr lang="en-US" altLang="ko-KR" sz="2400" dirty="0"/>
              <a:t>Fully-connected Layer</a:t>
            </a:r>
            <a:r>
              <a:rPr lang="ko-KR" altLang="en-US" sz="2400" dirty="0"/>
              <a:t>를 더 </a:t>
            </a:r>
            <a:r>
              <a:rPr lang="ko-KR" altLang="en-US" sz="2400" dirty="0" err="1"/>
              <a:t>쌓아보기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L2Norm </a:t>
            </a:r>
            <a:r>
              <a:rPr lang="ko-KR" altLang="en-US" sz="2400" dirty="0"/>
              <a:t>기준 가지치기 함수 완성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CNN </a:t>
            </a:r>
            <a:r>
              <a:rPr lang="ko-KR" altLang="en-US" sz="2400" dirty="0"/>
              <a:t>기반 심층 학습 모델 정의 후 학습</a:t>
            </a:r>
            <a:r>
              <a:rPr lang="en-US" altLang="ko-KR" sz="2400" dirty="0"/>
              <a:t>&amp;</a:t>
            </a:r>
            <a:r>
              <a:rPr lang="ko-KR" altLang="en-US" sz="2400"/>
              <a:t>가지치기 </a:t>
            </a:r>
            <a:r>
              <a:rPr lang="ko-KR" altLang="en-US" sz="2400" dirty="0"/>
              <a:t>수행하기 </a:t>
            </a:r>
            <a:r>
              <a:rPr lang="en-US" altLang="ko-KR" sz="2400" dirty="0"/>
              <a:t>(</a:t>
            </a:r>
            <a:r>
              <a:rPr lang="ko-KR" altLang="en-US" sz="2400" dirty="0"/>
              <a:t>심화</a:t>
            </a:r>
            <a:r>
              <a:rPr lang="en-US" altLang="ko-KR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36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강의 내용 중에서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0F3F9C-04BE-4BEC-A4E9-C6237FB11C39}"/>
              </a:ext>
            </a:extLst>
          </p:cNvPr>
          <p:cNvGrpSpPr/>
          <p:nvPr/>
        </p:nvGrpSpPr>
        <p:grpSpPr>
          <a:xfrm>
            <a:off x="1981597" y="1690688"/>
            <a:ext cx="8228806" cy="4838087"/>
            <a:chOff x="1581944" y="1446826"/>
            <a:chExt cx="9028112" cy="51533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6E26A0D-2575-4109-A81A-7F72B435D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944" y="1446826"/>
              <a:ext cx="9028112" cy="515338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FDB8A38-20AD-46B7-9668-4012B2BB2837}"/>
                </a:ext>
              </a:extLst>
            </p:cNvPr>
            <p:cNvSpPr/>
            <p:nvPr/>
          </p:nvSpPr>
          <p:spPr>
            <a:xfrm>
              <a:off x="2762412" y="2872740"/>
              <a:ext cx="951865" cy="320040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218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가중치 가지치기의 정의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42416" y="1911170"/>
            <a:ext cx="10107168" cy="41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pruning means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eliminating unnecessary values in the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tensors.”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45920A8-09BB-44D5-AD90-7574553D8CA6}"/>
              </a:ext>
            </a:extLst>
          </p:cNvPr>
          <p:cNvSpPr/>
          <p:nvPr/>
        </p:nvSpPr>
        <p:spPr>
          <a:xfrm>
            <a:off x="5825056" y="2526268"/>
            <a:ext cx="541888" cy="545686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FE3FE7-2CA2-435F-B6F5-94CE76F4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031" y="3269863"/>
            <a:ext cx="4071938" cy="27618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B57DCF-9CCF-448B-89D5-C6AE7F41A478}"/>
              </a:ext>
            </a:extLst>
          </p:cNvPr>
          <p:cNvSpPr/>
          <p:nvPr/>
        </p:nvSpPr>
        <p:spPr>
          <a:xfrm>
            <a:off x="7514848" y="5822847"/>
            <a:ext cx="470780" cy="20885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2E3529-567F-44EE-A832-86C18F028D36}"/>
              </a:ext>
            </a:extLst>
          </p:cNvPr>
          <p:cNvSpPr txBox="1">
            <a:spLocks/>
          </p:cNvSpPr>
          <p:nvPr/>
        </p:nvSpPr>
        <p:spPr>
          <a:xfrm>
            <a:off x="8283177" y="5718678"/>
            <a:ext cx="1235869" cy="41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신고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</a:t>
            </a:r>
          </a:p>
        </p:txBody>
      </p:sp>
      <p:pic>
        <p:nvPicPr>
          <p:cNvPr id="1044" name="Picture 20" descr="던전앤파이터 게임조선">
            <a:extLst>
              <a:ext uri="{FF2B5EF4-FFF2-40B4-BE49-F238E27FC236}">
                <a16:creationId xmlns:a16="http://schemas.microsoft.com/office/drawing/2014/main" id="{09BE894B-215B-4706-9E12-AC6DC14AD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35" y="4116667"/>
            <a:ext cx="1948152" cy="160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9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그림으로 이해해보자면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A0ED660-FBAA-48C2-8DD0-2AA2B42526D8}"/>
              </a:ext>
            </a:extLst>
          </p:cNvPr>
          <p:cNvSpPr/>
          <p:nvPr/>
        </p:nvSpPr>
        <p:spPr>
          <a:xfrm>
            <a:off x="2228850" y="2251869"/>
            <a:ext cx="7734300" cy="3136900"/>
          </a:xfrm>
          <a:prstGeom prst="roundRect">
            <a:avLst>
              <a:gd name="adj" fmla="val 361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5760C7-9162-4275-8C94-C40B7F1E2A37}"/>
              </a:ext>
            </a:extLst>
          </p:cNvPr>
          <p:cNvSpPr/>
          <p:nvPr/>
        </p:nvSpPr>
        <p:spPr>
          <a:xfrm>
            <a:off x="2533650" y="2610644"/>
            <a:ext cx="2647950" cy="24193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014D-72AF-4951-9E83-3E72A105BE06}"/>
              </a:ext>
            </a:extLst>
          </p:cNvPr>
          <p:cNvSpPr/>
          <p:nvPr/>
        </p:nvSpPr>
        <p:spPr>
          <a:xfrm>
            <a:off x="7010400" y="2610644"/>
            <a:ext cx="2647950" cy="241935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078368C-425B-4A7E-B347-204572C08B17}"/>
              </a:ext>
            </a:extLst>
          </p:cNvPr>
          <p:cNvSpPr/>
          <p:nvPr/>
        </p:nvSpPr>
        <p:spPr>
          <a:xfrm rot="16200000">
            <a:off x="5825056" y="3547476"/>
            <a:ext cx="541888" cy="545686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1D0A0CD-9792-4B15-B963-A62CF2FA7853}"/>
              </a:ext>
            </a:extLst>
          </p:cNvPr>
          <p:cNvSpPr txBox="1">
            <a:spLocks/>
          </p:cNvSpPr>
          <p:nvPr/>
        </p:nvSpPr>
        <p:spPr>
          <a:xfrm>
            <a:off x="5136212" y="3032417"/>
            <a:ext cx="1919576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가지치기 후</a:t>
            </a:r>
            <a:r>
              <a:rPr lang="en-US" altLang="ko-KR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C2BBE43-FD1D-4DAD-869A-E5E32668A329}"/>
              </a:ext>
            </a:extLst>
          </p:cNvPr>
          <p:cNvSpPr/>
          <p:nvPr/>
        </p:nvSpPr>
        <p:spPr>
          <a:xfrm>
            <a:off x="2887487" y="2896611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8678F54-8CC4-47BE-A987-489BF7F22C2B}"/>
              </a:ext>
            </a:extLst>
          </p:cNvPr>
          <p:cNvSpPr/>
          <p:nvPr/>
        </p:nvSpPr>
        <p:spPr>
          <a:xfrm>
            <a:off x="2887486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D51D96-459E-40A6-8F23-1D7F847354DB}"/>
              </a:ext>
            </a:extLst>
          </p:cNvPr>
          <p:cNvSpPr/>
          <p:nvPr/>
        </p:nvSpPr>
        <p:spPr>
          <a:xfrm>
            <a:off x="2887485" y="3715877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5904215-0B71-4099-A0FD-B9E4EF41B71F}"/>
              </a:ext>
            </a:extLst>
          </p:cNvPr>
          <p:cNvSpPr/>
          <p:nvPr/>
        </p:nvSpPr>
        <p:spPr>
          <a:xfrm>
            <a:off x="2887485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093CF90-AE79-498C-A31F-5A2A0C53A19F}"/>
              </a:ext>
            </a:extLst>
          </p:cNvPr>
          <p:cNvSpPr/>
          <p:nvPr/>
        </p:nvSpPr>
        <p:spPr>
          <a:xfrm>
            <a:off x="2881258" y="4535143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5EFE59-8266-42A5-A68A-46B98E032F34}"/>
              </a:ext>
            </a:extLst>
          </p:cNvPr>
          <p:cNvSpPr/>
          <p:nvPr/>
        </p:nvSpPr>
        <p:spPr>
          <a:xfrm>
            <a:off x="3709175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AED5FDE-5660-4AA7-9E37-04B3E0A63EE4}"/>
              </a:ext>
            </a:extLst>
          </p:cNvPr>
          <p:cNvSpPr/>
          <p:nvPr/>
        </p:nvSpPr>
        <p:spPr>
          <a:xfrm>
            <a:off x="3709174" y="3715877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6B7070-8813-4A33-BCF3-4C262BB86D80}"/>
              </a:ext>
            </a:extLst>
          </p:cNvPr>
          <p:cNvSpPr/>
          <p:nvPr/>
        </p:nvSpPr>
        <p:spPr>
          <a:xfrm>
            <a:off x="3709174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5BDBB41-F35C-4F9A-9786-48616F974EF5}"/>
              </a:ext>
            </a:extLst>
          </p:cNvPr>
          <p:cNvSpPr/>
          <p:nvPr/>
        </p:nvSpPr>
        <p:spPr>
          <a:xfrm>
            <a:off x="4530866" y="3532012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6A24B9D-5718-4385-9A34-8540A0DE31FB}"/>
              </a:ext>
            </a:extLst>
          </p:cNvPr>
          <p:cNvSpPr/>
          <p:nvPr/>
        </p:nvSpPr>
        <p:spPr>
          <a:xfrm>
            <a:off x="4530866" y="3941645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F8B6BE-CB9C-4E89-AC0A-43D40921238C}"/>
              </a:ext>
            </a:extLst>
          </p:cNvPr>
          <p:cNvCxnSpPr>
            <a:stCxn id="8" idx="6"/>
            <a:endCxn id="22" idx="2"/>
          </p:cNvCxnSpPr>
          <p:nvPr/>
        </p:nvCxnSpPr>
        <p:spPr>
          <a:xfrm>
            <a:off x="3140984" y="3022611"/>
            <a:ext cx="568191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B128779-3F31-4E58-83BB-CF7C6D1B81FD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140984" y="3022611"/>
            <a:ext cx="568190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36B00D5-3956-4F20-B441-664EC630F902}"/>
              </a:ext>
            </a:extLst>
          </p:cNvPr>
          <p:cNvCxnSpPr>
            <a:cxnSpLocks/>
            <a:stCxn id="8" idx="6"/>
            <a:endCxn id="24" idx="2"/>
          </p:cNvCxnSpPr>
          <p:nvPr/>
        </p:nvCxnSpPr>
        <p:spPr>
          <a:xfrm>
            <a:off x="3140984" y="3022611"/>
            <a:ext cx="56819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85225A-C623-4806-84F5-177ECB39CA56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3140983" y="3432244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68FE018-0116-4152-8C1C-00D05CD3DEEB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140982" y="3432244"/>
            <a:ext cx="568193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55835E0-96E6-4FE1-BFA9-3863EFD46C6A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3140982" y="3432244"/>
            <a:ext cx="568193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8661F3-6CC6-486C-A98D-63654D93A6BD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3134755" y="3432244"/>
            <a:ext cx="57442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53AFDC-357B-4FEF-9138-A0477B469AC3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3140982" y="3432244"/>
            <a:ext cx="568193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3F0521A-43E0-463B-9A0C-A3110E56C57F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3140982" y="3841877"/>
            <a:ext cx="568192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CB7B9AB-92D1-4952-AE61-6BDB872974C1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3140982" y="4251510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AF07DB5-E376-4E48-A456-B3995F9A8288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3134755" y="3432244"/>
            <a:ext cx="57442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62F948E-B258-4C6E-9567-032DE6A365F6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3134755" y="3841877"/>
            <a:ext cx="574419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2F7FE15-CD29-4226-A55B-5AEA93C36F9B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3134755" y="4251510"/>
            <a:ext cx="574419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0F0290B-7EA9-47C1-BDD5-277466458640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3962672" y="3432244"/>
            <a:ext cx="568194" cy="225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FFE095A-EF27-478C-B71F-F2AD72B48189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3962672" y="3432244"/>
            <a:ext cx="568194" cy="6354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08C4369-6154-46C4-A679-40CFCE3B9FA9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3962671" y="3658012"/>
            <a:ext cx="568195" cy="183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D38ADB8-5D2F-41EB-A431-EF3A7225B53B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3962671" y="3841877"/>
            <a:ext cx="568195" cy="225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6E33BA-73F6-4EFB-B559-2B37785C5DB4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3962671" y="3658012"/>
            <a:ext cx="568195" cy="593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45B24C6-8F88-416B-9461-782A459B6D17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3962671" y="4067645"/>
            <a:ext cx="568195" cy="183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887D2DB-1272-4219-B94F-D640B187083F}"/>
              </a:ext>
            </a:extLst>
          </p:cNvPr>
          <p:cNvSpPr/>
          <p:nvPr/>
        </p:nvSpPr>
        <p:spPr>
          <a:xfrm>
            <a:off x="7407641" y="2896611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899B1E6-62FA-4A94-9D34-777D2148B4E0}"/>
              </a:ext>
            </a:extLst>
          </p:cNvPr>
          <p:cNvSpPr/>
          <p:nvPr/>
        </p:nvSpPr>
        <p:spPr>
          <a:xfrm>
            <a:off x="7407640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8B4B38C-F1F1-47BF-A1AE-D9FFFA885AD6}"/>
              </a:ext>
            </a:extLst>
          </p:cNvPr>
          <p:cNvSpPr/>
          <p:nvPr/>
        </p:nvSpPr>
        <p:spPr>
          <a:xfrm>
            <a:off x="7407639" y="3715877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0BA902E-D2AF-4953-A760-D357DB483F6D}"/>
              </a:ext>
            </a:extLst>
          </p:cNvPr>
          <p:cNvSpPr/>
          <p:nvPr/>
        </p:nvSpPr>
        <p:spPr>
          <a:xfrm>
            <a:off x="7407639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F15FC36-60A8-4AA4-B3C6-F5E9BAF5DBBE}"/>
              </a:ext>
            </a:extLst>
          </p:cNvPr>
          <p:cNvSpPr/>
          <p:nvPr/>
        </p:nvSpPr>
        <p:spPr>
          <a:xfrm>
            <a:off x="7401412" y="4535143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6135BB6-C3B6-46CE-9E1D-3F9CFFB66F14}"/>
              </a:ext>
            </a:extLst>
          </p:cNvPr>
          <p:cNvSpPr/>
          <p:nvPr/>
        </p:nvSpPr>
        <p:spPr>
          <a:xfrm>
            <a:off x="8229329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E3A5672-4259-4767-A86E-DAD95CD518F7}"/>
              </a:ext>
            </a:extLst>
          </p:cNvPr>
          <p:cNvSpPr/>
          <p:nvPr/>
        </p:nvSpPr>
        <p:spPr>
          <a:xfrm>
            <a:off x="8229328" y="3715877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1FF9B8D-C56C-4EF6-AE10-45AB1214CEF9}"/>
              </a:ext>
            </a:extLst>
          </p:cNvPr>
          <p:cNvSpPr/>
          <p:nvPr/>
        </p:nvSpPr>
        <p:spPr>
          <a:xfrm>
            <a:off x="8229328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E690D4A-5D63-413A-8E45-FC4CE341F03A}"/>
              </a:ext>
            </a:extLst>
          </p:cNvPr>
          <p:cNvSpPr/>
          <p:nvPr/>
        </p:nvSpPr>
        <p:spPr>
          <a:xfrm>
            <a:off x="9051020" y="3532012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94320FB-2D60-4BAD-8C04-82EA0211F85B}"/>
              </a:ext>
            </a:extLst>
          </p:cNvPr>
          <p:cNvSpPr/>
          <p:nvPr/>
        </p:nvSpPr>
        <p:spPr>
          <a:xfrm>
            <a:off x="9051020" y="3941645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F1DA3C8-13F7-4C79-B8EE-2AC85728D1E4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7661137" y="3432244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711254B-B565-488C-8378-83CEB2A325BE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 flipV="1">
            <a:off x="7661136" y="3432244"/>
            <a:ext cx="568193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AE7988D-4925-4CA8-ACFC-0FB3CD2B2658}"/>
              </a:ext>
            </a:extLst>
          </p:cNvPr>
          <p:cNvCxnSpPr>
            <a:cxnSpLocks/>
            <a:stCxn id="84" idx="6"/>
            <a:endCxn id="88" idx="2"/>
          </p:cNvCxnSpPr>
          <p:nvPr/>
        </p:nvCxnSpPr>
        <p:spPr>
          <a:xfrm>
            <a:off x="7661136" y="4251510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BFF5F3D-5D56-4F49-B198-7E16E35681F8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>
            <a:off x="8482826" y="3432244"/>
            <a:ext cx="568194" cy="225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8A76328-CED9-45E7-A414-3BFEC14EB9C5}"/>
              </a:ext>
            </a:extLst>
          </p:cNvPr>
          <p:cNvCxnSpPr>
            <a:cxnSpLocks/>
            <a:stCxn id="88" idx="6"/>
            <a:endCxn id="89" idx="2"/>
          </p:cNvCxnSpPr>
          <p:nvPr/>
        </p:nvCxnSpPr>
        <p:spPr>
          <a:xfrm flipV="1">
            <a:off x="8482825" y="3658012"/>
            <a:ext cx="568195" cy="593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3E15330A-0570-4FA7-9DCE-7F4DDB48D299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3140983" y="3432244"/>
            <a:ext cx="568191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6162869-6A6C-4B1E-ADD1-93233DF1004E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3140983" y="3432244"/>
            <a:ext cx="568191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488D6CE-0D80-4755-92BB-524EEC7BB6E1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140982" y="3841877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93FD5D8-0C7C-42DD-BCEE-8F73E8B39D1D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3140982" y="3841877"/>
            <a:ext cx="568192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EF74B53-BF66-48B7-83FB-B209EE6805A7}"/>
              </a:ext>
            </a:extLst>
          </p:cNvPr>
          <p:cNvCxnSpPr>
            <a:cxnSpLocks/>
            <a:stCxn id="82" idx="6"/>
            <a:endCxn id="88" idx="2"/>
          </p:cNvCxnSpPr>
          <p:nvPr/>
        </p:nvCxnSpPr>
        <p:spPr>
          <a:xfrm>
            <a:off x="7661137" y="3432244"/>
            <a:ext cx="568191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A8414C3C-98D6-4AE7-8E0F-17252F37E7DC}"/>
              </a:ext>
            </a:extLst>
          </p:cNvPr>
          <p:cNvCxnSpPr>
            <a:cxnSpLocks/>
            <a:stCxn id="81" idx="6"/>
            <a:endCxn id="86" idx="2"/>
          </p:cNvCxnSpPr>
          <p:nvPr/>
        </p:nvCxnSpPr>
        <p:spPr>
          <a:xfrm>
            <a:off x="7661138" y="3022611"/>
            <a:ext cx="568191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4E5899F-9451-4576-B504-8985CCA772E8}"/>
              </a:ext>
            </a:extLst>
          </p:cNvPr>
          <p:cNvCxnSpPr>
            <a:cxnSpLocks/>
            <a:stCxn id="81" idx="6"/>
            <a:endCxn id="88" idx="2"/>
          </p:cNvCxnSpPr>
          <p:nvPr/>
        </p:nvCxnSpPr>
        <p:spPr>
          <a:xfrm>
            <a:off x="7661138" y="3022611"/>
            <a:ext cx="56819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035E4DDF-7F83-4E91-9355-E4A9496B0F1F}"/>
              </a:ext>
            </a:extLst>
          </p:cNvPr>
          <p:cNvSpPr txBox="1">
            <a:spLocks/>
          </p:cNvSpPr>
          <p:nvPr/>
        </p:nvSpPr>
        <p:spPr>
          <a:xfrm>
            <a:off x="972359" y="5769149"/>
            <a:ext cx="10792968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가지치기의 </a:t>
            </a: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기준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은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782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금일 실습할 가지치기 기준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61C5972-C233-4004-AF52-7CF8FA62406E}"/>
              </a:ext>
            </a:extLst>
          </p:cNvPr>
          <p:cNvSpPr txBox="1">
            <a:spLocks/>
          </p:cNvSpPr>
          <p:nvPr/>
        </p:nvSpPr>
        <p:spPr>
          <a:xfrm>
            <a:off x="1507818" y="1690688"/>
            <a:ext cx="9845982" cy="4276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절댓값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을 기준으로 가지치기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의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L2Norm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을 기준으로 가지치기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금일의 구현 목표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!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5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절댓값을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71EC25-6442-4098-BD77-1A1008A22589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8E824F-573E-4F26-B298-E74216751085}"/>
              </a:ext>
            </a:extLst>
          </p:cNvPr>
          <p:cNvGrpSpPr/>
          <p:nvPr/>
        </p:nvGrpSpPr>
        <p:grpSpPr>
          <a:xfrm>
            <a:off x="1619249" y="2342256"/>
            <a:ext cx="3209926" cy="3213475"/>
            <a:chOff x="2881258" y="2896611"/>
            <a:chExt cx="1903105" cy="18905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99AFEFE-4473-4308-AC7F-A6793F54A196}"/>
                </a:ext>
              </a:extLst>
            </p:cNvPr>
            <p:cNvSpPr/>
            <p:nvPr/>
          </p:nvSpPr>
          <p:spPr>
            <a:xfrm>
              <a:off x="2887487" y="2896611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B6DD799-3659-462B-A369-8744280A3F25}"/>
                </a:ext>
              </a:extLst>
            </p:cNvPr>
            <p:cNvSpPr/>
            <p:nvPr/>
          </p:nvSpPr>
          <p:spPr>
            <a:xfrm>
              <a:off x="2887486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8254B0A-961F-474B-A9B1-00006B39C8BD}"/>
                </a:ext>
              </a:extLst>
            </p:cNvPr>
            <p:cNvSpPr/>
            <p:nvPr/>
          </p:nvSpPr>
          <p:spPr>
            <a:xfrm>
              <a:off x="2887485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4162B7-F9F6-4144-8FD7-887BB56179A1}"/>
                </a:ext>
              </a:extLst>
            </p:cNvPr>
            <p:cNvSpPr/>
            <p:nvPr/>
          </p:nvSpPr>
          <p:spPr>
            <a:xfrm>
              <a:off x="2887485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9300E7-2F06-4710-A7D8-5792990AA63D}"/>
                </a:ext>
              </a:extLst>
            </p:cNvPr>
            <p:cNvSpPr/>
            <p:nvPr/>
          </p:nvSpPr>
          <p:spPr>
            <a:xfrm>
              <a:off x="2881258" y="4535143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87E8041-64D5-422D-B3C3-0A1F4C318695}"/>
                </a:ext>
              </a:extLst>
            </p:cNvPr>
            <p:cNvSpPr/>
            <p:nvPr/>
          </p:nvSpPr>
          <p:spPr>
            <a:xfrm>
              <a:off x="3709175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1612E4-69DD-4863-B44B-97B662BAD3E2}"/>
                </a:ext>
              </a:extLst>
            </p:cNvPr>
            <p:cNvSpPr/>
            <p:nvPr/>
          </p:nvSpPr>
          <p:spPr>
            <a:xfrm>
              <a:off x="3709174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BF8C660-CBF7-4DC5-877E-3543A11B2669}"/>
                </a:ext>
              </a:extLst>
            </p:cNvPr>
            <p:cNvSpPr/>
            <p:nvPr/>
          </p:nvSpPr>
          <p:spPr>
            <a:xfrm>
              <a:off x="3709174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9F7B15E-184C-4AE2-BD2A-34B9C0B32A83}"/>
                </a:ext>
              </a:extLst>
            </p:cNvPr>
            <p:cNvSpPr/>
            <p:nvPr/>
          </p:nvSpPr>
          <p:spPr>
            <a:xfrm>
              <a:off x="4530866" y="3532012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A2CBE23-392F-4701-95DD-F70255E903A1}"/>
                </a:ext>
              </a:extLst>
            </p:cNvPr>
            <p:cNvSpPr/>
            <p:nvPr/>
          </p:nvSpPr>
          <p:spPr>
            <a:xfrm>
              <a:off x="4530866" y="3941645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C325AE4-CE62-4C36-8209-EA252244E954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>
              <a:off x="3140984" y="3022611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D3506C-CDC9-4B58-88DA-9A20719D8606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3140984" y="3022611"/>
              <a:ext cx="568190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122BBE0-178C-4770-8D0E-C2D6C22959A9}"/>
                </a:ext>
              </a:extLst>
            </p:cNvPr>
            <p:cNvCxnSpPr>
              <a:cxnSpLocks/>
              <a:stCxn id="6" idx="6"/>
              <a:endCxn id="15" idx="2"/>
            </p:cNvCxnSpPr>
            <p:nvPr/>
          </p:nvCxnSpPr>
          <p:spPr>
            <a:xfrm>
              <a:off x="3140984" y="3022611"/>
              <a:ext cx="56819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BB432F1-1613-4D15-80D4-DD49A73C7B2E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3140983" y="3432244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BDFA0C5-BC12-440E-89B3-0A475ED1791B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3140982" y="3432244"/>
              <a:ext cx="568193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1FEE05-E6EC-48D2-860D-7753F00296F4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127AD4F-F70B-41B0-999E-E8E0447AB391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AC71888-FA63-4D6F-A3AA-037C5D1C9993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1A32099-35F9-4CBE-B7DD-8138382F2ACD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86F9D6A-ECA4-4923-897B-3974CA701DF7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3140982" y="4251510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3EB5C89-C4BF-432D-956B-E9F961A6B9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FAE43F7-C8E8-464C-8A09-C65B00CBF8CF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3134755" y="3841877"/>
              <a:ext cx="574419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E6E93C4-D3B4-4D48-A705-8804F61941C7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3134755" y="4251510"/>
              <a:ext cx="574419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9171056-F268-4465-9E06-D872A0D32D7A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3962672" y="3432244"/>
              <a:ext cx="568194" cy="22576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98380DA-C429-4B73-9467-4A1429EC4744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>
              <a:off x="3962672" y="3432244"/>
              <a:ext cx="568194" cy="6354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5C5717D-75D9-4EDD-B93C-24352C6A517E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3962671" y="3658012"/>
              <a:ext cx="568195" cy="183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14A3A6B-E04D-4A54-BC7D-579E9E341E2C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3962671" y="3841877"/>
              <a:ext cx="568195" cy="225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888D81E-24CE-4B94-97F2-5B73D6B664AE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 flipV="1">
              <a:off x="3962671" y="3658012"/>
              <a:ext cx="568195" cy="5934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4CFC982-79FA-4202-9407-309C33E1D627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3962671" y="4067645"/>
              <a:ext cx="568195" cy="183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78A1472-351A-4032-8ABE-C248CEAE80CA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3140983" y="3432244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CB1C80F-1FFD-4AC7-97E0-E1F707EA2923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>
              <a:off x="3140983" y="3432244"/>
              <a:ext cx="568191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FD16E76-6DCE-4994-AE21-ABE64B0BDAE0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>
              <a:off x="3140982" y="3841877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A811132-9785-44B4-A960-FEB352FD1FF1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99B1F4A-8CC9-4160-9D6C-3AF4D19218A0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AB4E413-8FA9-482B-B1F9-135B234C36BF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A9DEF56-9F96-4055-94FB-09C0F8A872F6}"/>
              </a:ext>
            </a:extLst>
          </p:cNvPr>
          <p:cNvSpPr/>
          <p:nvPr/>
        </p:nvSpPr>
        <p:spPr>
          <a:xfrm>
            <a:off x="4234391" y="3252710"/>
            <a:ext cx="761999" cy="147319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54E19C4-46B4-4FD8-B8B3-A88AA530DD8D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0BF2AD4-F668-4258-B587-C1134301A2DC}"/>
              </a:ext>
            </a:extLst>
          </p:cNvPr>
          <p:cNvSpPr txBox="1">
            <a:spLocks/>
          </p:cNvSpPr>
          <p:nvPr/>
        </p:nvSpPr>
        <p:spPr>
          <a:xfrm>
            <a:off x="6197685" y="3564088"/>
            <a:ext cx="4825830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절대값을 기준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으로 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정렬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하여 작은 순서대로 가지치기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71409FAE-CF31-426A-A52C-F3B3501FCC3F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103C8984-574E-49FF-BC08-C7CD5211E251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7E8BB40F-0A83-4D94-8F66-4CDDA697884F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</p:spTree>
    <p:extLst>
      <p:ext uri="{BB962C8B-B14F-4D97-AF65-F5344CB8AC3E}">
        <p14:creationId xmlns:p14="http://schemas.microsoft.com/office/powerpoint/2010/main" val="116052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절댓값을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71EC25-6442-4098-BD77-1A1008A22589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9AFEFE-4473-4308-AC7F-A6793F54A196}"/>
              </a:ext>
            </a:extLst>
          </p:cNvPr>
          <p:cNvSpPr/>
          <p:nvPr/>
        </p:nvSpPr>
        <p:spPr>
          <a:xfrm>
            <a:off x="1629755" y="2342256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6DD799-3659-462B-A369-8744280A3F25}"/>
              </a:ext>
            </a:extLst>
          </p:cNvPr>
          <p:cNvSpPr/>
          <p:nvPr/>
        </p:nvSpPr>
        <p:spPr>
          <a:xfrm>
            <a:off x="1629754" y="3038539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254B0A-961F-474B-A9B1-00006B39C8BD}"/>
              </a:ext>
            </a:extLst>
          </p:cNvPr>
          <p:cNvSpPr/>
          <p:nvPr/>
        </p:nvSpPr>
        <p:spPr>
          <a:xfrm>
            <a:off x="1629752" y="3734822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4162B7-F9F6-4144-8FD7-887BB56179A1}"/>
              </a:ext>
            </a:extLst>
          </p:cNvPr>
          <p:cNvSpPr/>
          <p:nvPr/>
        </p:nvSpPr>
        <p:spPr>
          <a:xfrm>
            <a:off x="1629752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9300E7-2F06-4710-A7D8-5792990AA63D}"/>
              </a:ext>
            </a:extLst>
          </p:cNvPr>
          <p:cNvSpPr/>
          <p:nvPr/>
        </p:nvSpPr>
        <p:spPr>
          <a:xfrm>
            <a:off x="1619249" y="5127388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7E8041-64D5-422D-B3C3-0A1F4C318695}"/>
              </a:ext>
            </a:extLst>
          </p:cNvPr>
          <p:cNvSpPr/>
          <p:nvPr/>
        </p:nvSpPr>
        <p:spPr>
          <a:xfrm>
            <a:off x="3015679" y="3038539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1612E4-69DD-4863-B44B-97B662BAD3E2}"/>
              </a:ext>
            </a:extLst>
          </p:cNvPr>
          <p:cNvSpPr/>
          <p:nvPr/>
        </p:nvSpPr>
        <p:spPr>
          <a:xfrm>
            <a:off x="3015677" y="3734822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F8C660-CBF7-4DC5-877E-3543A11B2669}"/>
              </a:ext>
            </a:extLst>
          </p:cNvPr>
          <p:cNvSpPr/>
          <p:nvPr/>
        </p:nvSpPr>
        <p:spPr>
          <a:xfrm>
            <a:off x="3015677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F7B15E-184C-4AE2-BD2A-34B9C0B32A83}"/>
              </a:ext>
            </a:extLst>
          </p:cNvPr>
          <p:cNvSpPr/>
          <p:nvPr/>
        </p:nvSpPr>
        <p:spPr>
          <a:xfrm>
            <a:off x="4401607" y="3422293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2CBE23-392F-4701-95DD-F70255E903A1}"/>
              </a:ext>
            </a:extLst>
          </p:cNvPr>
          <p:cNvSpPr/>
          <p:nvPr/>
        </p:nvSpPr>
        <p:spPr>
          <a:xfrm>
            <a:off x="4401607" y="4118576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C325AE4-CE62-4C36-8209-EA252244E954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2057323" y="2556427"/>
            <a:ext cx="958355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22BBE0-178C-4770-8D0E-C2D6C22959A9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2057323" y="2556427"/>
            <a:ext cx="958354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BDFA0C5-BC12-440E-89B3-0A475ED1791B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57320" y="3252710"/>
            <a:ext cx="958359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FEE05-E6EC-48D2-860D-7753F00296F4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27AD4F-F70B-41B0-999E-E8E0447AB39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71888-FA63-4D6F-A3AA-037C5D1C999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86F9D6A-ECA4-4923-897B-3974CA701DF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057320" y="4645277"/>
            <a:ext cx="9583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EB5C89-C4BF-432D-956B-E9F961A6B98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E6E93C4-D3B4-4D48-A705-8804F61941C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046817" y="4645277"/>
            <a:ext cx="968860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9171056-F268-4465-9E06-D872A0D32D7A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3443247" y="3252710"/>
            <a:ext cx="958361" cy="383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88D81E-24CE-4B94-97F2-5B73D6B664AE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3443245" y="3636465"/>
            <a:ext cx="958362" cy="100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A811132-9785-44B4-A960-FEB352FD1FF1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2057320" y="3948993"/>
            <a:ext cx="958357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54E19C4-46B4-4FD8-B8B3-A88AA530DD8D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468FD3E-6802-44F6-907E-55E49A837BA2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0BF2AD4-F668-4258-B587-C1134301A2DC}"/>
              </a:ext>
            </a:extLst>
          </p:cNvPr>
          <p:cNvSpPr txBox="1">
            <a:spLocks/>
          </p:cNvSpPr>
          <p:nvPr/>
        </p:nvSpPr>
        <p:spPr>
          <a:xfrm>
            <a:off x="5124007" y="2321843"/>
            <a:ext cx="5726399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 weights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의 가지치기를 수행한다고 가정하면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2591B84-988F-40C0-9EAD-6B248414ADA3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6881308-C66B-48F7-B667-3254C076DAD5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00861375-115C-489E-8D82-D5B0A1D071BC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29C6F3B-288E-4A85-BAA2-9B00FC9F263D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B070F339-7A2C-40E8-ADA6-97E04C3D2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.5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0.21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0.12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−0.4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0.35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B070F339-7A2C-40E8-ADA6-97E04C3D2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B938734A-6089-4C22-866F-F77F8D5F43FD}"/>
              </a:ext>
            </a:extLst>
          </p:cNvPr>
          <p:cNvSpPr/>
          <p:nvPr/>
        </p:nvSpPr>
        <p:spPr>
          <a:xfrm>
            <a:off x="8220519" y="3734822"/>
            <a:ext cx="434567" cy="4283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D5CFB783-C47A-4C91-94EB-08EEF4B2D7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0.21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0.12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0.35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D5CFB783-C47A-4C91-94EB-08EEF4B2D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3406FA75-9ACE-41C5-BDB0-90F7ACF0E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(∙)</m:t>
                      </m:r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3406FA75-9ACE-41C5-BDB0-90F7ACF0E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  <a:blipFill>
                <a:blip r:embed="rId5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양쪽 대괄호 79">
            <a:extLst>
              <a:ext uri="{FF2B5EF4-FFF2-40B4-BE49-F238E27FC236}">
                <a16:creationId xmlns:a16="http://schemas.microsoft.com/office/drawing/2014/main" id="{97C80D92-83FF-4CA3-8194-7646D298E0D1}"/>
              </a:ext>
            </a:extLst>
          </p:cNvPr>
          <p:cNvSpPr/>
          <p:nvPr/>
        </p:nvSpPr>
        <p:spPr>
          <a:xfrm>
            <a:off x="5893806" y="344039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양쪽 대괄호 80">
            <a:extLst>
              <a:ext uri="{FF2B5EF4-FFF2-40B4-BE49-F238E27FC236}">
                <a16:creationId xmlns:a16="http://schemas.microsoft.com/office/drawing/2014/main" id="{03A37AB4-5630-4CCD-95D2-438AD0E73DBC}"/>
              </a:ext>
            </a:extLst>
          </p:cNvPr>
          <p:cNvSpPr/>
          <p:nvPr/>
        </p:nvSpPr>
        <p:spPr>
          <a:xfrm>
            <a:off x="9368822" y="344767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8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와이드스크린</PresentationFormat>
  <Paragraphs>199</Paragraphs>
  <Slides>32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Courier</vt:lpstr>
      <vt:lpstr>맑은 고딕</vt:lpstr>
      <vt:lpstr>Arial</vt:lpstr>
      <vt:lpstr>Calibri</vt:lpstr>
      <vt:lpstr>Cambria Math</vt:lpstr>
      <vt:lpstr>Courier New</vt:lpstr>
      <vt:lpstr>Office 테마</vt:lpstr>
      <vt:lpstr>Network Sparsification, Pruning, Quantization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코드 설명</vt:lpstr>
      <vt:lpstr>PowerPoint 프레젠테이션</vt:lpstr>
      <vt:lpstr>PowerPoint 프레젠테이션</vt:lpstr>
      <vt:lpstr>실습 서버 접속하기</vt:lpstr>
      <vt:lpstr>환경설정하기</vt:lpstr>
      <vt:lpstr>코드 다운로드</vt:lpstr>
      <vt:lpstr>비주얼 스튜디오 실행 </vt:lpstr>
      <vt:lpstr>코드 폴더 불러오기</vt:lpstr>
      <vt:lpstr>모듈 불러오기</vt:lpstr>
      <vt:lpstr>데이터셋 불러오기</vt:lpstr>
      <vt:lpstr>심층 학습 모델 정의</vt:lpstr>
      <vt:lpstr>학습하기 (Non-Sparse)</vt:lpstr>
      <vt:lpstr>가지치기</vt:lpstr>
      <vt:lpstr>가지치기 (절대값)</vt:lpstr>
      <vt:lpstr>시각화하기</vt:lpstr>
      <vt:lpstr>시각화하기</vt:lpstr>
      <vt:lpstr>가지치기 (L2Norm)</vt:lpstr>
      <vt:lpstr>실습 환경 지우기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문수 한</cp:lastModifiedBy>
  <cp:revision>3023</cp:revision>
  <dcterms:created xsi:type="dcterms:W3CDTF">2015-08-13T07:44:06Z</dcterms:created>
  <dcterms:modified xsi:type="dcterms:W3CDTF">2020-07-21T13:32:08Z</dcterms:modified>
</cp:coreProperties>
</file>