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</p:sldIdLst>
  <p:sldSz cx="18288000" cy="10287000"/>
  <p:notesSz cx="6858000" cy="9144000"/>
  <p:embeddedFontLst>
    <p:embeddedFont>
      <p:font typeface="Canva Sans" panose="020B0604020202020204" charset="0"/>
      <p:regular r:id="rId6"/>
    </p:embeddedFont>
    <p:embeddedFont>
      <p:font typeface="Canva Sans Bold" panose="020B0604020202020204" charset="0"/>
      <p:regular r:id="rId7"/>
    </p:embeddedFont>
    <p:embeddedFont>
      <p:font typeface="Jannah Medium" panose="020B0604020202020204" charset="-78"/>
      <p:regular r:id="rId8"/>
    </p:embeddedFont>
    <p:embeddedFont>
      <p:font typeface="Montserrat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2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E89BF-991F-4E92-8D8E-DA5E14068E30}" v="182" dt="2025-05-10T19:00:48.510"/>
    <p1510:client id="{6014055C-A8DE-4E89-AE0F-F128B378749D}" v="181" dt="2025-05-10T18:43:12.768"/>
    <p1510:client id="{BF6B05FA-61B7-4669-B3A8-0696706BB42B}" v="198" dt="2025-05-10T20:38:08.602"/>
    <p1510:client id="{CAA69C9D-63F3-432A-8BEC-D2754A0DFE80}" v="190" dt="2025-05-10T19:26:44.482"/>
    <p1510:client id="{EEC62EEC-9522-4BA2-A9B5-5A45526B6DA5}" v="155" dt="2025-05-10T20:34:41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586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4.fntdata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>
            <a:off x="1191026" y="3422846"/>
            <a:ext cx="2885562" cy="594006"/>
          </a:xfrm>
          <a:custGeom>
            <a:avLst/>
            <a:gdLst/>
            <a:ahLst/>
            <a:cxnLst/>
            <a:rect l="l" t="t" r="r" b="b"/>
            <a:pathLst>
              <a:path w="2885562" h="594006">
                <a:moveTo>
                  <a:pt x="0" y="0"/>
                </a:moveTo>
                <a:lnTo>
                  <a:pt x="2885563" y="0"/>
                </a:lnTo>
                <a:lnTo>
                  <a:pt x="2885563" y="594006"/>
                </a:lnTo>
                <a:lnTo>
                  <a:pt x="0" y="594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r" rtl="1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038BC1-2525-526E-1F20-53D5DFF42C3A}"/>
              </a:ext>
            </a:extLst>
          </p:cNvPr>
          <p:cNvGrpSpPr/>
          <p:nvPr/>
        </p:nvGrpSpPr>
        <p:grpSpPr>
          <a:xfrm>
            <a:off x="3491374" y="3091347"/>
            <a:ext cx="968163" cy="1185838"/>
            <a:chOff x="4105965" y="2858599"/>
            <a:chExt cx="968163" cy="1185838"/>
          </a:xfrm>
        </p:grpSpPr>
        <p:grpSp>
          <p:nvGrpSpPr>
            <p:cNvPr id="11" name="Group 11"/>
            <p:cNvGrpSpPr/>
            <p:nvPr/>
          </p:nvGrpSpPr>
          <p:grpSpPr>
            <a:xfrm>
              <a:off x="4174090" y="2858599"/>
              <a:ext cx="810284" cy="1185838"/>
              <a:chOff x="0" y="0"/>
              <a:chExt cx="1074674" cy="157276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074674" cy="1572768"/>
              </a:xfrm>
              <a:custGeom>
                <a:avLst/>
                <a:gdLst/>
                <a:ahLst/>
                <a:cxnLst/>
                <a:rect l="l" t="t" r="r" b="b"/>
                <a:pathLst>
                  <a:path w="1074674" h="1572768">
                    <a:moveTo>
                      <a:pt x="1017651" y="0"/>
                    </a:moveTo>
                    <a:lnTo>
                      <a:pt x="57023" y="0"/>
                    </a:lnTo>
                    <a:cubicBezTo>
                      <a:pt x="25400" y="0"/>
                      <a:pt x="0" y="25400"/>
                      <a:pt x="0" y="57023"/>
                    </a:cubicBezTo>
                    <a:lnTo>
                      <a:pt x="0" y="1515745"/>
                    </a:lnTo>
                    <a:cubicBezTo>
                      <a:pt x="0" y="1547368"/>
                      <a:pt x="25400" y="1572768"/>
                      <a:pt x="57023" y="1572768"/>
                    </a:cubicBezTo>
                    <a:lnTo>
                      <a:pt x="1017651" y="1572768"/>
                    </a:lnTo>
                    <a:cubicBezTo>
                      <a:pt x="1049274" y="1572768"/>
                      <a:pt x="1074674" y="1547368"/>
                      <a:pt x="1074674" y="1515745"/>
                    </a:cubicBezTo>
                    <a:lnTo>
                      <a:pt x="1074674" y="57023"/>
                    </a:lnTo>
                    <a:cubicBezTo>
                      <a:pt x="1074674" y="25400"/>
                      <a:pt x="1049274" y="0"/>
                      <a:pt x="1017651" y="0"/>
                    </a:cubicBezTo>
                    <a:close/>
                  </a:path>
                </a:pathLst>
              </a:custGeom>
              <a:solidFill>
                <a:srgbClr val="BD895B"/>
              </a:solidFill>
            </p:spPr>
            <p:txBody>
              <a:bodyPr/>
              <a:lstStyle/>
              <a:p>
                <a:pPr algn="r" rtl="1"/>
                <a:endParaRPr lang="en-US"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4105965" y="2960323"/>
              <a:ext cx="968163" cy="1065464"/>
              <a:chOff x="-5382" y="-2059"/>
              <a:chExt cx="1284068" cy="141311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278686" cy="1298818"/>
              </a:xfrm>
              <a:custGeom>
                <a:avLst/>
                <a:gdLst/>
                <a:ahLst/>
                <a:cxnLst/>
                <a:rect l="l" t="t" r="r" b="b"/>
                <a:pathLst>
                  <a:path w="1278686" h="1298818">
                    <a:moveTo>
                      <a:pt x="0" y="0"/>
                    </a:moveTo>
                    <a:lnTo>
                      <a:pt x="1278686" y="0"/>
                    </a:lnTo>
                    <a:lnTo>
                      <a:pt x="1278686" y="1298818"/>
                    </a:lnTo>
                    <a:lnTo>
                      <a:pt x="0" y="129881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  <p:txBody>
              <a:bodyPr/>
              <a:lstStyle/>
              <a:p>
                <a:pPr algn="r" rtl="1"/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-5382" y="-2059"/>
                <a:ext cx="1278686" cy="1413118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algn="ctr" rtl="1">
                  <a:lnSpc>
                    <a:spcPts val="8063"/>
                  </a:lnSpc>
                </a:pPr>
                <a:r>
                  <a:rPr lang="en-US" sz="5759" b="1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3</a:t>
                </a:r>
              </a:p>
            </p:txBody>
          </p:sp>
        </p:grpSp>
      </p:grpSp>
      <p:sp>
        <p:nvSpPr>
          <p:cNvPr id="16" name="Freeform 16"/>
          <p:cNvSpPr/>
          <p:nvPr/>
        </p:nvSpPr>
        <p:spPr>
          <a:xfrm>
            <a:off x="927813" y="7169285"/>
            <a:ext cx="2870327" cy="590870"/>
          </a:xfrm>
          <a:custGeom>
            <a:avLst/>
            <a:gdLst/>
            <a:ahLst/>
            <a:cxnLst/>
            <a:rect l="l" t="t" r="r" b="b"/>
            <a:pathLst>
              <a:path w="2870327" h="590870">
                <a:moveTo>
                  <a:pt x="0" y="0"/>
                </a:moveTo>
                <a:lnTo>
                  <a:pt x="2870327" y="0"/>
                </a:lnTo>
                <a:lnTo>
                  <a:pt x="2870327" y="590870"/>
                </a:lnTo>
                <a:lnTo>
                  <a:pt x="0" y="590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r" rtl="1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0D04676-FA1E-91AB-142B-6433754F7A82}"/>
              </a:ext>
            </a:extLst>
          </p:cNvPr>
          <p:cNvGrpSpPr/>
          <p:nvPr/>
        </p:nvGrpSpPr>
        <p:grpSpPr>
          <a:xfrm>
            <a:off x="3434508" y="6841661"/>
            <a:ext cx="959015" cy="1179576"/>
            <a:chOff x="3629003" y="6691716"/>
            <a:chExt cx="959015" cy="1179576"/>
          </a:xfrm>
        </p:grpSpPr>
        <p:grpSp>
          <p:nvGrpSpPr>
            <p:cNvPr id="17" name="Group 17"/>
            <p:cNvGrpSpPr/>
            <p:nvPr/>
          </p:nvGrpSpPr>
          <p:grpSpPr>
            <a:xfrm>
              <a:off x="3737180" y="6691716"/>
              <a:ext cx="806005" cy="1179576"/>
              <a:chOff x="0" y="0"/>
              <a:chExt cx="1074674" cy="1572768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074674" cy="1572768"/>
              </a:xfrm>
              <a:custGeom>
                <a:avLst/>
                <a:gdLst/>
                <a:ahLst/>
                <a:cxnLst/>
                <a:rect l="l" t="t" r="r" b="b"/>
                <a:pathLst>
                  <a:path w="1074674" h="1572768">
                    <a:moveTo>
                      <a:pt x="1017651" y="0"/>
                    </a:moveTo>
                    <a:lnTo>
                      <a:pt x="57023" y="0"/>
                    </a:lnTo>
                    <a:cubicBezTo>
                      <a:pt x="25400" y="0"/>
                      <a:pt x="0" y="25400"/>
                      <a:pt x="0" y="57023"/>
                    </a:cubicBezTo>
                    <a:lnTo>
                      <a:pt x="0" y="1515745"/>
                    </a:lnTo>
                    <a:cubicBezTo>
                      <a:pt x="0" y="1547368"/>
                      <a:pt x="25400" y="1572768"/>
                      <a:pt x="57023" y="1572768"/>
                    </a:cubicBezTo>
                    <a:lnTo>
                      <a:pt x="1017651" y="1572768"/>
                    </a:lnTo>
                    <a:cubicBezTo>
                      <a:pt x="1049274" y="1572768"/>
                      <a:pt x="1074674" y="1547368"/>
                      <a:pt x="1074674" y="1515745"/>
                    </a:cubicBezTo>
                    <a:lnTo>
                      <a:pt x="1074674" y="57023"/>
                    </a:lnTo>
                    <a:cubicBezTo>
                      <a:pt x="1074674" y="25400"/>
                      <a:pt x="1049274" y="0"/>
                      <a:pt x="1017651" y="0"/>
                    </a:cubicBezTo>
                    <a:close/>
                  </a:path>
                </a:pathLst>
              </a:custGeom>
              <a:solidFill>
                <a:srgbClr val="BD895B"/>
              </a:solidFill>
            </p:spPr>
            <p:txBody>
              <a:bodyPr/>
              <a:lstStyle/>
              <a:p>
                <a:pPr algn="r" rtl="1"/>
                <a:endParaRPr lang="en-US"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3629003" y="6771358"/>
              <a:ext cx="959015" cy="10598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 rtl="1">
                <a:lnSpc>
                  <a:spcPts val="8063"/>
                </a:lnSpc>
              </a:pPr>
              <a:r>
                <a:rPr lang="en-US" sz="5759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D75B1FC-9530-8E5A-8B85-A7EDC9B1F127}"/>
              </a:ext>
            </a:extLst>
          </p:cNvPr>
          <p:cNvGrpSpPr/>
          <p:nvPr/>
        </p:nvGrpSpPr>
        <p:grpSpPr>
          <a:xfrm>
            <a:off x="14208808" y="6374734"/>
            <a:ext cx="2870327" cy="590870"/>
            <a:chOff x="14249400" y="7027065"/>
            <a:chExt cx="2870327" cy="590870"/>
          </a:xfrm>
        </p:grpSpPr>
        <p:sp>
          <p:nvSpPr>
            <p:cNvPr id="4" name="Freeform 4"/>
            <p:cNvSpPr/>
            <p:nvPr/>
          </p:nvSpPr>
          <p:spPr>
            <a:xfrm>
              <a:off x="14249400" y="7027065"/>
              <a:ext cx="2870327" cy="590870"/>
            </a:xfrm>
            <a:custGeom>
              <a:avLst/>
              <a:gdLst/>
              <a:ahLst/>
              <a:cxnLst/>
              <a:rect l="l" t="t" r="r" b="b"/>
              <a:pathLst>
                <a:path w="2870327" h="590870">
                  <a:moveTo>
                    <a:pt x="0" y="0"/>
                  </a:moveTo>
                  <a:lnTo>
                    <a:pt x="2870327" y="0"/>
                  </a:lnTo>
                  <a:lnTo>
                    <a:pt x="2870327" y="590870"/>
                  </a:lnTo>
                  <a:lnTo>
                    <a:pt x="0" y="5908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algn="r" rtl="1"/>
              <a:endParaRPr lang="en-US"/>
            </a:p>
          </p:txBody>
        </p:sp>
        <p:grpSp>
          <p:nvGrpSpPr>
            <p:cNvPr id="25" name="Group 25"/>
            <p:cNvGrpSpPr/>
            <p:nvPr/>
          </p:nvGrpSpPr>
          <p:grpSpPr>
            <a:xfrm>
              <a:off x="14426890" y="7269405"/>
              <a:ext cx="2327661" cy="264782"/>
              <a:chOff x="0" y="0"/>
              <a:chExt cx="3103548" cy="1218796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3103548" cy="1218796"/>
              </a:xfrm>
              <a:custGeom>
                <a:avLst/>
                <a:gdLst/>
                <a:ahLst/>
                <a:cxnLst/>
                <a:rect l="l" t="t" r="r" b="b"/>
                <a:pathLst>
                  <a:path w="3103548" h="1218796">
                    <a:moveTo>
                      <a:pt x="0" y="0"/>
                    </a:moveTo>
                    <a:lnTo>
                      <a:pt x="3103548" y="0"/>
                    </a:lnTo>
                    <a:lnTo>
                      <a:pt x="3103548" y="1218796"/>
                    </a:lnTo>
                    <a:lnTo>
                      <a:pt x="0" y="121879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  <p:txBody>
              <a:bodyPr/>
              <a:lstStyle/>
              <a:p>
                <a:pPr algn="r" rtl="1"/>
                <a:endParaRPr lang="en-US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0" y="0"/>
                <a:ext cx="3103548" cy="1218796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algn="ctr" rtl="1">
                  <a:lnSpc>
                    <a:spcPts val="1889"/>
                  </a:lnSpc>
                </a:pPr>
                <a:r>
                  <a:rPr lang="ar-EG" sz="2000" b="1" spc="36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  <a:rtl/>
                  </a:rPr>
                  <a:t>لماذا هذا المشروع؟</a:t>
                </a:r>
              </a:p>
            </p:txBody>
          </p:sp>
        </p:grpSp>
      </p:grpSp>
      <p:grpSp>
        <p:nvGrpSpPr>
          <p:cNvPr id="28" name="Group 28"/>
          <p:cNvGrpSpPr/>
          <p:nvPr/>
        </p:nvGrpSpPr>
        <p:grpSpPr>
          <a:xfrm>
            <a:off x="1245438" y="3661877"/>
            <a:ext cx="2552702" cy="452589"/>
            <a:chOff x="-402839" y="197437"/>
            <a:chExt cx="3506387" cy="1137430"/>
          </a:xfrm>
        </p:grpSpPr>
        <p:sp>
          <p:nvSpPr>
            <p:cNvPr id="29" name="Freeform 29"/>
            <p:cNvSpPr/>
            <p:nvPr/>
          </p:nvSpPr>
          <p:spPr>
            <a:xfrm>
              <a:off x="0" y="803969"/>
              <a:ext cx="3103548" cy="530898"/>
            </a:xfrm>
            <a:custGeom>
              <a:avLst/>
              <a:gdLst/>
              <a:ahLst/>
              <a:cxnLst/>
              <a:rect l="l" t="t" r="r" b="b"/>
              <a:pathLst>
                <a:path w="3103548" h="530898">
                  <a:moveTo>
                    <a:pt x="0" y="0"/>
                  </a:moveTo>
                  <a:lnTo>
                    <a:pt x="3103548" y="0"/>
                  </a:lnTo>
                  <a:lnTo>
                    <a:pt x="3103548" y="530898"/>
                  </a:lnTo>
                  <a:lnTo>
                    <a:pt x="0" y="5308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pPr algn="r" rtl="1"/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-402839" y="197437"/>
              <a:ext cx="3103548" cy="53089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 rtl="1">
                <a:lnSpc>
                  <a:spcPts val="1889"/>
                </a:lnSpc>
              </a:pPr>
              <a:r>
                <a:rPr lang="ar-EG" sz="2000" b="1" spc="36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  <a:rtl/>
                </a:rPr>
                <a:t>آلية عمل الابتكار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484C618-4280-A27A-BFFE-7BB62CEBCD51}"/>
              </a:ext>
            </a:extLst>
          </p:cNvPr>
          <p:cNvGrpSpPr/>
          <p:nvPr/>
        </p:nvGrpSpPr>
        <p:grpSpPr>
          <a:xfrm>
            <a:off x="16599628" y="6080381"/>
            <a:ext cx="959014" cy="1179576"/>
            <a:chOff x="17079135" y="6636002"/>
            <a:chExt cx="959014" cy="1179576"/>
          </a:xfrm>
        </p:grpSpPr>
        <p:grpSp>
          <p:nvGrpSpPr>
            <p:cNvPr id="5" name="Group 5"/>
            <p:cNvGrpSpPr/>
            <p:nvPr/>
          </p:nvGrpSpPr>
          <p:grpSpPr>
            <a:xfrm>
              <a:off x="17155639" y="6636002"/>
              <a:ext cx="806006" cy="1179576"/>
              <a:chOff x="0" y="0"/>
              <a:chExt cx="1074674" cy="157276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074674" cy="1572768"/>
              </a:xfrm>
              <a:custGeom>
                <a:avLst/>
                <a:gdLst/>
                <a:ahLst/>
                <a:cxnLst/>
                <a:rect l="l" t="t" r="r" b="b"/>
                <a:pathLst>
                  <a:path w="1074674" h="1572768">
                    <a:moveTo>
                      <a:pt x="1017651" y="0"/>
                    </a:moveTo>
                    <a:lnTo>
                      <a:pt x="57023" y="0"/>
                    </a:lnTo>
                    <a:cubicBezTo>
                      <a:pt x="25400" y="0"/>
                      <a:pt x="0" y="25400"/>
                      <a:pt x="0" y="57023"/>
                    </a:cubicBezTo>
                    <a:lnTo>
                      <a:pt x="0" y="1515745"/>
                    </a:lnTo>
                    <a:cubicBezTo>
                      <a:pt x="0" y="1547368"/>
                      <a:pt x="25400" y="1572768"/>
                      <a:pt x="57023" y="1572768"/>
                    </a:cubicBezTo>
                    <a:lnTo>
                      <a:pt x="1017651" y="1572768"/>
                    </a:lnTo>
                    <a:cubicBezTo>
                      <a:pt x="1049274" y="1572768"/>
                      <a:pt x="1074674" y="1547368"/>
                      <a:pt x="1074674" y="1515745"/>
                    </a:cubicBezTo>
                    <a:lnTo>
                      <a:pt x="1074674" y="57023"/>
                    </a:lnTo>
                    <a:cubicBezTo>
                      <a:pt x="1074674" y="25400"/>
                      <a:pt x="1049274" y="0"/>
                      <a:pt x="1017651" y="0"/>
                    </a:cubicBezTo>
                    <a:close/>
                  </a:path>
                </a:pathLst>
              </a:custGeom>
              <a:solidFill>
                <a:srgbClr val="BD895B"/>
              </a:solidFill>
            </p:spPr>
            <p:txBody>
              <a:bodyPr/>
              <a:lstStyle/>
              <a:p>
                <a:pPr algn="r" rtl="1"/>
                <a:endParaRPr lang="en-US"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17079135" y="6699640"/>
              <a:ext cx="959014" cy="10598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 rtl="1">
                <a:lnSpc>
                  <a:spcPts val="8063"/>
                </a:lnSpc>
              </a:pPr>
              <a:r>
                <a:rPr lang="en-US" sz="5759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2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663955" y="7421290"/>
            <a:ext cx="1589823" cy="21571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 rtl="1">
              <a:lnSpc>
                <a:spcPts val="1889"/>
              </a:lnSpc>
            </a:pPr>
            <a:r>
              <a:rPr lang="ar-EG" sz="2000" b="1" spc="3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  <a:rtl/>
              </a:rPr>
              <a:t>الأثر المتوقع</a:t>
            </a:r>
            <a:r>
              <a:rPr lang="en-US" sz="2000" b="1" spc="3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0" y="8629608"/>
            <a:ext cx="1835050" cy="1695077"/>
            <a:chOff x="0" y="0"/>
            <a:chExt cx="2446734" cy="2260102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446782" cy="2260092"/>
            </a:xfrm>
            <a:custGeom>
              <a:avLst/>
              <a:gdLst/>
              <a:ahLst/>
              <a:cxnLst/>
              <a:rect l="l" t="t" r="r" b="b"/>
              <a:pathLst>
                <a:path w="2446782" h="2260092">
                  <a:moveTo>
                    <a:pt x="0" y="2260092"/>
                  </a:moveTo>
                  <a:lnTo>
                    <a:pt x="0" y="0"/>
                  </a:lnTo>
                  <a:lnTo>
                    <a:pt x="2446782" y="2260092"/>
                  </a:lnTo>
                  <a:close/>
                </a:path>
              </a:pathLst>
            </a:custGeom>
            <a:solidFill>
              <a:srgbClr val="782B16"/>
            </a:solidFill>
          </p:spPr>
          <p:txBody>
            <a:bodyPr/>
            <a:lstStyle/>
            <a:p>
              <a:pPr algn="r" rtl="1"/>
              <a:endParaRPr lang="en-US"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65634" y="8460928"/>
            <a:ext cx="1916193" cy="1770030"/>
            <a:chOff x="0" y="0"/>
            <a:chExt cx="2554924" cy="236004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554986" cy="2360041"/>
            </a:xfrm>
            <a:custGeom>
              <a:avLst/>
              <a:gdLst/>
              <a:ahLst/>
              <a:cxnLst/>
              <a:rect l="l" t="t" r="r" b="b"/>
              <a:pathLst>
                <a:path w="2554986" h="2360041">
                  <a:moveTo>
                    <a:pt x="0" y="2360041"/>
                  </a:moveTo>
                  <a:lnTo>
                    <a:pt x="0" y="0"/>
                  </a:lnTo>
                  <a:lnTo>
                    <a:pt x="2554986" y="236004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pPr algn="r" rtl="1"/>
              <a:endParaRPr lang="en-US"/>
            </a:p>
          </p:txBody>
        </p:sp>
      </p:grpSp>
      <p:grpSp>
        <p:nvGrpSpPr>
          <p:cNvPr id="42" name="Group 42"/>
          <p:cNvGrpSpPr/>
          <p:nvPr/>
        </p:nvGrpSpPr>
        <p:grpSpPr>
          <a:xfrm rot="-10800000">
            <a:off x="16474586" y="1482"/>
            <a:ext cx="1835051" cy="1695076"/>
            <a:chOff x="0" y="0"/>
            <a:chExt cx="2446734" cy="2260102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2446782" cy="2260092"/>
            </a:xfrm>
            <a:custGeom>
              <a:avLst/>
              <a:gdLst/>
              <a:ahLst/>
              <a:cxnLst/>
              <a:rect l="l" t="t" r="r" b="b"/>
              <a:pathLst>
                <a:path w="2446782" h="2260092">
                  <a:moveTo>
                    <a:pt x="0" y="2260092"/>
                  </a:moveTo>
                  <a:lnTo>
                    <a:pt x="0" y="0"/>
                  </a:lnTo>
                  <a:lnTo>
                    <a:pt x="2446782" y="2260092"/>
                  </a:lnTo>
                  <a:close/>
                </a:path>
              </a:pathLst>
            </a:custGeom>
            <a:solidFill>
              <a:srgbClr val="782B16"/>
            </a:solidFill>
          </p:spPr>
          <p:txBody>
            <a:bodyPr/>
            <a:lstStyle/>
            <a:p>
              <a:pPr algn="r" rtl="1"/>
              <a:endParaRPr lang="en-US"/>
            </a:p>
          </p:txBody>
        </p:sp>
      </p:grpSp>
      <p:grpSp>
        <p:nvGrpSpPr>
          <p:cNvPr id="44" name="Group 44"/>
          <p:cNvGrpSpPr/>
          <p:nvPr/>
        </p:nvGrpSpPr>
        <p:grpSpPr>
          <a:xfrm rot="-10800000">
            <a:off x="16324695" y="57615"/>
            <a:ext cx="1916193" cy="1770030"/>
            <a:chOff x="0" y="0"/>
            <a:chExt cx="2554924" cy="236004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2554986" cy="2360041"/>
            </a:xfrm>
            <a:custGeom>
              <a:avLst/>
              <a:gdLst/>
              <a:ahLst/>
              <a:cxnLst/>
              <a:rect l="l" t="t" r="r" b="b"/>
              <a:pathLst>
                <a:path w="2554986" h="2360041">
                  <a:moveTo>
                    <a:pt x="0" y="2360041"/>
                  </a:moveTo>
                  <a:lnTo>
                    <a:pt x="0" y="0"/>
                  </a:lnTo>
                  <a:lnTo>
                    <a:pt x="2554986" y="236004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pPr algn="r" rtl="1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16CDD88-3A14-9125-B18A-8A6205071E7E}"/>
              </a:ext>
            </a:extLst>
          </p:cNvPr>
          <p:cNvGrpSpPr/>
          <p:nvPr/>
        </p:nvGrpSpPr>
        <p:grpSpPr>
          <a:xfrm>
            <a:off x="14055131" y="3197390"/>
            <a:ext cx="2870327" cy="651540"/>
            <a:chOff x="14055131" y="3399229"/>
            <a:chExt cx="2870327" cy="651540"/>
          </a:xfrm>
        </p:grpSpPr>
        <p:sp>
          <p:nvSpPr>
            <p:cNvPr id="46" name="Freeform 46"/>
            <p:cNvSpPr/>
            <p:nvPr/>
          </p:nvSpPr>
          <p:spPr>
            <a:xfrm>
              <a:off x="14055131" y="3399229"/>
              <a:ext cx="2870327" cy="590870"/>
            </a:xfrm>
            <a:custGeom>
              <a:avLst/>
              <a:gdLst/>
              <a:ahLst/>
              <a:cxnLst/>
              <a:rect l="l" t="t" r="r" b="b"/>
              <a:pathLst>
                <a:path w="2870327" h="590870">
                  <a:moveTo>
                    <a:pt x="0" y="0"/>
                  </a:moveTo>
                  <a:lnTo>
                    <a:pt x="2870326" y="0"/>
                  </a:lnTo>
                  <a:lnTo>
                    <a:pt x="2870326" y="590870"/>
                  </a:lnTo>
                  <a:lnTo>
                    <a:pt x="0" y="5908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algn="r" rtl="1"/>
              <a:endParaRPr lang="en-US"/>
            </a:p>
          </p:txBody>
        </p:sp>
        <p:grpSp>
          <p:nvGrpSpPr>
            <p:cNvPr id="52" name="Group 52"/>
            <p:cNvGrpSpPr/>
            <p:nvPr/>
          </p:nvGrpSpPr>
          <p:grpSpPr>
            <a:xfrm>
              <a:off x="14325904" y="3422846"/>
              <a:ext cx="2327661" cy="627923"/>
              <a:chOff x="0" y="0"/>
              <a:chExt cx="3103548" cy="83723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3103548" cy="837231"/>
              </a:xfrm>
              <a:custGeom>
                <a:avLst/>
                <a:gdLst/>
                <a:ahLst/>
                <a:cxnLst/>
                <a:rect l="l" t="t" r="r" b="b"/>
                <a:pathLst>
                  <a:path w="3103548" h="837231">
                    <a:moveTo>
                      <a:pt x="0" y="0"/>
                    </a:moveTo>
                    <a:lnTo>
                      <a:pt x="3103548" y="0"/>
                    </a:lnTo>
                    <a:lnTo>
                      <a:pt x="3103548" y="837231"/>
                    </a:lnTo>
                    <a:lnTo>
                      <a:pt x="0" y="83723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  <p:txBody>
              <a:bodyPr/>
              <a:lstStyle/>
              <a:p>
                <a:pPr algn="r" rtl="1"/>
                <a:endParaRPr lang="en-US"/>
              </a:p>
            </p:txBody>
          </p:sp>
          <p:sp>
            <p:nvSpPr>
              <p:cNvPr id="54" name="TextBox 54"/>
              <p:cNvSpPr txBox="1"/>
              <p:nvPr/>
            </p:nvSpPr>
            <p:spPr>
              <a:xfrm>
                <a:off x="0" y="274225"/>
                <a:ext cx="3103548" cy="563006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algn="ctr" rtl="1">
                  <a:lnSpc>
                    <a:spcPts val="1889"/>
                  </a:lnSpc>
                </a:pPr>
                <a:r>
                  <a:rPr lang="ar-EG" b="1" spc="36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  <a:rtl/>
                  </a:rPr>
                  <a:t>المشكلة التي يخدمها الابتكار</a:t>
                </a:r>
              </a:p>
            </p:txBody>
          </p:sp>
        </p:grpSp>
      </p:grpSp>
      <p:sp>
        <p:nvSpPr>
          <p:cNvPr id="57" name="TextBox 57"/>
          <p:cNvSpPr txBox="1"/>
          <p:nvPr/>
        </p:nvSpPr>
        <p:spPr>
          <a:xfrm>
            <a:off x="14569749" y="2471422"/>
            <a:ext cx="3334847" cy="109198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0" lvl="0" indent="0" algn="just" rtl="1">
              <a:lnSpc>
                <a:spcPts val="1620"/>
              </a:lnSpc>
              <a:spcBef>
                <a:spcPct val="0"/>
              </a:spcBef>
            </a:pPr>
            <a:endParaRPr lang="ar-SA" sz="1200" spc="35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  <a:rtl/>
            </a:endParaRPr>
          </a:p>
          <a:p>
            <a:pPr marL="0" lvl="0" indent="0" algn="just" rtl="1">
              <a:lnSpc>
                <a:spcPts val="1620"/>
              </a:lnSpc>
              <a:spcBef>
                <a:spcPct val="0"/>
              </a:spcBef>
            </a:pPr>
            <a:endParaRPr lang="ar-SA" sz="1200" u="none" strike="noStrike" spc="35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  <a:rtl/>
            </a:endParaRPr>
          </a:p>
        </p:txBody>
      </p:sp>
      <p:sp>
        <p:nvSpPr>
          <p:cNvPr id="89" name="Freeform 89"/>
          <p:cNvSpPr/>
          <p:nvPr/>
        </p:nvSpPr>
        <p:spPr>
          <a:xfrm>
            <a:off x="10643194" y="3838731"/>
            <a:ext cx="126460" cy="163703"/>
          </a:xfrm>
          <a:custGeom>
            <a:avLst/>
            <a:gdLst/>
            <a:ahLst/>
            <a:cxnLst/>
            <a:rect l="l" t="t" r="r" b="b"/>
            <a:pathLst>
              <a:path w="126460" h="163703">
                <a:moveTo>
                  <a:pt x="0" y="0"/>
                </a:moveTo>
                <a:lnTo>
                  <a:pt x="126461" y="0"/>
                </a:lnTo>
                <a:lnTo>
                  <a:pt x="126461" y="163703"/>
                </a:lnTo>
                <a:lnTo>
                  <a:pt x="0" y="1637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pPr algn="r" rtl="1"/>
            <a:endParaRPr lang="en-US"/>
          </a:p>
        </p:txBody>
      </p:sp>
      <p:sp>
        <p:nvSpPr>
          <p:cNvPr id="115" name="TextBox 68"/>
          <p:cNvSpPr txBox="1"/>
          <p:nvPr/>
        </p:nvSpPr>
        <p:spPr>
          <a:xfrm>
            <a:off x="6984622" y="836219"/>
            <a:ext cx="4318756" cy="47359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ts val="3600"/>
              </a:lnSpc>
            </a:pPr>
            <a:r>
              <a:rPr lang="en-US" sz="3000" b="1" spc="36">
                <a:solidFill>
                  <a:srgbClr val="000000"/>
                </a:solidFill>
                <a:latin typeface="Jannah Medium"/>
                <a:ea typeface="Jannah Medium"/>
                <a:cs typeface="Jannah Medium"/>
                <a:sym typeface="Jannah Medium"/>
              </a:rPr>
              <a:t>IPsec secure Tunnel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93073E-EDC9-9005-49ED-0B860417317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43" y="30749"/>
            <a:ext cx="2642920" cy="19124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12F559-DD47-A310-DD8B-5C962AEBDB50}"/>
              </a:ext>
            </a:extLst>
          </p:cNvPr>
          <p:cNvSpPr txBox="1"/>
          <p:nvPr/>
        </p:nvSpPr>
        <p:spPr>
          <a:xfrm>
            <a:off x="13180850" y="4091583"/>
            <a:ext cx="4571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000"/>
              <a:t>البيانات المرسلة عبر الإنترنت معرضة للاعتراض أو التعديل من قبل جهات غير موثوقة، مما يهدد خصوصية وأمان الاتصالات، خاصة بين فروع الشركات أو الجهات الحكومية.</a:t>
            </a:r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CA4BF-C46F-F229-2F72-D6C96E4FEF7E}"/>
              </a:ext>
            </a:extLst>
          </p:cNvPr>
          <p:cNvSpPr txBox="1"/>
          <p:nvPr/>
        </p:nvSpPr>
        <p:spPr>
          <a:xfrm>
            <a:off x="13257355" y="7350703"/>
            <a:ext cx="4571611" cy="1323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SA" sz="2000" dirty="0"/>
              <a:t>لأن حماية البيانات أثناء انتقالها عبر الإنترنت أصبحت أولوية في ظل تزايد الهجمات السيبرانية. استخدمنا بروتوكول </a:t>
            </a:r>
            <a:r>
              <a:rPr lang="en-US" sz="2000" dirty="0" err="1"/>
              <a:t>Ipsec</a:t>
            </a:r>
            <a:r>
              <a:rPr lang="ar-SA" sz="2000" dirty="0"/>
              <a:t> لإنشاء نفق آمن بين موقعين لضمان الاتصال المشفر بين الشبكات عن بعد.</a:t>
            </a:r>
            <a:endParaRPr lang="en-US" sz="20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2BC2EE5E-9D26-6DF1-5EA0-BBEEE91D2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43" y="8069981"/>
            <a:ext cx="449390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ar-S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حماية البيانات الحساسة بين المواقع البعيدة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ar-S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تقليل احتمالية الاختراق أو التنصت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ar-S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تحسين بيئة العمل عن بعد بشكل آمن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ar-S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إمكانية استخدام هذا الحل مستقبلاً في بيئات حقيقية بموارد بسيطة وفعالية عالية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CBB7D9-AADC-D7A6-03D7-D91FA9B06861}"/>
              </a:ext>
            </a:extLst>
          </p:cNvPr>
          <p:cNvSpPr txBox="1"/>
          <p:nvPr/>
        </p:nvSpPr>
        <p:spPr>
          <a:xfrm>
            <a:off x="177932" y="4289039"/>
            <a:ext cx="4571612" cy="2308324"/>
          </a:xfrm>
          <a:custGeom>
            <a:avLst/>
            <a:gdLst>
              <a:gd name="connsiteX0" fmla="*/ 0 w 3870481"/>
              <a:gd name="connsiteY0" fmla="*/ 0 h 1477328"/>
              <a:gd name="connsiteX1" fmla="*/ 3870481 w 3870481"/>
              <a:gd name="connsiteY1" fmla="*/ 0 h 1477328"/>
              <a:gd name="connsiteX2" fmla="*/ 3870481 w 3870481"/>
              <a:gd name="connsiteY2" fmla="*/ 1477328 h 1477328"/>
              <a:gd name="connsiteX3" fmla="*/ 0 w 3870481"/>
              <a:gd name="connsiteY3" fmla="*/ 1477328 h 1477328"/>
              <a:gd name="connsiteX4" fmla="*/ 0 w 3870481"/>
              <a:gd name="connsiteY4" fmla="*/ 0 h 1477328"/>
              <a:gd name="connsiteX0" fmla="*/ 0 w 3870481"/>
              <a:gd name="connsiteY0" fmla="*/ 0 h 1477328"/>
              <a:gd name="connsiteX1" fmla="*/ 3870481 w 3870481"/>
              <a:gd name="connsiteY1" fmla="*/ 0 h 1477328"/>
              <a:gd name="connsiteX2" fmla="*/ 3870481 w 3870481"/>
              <a:gd name="connsiteY2" fmla="*/ 1463680 h 1477328"/>
              <a:gd name="connsiteX3" fmla="*/ 0 w 3870481"/>
              <a:gd name="connsiteY3" fmla="*/ 1477328 h 1477328"/>
              <a:gd name="connsiteX4" fmla="*/ 0 w 3870481"/>
              <a:gd name="connsiteY4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0481" h="1477328">
                <a:moveTo>
                  <a:pt x="0" y="0"/>
                </a:moveTo>
                <a:lnTo>
                  <a:pt x="3870481" y="0"/>
                </a:lnTo>
                <a:lnTo>
                  <a:pt x="3870481" y="1463680"/>
                </a:lnTo>
                <a:lnTo>
                  <a:pt x="0" y="147732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أنشأنا نفق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Site-to-Site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بين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R1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R2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عبر الإنترنت باستخدام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IPsec.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تم إعداد مرحلتين للتأمين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المرحلة الأولى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(ISAKMP):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لإنشاء قناة آمنة باستخدام تشفير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AES-256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وتوثيق بالمفتاح المسبق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المرحلة الثانية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(IPsec):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لتشفير البيانات داخل النفق باستخدام بروتوكولات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ESP-AES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ESP-SHA.</a:t>
            </a: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استخدمنا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ACLs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لنقل البيانات المهمة بشكل أمن).</a:t>
            </a:r>
            <a:endParaRPr lang="en-US" dirty="0"/>
          </a:p>
        </p:txBody>
      </p:sp>
      <p:sp>
        <p:nvSpPr>
          <p:cNvPr id="40" name="TextBox 51">
            <a:extLst>
              <a:ext uri="{FF2B5EF4-FFF2-40B4-BE49-F238E27FC236}">
                <a16:creationId xmlns:a16="http://schemas.microsoft.com/office/drawing/2014/main" id="{DCAA7004-A502-0D14-D7B5-4BA9AA5FC9F6}"/>
              </a:ext>
            </a:extLst>
          </p:cNvPr>
          <p:cNvSpPr txBox="1"/>
          <p:nvPr/>
        </p:nvSpPr>
        <p:spPr>
          <a:xfrm>
            <a:off x="3574156" y="9280504"/>
            <a:ext cx="959014" cy="1033006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 rtl="1">
              <a:lnSpc>
                <a:spcPts val="8063"/>
              </a:lnSpc>
            </a:pPr>
            <a:r>
              <a:rPr lang="ar-SA" sz="575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  <a:endParaRPr lang="en-US" sz="5759" b="1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BA618DB-406C-C699-F3AC-C432425EBF11}"/>
              </a:ext>
            </a:extLst>
          </p:cNvPr>
          <p:cNvSpPr/>
          <p:nvPr/>
        </p:nvSpPr>
        <p:spPr>
          <a:xfrm>
            <a:off x="15563244" y="202787"/>
            <a:ext cx="2270467" cy="1740455"/>
          </a:xfrm>
          <a:prstGeom prst="roundRect">
            <a:avLst/>
          </a:prstGeom>
          <a:solidFill>
            <a:srgbClr val="782B1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b="1">
                <a:solidFill>
                  <a:schemeClr val="bg1"/>
                </a:solidFill>
              </a:rPr>
              <a:t>محمد الحربي</a:t>
            </a:r>
          </a:p>
          <a:p>
            <a:pPr algn="ctr" rtl="1"/>
            <a:r>
              <a:rPr lang="ar-SA" b="1">
                <a:solidFill>
                  <a:schemeClr val="bg1"/>
                </a:solidFill>
              </a:rPr>
              <a:t>يزن المالكي</a:t>
            </a:r>
          </a:p>
          <a:p>
            <a:pPr algn="ctr" rtl="1"/>
            <a:r>
              <a:rPr lang="ar-SA" b="1">
                <a:solidFill>
                  <a:schemeClr val="bg1"/>
                </a:solidFill>
              </a:rPr>
              <a:t>عبدالعزيز </a:t>
            </a:r>
            <a:r>
              <a:rPr lang="ar-SA" b="1" err="1">
                <a:solidFill>
                  <a:schemeClr val="bg1"/>
                </a:solidFill>
              </a:rPr>
              <a:t>الدغيّم</a:t>
            </a:r>
            <a:endParaRPr lang="ar-SA" b="1">
              <a:solidFill>
                <a:schemeClr val="bg1"/>
              </a:solidFill>
            </a:endParaRPr>
          </a:p>
          <a:p>
            <a:pPr algn="ctr" rtl="1"/>
            <a:r>
              <a:rPr lang="ar-SA" b="1">
                <a:solidFill>
                  <a:schemeClr val="bg1"/>
                </a:solidFill>
              </a:rPr>
              <a:t>بندر المطيري</a:t>
            </a:r>
          </a:p>
          <a:p>
            <a:pPr algn="ctr" rtl="1"/>
            <a:r>
              <a:rPr lang="ar-SA" b="1">
                <a:solidFill>
                  <a:schemeClr val="bg1"/>
                </a:solidFill>
              </a:rPr>
              <a:t>حاتم الحمر </a:t>
            </a:r>
          </a:p>
          <a:p>
            <a:pPr algn="ctr" rtl="1"/>
            <a:r>
              <a:rPr lang="ar-SA" b="1">
                <a:solidFill>
                  <a:schemeClr val="bg1"/>
                </a:solidFill>
              </a:rPr>
              <a:t>مشعل الشمري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2A03197-0F9F-6298-E4EB-44D770E6F154}"/>
              </a:ext>
            </a:extLst>
          </p:cNvPr>
          <p:cNvSpPr/>
          <p:nvPr/>
        </p:nvSpPr>
        <p:spPr>
          <a:xfrm>
            <a:off x="15558498" y="2080980"/>
            <a:ext cx="2270468" cy="431251"/>
          </a:xfrm>
          <a:prstGeom prst="roundRect">
            <a:avLst>
              <a:gd name="adj" fmla="val 50000"/>
            </a:avLst>
          </a:prstGeom>
          <a:solidFill>
            <a:srgbClr val="782B16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b="1">
                <a:solidFill>
                  <a:schemeClr val="bg1"/>
                </a:solidFill>
              </a:rPr>
              <a:t>المشرف: عبدالله الشمري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63" name="Picture 62" descr="A green and blue tube with a white cloud&#10;&#10;AI-generated content may be incorrect.">
            <a:extLst>
              <a:ext uri="{FF2B5EF4-FFF2-40B4-BE49-F238E27FC236}">
                <a16:creationId xmlns:a16="http://schemas.microsoft.com/office/drawing/2014/main" id="{92B8C8CF-8DAB-0429-83C0-3B1954A4ED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26" y="5297565"/>
            <a:ext cx="8022089" cy="2892773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F0DDF004-C3B2-3DB6-702A-E635671743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7995" y="2664054"/>
            <a:ext cx="7952010" cy="224841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439CCFC4-7523-2EDF-AAAA-FDA58B84F86D}"/>
              </a:ext>
            </a:extLst>
          </p:cNvPr>
          <p:cNvGrpSpPr/>
          <p:nvPr/>
        </p:nvGrpSpPr>
        <p:grpSpPr>
          <a:xfrm>
            <a:off x="16606968" y="2578463"/>
            <a:ext cx="980012" cy="1475278"/>
            <a:chOff x="16869952" y="2577777"/>
            <a:chExt cx="980012" cy="1475278"/>
          </a:xfrm>
        </p:grpSpPr>
        <p:grpSp>
          <p:nvGrpSpPr>
            <p:cNvPr id="47" name="Group 47"/>
            <p:cNvGrpSpPr/>
            <p:nvPr/>
          </p:nvGrpSpPr>
          <p:grpSpPr>
            <a:xfrm>
              <a:off x="16946456" y="2873479"/>
              <a:ext cx="806006" cy="1179576"/>
              <a:chOff x="0" y="0"/>
              <a:chExt cx="1074674" cy="1572768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1074674" cy="1572768"/>
              </a:xfrm>
              <a:custGeom>
                <a:avLst/>
                <a:gdLst/>
                <a:ahLst/>
                <a:cxnLst/>
                <a:rect l="l" t="t" r="r" b="b"/>
                <a:pathLst>
                  <a:path w="1074674" h="1572768">
                    <a:moveTo>
                      <a:pt x="1017651" y="0"/>
                    </a:moveTo>
                    <a:lnTo>
                      <a:pt x="57023" y="0"/>
                    </a:lnTo>
                    <a:cubicBezTo>
                      <a:pt x="25400" y="0"/>
                      <a:pt x="0" y="25400"/>
                      <a:pt x="0" y="57023"/>
                    </a:cubicBezTo>
                    <a:lnTo>
                      <a:pt x="0" y="1515745"/>
                    </a:lnTo>
                    <a:cubicBezTo>
                      <a:pt x="0" y="1547368"/>
                      <a:pt x="25400" y="1572768"/>
                      <a:pt x="57023" y="1572768"/>
                    </a:cubicBezTo>
                    <a:lnTo>
                      <a:pt x="1017651" y="1572768"/>
                    </a:lnTo>
                    <a:cubicBezTo>
                      <a:pt x="1049274" y="1572768"/>
                      <a:pt x="1074674" y="1547368"/>
                      <a:pt x="1074674" y="1515745"/>
                    </a:cubicBezTo>
                    <a:lnTo>
                      <a:pt x="1074674" y="57023"/>
                    </a:lnTo>
                    <a:cubicBezTo>
                      <a:pt x="1074674" y="25400"/>
                      <a:pt x="1049274" y="0"/>
                      <a:pt x="1017651" y="0"/>
                    </a:cubicBezTo>
                    <a:close/>
                  </a:path>
                </a:pathLst>
              </a:custGeom>
              <a:solidFill>
                <a:srgbClr val="BD895B"/>
              </a:solidFill>
            </p:spPr>
            <p:txBody>
              <a:bodyPr/>
              <a:lstStyle/>
              <a:p>
                <a:pPr algn="r" rtl="1"/>
                <a:endParaRPr lang="en-US"/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16869952" y="2577777"/>
              <a:ext cx="980012" cy="1425950"/>
              <a:chOff x="0" y="0"/>
              <a:chExt cx="1306683" cy="1901267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1278686" cy="1263040"/>
              </a:xfrm>
              <a:custGeom>
                <a:avLst/>
                <a:gdLst/>
                <a:ahLst/>
                <a:cxnLst/>
                <a:rect l="l" t="t" r="r" b="b"/>
                <a:pathLst>
                  <a:path w="1278686" h="1263040">
                    <a:moveTo>
                      <a:pt x="0" y="0"/>
                    </a:moveTo>
                    <a:lnTo>
                      <a:pt x="1278686" y="0"/>
                    </a:lnTo>
                    <a:lnTo>
                      <a:pt x="1278686" y="1263040"/>
                    </a:lnTo>
                    <a:lnTo>
                      <a:pt x="0" y="126304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  <p:txBody>
              <a:bodyPr/>
              <a:lstStyle/>
              <a:p>
                <a:pPr algn="r" rtl="1"/>
                <a:endParaRPr lang="en-US"/>
              </a:p>
            </p:txBody>
          </p:sp>
          <p:sp>
            <p:nvSpPr>
              <p:cNvPr id="51" name="TextBox 51"/>
              <p:cNvSpPr txBox="1"/>
              <p:nvPr/>
            </p:nvSpPr>
            <p:spPr>
              <a:xfrm>
                <a:off x="27997" y="523926"/>
                <a:ext cx="1278686" cy="1377341"/>
              </a:xfrm>
              <a:prstGeom prst="rect">
                <a:avLst/>
              </a:prstGeom>
            </p:spPr>
            <p:txBody>
              <a:bodyPr lIns="0" tIns="0" rIns="0" bIns="0" rtlCol="0" anchor="t"/>
              <a:lstStyle/>
              <a:p>
                <a:pPr algn="ctr" rtl="1">
                  <a:lnSpc>
                    <a:spcPts val="8063"/>
                  </a:lnSpc>
                </a:pPr>
                <a:r>
                  <a:rPr lang="en-US" sz="5759" b="1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1</a:t>
                </a: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2a63717-74e6-4127-92b5-57f068081c1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EE5456410C9E488D0C06CD3F15F006" ma:contentTypeVersion="9" ma:contentTypeDescription="Create a new document." ma:contentTypeScope="" ma:versionID="9733c6ad8f1a2f5fc4fe4c163f656727">
  <xsd:schema xmlns:xsd="http://www.w3.org/2001/XMLSchema" xmlns:xs="http://www.w3.org/2001/XMLSchema" xmlns:p="http://schemas.microsoft.com/office/2006/metadata/properties" xmlns:ns3="2c452e06-350b-4ecb-a6ba-aea446c4ee37" xmlns:ns4="82a63717-74e6-4127-92b5-57f068081c19" targetNamespace="http://schemas.microsoft.com/office/2006/metadata/properties" ma:root="true" ma:fieldsID="d3bdba819f7144c63292f4dd4a1fa96c" ns3:_="" ns4:_="">
    <xsd:import namespace="2c452e06-350b-4ecb-a6ba-aea446c4ee37"/>
    <xsd:import namespace="82a63717-74e6-4127-92b5-57f068081c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SearchProperties" minOccurs="0"/>
                <xsd:element ref="ns4:MediaServiceObjectDetectorVersion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52e06-350b-4ecb-a6ba-aea446c4ee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a63717-74e6-4127-92b5-57f068081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3E1E54-B46D-4065-BFE5-3E6245B0AE57}">
  <ds:schemaRefs>
    <ds:schemaRef ds:uri="http://purl.org/dc/elements/1.1/"/>
    <ds:schemaRef ds:uri="http://www.w3.org/XML/1998/namespace"/>
    <ds:schemaRef ds:uri="2c452e06-350b-4ecb-a6ba-aea446c4ee37"/>
    <ds:schemaRef ds:uri="http://purl.org/dc/dcmitype/"/>
    <ds:schemaRef ds:uri="http://schemas.openxmlformats.org/package/2006/metadata/core-properties"/>
    <ds:schemaRef ds:uri="82a63717-74e6-4127-92b5-57f068081c19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389D164-02F3-4220-AE2C-52E3731CA2F4}">
  <ds:schemaRefs>
    <ds:schemaRef ds:uri="2c452e06-350b-4ecb-a6ba-aea446c4ee37"/>
    <ds:schemaRef ds:uri="82a63717-74e6-4127-92b5-57f068081c1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38B8651-9A13-44D9-88F3-92BEA2E047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Canva Sans Bold</vt:lpstr>
      <vt:lpstr>Jannah Medium</vt:lpstr>
      <vt:lpstr>Canva Sans</vt:lpstr>
      <vt:lpstr>Arial</vt:lpstr>
      <vt:lpstr>Montserrat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كلية علوم وهندسة الحاسب 1.pptx</dc:title>
  <cp:lastModifiedBy>حاتم ابراهيم ابن عبدالله الحمر</cp:lastModifiedBy>
  <cp:revision>1</cp:revision>
  <dcterms:created xsi:type="dcterms:W3CDTF">2006-08-16T00:00:00Z</dcterms:created>
  <dcterms:modified xsi:type="dcterms:W3CDTF">2025-05-10T20:38:08Z</dcterms:modified>
  <dc:identifier>DAGiUqRHQHk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0x0101004CEE5456410C9E488D0C06CD3F15F006</vt:lpwstr>
  </property>
</Properties>
</file>