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83" r:id="rId5"/>
    <p:sldMasterId id="2147483691" r:id="rId6"/>
    <p:sldMasterId id="2147483701" r:id="rId7"/>
  </p:sldMasterIdLst>
  <p:notesMasterIdLst>
    <p:notesMasterId r:id="rId21"/>
  </p:notesMasterIdLst>
  <p:handoutMasterIdLst>
    <p:handoutMasterId r:id="rId22"/>
  </p:handoutMasterIdLst>
  <p:sldIdLst>
    <p:sldId id="278" r:id="rId8"/>
    <p:sldId id="265" r:id="rId9"/>
    <p:sldId id="279" r:id="rId10"/>
    <p:sldId id="283" r:id="rId11"/>
    <p:sldId id="281" r:id="rId12"/>
    <p:sldId id="280" r:id="rId13"/>
    <p:sldId id="284" r:id="rId14"/>
    <p:sldId id="282" r:id="rId15"/>
    <p:sldId id="290" r:id="rId16"/>
    <p:sldId id="285" r:id="rId17"/>
    <p:sldId id="288" r:id="rId18"/>
    <p:sldId id="289" r:id="rId19"/>
    <p:sldId id="264"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111D"/>
    <a:srgbClr val="0C1542"/>
    <a:srgbClr val="D3D3D3"/>
    <a:srgbClr val="215F9A"/>
    <a:srgbClr val="667085"/>
    <a:srgbClr val="026A94"/>
    <a:srgbClr val="2B3145"/>
    <a:srgbClr val="196B24"/>
    <a:srgbClr val="000000"/>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C876B-EDDA-E943-B498-737B4C2654D5}" v="111" dt="2025-04-30T22:02:52.709"/>
    <p1510:client id="{3146AA6C-1136-6E63-B2BB-D4E35AE61628}" v="122" dt="2025-04-30T21:17:37.490"/>
    <p1510:client id="{3A395781-6E0F-10E0-3C65-B5E813809C1D}" v="67" dt="2025-04-30T01:17:29.804"/>
    <p1510:client id="{5D0B1F4A-0740-7731-A54C-9A9B68F9EDB2}" v="44" dt="2025-04-30T20:11:36.563"/>
    <p1510:client id="{7B4CB90B-A94F-0042-9F69-60CDFA3EF151}" v="1607" dt="2025-04-30T21:22:53.734"/>
    <p1510:client id="{E78FF64A-52F7-4CBB-AA30-41FD322659C7}" v="748" dt="2025-04-30T21:31:37.41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snapToGrid="0">
      <p:cViewPr varScale="1">
        <p:scale>
          <a:sx n="1" d="2"/>
          <a:sy n="1" d="2"/>
        </p:scale>
        <p:origin x="808" y="1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69E88-9304-6540-893F-26E3E5A07EB9}"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51B59040-1CC6-644C-BAF9-49EA35E38455}">
      <dgm:prSet phldrT="[Text]"/>
      <dgm:spPr>
        <a:solidFill>
          <a:srgbClr val="0C1542"/>
        </a:solidFill>
      </dgm:spPr>
      <dgm:t>
        <a:bodyPr/>
        <a:lstStyle/>
        <a:p>
          <a:r>
            <a:rPr lang="en-US"/>
            <a:t>Introduction &amp; Background</a:t>
          </a:r>
        </a:p>
      </dgm:t>
    </dgm:pt>
    <dgm:pt modelId="{4F4CD2C5-F9A1-5949-9783-266F2674A660}" type="parTrans" cxnId="{6D1C207E-6965-E74B-A750-7FAF9AE50D10}">
      <dgm:prSet/>
      <dgm:spPr/>
      <dgm:t>
        <a:bodyPr/>
        <a:lstStyle/>
        <a:p>
          <a:endParaRPr lang="en-US"/>
        </a:p>
      </dgm:t>
    </dgm:pt>
    <dgm:pt modelId="{16330E7F-EC2E-2949-A37B-F6DA6F586170}" type="sibTrans" cxnId="{6D1C207E-6965-E74B-A750-7FAF9AE50D10}">
      <dgm:prSet/>
      <dgm:spPr/>
      <dgm:t>
        <a:bodyPr/>
        <a:lstStyle/>
        <a:p>
          <a:endParaRPr lang="en-US"/>
        </a:p>
      </dgm:t>
    </dgm:pt>
    <dgm:pt modelId="{BCB1A5B6-2442-364A-8A2C-488CA8F94A38}">
      <dgm:prSet phldrT="[Text]"/>
      <dgm:spPr>
        <a:solidFill>
          <a:srgbClr val="0C1542"/>
        </a:solidFill>
      </dgm:spPr>
      <dgm:t>
        <a:bodyPr/>
        <a:lstStyle/>
        <a:p>
          <a:r>
            <a:rPr lang="en-US"/>
            <a:t>Thesis</a:t>
          </a:r>
        </a:p>
      </dgm:t>
    </dgm:pt>
    <dgm:pt modelId="{C944C06C-489E-9340-ADBA-01153F7E4EEB}" type="parTrans" cxnId="{11977FAE-51B9-7740-AD33-EE219AF1D2F1}">
      <dgm:prSet/>
      <dgm:spPr/>
      <dgm:t>
        <a:bodyPr/>
        <a:lstStyle/>
        <a:p>
          <a:endParaRPr lang="en-US"/>
        </a:p>
      </dgm:t>
    </dgm:pt>
    <dgm:pt modelId="{7781E1AB-B40B-8A40-A75A-FF52D00D34B3}" type="sibTrans" cxnId="{11977FAE-51B9-7740-AD33-EE219AF1D2F1}">
      <dgm:prSet/>
      <dgm:spPr/>
      <dgm:t>
        <a:bodyPr/>
        <a:lstStyle/>
        <a:p>
          <a:endParaRPr lang="en-US"/>
        </a:p>
      </dgm:t>
    </dgm:pt>
    <dgm:pt modelId="{90712084-3C3D-5247-AD99-9C15F1024783}">
      <dgm:prSet phldrT="[Text]"/>
      <dgm:spPr>
        <a:solidFill>
          <a:srgbClr val="0C1542"/>
        </a:solidFill>
      </dgm:spPr>
      <dgm:t>
        <a:bodyPr/>
        <a:lstStyle/>
        <a:p>
          <a:r>
            <a:rPr lang="en-US"/>
            <a:t>Results</a:t>
          </a:r>
        </a:p>
      </dgm:t>
    </dgm:pt>
    <dgm:pt modelId="{FB7E9104-552C-4A44-9539-992C5FEA90B9}" type="parTrans" cxnId="{57FCF8F3-08B1-FF4C-9FCB-85EEB6A2543B}">
      <dgm:prSet/>
      <dgm:spPr/>
      <dgm:t>
        <a:bodyPr/>
        <a:lstStyle/>
        <a:p>
          <a:endParaRPr lang="en-US"/>
        </a:p>
      </dgm:t>
    </dgm:pt>
    <dgm:pt modelId="{CBA2E56D-6FCF-F64F-8D8A-DA4EEB81CC7C}" type="sibTrans" cxnId="{57FCF8F3-08B1-FF4C-9FCB-85EEB6A2543B}">
      <dgm:prSet/>
      <dgm:spPr/>
      <dgm:t>
        <a:bodyPr/>
        <a:lstStyle/>
        <a:p>
          <a:endParaRPr lang="en-US"/>
        </a:p>
      </dgm:t>
    </dgm:pt>
    <dgm:pt modelId="{8E19CE49-95F8-A045-B95B-D530CDD80014}">
      <dgm:prSet phldrT="[Text]"/>
      <dgm:spPr>
        <a:solidFill>
          <a:srgbClr val="0C1542"/>
        </a:solidFill>
      </dgm:spPr>
      <dgm:t>
        <a:bodyPr/>
        <a:lstStyle/>
        <a:p>
          <a:r>
            <a:rPr lang="en-US"/>
            <a:t>Analysis</a:t>
          </a:r>
        </a:p>
      </dgm:t>
    </dgm:pt>
    <dgm:pt modelId="{7B6DB381-6980-1045-823A-83621A758EF0}" type="parTrans" cxnId="{0CDA8F27-0589-614F-8B27-28A4F427EC67}">
      <dgm:prSet/>
      <dgm:spPr/>
      <dgm:t>
        <a:bodyPr/>
        <a:lstStyle/>
        <a:p>
          <a:endParaRPr lang="en-US"/>
        </a:p>
      </dgm:t>
    </dgm:pt>
    <dgm:pt modelId="{DCD21928-46A7-2F47-92C8-75914ABA2C28}" type="sibTrans" cxnId="{0CDA8F27-0589-614F-8B27-28A4F427EC67}">
      <dgm:prSet/>
      <dgm:spPr/>
      <dgm:t>
        <a:bodyPr/>
        <a:lstStyle/>
        <a:p>
          <a:endParaRPr lang="en-US"/>
        </a:p>
      </dgm:t>
    </dgm:pt>
    <dgm:pt modelId="{827554F2-3457-2348-973E-66ABBF8A2738}">
      <dgm:prSet phldrT="[Text]"/>
      <dgm:spPr>
        <a:solidFill>
          <a:srgbClr val="0C1542"/>
        </a:solidFill>
      </dgm:spPr>
      <dgm:t>
        <a:bodyPr/>
        <a:lstStyle/>
        <a:p>
          <a:r>
            <a:rPr lang="en-US"/>
            <a:t>Conclusion</a:t>
          </a:r>
        </a:p>
      </dgm:t>
    </dgm:pt>
    <dgm:pt modelId="{551FF045-21EB-9B4F-9827-BADAF15D1630}" type="parTrans" cxnId="{81C590A7-9883-5141-81F0-96089F7DC30F}">
      <dgm:prSet/>
      <dgm:spPr/>
      <dgm:t>
        <a:bodyPr/>
        <a:lstStyle/>
        <a:p>
          <a:endParaRPr lang="en-US"/>
        </a:p>
      </dgm:t>
    </dgm:pt>
    <dgm:pt modelId="{83326ED5-8FEE-E840-B1E1-6DAAD766D4FA}" type="sibTrans" cxnId="{81C590A7-9883-5141-81F0-96089F7DC30F}">
      <dgm:prSet/>
      <dgm:spPr/>
      <dgm:t>
        <a:bodyPr/>
        <a:lstStyle/>
        <a:p>
          <a:endParaRPr lang="en-US"/>
        </a:p>
      </dgm:t>
    </dgm:pt>
    <dgm:pt modelId="{88986F02-3712-914D-8404-504D20C73E8C}">
      <dgm:prSet phldrT="[Text]"/>
      <dgm:spPr>
        <a:solidFill>
          <a:srgbClr val="0C1542"/>
        </a:solidFill>
      </dgm:spPr>
      <dgm:t>
        <a:bodyPr/>
        <a:lstStyle/>
        <a:p>
          <a:r>
            <a:rPr lang="en-US"/>
            <a:t>Citations/Q&amp;A</a:t>
          </a:r>
        </a:p>
      </dgm:t>
    </dgm:pt>
    <dgm:pt modelId="{459D7610-44C7-F44F-8513-C525480B70E5}" type="parTrans" cxnId="{87C16A19-97FD-B240-BF26-6A1A31B91C04}">
      <dgm:prSet/>
      <dgm:spPr/>
      <dgm:t>
        <a:bodyPr/>
        <a:lstStyle/>
        <a:p>
          <a:endParaRPr lang="en-US"/>
        </a:p>
      </dgm:t>
    </dgm:pt>
    <dgm:pt modelId="{EA93EE52-E2E2-F34E-B835-A8C56CE03E18}" type="sibTrans" cxnId="{87C16A19-97FD-B240-BF26-6A1A31B91C04}">
      <dgm:prSet/>
      <dgm:spPr/>
      <dgm:t>
        <a:bodyPr/>
        <a:lstStyle/>
        <a:p>
          <a:endParaRPr lang="en-US"/>
        </a:p>
      </dgm:t>
    </dgm:pt>
    <dgm:pt modelId="{FC450191-76C2-5F40-B9CA-CEB715F79192}" type="pres">
      <dgm:prSet presAssocID="{50369E88-9304-6540-893F-26E3E5A07EB9}" presName="Name0" presStyleCnt="0">
        <dgm:presLayoutVars>
          <dgm:chMax val="7"/>
          <dgm:chPref val="7"/>
          <dgm:dir/>
        </dgm:presLayoutVars>
      </dgm:prSet>
      <dgm:spPr/>
    </dgm:pt>
    <dgm:pt modelId="{243F5609-2C94-E549-B2DF-FD96D1C33237}" type="pres">
      <dgm:prSet presAssocID="{50369E88-9304-6540-893F-26E3E5A07EB9}" presName="Name1" presStyleCnt="0"/>
      <dgm:spPr/>
    </dgm:pt>
    <dgm:pt modelId="{997A310F-739E-874D-B1DA-8FB339DC40C9}" type="pres">
      <dgm:prSet presAssocID="{50369E88-9304-6540-893F-26E3E5A07EB9}" presName="cycle" presStyleCnt="0"/>
      <dgm:spPr/>
    </dgm:pt>
    <dgm:pt modelId="{37C8B163-48ED-CF48-A3B2-2B1C66AB08DE}" type="pres">
      <dgm:prSet presAssocID="{50369E88-9304-6540-893F-26E3E5A07EB9}" presName="srcNode" presStyleLbl="node1" presStyleIdx="0" presStyleCnt="6"/>
      <dgm:spPr/>
    </dgm:pt>
    <dgm:pt modelId="{D6FF49A7-9A0A-6046-9EA0-D5F1E3CEA3C0}" type="pres">
      <dgm:prSet presAssocID="{50369E88-9304-6540-893F-26E3E5A07EB9}" presName="conn" presStyleLbl="parChTrans1D2" presStyleIdx="0" presStyleCnt="1"/>
      <dgm:spPr/>
    </dgm:pt>
    <dgm:pt modelId="{EB6901C4-80BC-2E47-8A48-A1077C10B03A}" type="pres">
      <dgm:prSet presAssocID="{50369E88-9304-6540-893F-26E3E5A07EB9}" presName="extraNode" presStyleLbl="node1" presStyleIdx="0" presStyleCnt="6"/>
      <dgm:spPr/>
    </dgm:pt>
    <dgm:pt modelId="{7F8C1510-99E3-6249-8962-0D6E956F592E}" type="pres">
      <dgm:prSet presAssocID="{50369E88-9304-6540-893F-26E3E5A07EB9}" presName="dstNode" presStyleLbl="node1" presStyleIdx="0" presStyleCnt="6"/>
      <dgm:spPr/>
    </dgm:pt>
    <dgm:pt modelId="{73B57537-2C5B-844A-BE63-531438DC65A2}" type="pres">
      <dgm:prSet presAssocID="{51B59040-1CC6-644C-BAF9-49EA35E38455}" presName="text_1" presStyleLbl="node1" presStyleIdx="0" presStyleCnt="6">
        <dgm:presLayoutVars>
          <dgm:bulletEnabled val="1"/>
        </dgm:presLayoutVars>
      </dgm:prSet>
      <dgm:spPr/>
    </dgm:pt>
    <dgm:pt modelId="{E97AFDF6-9109-C747-9AF8-65468389E3F2}" type="pres">
      <dgm:prSet presAssocID="{51B59040-1CC6-644C-BAF9-49EA35E38455}" presName="accent_1" presStyleCnt="0"/>
      <dgm:spPr/>
    </dgm:pt>
    <dgm:pt modelId="{2C3D70F9-5497-C244-8F9F-66A4831B7CE1}" type="pres">
      <dgm:prSet presAssocID="{51B59040-1CC6-644C-BAF9-49EA35E38455}" presName="accentRepeatNode" presStyleLbl="solidFgAcc1" presStyleIdx="0" presStyleCnt="6"/>
      <dgm:spPr>
        <a:solidFill>
          <a:srgbClr val="D3D3D3"/>
        </a:solidFill>
      </dgm:spPr>
    </dgm:pt>
    <dgm:pt modelId="{D8750595-BB84-4F4F-BCF0-2CEEC07FD178}" type="pres">
      <dgm:prSet presAssocID="{BCB1A5B6-2442-364A-8A2C-488CA8F94A38}" presName="text_2" presStyleLbl="node1" presStyleIdx="1" presStyleCnt="6">
        <dgm:presLayoutVars>
          <dgm:bulletEnabled val="1"/>
        </dgm:presLayoutVars>
      </dgm:prSet>
      <dgm:spPr/>
    </dgm:pt>
    <dgm:pt modelId="{74F18035-DD21-6F42-A89D-D8023781A8DE}" type="pres">
      <dgm:prSet presAssocID="{BCB1A5B6-2442-364A-8A2C-488CA8F94A38}" presName="accent_2" presStyleCnt="0"/>
      <dgm:spPr/>
    </dgm:pt>
    <dgm:pt modelId="{C85FF1A4-D081-9C4C-89E0-2E3667EF2C79}" type="pres">
      <dgm:prSet presAssocID="{BCB1A5B6-2442-364A-8A2C-488CA8F94A38}" presName="accentRepeatNode" presStyleLbl="solidFgAcc1" presStyleIdx="1" presStyleCnt="6"/>
      <dgm:spPr>
        <a:solidFill>
          <a:srgbClr val="D3D3D3"/>
        </a:solidFill>
      </dgm:spPr>
    </dgm:pt>
    <dgm:pt modelId="{4F69E26E-1B5D-F54D-8EF1-B8C670E36286}" type="pres">
      <dgm:prSet presAssocID="{90712084-3C3D-5247-AD99-9C15F1024783}" presName="text_3" presStyleLbl="node1" presStyleIdx="2" presStyleCnt="6">
        <dgm:presLayoutVars>
          <dgm:bulletEnabled val="1"/>
        </dgm:presLayoutVars>
      </dgm:prSet>
      <dgm:spPr/>
    </dgm:pt>
    <dgm:pt modelId="{CDE57CB2-47E1-7541-B23E-32F807E1E003}" type="pres">
      <dgm:prSet presAssocID="{90712084-3C3D-5247-AD99-9C15F1024783}" presName="accent_3" presStyleCnt="0"/>
      <dgm:spPr/>
    </dgm:pt>
    <dgm:pt modelId="{C6666316-FBAC-C249-8C3D-AA3D82E1A751}" type="pres">
      <dgm:prSet presAssocID="{90712084-3C3D-5247-AD99-9C15F1024783}" presName="accentRepeatNode" presStyleLbl="solidFgAcc1" presStyleIdx="2" presStyleCnt="6"/>
      <dgm:spPr>
        <a:solidFill>
          <a:srgbClr val="D3D3D3"/>
        </a:solidFill>
      </dgm:spPr>
    </dgm:pt>
    <dgm:pt modelId="{AB2AD6FA-D075-2440-9834-FB791792CD67}" type="pres">
      <dgm:prSet presAssocID="{8E19CE49-95F8-A045-B95B-D530CDD80014}" presName="text_4" presStyleLbl="node1" presStyleIdx="3" presStyleCnt="6">
        <dgm:presLayoutVars>
          <dgm:bulletEnabled val="1"/>
        </dgm:presLayoutVars>
      </dgm:prSet>
      <dgm:spPr/>
    </dgm:pt>
    <dgm:pt modelId="{8E5FAB32-F0F0-F143-B70E-C59023A6C36B}" type="pres">
      <dgm:prSet presAssocID="{8E19CE49-95F8-A045-B95B-D530CDD80014}" presName="accent_4" presStyleCnt="0"/>
      <dgm:spPr/>
    </dgm:pt>
    <dgm:pt modelId="{881268F3-6F0C-2645-B196-2CDE20EE7257}" type="pres">
      <dgm:prSet presAssocID="{8E19CE49-95F8-A045-B95B-D530CDD80014}" presName="accentRepeatNode" presStyleLbl="solidFgAcc1" presStyleIdx="3" presStyleCnt="6"/>
      <dgm:spPr>
        <a:solidFill>
          <a:srgbClr val="D3D3D3"/>
        </a:solidFill>
      </dgm:spPr>
    </dgm:pt>
    <dgm:pt modelId="{9B174C14-AA75-324D-80FF-AC8DC153F34C}" type="pres">
      <dgm:prSet presAssocID="{827554F2-3457-2348-973E-66ABBF8A2738}" presName="text_5" presStyleLbl="node1" presStyleIdx="4" presStyleCnt="6">
        <dgm:presLayoutVars>
          <dgm:bulletEnabled val="1"/>
        </dgm:presLayoutVars>
      </dgm:prSet>
      <dgm:spPr/>
    </dgm:pt>
    <dgm:pt modelId="{BD147113-B236-FF40-99B8-34CB86FD56E0}" type="pres">
      <dgm:prSet presAssocID="{827554F2-3457-2348-973E-66ABBF8A2738}" presName="accent_5" presStyleCnt="0"/>
      <dgm:spPr/>
    </dgm:pt>
    <dgm:pt modelId="{32B12E6A-9439-6843-AD8B-7865F2E0E471}" type="pres">
      <dgm:prSet presAssocID="{827554F2-3457-2348-973E-66ABBF8A2738}" presName="accentRepeatNode" presStyleLbl="solidFgAcc1" presStyleIdx="4" presStyleCnt="6"/>
      <dgm:spPr>
        <a:solidFill>
          <a:srgbClr val="D3D3D3"/>
        </a:solidFill>
      </dgm:spPr>
    </dgm:pt>
    <dgm:pt modelId="{838EB246-1E1A-ED45-A1BC-D38FC3BB48B3}" type="pres">
      <dgm:prSet presAssocID="{88986F02-3712-914D-8404-504D20C73E8C}" presName="text_6" presStyleLbl="node1" presStyleIdx="5" presStyleCnt="6">
        <dgm:presLayoutVars>
          <dgm:bulletEnabled val="1"/>
        </dgm:presLayoutVars>
      </dgm:prSet>
      <dgm:spPr/>
    </dgm:pt>
    <dgm:pt modelId="{F481A2E5-2335-6E4B-B84A-46DA93ACD2D5}" type="pres">
      <dgm:prSet presAssocID="{88986F02-3712-914D-8404-504D20C73E8C}" presName="accent_6" presStyleCnt="0"/>
      <dgm:spPr/>
    </dgm:pt>
    <dgm:pt modelId="{B3C4CE88-43BA-0B4F-AA62-8E8EC1597406}" type="pres">
      <dgm:prSet presAssocID="{88986F02-3712-914D-8404-504D20C73E8C}" presName="accentRepeatNode" presStyleLbl="solidFgAcc1" presStyleIdx="5" presStyleCnt="6"/>
      <dgm:spPr>
        <a:solidFill>
          <a:srgbClr val="D3D3D3"/>
        </a:solidFill>
      </dgm:spPr>
    </dgm:pt>
  </dgm:ptLst>
  <dgm:cxnLst>
    <dgm:cxn modelId="{04CE5D17-126E-BE45-8A58-A660E399E04A}" type="presOf" srcId="{88986F02-3712-914D-8404-504D20C73E8C}" destId="{838EB246-1E1A-ED45-A1BC-D38FC3BB48B3}" srcOrd="0" destOrd="0" presId="urn:microsoft.com/office/officeart/2008/layout/VerticalCurvedList"/>
    <dgm:cxn modelId="{87C16A19-97FD-B240-BF26-6A1A31B91C04}" srcId="{50369E88-9304-6540-893F-26E3E5A07EB9}" destId="{88986F02-3712-914D-8404-504D20C73E8C}" srcOrd="5" destOrd="0" parTransId="{459D7610-44C7-F44F-8513-C525480B70E5}" sibTransId="{EA93EE52-E2E2-F34E-B835-A8C56CE03E18}"/>
    <dgm:cxn modelId="{0CDA8F27-0589-614F-8B27-28A4F427EC67}" srcId="{50369E88-9304-6540-893F-26E3E5A07EB9}" destId="{8E19CE49-95F8-A045-B95B-D530CDD80014}" srcOrd="3" destOrd="0" parTransId="{7B6DB381-6980-1045-823A-83621A758EF0}" sibTransId="{DCD21928-46A7-2F47-92C8-75914ABA2C28}"/>
    <dgm:cxn modelId="{6D1C207E-6965-E74B-A750-7FAF9AE50D10}" srcId="{50369E88-9304-6540-893F-26E3E5A07EB9}" destId="{51B59040-1CC6-644C-BAF9-49EA35E38455}" srcOrd="0" destOrd="0" parTransId="{4F4CD2C5-F9A1-5949-9783-266F2674A660}" sibTransId="{16330E7F-EC2E-2949-A37B-F6DA6F586170}"/>
    <dgm:cxn modelId="{FA154E97-9088-9E4E-B6EF-DBD6BE52CFD2}" type="presOf" srcId="{50369E88-9304-6540-893F-26E3E5A07EB9}" destId="{FC450191-76C2-5F40-B9CA-CEB715F79192}" srcOrd="0" destOrd="0" presId="urn:microsoft.com/office/officeart/2008/layout/VerticalCurvedList"/>
    <dgm:cxn modelId="{7468AEA5-E72A-984C-BFBA-26734A617A39}" type="presOf" srcId="{BCB1A5B6-2442-364A-8A2C-488CA8F94A38}" destId="{D8750595-BB84-4F4F-BCF0-2CEEC07FD178}" srcOrd="0" destOrd="0" presId="urn:microsoft.com/office/officeart/2008/layout/VerticalCurvedList"/>
    <dgm:cxn modelId="{81C590A7-9883-5141-81F0-96089F7DC30F}" srcId="{50369E88-9304-6540-893F-26E3E5A07EB9}" destId="{827554F2-3457-2348-973E-66ABBF8A2738}" srcOrd="4" destOrd="0" parTransId="{551FF045-21EB-9B4F-9827-BADAF15D1630}" sibTransId="{83326ED5-8FEE-E840-B1E1-6DAAD766D4FA}"/>
    <dgm:cxn modelId="{11977FAE-51B9-7740-AD33-EE219AF1D2F1}" srcId="{50369E88-9304-6540-893F-26E3E5A07EB9}" destId="{BCB1A5B6-2442-364A-8A2C-488CA8F94A38}" srcOrd="1" destOrd="0" parTransId="{C944C06C-489E-9340-ADBA-01153F7E4EEB}" sibTransId="{7781E1AB-B40B-8A40-A75A-FF52D00D34B3}"/>
    <dgm:cxn modelId="{219AFBAF-F2CB-5645-95B4-6E54A019A70A}" type="presOf" srcId="{827554F2-3457-2348-973E-66ABBF8A2738}" destId="{9B174C14-AA75-324D-80FF-AC8DC153F34C}" srcOrd="0" destOrd="0" presId="urn:microsoft.com/office/officeart/2008/layout/VerticalCurvedList"/>
    <dgm:cxn modelId="{3E3765B5-047E-F348-BB83-04CD6213EF37}" type="presOf" srcId="{90712084-3C3D-5247-AD99-9C15F1024783}" destId="{4F69E26E-1B5D-F54D-8EF1-B8C670E36286}" srcOrd="0" destOrd="0" presId="urn:microsoft.com/office/officeart/2008/layout/VerticalCurvedList"/>
    <dgm:cxn modelId="{4C6582CD-C1BF-ED4F-9C73-23251BA5A1A2}" type="presOf" srcId="{51B59040-1CC6-644C-BAF9-49EA35E38455}" destId="{73B57537-2C5B-844A-BE63-531438DC65A2}" srcOrd="0" destOrd="0" presId="urn:microsoft.com/office/officeart/2008/layout/VerticalCurvedList"/>
    <dgm:cxn modelId="{32645ED6-122B-EB4E-A864-DEB4000A9DC1}" type="presOf" srcId="{8E19CE49-95F8-A045-B95B-D530CDD80014}" destId="{AB2AD6FA-D075-2440-9834-FB791792CD67}" srcOrd="0" destOrd="0" presId="urn:microsoft.com/office/officeart/2008/layout/VerticalCurvedList"/>
    <dgm:cxn modelId="{57FCF8F3-08B1-FF4C-9FCB-85EEB6A2543B}" srcId="{50369E88-9304-6540-893F-26E3E5A07EB9}" destId="{90712084-3C3D-5247-AD99-9C15F1024783}" srcOrd="2" destOrd="0" parTransId="{FB7E9104-552C-4A44-9539-992C5FEA90B9}" sibTransId="{CBA2E56D-6FCF-F64F-8D8A-DA4EEB81CC7C}"/>
    <dgm:cxn modelId="{980C7BFF-17AE-724C-BA99-E3BB690392F1}" type="presOf" srcId="{16330E7F-EC2E-2949-A37B-F6DA6F586170}" destId="{D6FF49A7-9A0A-6046-9EA0-D5F1E3CEA3C0}" srcOrd="0" destOrd="0" presId="urn:microsoft.com/office/officeart/2008/layout/VerticalCurvedList"/>
    <dgm:cxn modelId="{C0933345-9B4A-2F4B-B81C-B961088C44CB}" type="presParOf" srcId="{FC450191-76C2-5F40-B9CA-CEB715F79192}" destId="{243F5609-2C94-E549-B2DF-FD96D1C33237}" srcOrd="0" destOrd="0" presId="urn:microsoft.com/office/officeart/2008/layout/VerticalCurvedList"/>
    <dgm:cxn modelId="{EB21C555-1BD9-054B-997C-16BCDF0031FD}" type="presParOf" srcId="{243F5609-2C94-E549-B2DF-FD96D1C33237}" destId="{997A310F-739E-874D-B1DA-8FB339DC40C9}" srcOrd="0" destOrd="0" presId="urn:microsoft.com/office/officeart/2008/layout/VerticalCurvedList"/>
    <dgm:cxn modelId="{695E6B52-D6F1-024F-BC3D-FBC3B1A5E17C}" type="presParOf" srcId="{997A310F-739E-874D-B1DA-8FB339DC40C9}" destId="{37C8B163-48ED-CF48-A3B2-2B1C66AB08DE}" srcOrd="0" destOrd="0" presId="urn:microsoft.com/office/officeart/2008/layout/VerticalCurvedList"/>
    <dgm:cxn modelId="{AD43D3C3-2184-0942-89E8-2C3E10DD5EA6}" type="presParOf" srcId="{997A310F-739E-874D-B1DA-8FB339DC40C9}" destId="{D6FF49A7-9A0A-6046-9EA0-D5F1E3CEA3C0}" srcOrd="1" destOrd="0" presId="urn:microsoft.com/office/officeart/2008/layout/VerticalCurvedList"/>
    <dgm:cxn modelId="{5504B4E4-A113-A14F-BBEE-C8DB0B429EA8}" type="presParOf" srcId="{997A310F-739E-874D-B1DA-8FB339DC40C9}" destId="{EB6901C4-80BC-2E47-8A48-A1077C10B03A}" srcOrd="2" destOrd="0" presId="urn:microsoft.com/office/officeart/2008/layout/VerticalCurvedList"/>
    <dgm:cxn modelId="{B1274B30-A4EA-EA49-8408-4A2C2F6A675F}" type="presParOf" srcId="{997A310F-739E-874D-B1DA-8FB339DC40C9}" destId="{7F8C1510-99E3-6249-8962-0D6E956F592E}" srcOrd="3" destOrd="0" presId="urn:microsoft.com/office/officeart/2008/layout/VerticalCurvedList"/>
    <dgm:cxn modelId="{7299FD75-663D-0F49-B0C2-6B20CD95A235}" type="presParOf" srcId="{243F5609-2C94-E549-B2DF-FD96D1C33237}" destId="{73B57537-2C5B-844A-BE63-531438DC65A2}" srcOrd="1" destOrd="0" presId="urn:microsoft.com/office/officeart/2008/layout/VerticalCurvedList"/>
    <dgm:cxn modelId="{254A6A78-2E51-6040-AF71-F0339851F8C5}" type="presParOf" srcId="{243F5609-2C94-E549-B2DF-FD96D1C33237}" destId="{E97AFDF6-9109-C747-9AF8-65468389E3F2}" srcOrd="2" destOrd="0" presId="urn:microsoft.com/office/officeart/2008/layout/VerticalCurvedList"/>
    <dgm:cxn modelId="{F6AF71CB-C996-CF4E-85BA-76EF48FAD8A8}" type="presParOf" srcId="{E97AFDF6-9109-C747-9AF8-65468389E3F2}" destId="{2C3D70F9-5497-C244-8F9F-66A4831B7CE1}" srcOrd="0" destOrd="0" presId="urn:microsoft.com/office/officeart/2008/layout/VerticalCurvedList"/>
    <dgm:cxn modelId="{BCA20CFD-B93D-DF4B-8220-58EA56CE57CA}" type="presParOf" srcId="{243F5609-2C94-E549-B2DF-FD96D1C33237}" destId="{D8750595-BB84-4F4F-BCF0-2CEEC07FD178}" srcOrd="3" destOrd="0" presId="urn:microsoft.com/office/officeart/2008/layout/VerticalCurvedList"/>
    <dgm:cxn modelId="{2CD5F53E-1EAB-3A44-B830-AF38F69AD083}" type="presParOf" srcId="{243F5609-2C94-E549-B2DF-FD96D1C33237}" destId="{74F18035-DD21-6F42-A89D-D8023781A8DE}" srcOrd="4" destOrd="0" presId="urn:microsoft.com/office/officeart/2008/layout/VerticalCurvedList"/>
    <dgm:cxn modelId="{B8BF5145-A321-4C4B-AD97-7033A78282BF}" type="presParOf" srcId="{74F18035-DD21-6F42-A89D-D8023781A8DE}" destId="{C85FF1A4-D081-9C4C-89E0-2E3667EF2C79}" srcOrd="0" destOrd="0" presId="urn:microsoft.com/office/officeart/2008/layout/VerticalCurvedList"/>
    <dgm:cxn modelId="{83145AB7-3DA2-9B40-8430-D32A9F952EC0}" type="presParOf" srcId="{243F5609-2C94-E549-B2DF-FD96D1C33237}" destId="{4F69E26E-1B5D-F54D-8EF1-B8C670E36286}" srcOrd="5" destOrd="0" presId="urn:microsoft.com/office/officeart/2008/layout/VerticalCurvedList"/>
    <dgm:cxn modelId="{A334ED5E-9682-2A45-98C9-7B304E97FADC}" type="presParOf" srcId="{243F5609-2C94-E549-B2DF-FD96D1C33237}" destId="{CDE57CB2-47E1-7541-B23E-32F807E1E003}" srcOrd="6" destOrd="0" presId="urn:microsoft.com/office/officeart/2008/layout/VerticalCurvedList"/>
    <dgm:cxn modelId="{E4DD366A-D6E3-1546-8C26-640C0BE0F405}" type="presParOf" srcId="{CDE57CB2-47E1-7541-B23E-32F807E1E003}" destId="{C6666316-FBAC-C249-8C3D-AA3D82E1A751}" srcOrd="0" destOrd="0" presId="urn:microsoft.com/office/officeart/2008/layout/VerticalCurvedList"/>
    <dgm:cxn modelId="{BE0DB27A-1074-AC49-BCA5-0DBE19140ED9}" type="presParOf" srcId="{243F5609-2C94-E549-B2DF-FD96D1C33237}" destId="{AB2AD6FA-D075-2440-9834-FB791792CD67}" srcOrd="7" destOrd="0" presId="urn:microsoft.com/office/officeart/2008/layout/VerticalCurvedList"/>
    <dgm:cxn modelId="{5F18276B-07BE-194B-914C-0D546F439258}" type="presParOf" srcId="{243F5609-2C94-E549-B2DF-FD96D1C33237}" destId="{8E5FAB32-F0F0-F143-B70E-C59023A6C36B}" srcOrd="8" destOrd="0" presId="urn:microsoft.com/office/officeart/2008/layout/VerticalCurvedList"/>
    <dgm:cxn modelId="{07730684-4D73-9E4F-995D-ED5063C798B7}" type="presParOf" srcId="{8E5FAB32-F0F0-F143-B70E-C59023A6C36B}" destId="{881268F3-6F0C-2645-B196-2CDE20EE7257}" srcOrd="0" destOrd="0" presId="urn:microsoft.com/office/officeart/2008/layout/VerticalCurvedList"/>
    <dgm:cxn modelId="{58290216-170D-3F4C-9ABE-330FDF6D2C6F}" type="presParOf" srcId="{243F5609-2C94-E549-B2DF-FD96D1C33237}" destId="{9B174C14-AA75-324D-80FF-AC8DC153F34C}" srcOrd="9" destOrd="0" presId="urn:microsoft.com/office/officeart/2008/layout/VerticalCurvedList"/>
    <dgm:cxn modelId="{68FBC636-C15C-B54F-A51B-BBAB68BBFB15}" type="presParOf" srcId="{243F5609-2C94-E549-B2DF-FD96D1C33237}" destId="{BD147113-B236-FF40-99B8-34CB86FD56E0}" srcOrd="10" destOrd="0" presId="urn:microsoft.com/office/officeart/2008/layout/VerticalCurvedList"/>
    <dgm:cxn modelId="{F5D7C550-86B7-CA4D-B7AC-561441DCEDDE}" type="presParOf" srcId="{BD147113-B236-FF40-99B8-34CB86FD56E0}" destId="{32B12E6A-9439-6843-AD8B-7865F2E0E471}" srcOrd="0" destOrd="0" presId="urn:microsoft.com/office/officeart/2008/layout/VerticalCurvedList"/>
    <dgm:cxn modelId="{581DCA54-EA9A-BA48-B8A0-6936C3D91058}" type="presParOf" srcId="{243F5609-2C94-E549-B2DF-FD96D1C33237}" destId="{838EB246-1E1A-ED45-A1BC-D38FC3BB48B3}" srcOrd="11" destOrd="0" presId="urn:microsoft.com/office/officeart/2008/layout/VerticalCurvedList"/>
    <dgm:cxn modelId="{1E7548FB-C58F-3141-88CB-FDB1168E62CF}" type="presParOf" srcId="{243F5609-2C94-E549-B2DF-FD96D1C33237}" destId="{F481A2E5-2335-6E4B-B84A-46DA93ACD2D5}" srcOrd="12" destOrd="0" presId="urn:microsoft.com/office/officeart/2008/layout/VerticalCurvedList"/>
    <dgm:cxn modelId="{F8343801-82FC-4548-8ADE-475668FEC822}" type="presParOf" srcId="{F481A2E5-2335-6E4B-B84A-46DA93ACD2D5}" destId="{B3C4CE88-43BA-0B4F-AA62-8E8EC159740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FF49A7-9A0A-6046-9EA0-D5F1E3CEA3C0}">
      <dsp:nvSpPr>
        <dsp:cNvPr id="0" name=""/>
        <dsp:cNvSpPr/>
      </dsp:nvSpPr>
      <dsp:spPr>
        <a:xfrm>
          <a:off x="-10853199" y="-1656806"/>
          <a:ext cx="12914812" cy="12914812"/>
        </a:xfrm>
        <a:prstGeom prst="blockArc">
          <a:avLst>
            <a:gd name="adj1" fmla="val 18900000"/>
            <a:gd name="adj2" fmla="val 2700000"/>
            <a:gd name="adj3" fmla="val 167"/>
          </a:avLst>
        </a:pr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B57537-2C5B-844A-BE63-531438DC65A2}">
      <dsp:nvSpPr>
        <dsp:cNvPr id="0" name=""/>
        <dsp:cNvSpPr/>
      </dsp:nvSpPr>
      <dsp:spPr>
        <a:xfrm>
          <a:off x="768576" y="505599"/>
          <a:ext cx="10567385" cy="1010814"/>
        </a:xfrm>
        <a:prstGeom prst="rect">
          <a:avLst/>
        </a:prstGeom>
        <a:solidFill>
          <a:srgbClr val="0C154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2334" tIns="134620" rIns="134620" bIns="134620" numCol="1" spcCol="1270" anchor="ctr" anchorCtr="0">
          <a:noAutofit/>
        </a:bodyPr>
        <a:lstStyle/>
        <a:p>
          <a:pPr marL="0" lvl="0" indent="0" algn="l" defTabSz="2355850">
            <a:lnSpc>
              <a:spcPct val="90000"/>
            </a:lnSpc>
            <a:spcBef>
              <a:spcPct val="0"/>
            </a:spcBef>
            <a:spcAft>
              <a:spcPct val="35000"/>
            </a:spcAft>
            <a:buNone/>
          </a:pPr>
          <a:r>
            <a:rPr lang="en-US" sz="5300" kern="1200"/>
            <a:t>Introduction &amp; Background</a:t>
          </a:r>
        </a:p>
      </dsp:txBody>
      <dsp:txXfrm>
        <a:off x="768576" y="505599"/>
        <a:ext cx="10567385" cy="1010814"/>
      </dsp:txXfrm>
    </dsp:sp>
    <dsp:sp modelId="{2C3D70F9-5497-C244-8F9F-66A4831B7CE1}">
      <dsp:nvSpPr>
        <dsp:cNvPr id="0" name=""/>
        <dsp:cNvSpPr/>
      </dsp:nvSpPr>
      <dsp:spPr>
        <a:xfrm>
          <a:off x="136817" y="379247"/>
          <a:ext cx="1263517" cy="1263517"/>
        </a:xfrm>
        <a:prstGeom prst="ellipse">
          <a:avLst/>
        </a:prstGeom>
        <a:solidFill>
          <a:srgbClr val="D3D3D3"/>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8750595-BB84-4F4F-BCF0-2CEEC07FD178}">
      <dsp:nvSpPr>
        <dsp:cNvPr id="0" name=""/>
        <dsp:cNvSpPr/>
      </dsp:nvSpPr>
      <dsp:spPr>
        <a:xfrm>
          <a:off x="1600039" y="2021628"/>
          <a:ext cx="9735921" cy="1010814"/>
        </a:xfrm>
        <a:prstGeom prst="rect">
          <a:avLst/>
        </a:prstGeom>
        <a:solidFill>
          <a:srgbClr val="0C154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2334" tIns="134620" rIns="134620" bIns="134620" numCol="1" spcCol="1270" anchor="ctr" anchorCtr="0">
          <a:noAutofit/>
        </a:bodyPr>
        <a:lstStyle/>
        <a:p>
          <a:pPr marL="0" lvl="0" indent="0" algn="l" defTabSz="2355850">
            <a:lnSpc>
              <a:spcPct val="90000"/>
            </a:lnSpc>
            <a:spcBef>
              <a:spcPct val="0"/>
            </a:spcBef>
            <a:spcAft>
              <a:spcPct val="35000"/>
            </a:spcAft>
            <a:buNone/>
          </a:pPr>
          <a:r>
            <a:rPr lang="en-US" sz="5300" kern="1200"/>
            <a:t>Thesis</a:t>
          </a:r>
        </a:p>
      </dsp:txBody>
      <dsp:txXfrm>
        <a:off x="1600039" y="2021628"/>
        <a:ext cx="9735921" cy="1010814"/>
      </dsp:txXfrm>
    </dsp:sp>
    <dsp:sp modelId="{C85FF1A4-D081-9C4C-89E0-2E3667EF2C79}">
      <dsp:nvSpPr>
        <dsp:cNvPr id="0" name=""/>
        <dsp:cNvSpPr/>
      </dsp:nvSpPr>
      <dsp:spPr>
        <a:xfrm>
          <a:off x="968281" y="1895276"/>
          <a:ext cx="1263517" cy="1263517"/>
        </a:xfrm>
        <a:prstGeom prst="ellipse">
          <a:avLst/>
        </a:prstGeom>
        <a:solidFill>
          <a:srgbClr val="D3D3D3"/>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F69E26E-1B5D-F54D-8EF1-B8C670E36286}">
      <dsp:nvSpPr>
        <dsp:cNvPr id="0" name=""/>
        <dsp:cNvSpPr/>
      </dsp:nvSpPr>
      <dsp:spPr>
        <a:xfrm>
          <a:off x="1980247" y="3537658"/>
          <a:ext cx="9355714" cy="1010814"/>
        </a:xfrm>
        <a:prstGeom prst="rect">
          <a:avLst/>
        </a:prstGeom>
        <a:solidFill>
          <a:srgbClr val="0C154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2334" tIns="134620" rIns="134620" bIns="134620" numCol="1" spcCol="1270" anchor="ctr" anchorCtr="0">
          <a:noAutofit/>
        </a:bodyPr>
        <a:lstStyle/>
        <a:p>
          <a:pPr marL="0" lvl="0" indent="0" algn="l" defTabSz="2355850">
            <a:lnSpc>
              <a:spcPct val="90000"/>
            </a:lnSpc>
            <a:spcBef>
              <a:spcPct val="0"/>
            </a:spcBef>
            <a:spcAft>
              <a:spcPct val="35000"/>
            </a:spcAft>
            <a:buNone/>
          </a:pPr>
          <a:r>
            <a:rPr lang="en-US" sz="5300" kern="1200"/>
            <a:t>Results</a:t>
          </a:r>
        </a:p>
      </dsp:txBody>
      <dsp:txXfrm>
        <a:off x="1980247" y="3537658"/>
        <a:ext cx="9355714" cy="1010814"/>
      </dsp:txXfrm>
    </dsp:sp>
    <dsp:sp modelId="{C6666316-FBAC-C249-8C3D-AA3D82E1A751}">
      <dsp:nvSpPr>
        <dsp:cNvPr id="0" name=""/>
        <dsp:cNvSpPr/>
      </dsp:nvSpPr>
      <dsp:spPr>
        <a:xfrm>
          <a:off x="1348488" y="3411306"/>
          <a:ext cx="1263517" cy="1263517"/>
        </a:xfrm>
        <a:prstGeom prst="ellipse">
          <a:avLst/>
        </a:prstGeom>
        <a:solidFill>
          <a:srgbClr val="D3D3D3"/>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2AD6FA-D075-2440-9834-FB791792CD67}">
      <dsp:nvSpPr>
        <dsp:cNvPr id="0" name=""/>
        <dsp:cNvSpPr/>
      </dsp:nvSpPr>
      <dsp:spPr>
        <a:xfrm>
          <a:off x="1980247" y="5052727"/>
          <a:ext cx="9355714" cy="1010814"/>
        </a:xfrm>
        <a:prstGeom prst="rect">
          <a:avLst/>
        </a:prstGeom>
        <a:solidFill>
          <a:srgbClr val="0C154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2334" tIns="134620" rIns="134620" bIns="134620" numCol="1" spcCol="1270" anchor="ctr" anchorCtr="0">
          <a:noAutofit/>
        </a:bodyPr>
        <a:lstStyle/>
        <a:p>
          <a:pPr marL="0" lvl="0" indent="0" algn="l" defTabSz="2355850">
            <a:lnSpc>
              <a:spcPct val="90000"/>
            </a:lnSpc>
            <a:spcBef>
              <a:spcPct val="0"/>
            </a:spcBef>
            <a:spcAft>
              <a:spcPct val="35000"/>
            </a:spcAft>
            <a:buNone/>
          </a:pPr>
          <a:r>
            <a:rPr lang="en-US" sz="5300" kern="1200"/>
            <a:t>Analysis</a:t>
          </a:r>
        </a:p>
      </dsp:txBody>
      <dsp:txXfrm>
        <a:off x="1980247" y="5052727"/>
        <a:ext cx="9355714" cy="1010814"/>
      </dsp:txXfrm>
    </dsp:sp>
    <dsp:sp modelId="{881268F3-6F0C-2645-B196-2CDE20EE7257}">
      <dsp:nvSpPr>
        <dsp:cNvPr id="0" name=""/>
        <dsp:cNvSpPr/>
      </dsp:nvSpPr>
      <dsp:spPr>
        <a:xfrm>
          <a:off x="1348488" y="4926375"/>
          <a:ext cx="1263517" cy="1263517"/>
        </a:xfrm>
        <a:prstGeom prst="ellipse">
          <a:avLst/>
        </a:prstGeom>
        <a:solidFill>
          <a:srgbClr val="D3D3D3"/>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174C14-AA75-324D-80FF-AC8DC153F34C}">
      <dsp:nvSpPr>
        <dsp:cNvPr id="0" name=""/>
        <dsp:cNvSpPr/>
      </dsp:nvSpPr>
      <dsp:spPr>
        <a:xfrm>
          <a:off x="1600039" y="6568756"/>
          <a:ext cx="9735921" cy="1010814"/>
        </a:xfrm>
        <a:prstGeom prst="rect">
          <a:avLst/>
        </a:prstGeom>
        <a:solidFill>
          <a:srgbClr val="0C154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2334" tIns="134620" rIns="134620" bIns="134620" numCol="1" spcCol="1270" anchor="ctr" anchorCtr="0">
          <a:noAutofit/>
        </a:bodyPr>
        <a:lstStyle/>
        <a:p>
          <a:pPr marL="0" lvl="0" indent="0" algn="l" defTabSz="2355850">
            <a:lnSpc>
              <a:spcPct val="90000"/>
            </a:lnSpc>
            <a:spcBef>
              <a:spcPct val="0"/>
            </a:spcBef>
            <a:spcAft>
              <a:spcPct val="35000"/>
            </a:spcAft>
            <a:buNone/>
          </a:pPr>
          <a:r>
            <a:rPr lang="en-US" sz="5300" kern="1200"/>
            <a:t>Conclusion</a:t>
          </a:r>
        </a:p>
      </dsp:txBody>
      <dsp:txXfrm>
        <a:off x="1600039" y="6568756"/>
        <a:ext cx="9735921" cy="1010814"/>
      </dsp:txXfrm>
    </dsp:sp>
    <dsp:sp modelId="{32B12E6A-9439-6843-AD8B-7865F2E0E471}">
      <dsp:nvSpPr>
        <dsp:cNvPr id="0" name=""/>
        <dsp:cNvSpPr/>
      </dsp:nvSpPr>
      <dsp:spPr>
        <a:xfrm>
          <a:off x="968281" y="6442405"/>
          <a:ext cx="1263517" cy="1263517"/>
        </a:xfrm>
        <a:prstGeom prst="ellipse">
          <a:avLst/>
        </a:prstGeom>
        <a:solidFill>
          <a:srgbClr val="D3D3D3"/>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8EB246-1E1A-ED45-A1BC-D38FC3BB48B3}">
      <dsp:nvSpPr>
        <dsp:cNvPr id="0" name=""/>
        <dsp:cNvSpPr/>
      </dsp:nvSpPr>
      <dsp:spPr>
        <a:xfrm>
          <a:off x="768576" y="8084786"/>
          <a:ext cx="10567385" cy="1010814"/>
        </a:xfrm>
        <a:prstGeom prst="rect">
          <a:avLst/>
        </a:prstGeom>
        <a:solidFill>
          <a:srgbClr val="0C154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2334" tIns="134620" rIns="134620" bIns="134620" numCol="1" spcCol="1270" anchor="ctr" anchorCtr="0">
          <a:noAutofit/>
        </a:bodyPr>
        <a:lstStyle/>
        <a:p>
          <a:pPr marL="0" lvl="0" indent="0" algn="l" defTabSz="2355850">
            <a:lnSpc>
              <a:spcPct val="90000"/>
            </a:lnSpc>
            <a:spcBef>
              <a:spcPct val="0"/>
            </a:spcBef>
            <a:spcAft>
              <a:spcPct val="35000"/>
            </a:spcAft>
            <a:buNone/>
          </a:pPr>
          <a:r>
            <a:rPr lang="en-US" sz="5300" kern="1200"/>
            <a:t>Citations/Q&amp;A</a:t>
          </a:r>
        </a:p>
      </dsp:txBody>
      <dsp:txXfrm>
        <a:off x="768576" y="8084786"/>
        <a:ext cx="10567385" cy="1010814"/>
      </dsp:txXfrm>
    </dsp:sp>
    <dsp:sp modelId="{B3C4CE88-43BA-0B4F-AA62-8E8EC1597406}">
      <dsp:nvSpPr>
        <dsp:cNvPr id="0" name=""/>
        <dsp:cNvSpPr/>
      </dsp:nvSpPr>
      <dsp:spPr>
        <a:xfrm>
          <a:off x="136817" y="7958434"/>
          <a:ext cx="1263517" cy="1263517"/>
        </a:xfrm>
        <a:prstGeom prst="ellipse">
          <a:avLst/>
        </a:prstGeom>
        <a:solidFill>
          <a:srgbClr val="D3D3D3"/>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776777-533F-1F46-17A6-3CD27BC5F0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262E372-6FA1-A1FB-D81A-004BBB5AB8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5BA313-476D-7C4B-929B-B38D84B0F007}" type="datetimeFigureOut">
              <a:rPr lang="en-US" smtClean="0"/>
              <a:t>7/20/25</a:t>
            </a:fld>
            <a:endParaRPr lang="en-US"/>
          </a:p>
        </p:txBody>
      </p:sp>
      <p:sp>
        <p:nvSpPr>
          <p:cNvPr id="4" name="Footer Placeholder 3">
            <a:extLst>
              <a:ext uri="{FF2B5EF4-FFF2-40B4-BE49-F238E27FC236}">
                <a16:creationId xmlns:a16="http://schemas.microsoft.com/office/drawing/2014/main" id="{569B3795-CB85-2700-647A-D0D13EEBCD6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C15590F-FAEF-DBF2-01E0-01CE91F946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A69087-9585-DD40-9CDA-0E0C83725E4D}" type="slidenum">
              <a:rPr lang="en-US" smtClean="0"/>
              <a:t>‹#›</a:t>
            </a:fld>
            <a:endParaRPr lang="en-US"/>
          </a:p>
        </p:txBody>
      </p:sp>
    </p:spTree>
    <p:extLst>
      <p:ext uri="{BB962C8B-B14F-4D97-AF65-F5344CB8AC3E}">
        <p14:creationId xmlns:p14="http://schemas.microsoft.com/office/powerpoint/2010/main" val="1899361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1" name="Shape 191"/>
          <p:cNvSpPr>
            <a:spLocks noGrp="1" noRot="1" noChangeAspect="1"/>
          </p:cNvSpPr>
          <p:nvPr>
            <p:ph type="sldImg"/>
          </p:nvPr>
        </p:nvSpPr>
        <p:spPr>
          <a:xfrm>
            <a:off x="1143000" y="685800"/>
            <a:ext cx="4572000" cy="3429000"/>
          </a:xfrm>
          <a:prstGeom prst="rect">
            <a:avLst/>
          </a:prstGeom>
        </p:spPr>
        <p:txBody>
          <a:bodyPr/>
          <a:lstStyle/>
          <a:p>
            <a:endParaRPr/>
          </a:p>
        </p:txBody>
      </p:sp>
      <p:sp>
        <p:nvSpPr>
          <p:cNvPr id="192" name="Shape 1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B57ED-E388-2261-7CAC-43D04883C264}"/>
              </a:ext>
            </a:extLst>
          </p:cNvPr>
          <p:cNvSpPr/>
          <p:nvPr userDrawn="1"/>
        </p:nvSpPr>
        <p:spPr>
          <a:xfrm>
            <a:off x="0" y="0"/>
            <a:ext cx="24384000" cy="13716000"/>
          </a:xfrm>
          <a:prstGeom prst="rect">
            <a:avLst/>
          </a:prstGeom>
          <a:solidFill>
            <a:srgbClr val="0C111D">
              <a:alpha val="84706"/>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Author and Date"/>
          <p:cNvSpPr txBox="1">
            <a:spLocks noGrp="1"/>
          </p:cNvSpPr>
          <p:nvPr>
            <p:ph type="body" sz="quarter" idx="21" hasCustomPrompt="1"/>
          </p:nvPr>
        </p:nvSpPr>
        <p:spPr>
          <a:xfrm>
            <a:off x="1201340" y="12154552"/>
            <a:ext cx="22530530" cy="636979"/>
          </a:xfrm>
          <a:prstGeom prst="rect">
            <a:avLst/>
          </a:prstGeom>
        </p:spPr>
        <p:txBody>
          <a:bodyPr lIns="0" tIns="45719" rIns="45719" bIns="45719"/>
          <a:lstStyle>
            <a:lvl1pPr marL="0" indent="0" defTabSz="825500">
              <a:lnSpc>
                <a:spcPct val="100000"/>
              </a:lnSpc>
              <a:spcBef>
                <a:spcPts val="0"/>
              </a:spcBef>
              <a:buSzTx/>
              <a:buNone/>
              <a:defRPr sz="3600" b="0" i="0">
                <a:solidFill>
                  <a:srgbClr val="D5D5D5"/>
                </a:solidFill>
                <a:latin typeface="Poppins Medium" pitchFamily="2" charset="77"/>
                <a:cs typeface="Poppins Medium" pitchFamily="2" charset="77"/>
              </a:defRPr>
            </a:lvl1pPr>
          </a:lstStyle>
          <a:p>
            <a:r>
              <a:t>Author and Date</a:t>
            </a:r>
          </a:p>
        </p:txBody>
      </p:sp>
      <p:sp>
        <p:nvSpPr>
          <p:cNvPr id="12" name="Presentation Title"/>
          <p:cNvSpPr txBox="1">
            <a:spLocks noGrp="1"/>
          </p:cNvSpPr>
          <p:nvPr>
            <p:ph type="title" hasCustomPrompt="1"/>
          </p:nvPr>
        </p:nvSpPr>
        <p:spPr>
          <a:xfrm>
            <a:off x="1206496" y="2574991"/>
            <a:ext cx="22525374" cy="4648201"/>
          </a:xfrm>
          <a:prstGeom prst="rect">
            <a:avLst/>
          </a:prstGeom>
        </p:spPr>
        <p:txBody>
          <a:bodyPr lIns="0" anchor="b"/>
          <a:lstStyle>
            <a:lvl1pPr>
              <a:defRPr sz="11600" b="1" i="0" spc="-232">
                <a:solidFill>
                  <a:schemeClr val="tx1"/>
                </a:solidFill>
                <a:latin typeface="Inter SemiBold" panose="02000503000000020004" pitchFamily="2" charset="0"/>
                <a:ea typeface="Inter SemiBold" panose="02000503000000020004" pitchFamily="2" charset="0"/>
              </a:defRPr>
            </a:lvl1pPr>
          </a:lstStyle>
          <a:p>
            <a:r>
              <a:t>Presentation Title</a:t>
            </a:r>
          </a:p>
        </p:txBody>
      </p:sp>
      <p:sp>
        <p:nvSpPr>
          <p:cNvPr id="13" name="Body Level One…"/>
          <p:cNvSpPr txBox="1">
            <a:spLocks noGrp="1"/>
          </p:cNvSpPr>
          <p:nvPr>
            <p:ph type="body" sz="quarter" idx="1" hasCustomPrompt="1"/>
          </p:nvPr>
        </p:nvSpPr>
        <p:spPr>
          <a:xfrm>
            <a:off x="1201342" y="7223190"/>
            <a:ext cx="22530528" cy="1905001"/>
          </a:xfrm>
          <a:prstGeom prst="rect">
            <a:avLst/>
          </a:prstGeom>
        </p:spPr>
        <p:txBody>
          <a:bodyPr lIns="0"/>
          <a:lstStyle>
            <a:lvl1pPr marL="0" indent="0" defTabSz="825500">
              <a:lnSpc>
                <a:spcPct val="100000"/>
              </a:lnSpc>
              <a:spcBef>
                <a:spcPts val="0"/>
              </a:spcBef>
              <a:buSzTx/>
              <a:buNone/>
              <a:defRPr sz="5500" b="0" i="0">
                <a:solidFill>
                  <a:srgbClr val="D5D5D5"/>
                </a:solidFill>
                <a:latin typeface="Inter Medium" panose="02000503000000020004" pitchFamily="2" charset="0"/>
                <a:ea typeface="Inter Medium" panose="02000503000000020004" pitchFamily="2" charset="0"/>
                <a:cs typeface="Poppins Medium" pitchFamily="2" charset="77"/>
              </a:defRPr>
            </a:lvl1pPr>
            <a:lvl2pPr marL="0" indent="457200" defTabSz="825500">
              <a:lnSpc>
                <a:spcPct val="100000"/>
              </a:lnSpc>
              <a:spcBef>
                <a:spcPts val="0"/>
              </a:spcBef>
              <a:buSzTx/>
              <a:buNone/>
              <a:defRPr sz="5500" b="0" i="0">
                <a:solidFill>
                  <a:srgbClr val="D5D5D5"/>
                </a:solidFill>
                <a:latin typeface="Poppins Medium" pitchFamily="2" charset="77"/>
                <a:cs typeface="Poppins Medium" pitchFamily="2" charset="77"/>
              </a:defRPr>
            </a:lvl2pPr>
            <a:lvl3pPr marL="0" indent="914400" defTabSz="825500">
              <a:lnSpc>
                <a:spcPct val="100000"/>
              </a:lnSpc>
              <a:spcBef>
                <a:spcPts val="0"/>
              </a:spcBef>
              <a:buSzTx/>
              <a:buNone/>
              <a:defRPr sz="5500" b="0" i="0">
                <a:solidFill>
                  <a:srgbClr val="D5D5D5"/>
                </a:solidFill>
                <a:latin typeface="Poppins Medium" pitchFamily="2" charset="77"/>
                <a:cs typeface="Poppins Medium" pitchFamily="2" charset="77"/>
              </a:defRPr>
            </a:lvl3pPr>
            <a:lvl4pPr marL="0" indent="1371600" defTabSz="825500">
              <a:lnSpc>
                <a:spcPct val="100000"/>
              </a:lnSpc>
              <a:spcBef>
                <a:spcPts val="0"/>
              </a:spcBef>
              <a:buSzTx/>
              <a:buNone/>
              <a:defRPr sz="5500" b="0" i="0">
                <a:solidFill>
                  <a:srgbClr val="D5D5D5"/>
                </a:solidFill>
                <a:latin typeface="Poppins Medium" pitchFamily="2" charset="77"/>
                <a:cs typeface="Poppins Medium" pitchFamily="2" charset="77"/>
              </a:defRPr>
            </a:lvl4pPr>
            <a:lvl5pPr marL="0" indent="1828800" defTabSz="825500">
              <a:lnSpc>
                <a:spcPct val="100000"/>
              </a:lnSpc>
              <a:spcBef>
                <a:spcPts val="0"/>
              </a:spcBef>
              <a:buSzTx/>
              <a:buNone/>
              <a:defRPr sz="5500" b="0" i="0">
                <a:solidFill>
                  <a:srgbClr val="D5D5D5"/>
                </a:solidFill>
                <a:latin typeface="Poppins Medium" pitchFamily="2" charset="77"/>
                <a:cs typeface="Poppins Medium" pitchFamily="2" charset="77"/>
              </a:defRPr>
            </a:lvl5pPr>
          </a:lstStyle>
          <a:p>
            <a:r>
              <a:t>Presentation Subtitle</a:t>
            </a:r>
          </a:p>
          <a:p>
            <a:pPr lvl="1"/>
            <a:endParaRPr/>
          </a:p>
          <a:p>
            <a:pPr lvl="2"/>
            <a:endParaRPr/>
          </a:p>
          <a:p>
            <a:pPr lvl="3"/>
            <a:endParaRPr/>
          </a:p>
          <a:p>
            <a:pPr lvl="4"/>
            <a:endParaRPr/>
          </a:p>
        </p:txBody>
      </p:sp>
      <p:pic>
        <p:nvPicPr>
          <p:cNvPr id="4" name="Picture 3">
            <a:extLst>
              <a:ext uri="{FF2B5EF4-FFF2-40B4-BE49-F238E27FC236}">
                <a16:creationId xmlns:a16="http://schemas.microsoft.com/office/drawing/2014/main" id="{4D62AAA5-C244-1EAD-2BC7-07AD55BBB3F3}"/>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22145552" y="13080986"/>
            <a:ext cx="1642508" cy="226659"/>
          </a:xfrm>
          <a:prstGeom prst="rect">
            <a:avLst/>
          </a:prstGeom>
        </p:spPr>
      </p:pic>
      <p:cxnSp>
        <p:nvCxnSpPr>
          <p:cNvPr id="5" name="Straight Connector 4">
            <a:extLst>
              <a:ext uri="{FF2B5EF4-FFF2-40B4-BE49-F238E27FC236}">
                <a16:creationId xmlns:a16="http://schemas.microsoft.com/office/drawing/2014/main" id="{53947A55-4C4D-D6EC-C9AF-68C36E3CB15D}"/>
              </a:ext>
            </a:extLst>
          </p:cNvPr>
          <p:cNvCxnSpPr/>
          <p:nvPr userDrawn="1"/>
        </p:nvCxnSpPr>
        <p:spPr>
          <a:xfrm>
            <a:off x="1201340" y="12855388"/>
            <a:ext cx="22530530" cy="0"/>
          </a:xfrm>
          <a:prstGeom prst="line">
            <a:avLst/>
          </a:prstGeom>
          <a:noFill/>
          <a:ln w="12700" cap="flat">
            <a:solidFill>
              <a:schemeClr val="bg2">
                <a:lumMod val="75000"/>
              </a:schemeClr>
            </a:solidFill>
            <a:prstDash val="solid"/>
            <a:miter lim="400000"/>
          </a:ln>
          <a:effectLst/>
          <a:sp3d/>
        </p:spPr>
        <p:style>
          <a:lnRef idx="0">
            <a:scrgbClr r="0" g="0" b="0"/>
          </a:lnRef>
          <a:fillRef idx="0">
            <a:scrgbClr r="0" g="0" b="0"/>
          </a:fillRef>
          <a:effectRef idx="0">
            <a:scrgbClr r="0" g="0" b="0"/>
          </a:effectRef>
          <a:fontRef idx="none"/>
        </p:style>
      </p:cxnSp>
      <p:sp>
        <p:nvSpPr>
          <p:cNvPr id="8" name="TextBox 7">
            <a:extLst>
              <a:ext uri="{FF2B5EF4-FFF2-40B4-BE49-F238E27FC236}">
                <a16:creationId xmlns:a16="http://schemas.microsoft.com/office/drawing/2014/main" id="{CBC97255-0884-8B0D-FB68-1CBD2DCBF4ED}"/>
              </a:ext>
            </a:extLst>
          </p:cNvPr>
          <p:cNvSpPr txBox="1"/>
          <p:nvPr userDrawn="1"/>
        </p:nvSpPr>
        <p:spPr>
          <a:xfrm>
            <a:off x="1201340" y="12983103"/>
            <a:ext cx="1219200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0" rIns="0">
            <a:spAutoFit/>
          </a:bodyPr>
          <a:lstStyle/>
          <a:p>
            <a:pPr algn="l"/>
            <a:r>
              <a:rPr lang="en-US" sz="1200">
                <a:solidFill>
                  <a:srgbClr val="D3D3D3"/>
                </a:solidFill>
              </a:rPr>
              <a:t>© 2025 </a:t>
            </a:r>
            <a:r>
              <a:rPr lang="en-US" sz="1200" err="1">
                <a:solidFill>
                  <a:srgbClr val="D3D3D3"/>
                </a:solidFill>
              </a:rPr>
              <a:t>Traders@SMU</a:t>
            </a:r>
            <a:r>
              <a:rPr lang="en-US" sz="1200">
                <a:solidFill>
                  <a:srgbClr val="D3D3D3"/>
                </a:solidFill>
              </a:rPr>
              <a:t> | CONFIDENTIAL</a:t>
            </a:r>
          </a:p>
        </p:txBody>
      </p:sp>
    </p:spTree>
    <p:extLst>
      <p:ext uri="{BB962C8B-B14F-4D97-AF65-F5344CB8AC3E}">
        <p14:creationId xmlns:p14="http://schemas.microsoft.com/office/powerpoint/2010/main" val="3672506428"/>
      </p:ext>
    </p:extLst>
  </p:cSld>
  <p:clrMapOvr>
    <a:overrideClrMapping bg1="lt1" tx1="dk1" bg2="lt2" tx2="dk2" accent1="accent1" accent2="accent2" accent3="accent3" accent4="accent4" accent5="accent5" accent6="accent6" hlink="hlink" folHlink="folHlink"/>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C3A6-6A17-140C-B78A-254C03D6AAC6}"/>
              </a:ext>
            </a:extLst>
          </p:cNvPr>
          <p:cNvSpPr>
            <a:spLocks noGrp="1"/>
          </p:cNvSpPr>
          <p:nvPr>
            <p:ph type="title" hasCustomPrompt="1"/>
          </p:nvPr>
        </p:nvSpPr>
        <p:spPr>
          <a:xfrm>
            <a:off x="914399" y="1143000"/>
            <a:ext cx="21031201" cy="1371600"/>
          </a:xfrm>
        </p:spPr>
        <p:txBody>
          <a:bodyPr anchor="ctr">
            <a:normAutofit/>
          </a:bodyPr>
          <a:lstStyle>
            <a:lvl1pPr>
              <a:defRPr sz="7200"/>
            </a:lvl1pPr>
          </a:lstStyle>
          <a:p>
            <a:r>
              <a:rPr lang="en-US"/>
              <a:t>Click To Edit Master Title Style</a:t>
            </a:r>
          </a:p>
        </p:txBody>
      </p:sp>
      <p:sp>
        <p:nvSpPr>
          <p:cNvPr id="3" name="Content Placeholder 2">
            <a:extLst>
              <a:ext uri="{FF2B5EF4-FFF2-40B4-BE49-F238E27FC236}">
                <a16:creationId xmlns:a16="http://schemas.microsoft.com/office/drawing/2014/main" id="{B948B25D-BC1D-522F-3028-8FB5F20EBEA5}"/>
              </a:ext>
            </a:extLst>
          </p:cNvPr>
          <p:cNvSpPr>
            <a:spLocks noGrp="1"/>
          </p:cNvSpPr>
          <p:nvPr>
            <p:ph idx="1"/>
          </p:nvPr>
        </p:nvSpPr>
        <p:spPr>
          <a:xfrm>
            <a:off x="914400" y="3209366"/>
            <a:ext cx="22481241" cy="914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8593ACEC-1DC6-3319-BB64-6F7F26DF7F54}"/>
              </a:ext>
            </a:extLst>
          </p:cNvPr>
          <p:cNvSpPr>
            <a:spLocks noGrp="1"/>
          </p:cNvSpPr>
          <p:nvPr>
            <p:ph type="body" sz="quarter" idx="13" hasCustomPrompt="1"/>
          </p:nvPr>
        </p:nvSpPr>
        <p:spPr>
          <a:xfrm>
            <a:off x="914399" y="685799"/>
            <a:ext cx="6741459" cy="457200"/>
          </a:xfrm>
        </p:spPr>
        <p:txBody>
          <a:bodyPr anchor="ctr">
            <a:noAutofit/>
          </a:bodyPr>
          <a:lstStyle>
            <a:lvl1pPr marL="0" indent="0">
              <a:buNone/>
              <a:defRPr sz="2400" b="1" i="0" spc="600">
                <a:solidFill>
                  <a:schemeClr val="tx2">
                    <a:lumMod val="75000"/>
                    <a:lumOff val="25000"/>
                  </a:schemeClr>
                </a:solidFill>
                <a:latin typeface="Inter" panose="02000503000000020004" pitchFamily="2" charset="0"/>
                <a:ea typeface="Inter" panose="02000503000000020004" pitchFamily="2" charset="0"/>
                <a:cs typeface="Poppins" pitchFamily="2" charset="77"/>
              </a:defRPr>
            </a:lvl1pPr>
            <a:lvl2pPr marL="457200" indent="0">
              <a:buNone/>
              <a:defRPr sz="2400" b="1" i="0">
                <a:solidFill>
                  <a:srgbClr val="026A94"/>
                </a:solidFill>
                <a:latin typeface="Poppins" pitchFamily="2" charset="77"/>
                <a:cs typeface="Poppins" pitchFamily="2" charset="77"/>
              </a:defRPr>
            </a:lvl2pPr>
            <a:lvl3pPr marL="914400" indent="0">
              <a:buNone/>
              <a:defRPr sz="2400" b="1" i="0">
                <a:solidFill>
                  <a:srgbClr val="026A94"/>
                </a:solidFill>
                <a:latin typeface="Poppins" pitchFamily="2" charset="77"/>
                <a:cs typeface="Poppins" pitchFamily="2" charset="77"/>
              </a:defRPr>
            </a:lvl3pPr>
            <a:lvl4pPr marL="1371600" indent="0">
              <a:buNone/>
              <a:defRPr sz="2400" b="1" i="0">
                <a:solidFill>
                  <a:srgbClr val="026A94"/>
                </a:solidFill>
                <a:latin typeface="Poppins" pitchFamily="2" charset="77"/>
                <a:cs typeface="Poppins" pitchFamily="2" charset="77"/>
              </a:defRPr>
            </a:lvl4pPr>
            <a:lvl5pPr marL="1828800" indent="0">
              <a:buNone/>
              <a:defRPr sz="2400" b="1" i="0">
                <a:solidFill>
                  <a:srgbClr val="026A94"/>
                </a:solidFill>
                <a:latin typeface="Poppins" pitchFamily="2" charset="77"/>
                <a:cs typeface="Poppins" pitchFamily="2" charset="77"/>
              </a:defRPr>
            </a:lvl5pPr>
          </a:lstStyle>
          <a:p>
            <a:pPr lvl="0"/>
            <a:r>
              <a:rPr lang="en-US"/>
              <a:t>CLICK TO EDIT MASTER TEXT </a:t>
            </a:r>
          </a:p>
        </p:txBody>
      </p:sp>
      <p:sp>
        <p:nvSpPr>
          <p:cNvPr id="14" name="Slide Number">
            <a:extLst>
              <a:ext uri="{FF2B5EF4-FFF2-40B4-BE49-F238E27FC236}">
                <a16:creationId xmlns:a16="http://schemas.microsoft.com/office/drawing/2014/main" id="{E3029983-65FA-A49F-7DE4-4080D73632D3}"/>
              </a:ext>
            </a:extLst>
          </p:cNvPr>
          <p:cNvSpPr txBox="1">
            <a:spLocks noGrp="1"/>
          </p:cNvSpPr>
          <p:nvPr>
            <p:ph type="sldNum" sz="quarter" idx="2"/>
          </p:nvPr>
        </p:nvSpPr>
        <p:spPr>
          <a:xfrm>
            <a:off x="11869820" y="13059225"/>
            <a:ext cx="631660" cy="409277"/>
          </a:xfrm>
          <a:prstGeom prst="rect">
            <a:avLst/>
          </a:prstGeom>
        </p:spPr>
        <p:txBody>
          <a:bodyPr anchor="ctr"/>
          <a:lstStyle>
            <a:lvl1pPr>
              <a:defRPr sz="1400">
                <a:solidFill>
                  <a:srgbClr val="D3D3D3"/>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037395791"/>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D7139-5A64-A10F-2EAB-BD702394E4E5}"/>
              </a:ext>
            </a:extLst>
          </p:cNvPr>
          <p:cNvSpPr>
            <a:spLocks noGrp="1"/>
          </p:cNvSpPr>
          <p:nvPr>
            <p:ph sz="half" idx="1"/>
          </p:nvPr>
        </p:nvSpPr>
        <p:spPr>
          <a:xfrm>
            <a:off x="914400" y="3209365"/>
            <a:ext cx="10327342" cy="9146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91B195-19A4-1223-7B33-C6B612B2CD5E}"/>
              </a:ext>
            </a:extLst>
          </p:cNvPr>
          <p:cNvSpPr>
            <a:spLocks noGrp="1"/>
          </p:cNvSpPr>
          <p:nvPr>
            <p:ph sz="half" idx="2"/>
          </p:nvPr>
        </p:nvSpPr>
        <p:spPr>
          <a:xfrm>
            <a:off x="13142258" y="3209365"/>
            <a:ext cx="10327342" cy="9146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D426FA0E-AED5-5ACC-6263-82A574D87B8B}"/>
              </a:ext>
            </a:extLst>
          </p:cNvPr>
          <p:cNvSpPr>
            <a:spLocks noGrp="1"/>
          </p:cNvSpPr>
          <p:nvPr>
            <p:ph type="body" sz="quarter" idx="13" hasCustomPrompt="1"/>
          </p:nvPr>
        </p:nvSpPr>
        <p:spPr>
          <a:xfrm>
            <a:off x="914399" y="685800"/>
            <a:ext cx="6741459" cy="457200"/>
          </a:xfrm>
        </p:spPr>
        <p:txBody>
          <a:bodyPr anchor="ctr">
            <a:noAutofit/>
          </a:bodyPr>
          <a:lstStyle>
            <a:lvl1pPr marL="0" indent="0">
              <a:buNone/>
              <a:defRPr sz="2400" b="1" i="0" spc="600">
                <a:solidFill>
                  <a:schemeClr val="tx2">
                    <a:lumMod val="75000"/>
                    <a:lumOff val="25000"/>
                  </a:schemeClr>
                </a:solidFill>
                <a:latin typeface="Inter" panose="02000503000000020004" pitchFamily="2" charset="0"/>
                <a:ea typeface="Inter" panose="02000503000000020004" pitchFamily="2" charset="0"/>
                <a:cs typeface="Poppins" pitchFamily="2" charset="77"/>
              </a:defRPr>
            </a:lvl1pPr>
            <a:lvl2pPr marL="457200" indent="0">
              <a:buNone/>
              <a:defRPr sz="2400" b="1" i="0">
                <a:solidFill>
                  <a:srgbClr val="026A94"/>
                </a:solidFill>
                <a:latin typeface="Poppins" pitchFamily="2" charset="77"/>
                <a:cs typeface="Poppins" pitchFamily="2" charset="77"/>
              </a:defRPr>
            </a:lvl2pPr>
            <a:lvl3pPr marL="914400" indent="0">
              <a:buNone/>
              <a:defRPr sz="2400" b="1" i="0">
                <a:solidFill>
                  <a:srgbClr val="026A94"/>
                </a:solidFill>
                <a:latin typeface="Poppins" pitchFamily="2" charset="77"/>
                <a:cs typeface="Poppins" pitchFamily="2" charset="77"/>
              </a:defRPr>
            </a:lvl3pPr>
            <a:lvl4pPr marL="1371600" indent="0">
              <a:buNone/>
              <a:defRPr sz="2400" b="1" i="0">
                <a:solidFill>
                  <a:srgbClr val="026A94"/>
                </a:solidFill>
                <a:latin typeface="Poppins" pitchFamily="2" charset="77"/>
                <a:cs typeface="Poppins" pitchFamily="2" charset="77"/>
              </a:defRPr>
            </a:lvl4pPr>
            <a:lvl5pPr marL="1828800" indent="0">
              <a:buNone/>
              <a:defRPr sz="2400" b="1" i="0">
                <a:solidFill>
                  <a:srgbClr val="026A94"/>
                </a:solidFill>
                <a:latin typeface="Poppins" pitchFamily="2" charset="77"/>
                <a:cs typeface="Poppins" pitchFamily="2" charset="77"/>
              </a:defRPr>
            </a:lvl5pPr>
          </a:lstStyle>
          <a:p>
            <a:pPr lvl="0"/>
            <a:r>
              <a:rPr lang="en-US"/>
              <a:t>CLICK TO EDIT MASTER TEXT </a:t>
            </a:r>
          </a:p>
        </p:txBody>
      </p:sp>
      <p:sp>
        <p:nvSpPr>
          <p:cNvPr id="11" name="Slide Number">
            <a:extLst>
              <a:ext uri="{FF2B5EF4-FFF2-40B4-BE49-F238E27FC236}">
                <a16:creationId xmlns:a16="http://schemas.microsoft.com/office/drawing/2014/main" id="{E4D1432D-D7E0-7FBA-904B-A22566B27F70}"/>
              </a:ext>
            </a:extLst>
          </p:cNvPr>
          <p:cNvSpPr txBox="1">
            <a:spLocks noGrp="1"/>
          </p:cNvSpPr>
          <p:nvPr>
            <p:ph type="sldNum" sz="quarter" idx="14"/>
          </p:nvPr>
        </p:nvSpPr>
        <p:spPr>
          <a:xfrm>
            <a:off x="11869820" y="13059225"/>
            <a:ext cx="631660" cy="409277"/>
          </a:xfrm>
          <a:prstGeom prst="rect">
            <a:avLst/>
          </a:prstGeom>
        </p:spPr>
        <p:txBody>
          <a:bodyPr anchor="ctr"/>
          <a:lstStyle>
            <a:lvl1pPr>
              <a:defRPr sz="1400">
                <a:solidFill>
                  <a:srgbClr val="D3D3D3"/>
                </a:solidFill>
              </a:defRPr>
            </a:lvl1pPr>
          </a:lstStyle>
          <a:p>
            <a:fld id="{86CB4B4D-7CA3-9044-876B-883B54F8677D}" type="slidenum">
              <a:rPr lang="en-US" smtClean="0"/>
              <a:pPr/>
              <a:t>‹#›</a:t>
            </a:fld>
            <a:endParaRPr lang="en-US"/>
          </a:p>
        </p:txBody>
      </p:sp>
      <p:sp>
        <p:nvSpPr>
          <p:cNvPr id="12" name="Title 1">
            <a:extLst>
              <a:ext uri="{FF2B5EF4-FFF2-40B4-BE49-F238E27FC236}">
                <a16:creationId xmlns:a16="http://schemas.microsoft.com/office/drawing/2014/main" id="{5E0526D6-879B-8512-B5E0-7F149445EC8F}"/>
              </a:ext>
            </a:extLst>
          </p:cNvPr>
          <p:cNvSpPr>
            <a:spLocks noGrp="1"/>
          </p:cNvSpPr>
          <p:nvPr>
            <p:ph type="title" hasCustomPrompt="1"/>
          </p:nvPr>
        </p:nvSpPr>
        <p:spPr>
          <a:xfrm>
            <a:off x="914399" y="1143000"/>
            <a:ext cx="21031201" cy="1371600"/>
          </a:xfrm>
        </p:spPr>
        <p:txBody>
          <a:bodyPr anchor="ctr">
            <a:normAutofit/>
          </a:bodyPr>
          <a:lstStyle>
            <a:lvl1pPr>
              <a:defRPr sz="7200"/>
            </a:lvl1pPr>
          </a:lstStyle>
          <a:p>
            <a:r>
              <a:rPr lang="en-US"/>
              <a:t>Click To Edit Master Title Style</a:t>
            </a:r>
          </a:p>
        </p:txBody>
      </p:sp>
    </p:spTree>
    <p:extLst>
      <p:ext uri="{BB962C8B-B14F-4D97-AF65-F5344CB8AC3E}">
        <p14:creationId xmlns:p14="http://schemas.microsoft.com/office/powerpoint/2010/main" val="155327770"/>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C3A6-6A17-140C-B78A-254C03D6AAC6}"/>
              </a:ext>
            </a:extLst>
          </p:cNvPr>
          <p:cNvSpPr>
            <a:spLocks noGrp="1"/>
          </p:cNvSpPr>
          <p:nvPr>
            <p:ph type="title" hasCustomPrompt="1"/>
          </p:nvPr>
        </p:nvSpPr>
        <p:spPr>
          <a:xfrm>
            <a:off x="914401" y="5876364"/>
            <a:ext cx="10381129" cy="2286000"/>
          </a:xfrm>
        </p:spPr>
        <p:txBody>
          <a:bodyPr anchor="t">
            <a:normAutofit/>
          </a:bodyPr>
          <a:lstStyle>
            <a:lvl1pPr>
              <a:defRPr sz="7200"/>
            </a:lvl1pPr>
          </a:lstStyle>
          <a:p>
            <a:r>
              <a:rPr lang="en-US"/>
              <a:t>Click To Edit Master Title Style</a:t>
            </a:r>
          </a:p>
        </p:txBody>
      </p:sp>
      <p:sp>
        <p:nvSpPr>
          <p:cNvPr id="8" name="Text Placeholder 7">
            <a:extLst>
              <a:ext uri="{FF2B5EF4-FFF2-40B4-BE49-F238E27FC236}">
                <a16:creationId xmlns:a16="http://schemas.microsoft.com/office/drawing/2014/main" id="{8593ACEC-1DC6-3319-BB64-6F7F26DF7F54}"/>
              </a:ext>
            </a:extLst>
          </p:cNvPr>
          <p:cNvSpPr>
            <a:spLocks noGrp="1"/>
          </p:cNvSpPr>
          <p:nvPr>
            <p:ph type="body" sz="quarter" idx="13" hasCustomPrompt="1"/>
          </p:nvPr>
        </p:nvSpPr>
        <p:spPr>
          <a:xfrm>
            <a:off x="914401" y="5419164"/>
            <a:ext cx="10381129" cy="457200"/>
          </a:xfrm>
        </p:spPr>
        <p:txBody>
          <a:bodyPr anchor="ctr">
            <a:noAutofit/>
          </a:bodyPr>
          <a:lstStyle>
            <a:lvl1pPr marL="0" indent="0">
              <a:buNone/>
              <a:defRPr sz="2400" b="1" i="0" spc="600">
                <a:solidFill>
                  <a:schemeClr val="tx2">
                    <a:lumMod val="75000"/>
                    <a:lumOff val="25000"/>
                  </a:schemeClr>
                </a:solidFill>
                <a:latin typeface="Poppins" pitchFamily="2" charset="77"/>
                <a:cs typeface="Poppins" pitchFamily="2" charset="77"/>
              </a:defRPr>
            </a:lvl1pPr>
            <a:lvl2pPr marL="457200" indent="0">
              <a:buNone/>
              <a:defRPr sz="2400" b="1" i="0">
                <a:solidFill>
                  <a:srgbClr val="026A94"/>
                </a:solidFill>
                <a:latin typeface="Poppins" pitchFamily="2" charset="77"/>
                <a:cs typeface="Poppins" pitchFamily="2" charset="77"/>
              </a:defRPr>
            </a:lvl2pPr>
            <a:lvl3pPr marL="914400" indent="0">
              <a:buNone/>
              <a:defRPr sz="2400" b="1" i="0">
                <a:solidFill>
                  <a:srgbClr val="026A94"/>
                </a:solidFill>
                <a:latin typeface="Poppins" pitchFamily="2" charset="77"/>
                <a:cs typeface="Poppins" pitchFamily="2" charset="77"/>
              </a:defRPr>
            </a:lvl3pPr>
            <a:lvl4pPr marL="1371600" indent="0">
              <a:buNone/>
              <a:defRPr sz="2400" b="1" i="0">
                <a:solidFill>
                  <a:srgbClr val="026A94"/>
                </a:solidFill>
                <a:latin typeface="Poppins" pitchFamily="2" charset="77"/>
                <a:cs typeface="Poppins" pitchFamily="2" charset="77"/>
              </a:defRPr>
            </a:lvl4pPr>
            <a:lvl5pPr marL="1828800" indent="0">
              <a:buNone/>
              <a:defRPr sz="2400" b="1" i="0">
                <a:solidFill>
                  <a:srgbClr val="026A94"/>
                </a:solidFill>
                <a:latin typeface="Poppins" pitchFamily="2" charset="77"/>
                <a:cs typeface="Poppins" pitchFamily="2" charset="77"/>
              </a:defRPr>
            </a:lvl5pPr>
          </a:lstStyle>
          <a:p>
            <a:pPr lvl="0"/>
            <a:r>
              <a:rPr lang="en-US"/>
              <a:t>CLICK TO EDIT MASTER TEXT </a:t>
            </a:r>
          </a:p>
        </p:txBody>
      </p:sp>
      <p:sp>
        <p:nvSpPr>
          <p:cNvPr id="5" name="Slide Number">
            <a:extLst>
              <a:ext uri="{FF2B5EF4-FFF2-40B4-BE49-F238E27FC236}">
                <a16:creationId xmlns:a16="http://schemas.microsoft.com/office/drawing/2014/main" id="{BED4083A-D6B9-AA23-8113-C671D5AC6F98}"/>
              </a:ext>
            </a:extLst>
          </p:cNvPr>
          <p:cNvSpPr txBox="1">
            <a:spLocks noGrp="1"/>
          </p:cNvSpPr>
          <p:nvPr>
            <p:ph type="sldNum" sz="quarter" idx="14"/>
          </p:nvPr>
        </p:nvSpPr>
        <p:spPr>
          <a:xfrm>
            <a:off x="11869820" y="13059225"/>
            <a:ext cx="631660" cy="409277"/>
          </a:xfrm>
          <a:prstGeom prst="rect">
            <a:avLst/>
          </a:prstGeom>
        </p:spPr>
        <p:txBody>
          <a:bodyPr anchor="ctr"/>
          <a:lstStyle>
            <a:lvl1pPr>
              <a:defRPr sz="1400">
                <a:solidFill>
                  <a:srgbClr val="D3D3D3"/>
                </a:solidFill>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030865050"/>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neral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C3A6-6A17-140C-B78A-254C03D6AAC6}"/>
              </a:ext>
            </a:extLst>
          </p:cNvPr>
          <p:cNvSpPr>
            <a:spLocks noGrp="1"/>
          </p:cNvSpPr>
          <p:nvPr>
            <p:ph type="title" hasCustomPrompt="1"/>
          </p:nvPr>
        </p:nvSpPr>
        <p:spPr>
          <a:xfrm>
            <a:off x="914400" y="1143000"/>
            <a:ext cx="10381129" cy="2286000"/>
          </a:xfrm>
        </p:spPr>
        <p:txBody>
          <a:bodyPr anchor="t">
            <a:normAutofit/>
          </a:bodyPr>
          <a:lstStyle>
            <a:lvl1pPr>
              <a:defRPr sz="7200"/>
            </a:lvl1pPr>
          </a:lstStyle>
          <a:p>
            <a:r>
              <a:rPr lang="en-US"/>
              <a:t>Click To Edit Master Title Style</a:t>
            </a:r>
          </a:p>
        </p:txBody>
      </p:sp>
      <p:sp>
        <p:nvSpPr>
          <p:cNvPr id="8" name="Text Placeholder 7">
            <a:extLst>
              <a:ext uri="{FF2B5EF4-FFF2-40B4-BE49-F238E27FC236}">
                <a16:creationId xmlns:a16="http://schemas.microsoft.com/office/drawing/2014/main" id="{8593ACEC-1DC6-3319-BB64-6F7F26DF7F54}"/>
              </a:ext>
            </a:extLst>
          </p:cNvPr>
          <p:cNvSpPr>
            <a:spLocks noGrp="1"/>
          </p:cNvSpPr>
          <p:nvPr>
            <p:ph type="body" sz="quarter" idx="13" hasCustomPrompt="1"/>
          </p:nvPr>
        </p:nvSpPr>
        <p:spPr>
          <a:xfrm>
            <a:off x="914399" y="685800"/>
            <a:ext cx="10381129" cy="457200"/>
          </a:xfrm>
        </p:spPr>
        <p:txBody>
          <a:bodyPr anchor="ctr">
            <a:noAutofit/>
          </a:bodyPr>
          <a:lstStyle>
            <a:lvl1pPr marL="0" indent="0">
              <a:buNone/>
              <a:defRPr sz="2400" b="1" i="0" spc="600">
                <a:solidFill>
                  <a:schemeClr val="tx2">
                    <a:lumMod val="75000"/>
                    <a:lumOff val="25000"/>
                  </a:schemeClr>
                </a:solidFill>
                <a:latin typeface="Inter" panose="02000503000000020004" pitchFamily="2" charset="0"/>
                <a:ea typeface="Inter" panose="02000503000000020004" pitchFamily="2" charset="0"/>
                <a:cs typeface="Poppins" pitchFamily="2" charset="77"/>
              </a:defRPr>
            </a:lvl1pPr>
            <a:lvl2pPr marL="457200" indent="0">
              <a:buNone/>
              <a:defRPr sz="2400" b="1" i="0">
                <a:solidFill>
                  <a:srgbClr val="026A94"/>
                </a:solidFill>
                <a:latin typeface="Poppins" pitchFamily="2" charset="77"/>
                <a:cs typeface="Poppins" pitchFamily="2" charset="77"/>
              </a:defRPr>
            </a:lvl2pPr>
            <a:lvl3pPr marL="914400" indent="0">
              <a:buNone/>
              <a:defRPr sz="2400" b="1" i="0">
                <a:solidFill>
                  <a:srgbClr val="026A94"/>
                </a:solidFill>
                <a:latin typeface="Poppins" pitchFamily="2" charset="77"/>
                <a:cs typeface="Poppins" pitchFamily="2" charset="77"/>
              </a:defRPr>
            </a:lvl3pPr>
            <a:lvl4pPr marL="1371600" indent="0">
              <a:buNone/>
              <a:defRPr sz="2400" b="1" i="0">
                <a:solidFill>
                  <a:srgbClr val="026A94"/>
                </a:solidFill>
                <a:latin typeface="Poppins" pitchFamily="2" charset="77"/>
                <a:cs typeface="Poppins" pitchFamily="2" charset="77"/>
              </a:defRPr>
            </a:lvl4pPr>
            <a:lvl5pPr marL="1828800" indent="0">
              <a:buNone/>
              <a:defRPr sz="2400" b="1" i="0">
                <a:solidFill>
                  <a:srgbClr val="026A94"/>
                </a:solidFill>
                <a:latin typeface="Poppins" pitchFamily="2" charset="77"/>
                <a:cs typeface="Poppins" pitchFamily="2" charset="77"/>
              </a:defRPr>
            </a:lvl5pPr>
          </a:lstStyle>
          <a:p>
            <a:pPr lvl="0"/>
            <a:r>
              <a:rPr lang="en-US"/>
              <a:t>CLICK TO EDIT MASTER TEXT </a:t>
            </a:r>
          </a:p>
        </p:txBody>
      </p:sp>
      <p:pic>
        <p:nvPicPr>
          <p:cNvPr id="3" name="Picture 2">
            <a:extLst>
              <a:ext uri="{FF2B5EF4-FFF2-40B4-BE49-F238E27FC236}">
                <a16:creationId xmlns:a16="http://schemas.microsoft.com/office/drawing/2014/main" id="{95FA3695-C6C3-6C1E-A6C2-E05C7E726E01}"/>
              </a:ext>
            </a:extLst>
          </p:cNvPr>
          <p:cNvPicPr>
            <a:picLocks noChangeAspect="1"/>
          </p:cNvPicPr>
          <p:nvPr userDrawn="1"/>
        </p:nvPicPr>
        <p:blipFill>
          <a:blip r:embed="rId2">
            <a:extLst>
              <a:ext uri="{28A0092B-C50C-407E-A947-70E740481C1C}">
                <a14:useLocalDpi xmlns:a14="http://schemas.microsoft.com/office/drawing/2010/main" val="0"/>
              </a:ext>
            </a:extLst>
          </a:blip>
          <a:srcRect l="17127" r="17127"/>
          <a:stretch/>
        </p:blipFill>
        <p:spPr>
          <a:xfrm>
            <a:off x="12266382" y="0"/>
            <a:ext cx="13037657" cy="13716000"/>
          </a:xfrm>
          <a:prstGeom prst="rect">
            <a:avLst/>
          </a:prstGeom>
        </p:spPr>
      </p:pic>
      <p:sp>
        <p:nvSpPr>
          <p:cNvPr id="6" name="Rectangle 5">
            <a:extLst>
              <a:ext uri="{FF2B5EF4-FFF2-40B4-BE49-F238E27FC236}">
                <a16:creationId xmlns:a16="http://schemas.microsoft.com/office/drawing/2014/main" id="{01988D3D-5496-22F7-3C2C-365C0644652D}"/>
              </a:ext>
            </a:extLst>
          </p:cNvPr>
          <p:cNvSpPr/>
          <p:nvPr userDrawn="1"/>
        </p:nvSpPr>
        <p:spPr>
          <a:xfrm>
            <a:off x="12266382" y="0"/>
            <a:ext cx="13037657" cy="13716000"/>
          </a:xfrm>
          <a:prstGeom prst="rect">
            <a:avLst/>
          </a:prstGeom>
          <a:solidFill>
            <a:schemeClr val="tx1">
              <a:alpha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Text Placeholder 9">
            <a:extLst>
              <a:ext uri="{FF2B5EF4-FFF2-40B4-BE49-F238E27FC236}">
                <a16:creationId xmlns:a16="http://schemas.microsoft.com/office/drawing/2014/main" id="{600F98A0-D6C1-5488-4341-E74D3B851E1A}"/>
              </a:ext>
            </a:extLst>
          </p:cNvPr>
          <p:cNvSpPr>
            <a:spLocks noGrp="1"/>
          </p:cNvSpPr>
          <p:nvPr>
            <p:ph type="body" sz="quarter" idx="15"/>
          </p:nvPr>
        </p:nvSpPr>
        <p:spPr>
          <a:xfrm>
            <a:off x="914400" y="3886200"/>
            <a:ext cx="10380663" cy="8490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0664033"/>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1">
    <p:bg>
      <p:bgPr>
        <a:blipFill dpi="0" rotWithShape="1">
          <a:blip r:embed="rId2">
            <a:lum/>
          </a:blip>
          <a:srcRect/>
          <a:stretch>
            <a:fillRect t="-11000" b="-1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9E2FA4-E544-D2EB-A0FC-11608BB1FF68}"/>
              </a:ext>
            </a:extLst>
          </p:cNvPr>
          <p:cNvSpPr/>
          <p:nvPr userDrawn="1"/>
        </p:nvSpPr>
        <p:spPr>
          <a:xfrm>
            <a:off x="0" y="0"/>
            <a:ext cx="24384000" cy="13716000"/>
          </a:xfrm>
          <a:prstGeom prst="rect">
            <a:avLst/>
          </a:prstGeom>
          <a:solidFill>
            <a:srgbClr val="0C111D">
              <a:alpha val="85000"/>
            </a:srgb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Disclaimer - This is a preliminary draft for discussion purposes only and is not intended for public or media distribution. Warranty - Bonjoy, LLC and its affiliates offer no warranty regarding the information in this draft; and in no circumstances will ">
            <a:extLst>
              <a:ext uri="{FF2B5EF4-FFF2-40B4-BE49-F238E27FC236}">
                <a16:creationId xmlns:a16="http://schemas.microsoft.com/office/drawing/2014/main" id="{EE8DE6D1-3953-2F21-D710-12914EBE492C}"/>
              </a:ext>
            </a:extLst>
          </p:cNvPr>
          <p:cNvSpPr txBox="1"/>
          <p:nvPr userDrawn="1"/>
        </p:nvSpPr>
        <p:spPr>
          <a:xfrm>
            <a:off x="1201340" y="11800123"/>
            <a:ext cx="22736622" cy="833220"/>
          </a:xfrm>
          <a:prstGeom prst="rect">
            <a:avLst/>
          </a:prstGeom>
          <a:ln w="12700">
            <a:miter lim="400000"/>
          </a:ln>
          <a:extLst>
            <a:ext uri="{C572A759-6A51-4108-AA02-DFA0A04FC94B}">
              <ma14:wrappingTextBoxFlag xmlns="" xmlns:lc="http://schemas.openxmlformats.org/drawingml/2006/lockedCanvas" xmlns:ma14="http://schemas.microsoft.com/office/mac/drawingml/2011/main" xmlns:a14="http://schemas.microsoft.com/office/drawing/2010/main" xmlns:m="http://schemas.openxmlformats.org/officeDocument/2006/math" val="1"/>
            </a:ext>
          </a:extLst>
        </p:spPr>
        <p:txBody>
          <a:bodyPr wrap="square" lIns="12531" tIns="12531" rIns="12531" bIns="1253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a:lstStyle>
          <a:p>
            <a:pPr algn="just"/>
            <a:r>
              <a:rPr lang="en-US" sz="1050">
                <a:solidFill>
                  <a:schemeClr val="bg2">
                    <a:lumMod val="75000"/>
                  </a:schemeClr>
                </a:solidFill>
                <a:latin typeface="Poppins" pitchFamily="2" charset="77"/>
                <a:cs typeface="Poppins" pitchFamily="2" charset="77"/>
              </a:rPr>
              <a:t>© 2025 Southern Methodist University | CONFIDENTIAL: This presentation and its contents are proprietary and confidential information belonging to </a:t>
            </a:r>
            <a:r>
              <a:rPr lang="en-US" sz="1050" err="1">
                <a:solidFill>
                  <a:schemeClr val="bg2">
                    <a:lumMod val="75000"/>
                  </a:schemeClr>
                </a:solidFill>
                <a:latin typeface="Poppins" pitchFamily="2" charset="77"/>
                <a:cs typeface="Poppins" pitchFamily="2" charset="77"/>
              </a:rPr>
              <a:t>Traders@SMU</a:t>
            </a:r>
            <a:r>
              <a:rPr lang="en-US" sz="1050">
                <a:solidFill>
                  <a:schemeClr val="bg2">
                    <a:lumMod val="75000"/>
                  </a:schemeClr>
                </a:solidFill>
                <a:latin typeface="Poppins" pitchFamily="2" charset="77"/>
                <a:cs typeface="Poppins" pitchFamily="2" charset="77"/>
              </a:rPr>
              <a:t>. The materials may contain sensitive information protected by applicable laws and regulations. Unauthorized use, disclosure, or distribution of this document or any of its contents is strictly prohibited. If you are not the intended recipient, please notify the sender immediately and delete this document along with any copies in your possession. Any unauthorized review, use, disclosure, or distribution is prohibited and may result in legal action. While every effort has been made to ensure the accuracy and reliability of the information presented, </a:t>
            </a:r>
            <a:r>
              <a:rPr lang="en-US" sz="1050" err="1">
                <a:solidFill>
                  <a:schemeClr val="bg2">
                    <a:lumMod val="75000"/>
                  </a:schemeClr>
                </a:solidFill>
                <a:latin typeface="Poppins" pitchFamily="2" charset="77"/>
                <a:cs typeface="Poppins" pitchFamily="2" charset="77"/>
              </a:rPr>
              <a:t>Traders@SMU</a:t>
            </a:r>
            <a:r>
              <a:rPr lang="en-US" sz="1050">
                <a:solidFill>
                  <a:schemeClr val="bg2">
                    <a:lumMod val="75000"/>
                  </a:schemeClr>
                </a:solidFill>
                <a:latin typeface="Poppins" pitchFamily="2" charset="77"/>
                <a:cs typeface="Poppins" pitchFamily="2" charset="77"/>
              </a:rPr>
              <a:t> makes no representations or warranties of any kind, express or implied, regarding its completeness or suitability. All information is provided "as is" without any warranty. This presentation may contain forward-looking statements regarding future events or performance. These statements involve risks and uncertainties that could cause actual results to differ materially from those expressed or implied. In no event shall </a:t>
            </a:r>
            <a:r>
              <a:rPr lang="en-US" sz="1050" err="1">
                <a:solidFill>
                  <a:schemeClr val="bg2">
                    <a:lumMod val="75000"/>
                  </a:schemeClr>
                </a:solidFill>
                <a:latin typeface="Poppins" pitchFamily="2" charset="77"/>
                <a:cs typeface="Poppins" pitchFamily="2" charset="77"/>
              </a:rPr>
              <a:t>Traders@SMU</a:t>
            </a:r>
            <a:r>
              <a:rPr lang="en-US" sz="1050">
                <a:solidFill>
                  <a:schemeClr val="bg2">
                    <a:lumMod val="75000"/>
                  </a:schemeClr>
                </a:solidFill>
                <a:latin typeface="Poppins" pitchFamily="2" charset="77"/>
                <a:cs typeface="Poppins" pitchFamily="2" charset="77"/>
              </a:rPr>
              <a:t> or Southern Methodist University be liable for any direct, indirect, incidental, special, consequential, or punitive damages arising out of or related to the use of this presentation or its contents. For questions regarding this presentation or its contents, please contact </a:t>
            </a:r>
            <a:r>
              <a:rPr lang="en-US" sz="1050" err="1">
                <a:solidFill>
                  <a:schemeClr val="bg2">
                    <a:lumMod val="75000"/>
                  </a:schemeClr>
                </a:solidFill>
                <a:latin typeface="Poppins" pitchFamily="2" charset="77"/>
                <a:cs typeface="Poppins" pitchFamily="2" charset="77"/>
              </a:rPr>
              <a:t>Traders@SMU</a:t>
            </a:r>
            <a:r>
              <a:rPr lang="en-US" sz="1050">
                <a:solidFill>
                  <a:schemeClr val="bg2">
                    <a:lumMod val="75000"/>
                  </a:schemeClr>
                </a:solidFill>
                <a:latin typeface="Poppins" pitchFamily="2" charset="77"/>
                <a:cs typeface="Poppins" pitchFamily="2" charset="77"/>
              </a:rPr>
              <a:t>.</a:t>
            </a:r>
          </a:p>
        </p:txBody>
      </p:sp>
      <p:cxnSp>
        <p:nvCxnSpPr>
          <p:cNvPr id="15" name="Straight Connector 14">
            <a:extLst>
              <a:ext uri="{FF2B5EF4-FFF2-40B4-BE49-F238E27FC236}">
                <a16:creationId xmlns:a16="http://schemas.microsoft.com/office/drawing/2014/main" id="{B8541D7D-14D2-9CC9-5361-3B6109E5ABB9}"/>
              </a:ext>
            </a:extLst>
          </p:cNvPr>
          <p:cNvCxnSpPr/>
          <p:nvPr userDrawn="1"/>
        </p:nvCxnSpPr>
        <p:spPr>
          <a:xfrm>
            <a:off x="1201340" y="12855388"/>
            <a:ext cx="22530530" cy="0"/>
          </a:xfrm>
          <a:prstGeom prst="line">
            <a:avLst/>
          </a:prstGeom>
          <a:noFill/>
          <a:ln w="12700" cap="flat">
            <a:solidFill>
              <a:schemeClr val="bg2">
                <a:lumMod val="75000"/>
              </a:schemeClr>
            </a:solidFill>
            <a:prstDash val="solid"/>
            <a:miter lim="400000"/>
          </a:ln>
          <a:effectLst/>
          <a:sp3d/>
        </p:spPr>
        <p:style>
          <a:lnRef idx="0">
            <a:scrgbClr r="0" g="0" b="0"/>
          </a:lnRef>
          <a:fillRef idx="0">
            <a:scrgbClr r="0" g="0" b="0"/>
          </a:fillRef>
          <a:effectRef idx="0">
            <a:scrgbClr r="0" g="0" b="0"/>
          </a:effectRef>
          <a:fontRef idx="none"/>
        </p:style>
      </p:cxnSp>
      <p:pic>
        <p:nvPicPr>
          <p:cNvPr id="3" name="Picture 2">
            <a:extLst>
              <a:ext uri="{FF2B5EF4-FFF2-40B4-BE49-F238E27FC236}">
                <a16:creationId xmlns:a16="http://schemas.microsoft.com/office/drawing/2014/main" id="{4295DB26-4C39-DFFB-3330-0B6E49A56DF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7196692" y="6079793"/>
            <a:ext cx="10253532" cy="1414943"/>
          </a:xfrm>
          <a:prstGeom prst="rect">
            <a:avLst/>
          </a:prstGeom>
        </p:spPr>
      </p:pic>
    </p:spTree>
    <p:extLst>
      <p:ext uri="{BB962C8B-B14F-4D97-AF65-F5344CB8AC3E}">
        <p14:creationId xmlns:p14="http://schemas.microsoft.com/office/powerpoint/2010/main" val="2267106217"/>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441451"/>
            <a:ext cx="21971000" cy="8255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50800" rIns="50800" bIns="50800">
            <a:normAutofit/>
          </a:bodyPr>
          <a:lstStyle/>
          <a:p>
            <a:r>
              <a:rPr lang="en-US"/>
              <a:t>Slide Title</a:t>
            </a:r>
            <a:endParaRP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50800" rIns="50800" bIns="50800">
            <a:normAutofit/>
          </a:bodyPr>
          <a:lstStyle/>
          <a:p>
            <a:r>
              <a:t>Slide bullet text</a:t>
            </a:r>
            <a:endParaRPr lang="en-US"/>
          </a:p>
          <a:p>
            <a:pPr lvl="1"/>
            <a:endParaRPr/>
          </a:p>
          <a:p>
            <a:pPr lvl="3"/>
            <a:endParaRPr/>
          </a:p>
          <a:p>
            <a:pPr lvl="4"/>
            <a:endParaRPr/>
          </a:p>
        </p:txBody>
      </p:sp>
    </p:spTree>
  </p:cSld>
  <p:clrMap bg1="lt1" tx1="dk1" bg2="lt2" tx2="dk2" accent1="accent1" accent2="accent2" accent3="accent3" accent4="accent4" accent5="accent5" accent6="accent6" hlink="hlink" folHlink="folHlink"/>
  <p:sldLayoutIdLst>
    <p:sldLayoutId id="2147483670" r:id="rId1"/>
  </p:sldLayoutIdLst>
  <p:transition spd="med"/>
  <p:hf hdr="0" ftr="0" dt="0"/>
  <p:txStyles>
    <p:titleStyle>
      <a:lvl1pPr marL="0" marR="0" indent="0" algn="l" defTabSz="2438338" rtl="0" eaLnBrk="1" latinLnBrk="0" hangingPunct="1">
        <a:lnSpc>
          <a:spcPct val="80000"/>
        </a:lnSpc>
        <a:spcBef>
          <a:spcPts val="0"/>
        </a:spcBef>
        <a:spcAft>
          <a:spcPts val="0"/>
        </a:spcAft>
        <a:buClrTx/>
        <a:buSzTx/>
        <a:buFontTx/>
        <a:buNone/>
        <a:tabLst/>
        <a:defRPr sz="7200" b="1" i="0" u="none" strike="noStrike" cap="none" spc="-170" baseline="0">
          <a:solidFill>
            <a:srgbClr val="2B3145"/>
          </a:solidFill>
          <a:uFillTx/>
          <a:latin typeface="Inter" panose="02000503000000020004" pitchFamily="2" charset="0"/>
          <a:ea typeface="Inter" panose="02000503000000020004" pitchFamily="2" charset="0"/>
          <a:cs typeface="Poppins SemiBold" pitchFamily="2" charset="77"/>
          <a:sym typeface="Helvetica Neue"/>
        </a:defRPr>
      </a:lvl1pPr>
      <a:lvl2pPr marL="0" marR="0" indent="4572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eaLnBrk="1" latinLnBrk="0" hangingPunct="1">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eaLnBrk="1" latinLnBrk="0" hangingPunct="1">
        <a:lnSpc>
          <a:spcPct val="150000"/>
        </a:lnSpc>
        <a:spcBef>
          <a:spcPts val="2000"/>
        </a:spcBef>
        <a:spcAft>
          <a:spcPts val="0"/>
        </a:spcAft>
        <a:buClrTx/>
        <a:buSzPct val="123000"/>
        <a:buFontTx/>
        <a:buChar char="•"/>
        <a:tabLst/>
        <a:defRPr sz="2800" b="0" i="0" u="none" strike="noStrike" cap="none" spc="0" baseline="0">
          <a:solidFill>
            <a:srgbClr val="667085"/>
          </a:solidFill>
          <a:uFillTx/>
          <a:latin typeface="Inter" panose="02000503000000020004" pitchFamily="2" charset="0"/>
          <a:ea typeface="Inter" panose="02000503000000020004" pitchFamily="2" charset="0"/>
          <a:cs typeface="Poppins" pitchFamily="2" charset="77"/>
          <a:sym typeface="Helvetica Neue"/>
        </a:defRPr>
      </a:lvl1pPr>
      <a:lvl2pPr marL="1219200" marR="0" indent="-609600" algn="l" defTabSz="2438338" rtl="0" eaLnBrk="1" latinLnBrk="0" hangingPunct="1">
        <a:lnSpc>
          <a:spcPct val="150000"/>
        </a:lnSpc>
        <a:spcBef>
          <a:spcPts val="2000"/>
        </a:spcBef>
        <a:spcAft>
          <a:spcPts val="0"/>
        </a:spcAft>
        <a:buClrTx/>
        <a:buSzPct val="123000"/>
        <a:buFontTx/>
        <a:buChar char="•"/>
        <a:tabLst/>
        <a:defRPr sz="2800" b="0" i="0" u="none" strike="noStrike" cap="none" spc="0" baseline="0">
          <a:solidFill>
            <a:srgbClr val="667085"/>
          </a:solidFill>
          <a:uFillTx/>
          <a:latin typeface="Poppins" pitchFamily="2" charset="77"/>
          <a:ea typeface="+mn-ea"/>
          <a:cs typeface="Poppins" pitchFamily="2" charset="77"/>
          <a:sym typeface="Helvetica Neue"/>
        </a:defRPr>
      </a:lvl2pPr>
      <a:lvl3pPr marL="1219200" marR="0" indent="0" algn="l" defTabSz="2438338" rtl="0" eaLnBrk="1" latinLnBrk="0" hangingPunct="1">
        <a:lnSpc>
          <a:spcPct val="150000"/>
        </a:lnSpc>
        <a:spcBef>
          <a:spcPts val="2000"/>
        </a:spcBef>
        <a:spcAft>
          <a:spcPts val="0"/>
        </a:spcAft>
        <a:buClrTx/>
        <a:buSzPct val="123000"/>
        <a:buFontTx/>
        <a:buNone/>
        <a:tabLst/>
        <a:defRPr sz="2800" b="0" i="0" u="none" strike="noStrike" cap="none" spc="0" baseline="0">
          <a:solidFill>
            <a:srgbClr val="667085"/>
          </a:solidFill>
          <a:uFillTx/>
          <a:latin typeface="Poppins" pitchFamily="2" charset="77"/>
          <a:ea typeface="+mn-ea"/>
          <a:cs typeface="Poppins" pitchFamily="2" charset="77"/>
          <a:sym typeface="Helvetica Neue"/>
        </a:defRPr>
      </a:lvl3pPr>
      <a:lvl4pPr marL="2438400" marR="0" indent="-609600" algn="l" defTabSz="2438338" rtl="0" eaLnBrk="1" latinLnBrk="0" hangingPunct="1">
        <a:lnSpc>
          <a:spcPct val="150000"/>
        </a:lnSpc>
        <a:spcBef>
          <a:spcPts val="2000"/>
        </a:spcBef>
        <a:spcAft>
          <a:spcPts val="0"/>
        </a:spcAft>
        <a:buClrTx/>
        <a:buSzPct val="123000"/>
        <a:buFontTx/>
        <a:buChar char="•"/>
        <a:tabLst/>
        <a:defRPr sz="2800" b="0" i="0" u="none" strike="noStrike" cap="none" spc="0" baseline="0">
          <a:solidFill>
            <a:srgbClr val="667085"/>
          </a:solidFill>
          <a:uFillTx/>
          <a:latin typeface="Poppins" pitchFamily="2" charset="77"/>
          <a:ea typeface="+mn-ea"/>
          <a:cs typeface="Poppins" pitchFamily="2" charset="77"/>
          <a:sym typeface="Helvetica Neue"/>
        </a:defRPr>
      </a:lvl4pPr>
      <a:lvl5pPr marL="3048000" marR="0" indent="-609600" algn="l" defTabSz="2438338" rtl="0" eaLnBrk="1" latinLnBrk="0" hangingPunct="1">
        <a:lnSpc>
          <a:spcPct val="150000"/>
        </a:lnSpc>
        <a:spcBef>
          <a:spcPts val="2000"/>
        </a:spcBef>
        <a:spcAft>
          <a:spcPts val="0"/>
        </a:spcAft>
        <a:buClrTx/>
        <a:buSzPct val="123000"/>
        <a:buFontTx/>
        <a:buChar char="•"/>
        <a:tabLst/>
        <a:defRPr sz="2800" b="0" i="0" u="none" strike="noStrike" cap="none" spc="0" baseline="0">
          <a:solidFill>
            <a:srgbClr val="667085"/>
          </a:solidFill>
          <a:uFillTx/>
          <a:latin typeface="Poppins" pitchFamily="2" charset="77"/>
          <a:ea typeface="+mn-ea"/>
          <a:cs typeface="Poppins" pitchFamily="2" charset="77"/>
          <a:sym typeface="Helvetica Neue"/>
        </a:defRPr>
      </a:lvl5pPr>
      <a:lvl6pPr marL="36576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eaLnBrk="1" latinLnBrk="0" hangingPunct="1">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eaLnBrk="1" latinLnBrk="0" hangingPunct="1">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10354B-AEA5-C2FA-5785-4D02DFDAEBED}"/>
              </a:ext>
            </a:extLst>
          </p:cNvPr>
          <p:cNvSpPr>
            <a:spLocks noGrp="1"/>
          </p:cNvSpPr>
          <p:nvPr>
            <p:ph type="title"/>
          </p:nvPr>
        </p:nvSpPr>
        <p:spPr>
          <a:xfrm>
            <a:off x="914400" y="1371600"/>
            <a:ext cx="21031200" cy="128363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96234D-DECD-6C9B-1EA9-BCEA71E00A63}"/>
              </a:ext>
            </a:extLst>
          </p:cNvPr>
          <p:cNvSpPr>
            <a:spLocks noGrp="1"/>
          </p:cNvSpPr>
          <p:nvPr>
            <p:ph type="body" idx="1"/>
          </p:nvPr>
        </p:nvSpPr>
        <p:spPr>
          <a:xfrm>
            <a:off x="914400" y="3657600"/>
            <a:ext cx="22481241" cy="87026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	</a:t>
            </a:r>
          </a:p>
        </p:txBody>
      </p:sp>
      <p:pic>
        <p:nvPicPr>
          <p:cNvPr id="8" name="BJ-DarkBlue.png">
            <a:extLst>
              <a:ext uri="{FF2B5EF4-FFF2-40B4-BE49-F238E27FC236}">
                <a16:creationId xmlns:a16="http://schemas.microsoft.com/office/drawing/2014/main" id="{EBC81B96-2AD3-4C7B-42C3-4E85A376957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1116561" y="12956158"/>
            <a:ext cx="2328369" cy="320040"/>
          </a:xfrm>
          <a:prstGeom prst="rect">
            <a:avLst/>
          </a:prstGeom>
          <a:ln w="12700">
            <a:miter lim="400000"/>
          </a:ln>
        </p:spPr>
      </p:pic>
      <p:sp>
        <p:nvSpPr>
          <p:cNvPr id="4" name="TextBox 3">
            <a:extLst>
              <a:ext uri="{FF2B5EF4-FFF2-40B4-BE49-F238E27FC236}">
                <a16:creationId xmlns:a16="http://schemas.microsoft.com/office/drawing/2014/main" id="{8623C628-D01E-0CD6-9E10-2D31F5508938}"/>
              </a:ext>
            </a:extLst>
          </p:cNvPr>
          <p:cNvSpPr txBox="1"/>
          <p:nvPr userDrawn="1"/>
        </p:nvSpPr>
        <p:spPr>
          <a:xfrm>
            <a:off x="914400" y="12977679"/>
            <a:ext cx="7386918"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0">
            <a:spAutoFit/>
          </a:bodyPr>
          <a:lstStyle/>
          <a:p>
            <a:pPr algn="l"/>
            <a:r>
              <a:rPr lang="en-US" sz="1200">
                <a:solidFill>
                  <a:srgbClr val="D3D3D3"/>
                </a:solidFill>
              </a:rPr>
              <a:t> © 2025 </a:t>
            </a:r>
            <a:r>
              <a:rPr lang="en-US" sz="1200" err="1">
                <a:solidFill>
                  <a:srgbClr val="D3D3D3"/>
                </a:solidFill>
              </a:rPr>
              <a:t>Traders@SMU</a:t>
            </a:r>
            <a:r>
              <a:rPr lang="en-US" sz="1200">
                <a:solidFill>
                  <a:srgbClr val="D3D3D3"/>
                </a:solidFill>
              </a:rPr>
              <a:t> | CONFIDENTIAL</a:t>
            </a:r>
          </a:p>
        </p:txBody>
      </p:sp>
      <p:cxnSp>
        <p:nvCxnSpPr>
          <p:cNvPr id="5" name="Straight Connector 4">
            <a:extLst>
              <a:ext uri="{FF2B5EF4-FFF2-40B4-BE49-F238E27FC236}">
                <a16:creationId xmlns:a16="http://schemas.microsoft.com/office/drawing/2014/main" id="{E72A9C8E-7D47-8715-6846-12FC5D5EC226}"/>
              </a:ext>
            </a:extLst>
          </p:cNvPr>
          <p:cNvCxnSpPr/>
          <p:nvPr userDrawn="1"/>
        </p:nvCxnSpPr>
        <p:spPr>
          <a:xfrm>
            <a:off x="914400" y="12658216"/>
            <a:ext cx="22530530" cy="0"/>
          </a:xfrm>
          <a:prstGeom prst="line">
            <a:avLst/>
          </a:prstGeom>
          <a:noFill/>
          <a:ln w="1270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810439736"/>
      </p:ext>
    </p:extLst>
  </p:cSld>
  <p:clrMap bg1="lt1" tx1="dk1" bg2="lt2" tx2="dk2" accent1="accent1" accent2="accent2" accent3="accent3" accent4="accent4" accent5="accent5" accent6="accent6" hlink="hlink" folHlink="folHlink"/>
  <p:sldLayoutIdLst>
    <p:sldLayoutId id="2147483685" r:id="rId1"/>
    <p:sldLayoutId id="2147483687" r:id="rId2"/>
  </p:sldLayoutIdLst>
  <p:hf hdr="0" ftr="0" dt="0"/>
  <p:txStyles>
    <p:titleStyle>
      <a:lvl1pPr algn="l" defTabSz="914400" rtl="0" eaLnBrk="1" latinLnBrk="0" hangingPunct="1">
        <a:lnSpc>
          <a:spcPct val="90000"/>
        </a:lnSpc>
        <a:spcBef>
          <a:spcPct val="0"/>
        </a:spcBef>
        <a:buNone/>
        <a:defRPr sz="7200" b="1" i="0" kern="1200">
          <a:solidFill>
            <a:srgbClr val="2B3145"/>
          </a:solidFill>
          <a:latin typeface="Inter" panose="02000503000000020004" pitchFamily="2" charset="0"/>
          <a:ea typeface="Inter" panose="02000503000000020004" pitchFamily="2" charset="0"/>
          <a:cs typeface="Poppins SemiBold" pitchFamily="2" charset="77"/>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rgbClr val="667085"/>
          </a:solidFill>
          <a:latin typeface="Inter" panose="02000503000000020004" pitchFamily="2" charset="0"/>
          <a:ea typeface="Inter" panose="02000503000000020004" pitchFamily="2" charset="0"/>
          <a:cs typeface="Poppins" pitchFamily="2" charset="77"/>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rgbClr val="667085"/>
          </a:solidFill>
          <a:latin typeface="Inter" panose="02000503000000020004" pitchFamily="2" charset="0"/>
          <a:ea typeface="Inter" panose="02000503000000020004" pitchFamily="2" charset="0"/>
          <a:cs typeface="Poppins" pitchFamily="2" charset="77"/>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rgbClr val="667085"/>
          </a:solidFill>
          <a:latin typeface="Inter" panose="02000503000000020004" pitchFamily="2" charset="0"/>
          <a:ea typeface="Inter" panose="02000503000000020004" pitchFamily="2" charset="0"/>
          <a:cs typeface="Poppins" pitchFamily="2" charset="77"/>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rgbClr val="667085"/>
          </a:solidFill>
          <a:latin typeface="Inter" panose="02000503000000020004" pitchFamily="2" charset="0"/>
          <a:ea typeface="Inter" panose="02000503000000020004" pitchFamily="2" charset="0"/>
          <a:cs typeface="Poppins" pitchFamily="2" charset="77"/>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rgbClr val="667085"/>
          </a:solidFill>
          <a:latin typeface="Inter" panose="02000503000000020004" pitchFamily="2" charset="0"/>
          <a:ea typeface="Inter" panose="02000503000000020004" pitchFamily="2" charset="0"/>
          <a:cs typeface="Poppins" pitchFamily="2" charset="77"/>
        </a:defRPr>
      </a:lvl5pPr>
      <a:lvl6pPr marL="2286000" indent="0" algn="l" defTabSz="914400" rtl="0" eaLnBrk="1" latinLnBrk="0" hangingPunct="1">
        <a:lnSpc>
          <a:spcPct val="150000"/>
        </a:lnSpc>
        <a:spcBef>
          <a:spcPts val="500"/>
        </a:spcBef>
        <a:buFont typeface="Arial" panose="020B0604020202020204" pitchFamily="34" charset="0"/>
        <a:buNone/>
        <a:defRPr sz="1800" kern="1200">
          <a:solidFill>
            <a:schemeClr val="tx1"/>
          </a:solidFill>
          <a:latin typeface="Inter" panose="02000503000000020004" pitchFamily="2" charset="0"/>
          <a:ea typeface="Inter" panose="02000503000000020004" pitchFamily="2" charset="0"/>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10354B-AEA5-C2FA-5785-4D02DFDAEBED}"/>
              </a:ext>
            </a:extLst>
          </p:cNvPr>
          <p:cNvSpPr>
            <a:spLocks noGrp="1"/>
          </p:cNvSpPr>
          <p:nvPr>
            <p:ph type="title"/>
          </p:nvPr>
        </p:nvSpPr>
        <p:spPr>
          <a:xfrm>
            <a:off x="914400" y="1371600"/>
            <a:ext cx="21031200" cy="1283634"/>
          </a:xfrm>
          <a:prstGeom prst="rect">
            <a:avLst/>
          </a:prstGeom>
        </p:spPr>
        <p:txBody>
          <a:bodyPr vert="horz" lIns="91440" tIns="45720" rIns="91440" bIns="45720" rtlCol="0" anchor="t">
            <a:normAutofit/>
          </a:bodyPr>
          <a:lstStyle/>
          <a:p>
            <a:r>
              <a:rPr lang="en-US"/>
              <a:t>Title</a:t>
            </a:r>
          </a:p>
        </p:txBody>
      </p:sp>
      <p:sp>
        <p:nvSpPr>
          <p:cNvPr id="3" name="Text Placeholder 2">
            <a:extLst>
              <a:ext uri="{FF2B5EF4-FFF2-40B4-BE49-F238E27FC236}">
                <a16:creationId xmlns:a16="http://schemas.microsoft.com/office/drawing/2014/main" id="{8D96234D-DECD-6C9B-1EA9-BCEA71E00A63}"/>
              </a:ext>
            </a:extLst>
          </p:cNvPr>
          <p:cNvSpPr>
            <a:spLocks noGrp="1"/>
          </p:cNvSpPr>
          <p:nvPr>
            <p:ph type="body" idx="1"/>
          </p:nvPr>
        </p:nvSpPr>
        <p:spPr>
          <a:xfrm>
            <a:off x="914400" y="3657600"/>
            <a:ext cx="22481241" cy="87026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BJ-DarkBlue.png">
            <a:extLst>
              <a:ext uri="{FF2B5EF4-FFF2-40B4-BE49-F238E27FC236}">
                <a16:creationId xmlns:a16="http://schemas.microsoft.com/office/drawing/2014/main" id="{AB37DC0E-6461-9329-6B50-14369B1D666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1116561" y="12956158"/>
            <a:ext cx="2328369" cy="320040"/>
          </a:xfrm>
          <a:prstGeom prst="rect">
            <a:avLst/>
          </a:prstGeom>
          <a:ln w="12700">
            <a:miter lim="400000"/>
          </a:ln>
        </p:spPr>
      </p:pic>
      <p:sp>
        <p:nvSpPr>
          <p:cNvPr id="9" name="TextBox 8">
            <a:extLst>
              <a:ext uri="{FF2B5EF4-FFF2-40B4-BE49-F238E27FC236}">
                <a16:creationId xmlns:a16="http://schemas.microsoft.com/office/drawing/2014/main" id="{9F195239-E345-BB77-B973-7BB6BDB34EAA}"/>
              </a:ext>
            </a:extLst>
          </p:cNvPr>
          <p:cNvSpPr txBox="1"/>
          <p:nvPr userDrawn="1"/>
        </p:nvSpPr>
        <p:spPr>
          <a:xfrm>
            <a:off x="914400" y="12977679"/>
            <a:ext cx="7386918"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lIns="0">
            <a:spAutoFit/>
          </a:bodyPr>
          <a:lstStyle/>
          <a:p>
            <a:pPr algn="l"/>
            <a:r>
              <a:rPr lang="en-US" sz="1200">
                <a:solidFill>
                  <a:srgbClr val="D3D3D3"/>
                </a:solidFill>
              </a:rPr>
              <a:t> © 2025 </a:t>
            </a:r>
            <a:r>
              <a:rPr lang="en-US" sz="1200" err="1">
                <a:solidFill>
                  <a:srgbClr val="D3D3D3"/>
                </a:solidFill>
              </a:rPr>
              <a:t>Traders@SMU</a:t>
            </a:r>
            <a:r>
              <a:rPr lang="en-US" sz="1200">
                <a:solidFill>
                  <a:srgbClr val="D3D3D3"/>
                </a:solidFill>
              </a:rPr>
              <a:t> | CONFIDENTIAL</a:t>
            </a:r>
          </a:p>
        </p:txBody>
      </p:sp>
    </p:spTree>
    <p:extLst>
      <p:ext uri="{BB962C8B-B14F-4D97-AF65-F5344CB8AC3E}">
        <p14:creationId xmlns:p14="http://schemas.microsoft.com/office/powerpoint/2010/main" val="1484328305"/>
      </p:ext>
    </p:extLst>
  </p:cSld>
  <p:clrMap bg1="lt1" tx1="dk1" bg2="lt2" tx2="dk2" accent1="accent1" accent2="accent2" accent3="accent3" accent4="accent4" accent5="accent5" accent6="accent6" hlink="hlink" folHlink="folHlink"/>
  <p:sldLayoutIdLst>
    <p:sldLayoutId id="2147483700" r:id="rId1"/>
    <p:sldLayoutId id="2147483696" r:id="rId2"/>
  </p:sldLayoutIdLst>
  <p:hf hdr="0" ftr="0" dt="0"/>
  <p:txStyles>
    <p:titleStyle>
      <a:lvl1pPr algn="l" defTabSz="914400" rtl="0" eaLnBrk="1" latinLnBrk="0" hangingPunct="1">
        <a:lnSpc>
          <a:spcPct val="100000"/>
        </a:lnSpc>
        <a:spcBef>
          <a:spcPct val="0"/>
        </a:spcBef>
        <a:buNone/>
        <a:defRPr sz="7200" b="1" i="0" kern="1200">
          <a:solidFill>
            <a:srgbClr val="2B3145"/>
          </a:solidFill>
          <a:latin typeface="Inter" panose="02000503000000020004" pitchFamily="2" charset="0"/>
          <a:ea typeface="Inter" panose="02000503000000020004" pitchFamily="2" charset="0"/>
          <a:cs typeface="Poppins SemiBold" pitchFamily="2" charset="77"/>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rgbClr val="667085"/>
          </a:solidFill>
          <a:latin typeface="Inter" panose="02000503000000020004" pitchFamily="2" charset="0"/>
          <a:ea typeface="Inter" panose="02000503000000020004" pitchFamily="2" charset="0"/>
          <a:cs typeface="Poppins" pitchFamily="2" charset="77"/>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rgbClr val="667085"/>
          </a:solidFill>
          <a:latin typeface="Inter" panose="02000503000000020004" pitchFamily="2" charset="0"/>
          <a:ea typeface="Inter" panose="02000503000000020004" pitchFamily="2" charset="0"/>
          <a:cs typeface="Poppins" pitchFamily="2" charset="77"/>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rgbClr val="667085"/>
          </a:solidFill>
          <a:latin typeface="Inter" panose="02000503000000020004" pitchFamily="2" charset="0"/>
          <a:ea typeface="Inter" panose="02000503000000020004" pitchFamily="2" charset="0"/>
          <a:cs typeface="Poppins" pitchFamily="2" charset="77"/>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rgbClr val="667085"/>
          </a:solidFill>
          <a:latin typeface="Inter" panose="02000503000000020004" pitchFamily="2" charset="0"/>
          <a:ea typeface="Inter" panose="02000503000000020004" pitchFamily="2" charset="0"/>
          <a:cs typeface="Poppins" pitchFamily="2" charset="77"/>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rgbClr val="667085"/>
          </a:solidFill>
          <a:latin typeface="Inter" panose="02000503000000020004" pitchFamily="2" charset="0"/>
          <a:ea typeface="Inter" panose="02000503000000020004" pitchFamily="2" charset="0"/>
          <a:cs typeface="Poppins" pitchFamily="2"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10354B-AEA5-C2FA-5785-4D02DFDAEBED}"/>
              </a:ext>
            </a:extLst>
          </p:cNvPr>
          <p:cNvSpPr>
            <a:spLocks noGrp="1"/>
          </p:cNvSpPr>
          <p:nvPr>
            <p:ph type="title"/>
          </p:nvPr>
        </p:nvSpPr>
        <p:spPr>
          <a:xfrm>
            <a:off x="914400" y="1371600"/>
            <a:ext cx="21031200" cy="1283634"/>
          </a:xfrm>
          <a:prstGeom prst="rect">
            <a:avLst/>
          </a:prstGeom>
        </p:spPr>
        <p:txBody>
          <a:bodyPr vert="horz" lIns="91440" tIns="45720" rIns="91440" bIns="45720" rtlCol="0" anchor="t">
            <a:normAutofit/>
          </a:bodyPr>
          <a:lstStyle/>
          <a:p>
            <a:r>
              <a:rPr lang="en-US"/>
              <a:t>Title</a:t>
            </a:r>
          </a:p>
        </p:txBody>
      </p:sp>
      <p:sp>
        <p:nvSpPr>
          <p:cNvPr id="3" name="Text Placeholder 2">
            <a:extLst>
              <a:ext uri="{FF2B5EF4-FFF2-40B4-BE49-F238E27FC236}">
                <a16:creationId xmlns:a16="http://schemas.microsoft.com/office/drawing/2014/main" id="{8D96234D-DECD-6C9B-1EA9-BCEA71E00A63}"/>
              </a:ext>
            </a:extLst>
          </p:cNvPr>
          <p:cNvSpPr>
            <a:spLocks noGrp="1"/>
          </p:cNvSpPr>
          <p:nvPr>
            <p:ph type="body" idx="1"/>
          </p:nvPr>
        </p:nvSpPr>
        <p:spPr>
          <a:xfrm>
            <a:off x="914400" y="3657600"/>
            <a:ext cx="22481241" cy="87026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9153514"/>
      </p:ext>
    </p:extLst>
  </p:cSld>
  <p:clrMap bg1="lt1" tx1="dk1" bg2="lt2" tx2="dk2" accent1="accent1" accent2="accent2" accent3="accent3" accent4="accent4" accent5="accent5" accent6="accent6" hlink="hlink" folHlink="folHlink"/>
  <p:sldLayoutIdLst>
    <p:sldLayoutId id="2147483706" r:id="rId1"/>
  </p:sldLayoutIdLst>
  <p:hf hdr="0" ftr="0" dt="0"/>
  <p:txStyles>
    <p:titleStyle>
      <a:lvl1pPr algn="l" defTabSz="914400" rtl="0" eaLnBrk="1" latinLnBrk="0" hangingPunct="1">
        <a:lnSpc>
          <a:spcPct val="100000"/>
        </a:lnSpc>
        <a:spcBef>
          <a:spcPct val="0"/>
        </a:spcBef>
        <a:buNone/>
        <a:defRPr sz="7200" b="1" i="0" kern="1200">
          <a:solidFill>
            <a:srgbClr val="2B3145"/>
          </a:solidFill>
          <a:latin typeface="Inter" panose="02000503000000020004" pitchFamily="2" charset="0"/>
          <a:ea typeface="Inter" panose="02000503000000020004" pitchFamily="2" charset="0"/>
          <a:cs typeface="Poppins SemiBold" pitchFamily="2" charset="77"/>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rgbClr val="667085"/>
          </a:solidFill>
          <a:latin typeface="Inter" panose="02000503000000020004" pitchFamily="2" charset="0"/>
          <a:ea typeface="Inter" panose="02000503000000020004" pitchFamily="2" charset="0"/>
          <a:cs typeface="Poppins" pitchFamily="2" charset="77"/>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rgbClr val="667085"/>
          </a:solidFill>
          <a:latin typeface="Inter" panose="02000503000000020004" pitchFamily="2" charset="0"/>
          <a:ea typeface="Inter" panose="02000503000000020004" pitchFamily="2" charset="0"/>
          <a:cs typeface="Poppins" pitchFamily="2" charset="77"/>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rgbClr val="667085"/>
          </a:solidFill>
          <a:latin typeface="Inter" panose="02000503000000020004" pitchFamily="2" charset="0"/>
          <a:ea typeface="Inter" panose="02000503000000020004" pitchFamily="2" charset="0"/>
          <a:cs typeface="Poppins" pitchFamily="2" charset="77"/>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rgbClr val="667085"/>
          </a:solidFill>
          <a:latin typeface="Inter" panose="02000503000000020004" pitchFamily="2" charset="0"/>
          <a:ea typeface="Inter" panose="02000503000000020004" pitchFamily="2" charset="0"/>
          <a:cs typeface="Poppins" pitchFamily="2" charset="77"/>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rgbClr val="667085"/>
          </a:solidFill>
          <a:latin typeface="Inter" panose="02000503000000020004" pitchFamily="2" charset="0"/>
          <a:ea typeface="Inter" panose="02000503000000020004" pitchFamily="2" charset="0"/>
          <a:cs typeface="Poppins" pitchFamily="2"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hyperlink" Target="https://medium.com/@serdarilarslan/implementing-a-kalman-filter-based-trading-strategy-8dec764d738e" TargetMode="External"/><Relationship Id="rId7" Type="http://schemas.openxmlformats.org/officeDocument/2006/relationships/hyperlink" Target="https://en.wikipedia.org/wiki/Mean_reversion_(finance)" TargetMode="External"/><Relationship Id="rId2" Type="http://schemas.openxmlformats.org/officeDocument/2006/relationships/hyperlink" Target="https://www.cis.upenn.edu/~mkearns/finread/filtering_in_finance.pdf" TargetMode="External"/><Relationship Id="rId1" Type="http://schemas.openxmlformats.org/officeDocument/2006/relationships/slideLayout" Target="../slideLayouts/slideLayout3.xml"/><Relationship Id="rId6" Type="http://schemas.openxmlformats.org/officeDocument/2006/relationships/hyperlink" Target="https://www.fidelity.com/learning-center/trading-investing/technical-analysis/technical-indicator-guide/bollinger-bands" TargetMode="External"/><Relationship Id="rId5" Type="http://schemas.openxmlformats.org/officeDocument/2006/relationships/hyperlink" Target="https://en.wikipedia.org/wiki/Zero_lag_exponential_moving_average" TargetMode="External"/><Relationship Id="rId4" Type="http://schemas.openxmlformats.org/officeDocument/2006/relationships/hyperlink" Target="https://thekalmanfilter.com/kalman-filter-explained-simply/"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https://latex.codecogs.com/png.image?\dpi%7b300%7dx_%7Bi%7D%3DSMA20" TargetMode="External"/><Relationship Id="rId7" Type="http://schemas.openxmlformats.org/officeDocument/2006/relationships/image" Target="../media/image9.png"/><Relationship Id="rId2" Type="http://schemas.openxmlformats.org/officeDocument/2006/relationships/image" Target="https://latex.codecogs.com/png.image?\dpi%7b300%7dBands%20%3D%20x_%7Bi%7D%5Cpm%20%5Csigma%20_%7Bi%7D%5Cast%202%5E%7B%7D" TargetMode="Externa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https://latex.codecogs.com/png.image?\dpi%7b300%7dSMA20%3D%20%5Cfrac%7B%5Csum_%7Bx%3D1%7D%5E%7B20%7DClosing%5C%2C%20Price%20%7D%7B20%7D" TargetMode="External"/><Relationship Id="rId4" Type="http://schemas.openxmlformats.org/officeDocument/2006/relationships/image" Target="https://latex.codecogs.com/png.image?\dpi%7b300%7d%5Csigma%20_%7Bi%7D%3D%20SMA20%5C%2C%20Standard%5C%2C%20Deviation%0A"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065272-B427-C3B2-BCA4-56F952DB8AED}"/>
              </a:ext>
            </a:extLst>
          </p:cNvPr>
          <p:cNvSpPr>
            <a:spLocks noGrp="1"/>
          </p:cNvSpPr>
          <p:nvPr>
            <p:ph type="body" sz="quarter" idx="21"/>
          </p:nvPr>
        </p:nvSpPr>
        <p:spPr/>
        <p:txBody>
          <a:bodyPr>
            <a:normAutofit lnSpcReduction="10000"/>
          </a:bodyPr>
          <a:lstStyle/>
          <a:p>
            <a:r>
              <a:rPr lang="en-US"/>
              <a:t>Ameen Zia, Hillary Bhuiyan, Jake Wicks, Yash Shah</a:t>
            </a:r>
          </a:p>
        </p:txBody>
      </p:sp>
      <p:sp>
        <p:nvSpPr>
          <p:cNvPr id="3" name="Title 2">
            <a:extLst>
              <a:ext uri="{FF2B5EF4-FFF2-40B4-BE49-F238E27FC236}">
                <a16:creationId xmlns:a16="http://schemas.microsoft.com/office/drawing/2014/main" id="{B4FDFE16-9A3E-3152-D929-C68158E4998E}"/>
              </a:ext>
            </a:extLst>
          </p:cNvPr>
          <p:cNvSpPr>
            <a:spLocks noGrp="1"/>
          </p:cNvSpPr>
          <p:nvPr>
            <p:ph type="title"/>
          </p:nvPr>
        </p:nvSpPr>
        <p:spPr/>
        <p:txBody>
          <a:bodyPr/>
          <a:lstStyle/>
          <a:p>
            <a:r>
              <a:rPr lang="en-US" b="1">
                <a:effectLst/>
                <a:latin typeface="Inter SemiBold"/>
                <a:cs typeface="Poppins SemiBold"/>
              </a:rPr>
              <a:t>Bollinger Bands </a:t>
            </a:r>
            <a:r>
              <a:rPr lang="en-US">
                <a:latin typeface="Inter SemiBold"/>
                <a:cs typeface="Poppins SemiBold"/>
              </a:rPr>
              <a:t>&amp; </a:t>
            </a:r>
            <a:r>
              <a:rPr lang="en-US" b="1">
                <a:effectLst/>
                <a:latin typeface="Inter SemiBold"/>
                <a:cs typeface="Poppins SemiBold"/>
              </a:rPr>
              <a:t>Mean Reversion Buy/Sell Signals</a:t>
            </a:r>
            <a:endParaRPr lang="en-US">
              <a:latin typeface="Inter SemiBold"/>
              <a:cs typeface="Poppins SemiBold"/>
            </a:endParaRPr>
          </a:p>
        </p:txBody>
      </p:sp>
    </p:spTree>
    <p:extLst>
      <p:ext uri="{BB962C8B-B14F-4D97-AF65-F5344CB8AC3E}">
        <p14:creationId xmlns:p14="http://schemas.microsoft.com/office/powerpoint/2010/main" val="148590951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EE5657-A50B-18AB-BA29-4383559BBD20}"/>
              </a:ext>
            </a:extLst>
          </p:cNvPr>
          <p:cNvSpPr>
            <a:spLocks noGrp="1"/>
          </p:cNvSpPr>
          <p:nvPr>
            <p:ph sz="half" idx="1"/>
          </p:nvPr>
        </p:nvSpPr>
        <p:spPr>
          <a:xfrm>
            <a:off x="914400" y="3209365"/>
            <a:ext cx="10327342" cy="3648635"/>
          </a:xfrm>
        </p:spPr>
        <p:txBody>
          <a:bodyPr>
            <a:normAutofit fontScale="85000" lnSpcReduction="10000"/>
          </a:bodyPr>
          <a:lstStyle/>
          <a:p>
            <a:r>
              <a:rPr lang="en-US" sz="4400" b="1"/>
              <a:t>Number of Trades:</a:t>
            </a:r>
            <a:r>
              <a:rPr lang="en-US" sz="4400"/>
              <a:t> 29</a:t>
            </a:r>
          </a:p>
          <a:p>
            <a:r>
              <a:rPr lang="en-US" sz="4400" b="1"/>
              <a:t>Ending Capital:</a:t>
            </a:r>
            <a:r>
              <a:rPr lang="en-US" sz="4400"/>
              <a:t> $283,940.28</a:t>
            </a:r>
          </a:p>
          <a:p>
            <a:r>
              <a:rPr lang="en-US" sz="4400" b="1"/>
              <a:t>Return:</a:t>
            </a:r>
            <a:r>
              <a:rPr lang="en-US" sz="4400"/>
              <a:t> 183.94%</a:t>
            </a:r>
          </a:p>
          <a:p>
            <a:r>
              <a:rPr lang="en-US" sz="4400" b="1"/>
              <a:t>Sharpe Ratio:</a:t>
            </a:r>
            <a:r>
              <a:rPr lang="en-US" sz="4400"/>
              <a:t> 1.129</a:t>
            </a:r>
          </a:p>
          <a:p>
            <a:pPr marL="0" indent="0">
              <a:buNone/>
            </a:pPr>
            <a:endParaRPr lang="en-US" sz="4400"/>
          </a:p>
        </p:txBody>
      </p:sp>
      <p:sp>
        <p:nvSpPr>
          <p:cNvPr id="5" name="Slide Number Placeholder 4">
            <a:extLst>
              <a:ext uri="{FF2B5EF4-FFF2-40B4-BE49-F238E27FC236}">
                <a16:creationId xmlns:a16="http://schemas.microsoft.com/office/drawing/2014/main" id="{BDD21864-C00B-C8E7-4D31-F9F2BF46B1FA}"/>
              </a:ext>
            </a:extLst>
          </p:cNvPr>
          <p:cNvSpPr>
            <a:spLocks noGrp="1"/>
          </p:cNvSpPr>
          <p:nvPr>
            <p:ph type="sldNum" sz="quarter" idx="14"/>
          </p:nvPr>
        </p:nvSpPr>
        <p:spPr/>
        <p:txBody>
          <a:bodyPr/>
          <a:lstStyle/>
          <a:p>
            <a:fld id="{86CB4B4D-7CA3-9044-876B-883B54F8677D}" type="slidenum">
              <a:rPr lang="en-US" smtClean="0"/>
              <a:pPr/>
              <a:t>10</a:t>
            </a:fld>
            <a:endParaRPr lang="en-US"/>
          </a:p>
        </p:txBody>
      </p:sp>
      <p:sp>
        <p:nvSpPr>
          <p:cNvPr id="6" name="Title 5">
            <a:extLst>
              <a:ext uri="{FF2B5EF4-FFF2-40B4-BE49-F238E27FC236}">
                <a16:creationId xmlns:a16="http://schemas.microsoft.com/office/drawing/2014/main" id="{A4F47F60-D2D6-3C1B-D4D6-CBE4DCF2895C}"/>
              </a:ext>
            </a:extLst>
          </p:cNvPr>
          <p:cNvSpPr>
            <a:spLocks noGrp="1"/>
          </p:cNvSpPr>
          <p:nvPr>
            <p:ph type="title"/>
          </p:nvPr>
        </p:nvSpPr>
        <p:spPr/>
        <p:txBody>
          <a:bodyPr/>
          <a:lstStyle/>
          <a:p>
            <a:r>
              <a:rPr lang="en-US"/>
              <a:t>Results</a:t>
            </a:r>
          </a:p>
        </p:txBody>
      </p:sp>
      <p:pic>
        <p:nvPicPr>
          <p:cNvPr id="13" name="Picture 12">
            <a:extLst>
              <a:ext uri="{FF2B5EF4-FFF2-40B4-BE49-F238E27FC236}">
                <a16:creationId xmlns:a16="http://schemas.microsoft.com/office/drawing/2014/main" id="{D9579CFD-073A-0A80-A1D7-BDD4851C1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8858" y="1143000"/>
            <a:ext cx="14120742" cy="1371600"/>
          </a:xfrm>
          <a:prstGeom prst="rect">
            <a:avLst/>
          </a:prstGeom>
        </p:spPr>
      </p:pic>
      <p:pic>
        <p:nvPicPr>
          <p:cNvPr id="3" name="Picture 2" descr="A screen shot of a computer&#10;&#10;AI-generated content may be incorrect.">
            <a:extLst>
              <a:ext uri="{FF2B5EF4-FFF2-40B4-BE49-F238E27FC236}">
                <a16:creationId xmlns:a16="http://schemas.microsoft.com/office/drawing/2014/main" id="{82AE974D-5416-5D7E-437E-F87E5F83D53B}"/>
              </a:ext>
            </a:extLst>
          </p:cNvPr>
          <p:cNvPicPr>
            <a:picLocks noChangeAspect="1"/>
          </p:cNvPicPr>
          <p:nvPr/>
        </p:nvPicPr>
        <p:blipFill>
          <a:blip r:embed="rId3"/>
          <a:stretch>
            <a:fillRect/>
          </a:stretch>
        </p:blipFill>
        <p:spPr>
          <a:xfrm>
            <a:off x="9350430" y="2695575"/>
            <a:ext cx="10172043" cy="9890891"/>
          </a:xfrm>
          <a:prstGeom prst="rect">
            <a:avLst/>
          </a:prstGeom>
        </p:spPr>
      </p:pic>
      <p:pic>
        <p:nvPicPr>
          <p:cNvPr id="9" name="Picture 8">
            <a:extLst>
              <a:ext uri="{FF2B5EF4-FFF2-40B4-BE49-F238E27FC236}">
                <a16:creationId xmlns:a16="http://schemas.microsoft.com/office/drawing/2014/main" id="{896D45A0-81A8-BEF5-6A74-7295F3D05412}"/>
              </a:ext>
            </a:extLst>
          </p:cNvPr>
          <p:cNvPicPr>
            <a:picLocks noChangeAspect="1"/>
          </p:cNvPicPr>
          <p:nvPr/>
        </p:nvPicPr>
        <p:blipFill>
          <a:blip r:embed="rId4"/>
          <a:stretch>
            <a:fillRect/>
          </a:stretch>
        </p:blipFill>
        <p:spPr>
          <a:xfrm>
            <a:off x="1888848" y="7606769"/>
            <a:ext cx="4454179" cy="4454179"/>
          </a:xfrm>
          <a:prstGeom prst="rect">
            <a:avLst/>
          </a:prstGeom>
        </p:spPr>
      </p:pic>
    </p:spTree>
    <p:extLst>
      <p:ext uri="{BB962C8B-B14F-4D97-AF65-F5344CB8AC3E}">
        <p14:creationId xmlns:p14="http://schemas.microsoft.com/office/powerpoint/2010/main" val="301879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09E9EE-3091-B6E8-BE5C-597DC5F800A1}"/>
              </a:ext>
            </a:extLst>
          </p:cNvPr>
          <p:cNvSpPr>
            <a:spLocks noGrp="1"/>
          </p:cNvSpPr>
          <p:nvPr>
            <p:ph sz="half" idx="1"/>
          </p:nvPr>
        </p:nvSpPr>
        <p:spPr>
          <a:xfrm>
            <a:off x="914400" y="3209365"/>
            <a:ext cx="20164926" cy="9146972"/>
          </a:xfrm>
        </p:spPr>
        <p:txBody>
          <a:bodyPr vert="horz" lIns="91440" tIns="45720" rIns="91440" bIns="45720" rtlCol="0" anchor="t">
            <a:normAutofit/>
          </a:bodyPr>
          <a:lstStyle/>
          <a:p>
            <a:r>
              <a:rPr lang="en-US">
                <a:latin typeface="Inter"/>
                <a:cs typeface="Poppins"/>
              </a:rPr>
              <a:t>Kearns, M. (n.d.). </a:t>
            </a:r>
            <a:r>
              <a:rPr lang="en-US" i="1">
                <a:latin typeface="Inter"/>
                <a:cs typeface="Poppins"/>
              </a:rPr>
              <a:t>Filtering in finance</a:t>
            </a:r>
            <a:r>
              <a:rPr lang="en-US">
                <a:latin typeface="Inter"/>
                <a:cs typeface="Poppins"/>
              </a:rPr>
              <a:t>. University of Pennsylvania. Retrieved from </a:t>
            </a:r>
            <a:r>
              <a:rPr lang="en-US">
                <a:latin typeface="Inter"/>
                <a:cs typeface="Poppins"/>
                <a:hlinkClick r:id="rId2"/>
              </a:rPr>
              <a:t>https://www.cis.upenn.edu/~mkearns/finread/filtering_in_finance.pdf</a:t>
            </a:r>
            <a:endParaRPr lang="en-US"/>
          </a:p>
          <a:p>
            <a:r>
              <a:rPr lang="en-US" err="1">
                <a:latin typeface="Inter"/>
                <a:cs typeface="Poppins"/>
              </a:rPr>
              <a:t>İlarslan</a:t>
            </a:r>
            <a:r>
              <a:rPr lang="en-US">
                <a:latin typeface="Inter"/>
                <a:cs typeface="Poppins"/>
              </a:rPr>
              <a:t>, S. (2020, February 17). </a:t>
            </a:r>
            <a:r>
              <a:rPr lang="en-US" i="1">
                <a:latin typeface="Inter"/>
                <a:cs typeface="Poppins"/>
              </a:rPr>
              <a:t>Implementing a Kalman Filter based trading strategy</a:t>
            </a:r>
            <a:r>
              <a:rPr lang="en-US">
                <a:latin typeface="Inter"/>
                <a:cs typeface="Poppins"/>
              </a:rPr>
              <a:t>. Medium. Retrieved from </a:t>
            </a:r>
            <a:r>
              <a:rPr lang="en-US">
                <a:latin typeface="Inter"/>
                <a:cs typeface="Poppins"/>
                <a:hlinkClick r:id="rId3"/>
              </a:rPr>
              <a:t>https://medium.com/@serdarilarslan/implementing-a-kalman-filter-based-trading-strategy-8dec764d738e</a:t>
            </a:r>
            <a:endParaRPr lang="en-US"/>
          </a:p>
          <a:p>
            <a:r>
              <a:rPr lang="en-US">
                <a:latin typeface="Inter"/>
                <a:cs typeface="Poppins"/>
              </a:rPr>
              <a:t>The Kalman Filter. (n.d.). </a:t>
            </a:r>
            <a:r>
              <a:rPr lang="en-US" i="1">
                <a:latin typeface="Inter"/>
                <a:cs typeface="Poppins"/>
              </a:rPr>
              <a:t>Kalman filter explained simply</a:t>
            </a:r>
            <a:r>
              <a:rPr lang="en-US">
                <a:latin typeface="Inter"/>
                <a:cs typeface="Poppins"/>
              </a:rPr>
              <a:t>. Retrieved from </a:t>
            </a:r>
            <a:r>
              <a:rPr lang="en-US">
                <a:latin typeface="Inter"/>
                <a:cs typeface="Poppins"/>
                <a:hlinkClick r:id="rId4"/>
              </a:rPr>
              <a:t>https://thekalmanfilter.com/kalman-filter-explained-simply/</a:t>
            </a:r>
            <a:endParaRPr lang="en-US"/>
          </a:p>
          <a:p>
            <a:r>
              <a:rPr lang="en-US">
                <a:latin typeface="Inter"/>
                <a:cs typeface="Poppins"/>
              </a:rPr>
              <a:t>Wikipedia contributors. (2023, December 19). </a:t>
            </a:r>
            <a:r>
              <a:rPr lang="en-US" i="1">
                <a:latin typeface="Inter"/>
                <a:cs typeface="Poppins"/>
              </a:rPr>
              <a:t>Zero lag exponential moving average</a:t>
            </a:r>
            <a:r>
              <a:rPr lang="en-US">
                <a:latin typeface="Inter"/>
                <a:cs typeface="Poppins"/>
              </a:rPr>
              <a:t>. Wikipedia. Retrieved from </a:t>
            </a:r>
            <a:r>
              <a:rPr lang="en-US">
                <a:latin typeface="Inter"/>
                <a:cs typeface="Poppins"/>
                <a:hlinkClick r:id="rId5"/>
              </a:rPr>
              <a:t>https://en.wikipedia.org/wiki/Zero_lag_exponential_moving_average</a:t>
            </a:r>
            <a:endParaRPr lang="en-US"/>
          </a:p>
          <a:p>
            <a:r>
              <a:rPr lang="en-US">
                <a:latin typeface="Inter"/>
                <a:cs typeface="Poppins"/>
              </a:rPr>
              <a:t>Fidelity Investments. (n.d.). </a:t>
            </a:r>
            <a:r>
              <a:rPr lang="en-US" i="1">
                <a:latin typeface="Inter"/>
                <a:cs typeface="Poppins"/>
              </a:rPr>
              <a:t>Bollinger Bands</a:t>
            </a:r>
            <a:r>
              <a:rPr lang="en-US">
                <a:latin typeface="Inter"/>
                <a:cs typeface="Poppins"/>
              </a:rPr>
              <a:t>. Retrieved from </a:t>
            </a:r>
            <a:r>
              <a:rPr lang="en-US">
                <a:latin typeface="Inter"/>
                <a:cs typeface="Poppins"/>
                <a:hlinkClick r:id="rId6"/>
              </a:rPr>
              <a:t>https://www.fidelity.com/learning-center/trading-investing/technical-analysis/technical-indicator-guide/bollinger-bands</a:t>
            </a:r>
          </a:p>
          <a:p>
            <a:r>
              <a:rPr lang="en-US">
                <a:latin typeface="Inter"/>
              </a:rPr>
              <a:t>Wikipedia contributors. (2023, November 3). </a:t>
            </a:r>
            <a:r>
              <a:rPr lang="en-US" i="1">
                <a:latin typeface="Inter"/>
              </a:rPr>
              <a:t>Mean reversion (finance)</a:t>
            </a:r>
            <a:r>
              <a:rPr lang="en-US">
                <a:latin typeface="Inter"/>
              </a:rPr>
              <a:t>. Wikipedia. Retrieved from </a:t>
            </a:r>
            <a:r>
              <a:rPr lang="en-US">
                <a:latin typeface="Inter"/>
                <a:hlinkClick r:id="rId7"/>
              </a:rPr>
              <a:t>https://en.wikipedia.org/wiki/Mean_reversion_(finance)</a:t>
            </a:r>
            <a:endParaRPr lang="en-US">
              <a:latin typeface="Inter"/>
            </a:endParaRPr>
          </a:p>
          <a:p>
            <a:endParaRPr lang="en-US"/>
          </a:p>
        </p:txBody>
      </p:sp>
      <p:sp>
        <p:nvSpPr>
          <p:cNvPr id="5" name="Slide Number Placeholder 4">
            <a:extLst>
              <a:ext uri="{FF2B5EF4-FFF2-40B4-BE49-F238E27FC236}">
                <a16:creationId xmlns:a16="http://schemas.microsoft.com/office/drawing/2014/main" id="{E5BD7FDC-86B1-6131-5BB2-EE1DD3ABC257}"/>
              </a:ext>
            </a:extLst>
          </p:cNvPr>
          <p:cNvSpPr>
            <a:spLocks noGrp="1"/>
          </p:cNvSpPr>
          <p:nvPr>
            <p:ph type="sldNum" sz="quarter" idx="14"/>
          </p:nvPr>
        </p:nvSpPr>
        <p:spPr/>
        <p:txBody>
          <a:bodyPr/>
          <a:lstStyle/>
          <a:p>
            <a:fld id="{86CB4B4D-7CA3-9044-876B-883B54F8677D}" type="slidenum">
              <a:rPr lang="en-US" smtClean="0"/>
              <a:pPr/>
              <a:t>11</a:t>
            </a:fld>
            <a:endParaRPr lang="en-US"/>
          </a:p>
        </p:txBody>
      </p:sp>
      <p:sp>
        <p:nvSpPr>
          <p:cNvPr id="6" name="Title 5">
            <a:extLst>
              <a:ext uri="{FF2B5EF4-FFF2-40B4-BE49-F238E27FC236}">
                <a16:creationId xmlns:a16="http://schemas.microsoft.com/office/drawing/2014/main" id="{73ABB745-C951-A0C2-785B-FC8432B795B6}"/>
              </a:ext>
            </a:extLst>
          </p:cNvPr>
          <p:cNvSpPr>
            <a:spLocks noGrp="1"/>
          </p:cNvSpPr>
          <p:nvPr>
            <p:ph type="title"/>
          </p:nvPr>
        </p:nvSpPr>
        <p:spPr/>
        <p:txBody>
          <a:bodyPr/>
          <a:lstStyle/>
          <a:p>
            <a:r>
              <a:rPr lang="en-US"/>
              <a:t>Citations</a:t>
            </a:r>
          </a:p>
        </p:txBody>
      </p:sp>
    </p:spTree>
    <p:extLst>
      <p:ext uri="{BB962C8B-B14F-4D97-AF65-F5344CB8AC3E}">
        <p14:creationId xmlns:p14="http://schemas.microsoft.com/office/powerpoint/2010/main" val="167709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52E46C-39ED-9EE5-75FF-9498AA5D9D6E}"/>
              </a:ext>
            </a:extLst>
          </p:cNvPr>
          <p:cNvSpPr>
            <a:spLocks noGrp="1"/>
          </p:cNvSpPr>
          <p:nvPr>
            <p:ph type="sldNum" sz="quarter" idx="14"/>
          </p:nvPr>
        </p:nvSpPr>
        <p:spPr/>
        <p:txBody>
          <a:bodyPr/>
          <a:lstStyle/>
          <a:p>
            <a:fld id="{86CB4B4D-7CA3-9044-876B-883B54F8677D}" type="slidenum">
              <a:rPr lang="en-US" smtClean="0"/>
              <a:pPr/>
              <a:t>12</a:t>
            </a:fld>
            <a:endParaRPr lang="en-US"/>
          </a:p>
        </p:txBody>
      </p:sp>
      <p:sp>
        <p:nvSpPr>
          <p:cNvPr id="6" name="Title 5">
            <a:extLst>
              <a:ext uri="{FF2B5EF4-FFF2-40B4-BE49-F238E27FC236}">
                <a16:creationId xmlns:a16="http://schemas.microsoft.com/office/drawing/2014/main" id="{3F60A33C-C27B-557E-8646-519790C1D3E7}"/>
              </a:ext>
            </a:extLst>
          </p:cNvPr>
          <p:cNvSpPr>
            <a:spLocks noGrp="1"/>
          </p:cNvSpPr>
          <p:nvPr>
            <p:ph type="title"/>
          </p:nvPr>
        </p:nvSpPr>
        <p:spPr/>
        <p:txBody>
          <a:bodyPr>
            <a:normAutofit/>
          </a:bodyPr>
          <a:lstStyle/>
          <a:p>
            <a:r>
              <a:rPr lang="en-US" sz="8000">
                <a:solidFill>
                  <a:schemeClr val="bg1"/>
                </a:solidFill>
              </a:rPr>
              <a:t>Q&amp;A</a:t>
            </a:r>
          </a:p>
        </p:txBody>
      </p:sp>
    </p:spTree>
    <p:extLst>
      <p:ext uri="{BB962C8B-B14F-4D97-AF65-F5344CB8AC3E}">
        <p14:creationId xmlns:p14="http://schemas.microsoft.com/office/powerpoint/2010/main" val="120761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5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0120-5D7C-AED5-C808-D154FBBB509D}"/>
              </a:ext>
            </a:extLst>
          </p:cNvPr>
          <p:cNvSpPr>
            <a:spLocks noGrp="1"/>
          </p:cNvSpPr>
          <p:nvPr>
            <p:ph type="title"/>
          </p:nvPr>
        </p:nvSpPr>
        <p:spPr/>
        <p:txBody>
          <a:bodyPr/>
          <a:lstStyle/>
          <a:p>
            <a:r>
              <a:rPr lang="en-US"/>
              <a:t>Agenda</a:t>
            </a:r>
          </a:p>
        </p:txBody>
      </p:sp>
      <p:graphicFrame>
        <p:nvGraphicFramePr>
          <p:cNvPr id="7" name="Diagram 6">
            <a:extLst>
              <a:ext uri="{FF2B5EF4-FFF2-40B4-BE49-F238E27FC236}">
                <a16:creationId xmlns:a16="http://schemas.microsoft.com/office/drawing/2014/main" id="{75F1B690-2F3B-F960-473E-9A3DEEFBCBA3}"/>
              </a:ext>
            </a:extLst>
          </p:cNvPr>
          <p:cNvGraphicFramePr/>
          <p:nvPr>
            <p:extLst>
              <p:ext uri="{D42A27DB-BD31-4B8C-83A1-F6EECF244321}">
                <p14:modId xmlns:p14="http://schemas.microsoft.com/office/powerpoint/2010/main" val="1535489461"/>
              </p:ext>
            </p:extLst>
          </p:nvPr>
        </p:nvGraphicFramePr>
        <p:xfrm>
          <a:off x="368573" y="2502569"/>
          <a:ext cx="11472779" cy="960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823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40C4E-4396-0F28-5699-21BA9AFF53C9}"/>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B459024D-4E10-F5C5-8178-BBD9C3E290C0}"/>
              </a:ext>
            </a:extLst>
          </p:cNvPr>
          <p:cNvSpPr>
            <a:spLocks noGrp="1"/>
          </p:cNvSpPr>
          <p:nvPr>
            <p:ph idx="1"/>
          </p:nvPr>
        </p:nvSpPr>
        <p:spPr>
          <a:xfrm>
            <a:off x="914399" y="2378423"/>
            <a:ext cx="23650833" cy="3267176"/>
          </a:xfrm>
        </p:spPr>
        <p:txBody>
          <a:bodyPr vert="horz" lIns="91440" tIns="45720" rIns="91440" bIns="45720" rtlCol="0" anchor="t">
            <a:normAutofit/>
          </a:bodyPr>
          <a:lstStyle/>
          <a:p>
            <a:pPr marL="0" indent="0">
              <a:buNone/>
            </a:pPr>
            <a:r>
              <a:rPr lang="en-US" sz="4000">
                <a:latin typeface="Inter"/>
                <a:cs typeface="Poppins"/>
              </a:rPr>
              <a:t>Prices have a habit of ping-ponging between bands—especially in range-bound conditions; this makes Bollinger Bounces useful for mean reversion setups. However, these are not blind trade triggers. Not only that, but there can also be a lot of noise which can make it hard to reach conclusions.</a:t>
            </a:r>
            <a:endParaRPr lang="en-US" sz="4000"/>
          </a:p>
        </p:txBody>
      </p:sp>
      <p:sp>
        <p:nvSpPr>
          <p:cNvPr id="5" name="Slide Number Placeholder 4">
            <a:extLst>
              <a:ext uri="{FF2B5EF4-FFF2-40B4-BE49-F238E27FC236}">
                <a16:creationId xmlns:a16="http://schemas.microsoft.com/office/drawing/2014/main" id="{2F651E3A-92C8-D8FD-451A-533254BA1BED}"/>
              </a:ext>
            </a:extLst>
          </p:cNvPr>
          <p:cNvSpPr>
            <a:spLocks noGrp="1"/>
          </p:cNvSpPr>
          <p:nvPr>
            <p:ph type="sldNum" sz="quarter" idx="2"/>
          </p:nvPr>
        </p:nvSpPr>
        <p:spPr/>
        <p:txBody>
          <a:bodyPr/>
          <a:lstStyle/>
          <a:p>
            <a:fld id="{86CB4B4D-7CA3-9044-876B-883B54F8677D}" type="slidenum">
              <a:rPr lang="en-US" smtClean="0"/>
              <a:pPr/>
              <a:t>3</a:t>
            </a:fld>
            <a:endParaRPr lang="en-US"/>
          </a:p>
        </p:txBody>
      </p:sp>
      <p:sp>
        <p:nvSpPr>
          <p:cNvPr id="7" name="Rectangle 6">
            <a:extLst>
              <a:ext uri="{FF2B5EF4-FFF2-40B4-BE49-F238E27FC236}">
                <a16:creationId xmlns:a16="http://schemas.microsoft.com/office/drawing/2014/main" id="{07BBD6C3-49EC-904D-92D5-E24867F08ED1}"/>
              </a:ext>
            </a:extLst>
          </p:cNvPr>
          <p:cNvSpPr/>
          <p:nvPr/>
        </p:nvSpPr>
        <p:spPr>
          <a:xfrm>
            <a:off x="12719626" y="5716874"/>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a:latin typeface="Inter" panose="02000503000000020004"/>
              </a:rPr>
              <a:t>Confirm With:</a:t>
            </a:r>
          </a:p>
        </p:txBody>
      </p:sp>
      <p:sp>
        <p:nvSpPr>
          <p:cNvPr id="9" name="TextBox 8">
            <a:extLst>
              <a:ext uri="{FF2B5EF4-FFF2-40B4-BE49-F238E27FC236}">
                <a16:creationId xmlns:a16="http://schemas.microsoft.com/office/drawing/2014/main" id="{BFE5A66B-08AB-A555-B625-921EE8F82A6D}"/>
              </a:ext>
            </a:extLst>
          </p:cNvPr>
          <p:cNvSpPr txBox="1"/>
          <p:nvPr/>
        </p:nvSpPr>
        <p:spPr>
          <a:xfrm>
            <a:off x="12738365" y="4891028"/>
            <a:ext cx="5213304" cy="4028923"/>
          </a:xfrm>
          <a:prstGeom prst="rect">
            <a:avLst/>
          </a:prstGeom>
          <a:noFill/>
        </p:spPr>
        <p:txBody>
          <a:bodyPr wrap="square" lIns="91440" tIns="45720" rIns="91440" bIns="45720" rtlCol="0" anchor="t">
            <a:spAutoFit/>
          </a:bodyPr>
          <a:lstStyle/>
          <a:p>
            <a:pPr algn="just">
              <a:lnSpc>
                <a:spcPct val="250000"/>
              </a:lnSpc>
            </a:pPr>
            <a:endParaRPr lang="en-US" sz="3600"/>
          </a:p>
          <a:p>
            <a:pPr marL="571500" indent="-571500" algn="just">
              <a:lnSpc>
                <a:spcPct val="250000"/>
              </a:lnSpc>
              <a:buFont typeface="Wingdings" pitchFamily="2" charset="2"/>
              <a:buChar char="Ø"/>
            </a:pPr>
            <a:r>
              <a:rPr lang="en-US" sz="3600"/>
              <a:t>Moving Average</a:t>
            </a:r>
          </a:p>
          <a:p>
            <a:pPr marL="571500" indent="-571500" algn="just">
              <a:lnSpc>
                <a:spcPct val="250000"/>
              </a:lnSpc>
              <a:buFont typeface="Wingdings" pitchFamily="2" charset="2"/>
              <a:buChar char="Ø"/>
            </a:pPr>
            <a:r>
              <a:rPr lang="en-US" sz="3600"/>
              <a:t>Kalman Filter</a:t>
            </a:r>
          </a:p>
        </p:txBody>
      </p:sp>
      <p:sp>
        <p:nvSpPr>
          <p:cNvPr id="13" name="Rectangle 12">
            <a:extLst>
              <a:ext uri="{FF2B5EF4-FFF2-40B4-BE49-F238E27FC236}">
                <a16:creationId xmlns:a16="http://schemas.microsoft.com/office/drawing/2014/main" id="{7AC45BC8-301A-D221-F58C-EB43BAA48197}"/>
              </a:ext>
            </a:extLst>
          </p:cNvPr>
          <p:cNvSpPr/>
          <p:nvPr/>
        </p:nvSpPr>
        <p:spPr>
          <a:xfrm>
            <a:off x="12719626" y="9662418"/>
            <a:ext cx="10327343" cy="230920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endParaRPr lang="en-US" sz="3000" b="1">
              <a:solidFill>
                <a:schemeClr val="tx1"/>
              </a:solidFill>
            </a:endParaRPr>
          </a:p>
          <a:p>
            <a:pPr lvl="1"/>
            <a:r>
              <a:rPr lang="en-US" sz="3000" b="1">
                <a:solidFill>
                  <a:schemeClr val="tx1"/>
                </a:solidFill>
              </a:rPr>
              <a:t>Implementation: </a:t>
            </a:r>
            <a:r>
              <a:rPr lang="en-US" sz="3000">
                <a:solidFill>
                  <a:schemeClr val="tx1"/>
                </a:solidFill>
              </a:rPr>
              <a:t>We can avoid trading bands during strong trends—waiting for consolidation or pullbacks to improve odds of returns</a:t>
            </a:r>
          </a:p>
          <a:p>
            <a:pPr lvl="1"/>
            <a:endParaRPr lang="en-US" sz="3000">
              <a:solidFill>
                <a:schemeClr val="tx1"/>
              </a:solidFill>
            </a:endParaRPr>
          </a:p>
        </p:txBody>
      </p:sp>
      <p:pic>
        <p:nvPicPr>
          <p:cNvPr id="19" name="Graphic 18" descr="Periodic Graph with solid fill">
            <a:extLst>
              <a:ext uri="{FF2B5EF4-FFF2-40B4-BE49-F238E27FC236}">
                <a16:creationId xmlns:a16="http://schemas.microsoft.com/office/drawing/2014/main" id="{5D8AE174-15A7-750A-ABC0-011A3ED626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10852" y="6548711"/>
            <a:ext cx="1218040" cy="1218040"/>
          </a:xfrm>
          <a:prstGeom prst="rect">
            <a:avLst/>
          </a:prstGeom>
        </p:spPr>
      </p:pic>
      <p:sp>
        <p:nvSpPr>
          <p:cNvPr id="8" name="TextBox 7">
            <a:extLst>
              <a:ext uri="{FF2B5EF4-FFF2-40B4-BE49-F238E27FC236}">
                <a16:creationId xmlns:a16="http://schemas.microsoft.com/office/drawing/2014/main" id="{6AF12952-9AC5-7C9B-4249-3AF904B9C61C}"/>
              </a:ext>
            </a:extLst>
          </p:cNvPr>
          <p:cNvSpPr txBox="1"/>
          <p:nvPr/>
        </p:nvSpPr>
        <p:spPr>
          <a:xfrm>
            <a:off x="1195570" y="6476860"/>
            <a:ext cx="10627204"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i="1">
                <a:ea typeface="+mn-lt"/>
                <a:cs typeface="+mn-lt"/>
              </a:rPr>
              <a:t>Thesis:</a:t>
            </a:r>
            <a:r>
              <a:rPr lang="en-US" sz="3200" i="1">
                <a:ea typeface="+mn-lt"/>
                <a:cs typeface="+mn-lt"/>
              </a:rPr>
              <a:t> This presentation demonstrates a robust quantitative trading strategy that leverages Kalman filters to dynamically estimate the hedge ratio between XLE (Energy Sector ETF) and AMD (Advanced Micro Devices), constructing a mean-reverting spread whose signals are refined using Zero-Lag Moving Averages (ZLMA) and confirmed with MACD crossovers; by integrating statistical filtering and momentum confirmation, the strategy targets optimal entry/exit points to maximize cumulative returns and achieve a Sharpe ratio exceeding 1.0 in volatile market conditions.</a:t>
            </a:r>
            <a:endParaRPr lang="en-US" sz="3200" i="1"/>
          </a:p>
        </p:txBody>
      </p:sp>
      <p:pic>
        <p:nvPicPr>
          <p:cNvPr id="11" name="Picture 10" descr="Filtering">
            <a:extLst>
              <a:ext uri="{FF2B5EF4-FFF2-40B4-BE49-F238E27FC236}">
                <a16:creationId xmlns:a16="http://schemas.microsoft.com/office/drawing/2014/main" id="{B9A2E813-CEEF-6571-C3E6-8C1102FDB6CD}"/>
              </a:ext>
            </a:extLst>
          </p:cNvPr>
          <p:cNvPicPr>
            <a:picLocks noChangeAspect="1"/>
          </p:cNvPicPr>
          <p:nvPr/>
        </p:nvPicPr>
        <p:blipFill>
          <a:blip r:embed="rId4"/>
          <a:stretch>
            <a:fillRect/>
          </a:stretch>
        </p:blipFill>
        <p:spPr>
          <a:xfrm>
            <a:off x="17282375" y="7989565"/>
            <a:ext cx="1321655" cy="1244815"/>
          </a:xfrm>
          <a:prstGeom prst="rect">
            <a:avLst/>
          </a:prstGeom>
        </p:spPr>
      </p:pic>
    </p:spTree>
    <p:extLst>
      <p:ext uri="{BB962C8B-B14F-4D97-AF65-F5344CB8AC3E}">
        <p14:creationId xmlns:p14="http://schemas.microsoft.com/office/powerpoint/2010/main" val="220427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73714C-9C5B-693D-619D-690630994639}"/>
              </a:ext>
            </a:extLst>
          </p:cNvPr>
          <p:cNvSpPr>
            <a:spLocks noGrp="1"/>
          </p:cNvSpPr>
          <p:nvPr>
            <p:ph sz="half" idx="1"/>
          </p:nvPr>
        </p:nvSpPr>
        <p:spPr>
          <a:xfrm>
            <a:off x="914400" y="3209364"/>
            <a:ext cx="10327342" cy="9695633"/>
          </a:xfrm>
        </p:spPr>
        <p:txBody>
          <a:bodyPr/>
          <a:lstStyle/>
          <a:p>
            <a:endParaRPr lang="en-US"/>
          </a:p>
          <a:p>
            <a:endParaRPr lang="en-US"/>
          </a:p>
        </p:txBody>
      </p:sp>
      <p:sp>
        <p:nvSpPr>
          <p:cNvPr id="4" name="Text Placeholder 3">
            <a:extLst>
              <a:ext uri="{FF2B5EF4-FFF2-40B4-BE49-F238E27FC236}">
                <a16:creationId xmlns:a16="http://schemas.microsoft.com/office/drawing/2014/main" id="{64E7620B-FA30-F6CE-9FA2-B01CFD43684A}"/>
              </a:ext>
            </a:extLst>
          </p:cNvPr>
          <p:cNvSpPr>
            <a:spLocks noGrp="1"/>
          </p:cNvSpPr>
          <p:nvPr>
            <p:ph type="body" sz="quarter" idx="13"/>
          </p:nvPr>
        </p:nvSpPr>
        <p:spPr/>
        <p:txBody>
          <a:bodyPr/>
          <a:lstStyle/>
          <a:p>
            <a:r>
              <a:rPr lang="en-US">
                <a:latin typeface="Inter"/>
                <a:cs typeface="Poppins"/>
              </a:rPr>
              <a:t>WHAT ARE THEY?</a:t>
            </a:r>
            <a:endParaRPr lang="en-US"/>
          </a:p>
        </p:txBody>
      </p:sp>
      <p:sp>
        <p:nvSpPr>
          <p:cNvPr id="5" name="Slide Number Placeholder 4">
            <a:extLst>
              <a:ext uri="{FF2B5EF4-FFF2-40B4-BE49-F238E27FC236}">
                <a16:creationId xmlns:a16="http://schemas.microsoft.com/office/drawing/2014/main" id="{5138947F-C9E8-28AA-1A55-6A305F23E6E6}"/>
              </a:ext>
            </a:extLst>
          </p:cNvPr>
          <p:cNvSpPr>
            <a:spLocks noGrp="1"/>
          </p:cNvSpPr>
          <p:nvPr>
            <p:ph type="sldNum" sz="quarter" idx="14"/>
          </p:nvPr>
        </p:nvSpPr>
        <p:spPr/>
        <p:txBody>
          <a:bodyPr/>
          <a:lstStyle/>
          <a:p>
            <a:fld id="{86CB4B4D-7CA3-9044-876B-883B54F8677D}" type="slidenum">
              <a:rPr lang="en-US" smtClean="0"/>
              <a:pPr/>
              <a:t>4</a:t>
            </a:fld>
            <a:endParaRPr lang="en-US"/>
          </a:p>
        </p:txBody>
      </p:sp>
      <p:sp>
        <p:nvSpPr>
          <p:cNvPr id="6" name="Title 5">
            <a:extLst>
              <a:ext uri="{FF2B5EF4-FFF2-40B4-BE49-F238E27FC236}">
                <a16:creationId xmlns:a16="http://schemas.microsoft.com/office/drawing/2014/main" id="{95B6F82B-379A-0130-CC7E-8B7D48851C47}"/>
              </a:ext>
            </a:extLst>
          </p:cNvPr>
          <p:cNvSpPr>
            <a:spLocks noGrp="1"/>
          </p:cNvSpPr>
          <p:nvPr>
            <p:ph type="title"/>
          </p:nvPr>
        </p:nvSpPr>
        <p:spPr/>
        <p:txBody>
          <a:bodyPr/>
          <a:lstStyle/>
          <a:p>
            <a:r>
              <a:rPr lang="en-US"/>
              <a:t>Bollinger Bands and Mean Reversion</a:t>
            </a:r>
          </a:p>
        </p:txBody>
      </p:sp>
      <p:sp>
        <p:nvSpPr>
          <p:cNvPr id="7" name="Rectangle 6">
            <a:extLst>
              <a:ext uri="{FF2B5EF4-FFF2-40B4-BE49-F238E27FC236}">
                <a16:creationId xmlns:a16="http://schemas.microsoft.com/office/drawing/2014/main" id="{B1C1231C-D81E-0E8E-31FF-82DCC0C0B540}"/>
              </a:ext>
            </a:extLst>
          </p:cNvPr>
          <p:cNvSpPr/>
          <p:nvPr/>
        </p:nvSpPr>
        <p:spPr>
          <a:xfrm>
            <a:off x="914399" y="2991398"/>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a:latin typeface="Inter" panose="02000503000000020004"/>
              </a:rPr>
              <a:t>Bollinger Bands</a:t>
            </a:r>
          </a:p>
        </p:txBody>
      </p:sp>
      <p:sp>
        <p:nvSpPr>
          <p:cNvPr id="8" name="Rectangle 7">
            <a:extLst>
              <a:ext uri="{FF2B5EF4-FFF2-40B4-BE49-F238E27FC236}">
                <a16:creationId xmlns:a16="http://schemas.microsoft.com/office/drawing/2014/main" id="{3F473122-B53A-7917-DE3A-3391D68CBC78}"/>
              </a:ext>
            </a:extLst>
          </p:cNvPr>
          <p:cNvSpPr/>
          <p:nvPr/>
        </p:nvSpPr>
        <p:spPr>
          <a:xfrm>
            <a:off x="914399" y="3907320"/>
            <a:ext cx="10327342" cy="1371600"/>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Definition: </a:t>
            </a:r>
            <a:r>
              <a:rPr lang="en-US" sz="3000">
                <a:solidFill>
                  <a:schemeClr val="tx1"/>
                </a:solidFill>
              </a:rPr>
              <a:t>Momentum lines (bands) plotted </a:t>
            </a:r>
            <a:r>
              <a:rPr lang="en-US" sz="3000" i="1">
                <a:solidFill>
                  <a:schemeClr val="tx1"/>
                </a:solidFill>
              </a:rPr>
              <a:t>x</a:t>
            </a:r>
            <a:r>
              <a:rPr lang="en-US" sz="3000">
                <a:solidFill>
                  <a:schemeClr val="tx1"/>
                </a:solidFill>
              </a:rPr>
              <a:t> standard deviations (positive and negative) away from the SMA line </a:t>
            </a:r>
          </a:p>
        </p:txBody>
      </p:sp>
      <p:sp>
        <p:nvSpPr>
          <p:cNvPr id="9" name="Rectangle 8">
            <a:extLst>
              <a:ext uri="{FF2B5EF4-FFF2-40B4-BE49-F238E27FC236}">
                <a16:creationId xmlns:a16="http://schemas.microsoft.com/office/drawing/2014/main" id="{1893D75D-FEBF-AFC3-F122-23D43EF5D24D}"/>
              </a:ext>
            </a:extLst>
          </p:cNvPr>
          <p:cNvSpPr/>
          <p:nvPr/>
        </p:nvSpPr>
        <p:spPr>
          <a:xfrm>
            <a:off x="914399" y="5486400"/>
            <a:ext cx="10327342" cy="1371600"/>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Purpose: </a:t>
            </a:r>
            <a:r>
              <a:rPr lang="en-US" sz="3000">
                <a:solidFill>
                  <a:schemeClr val="tx1"/>
                </a:solidFill>
              </a:rPr>
              <a:t>Indicate price volatility and help identify potential overbought or oversold conditions</a:t>
            </a:r>
          </a:p>
        </p:txBody>
      </p:sp>
      <p:sp>
        <p:nvSpPr>
          <p:cNvPr id="10" name="Rectangle 9">
            <a:extLst>
              <a:ext uri="{FF2B5EF4-FFF2-40B4-BE49-F238E27FC236}">
                <a16:creationId xmlns:a16="http://schemas.microsoft.com/office/drawing/2014/main" id="{7D48826E-F179-AC77-6FCC-AE3D01ED2AEE}"/>
              </a:ext>
            </a:extLst>
          </p:cNvPr>
          <p:cNvSpPr/>
          <p:nvPr/>
        </p:nvSpPr>
        <p:spPr>
          <a:xfrm>
            <a:off x="13142258" y="2971800"/>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a:latin typeface="Inter" panose="02000503000000020004"/>
              </a:rPr>
              <a:t>Mean Reversion</a:t>
            </a:r>
          </a:p>
        </p:txBody>
      </p:sp>
      <p:sp>
        <p:nvSpPr>
          <p:cNvPr id="11" name="Rectangle 10">
            <a:extLst>
              <a:ext uri="{FF2B5EF4-FFF2-40B4-BE49-F238E27FC236}">
                <a16:creationId xmlns:a16="http://schemas.microsoft.com/office/drawing/2014/main" id="{735AA5DF-BE9E-8D94-6795-4C40EBF9880E}"/>
              </a:ext>
            </a:extLst>
          </p:cNvPr>
          <p:cNvSpPr/>
          <p:nvPr/>
        </p:nvSpPr>
        <p:spPr>
          <a:xfrm>
            <a:off x="13142258" y="3907320"/>
            <a:ext cx="10327342" cy="1371600"/>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Definition: </a:t>
            </a:r>
            <a:r>
              <a:rPr lang="en-US" sz="3000">
                <a:solidFill>
                  <a:schemeClr val="tx1"/>
                </a:solidFill>
              </a:rPr>
              <a:t>Theory that asset prices tend to revert to their average over time</a:t>
            </a:r>
          </a:p>
        </p:txBody>
      </p:sp>
      <p:sp>
        <p:nvSpPr>
          <p:cNvPr id="12" name="Rectangle 11">
            <a:extLst>
              <a:ext uri="{FF2B5EF4-FFF2-40B4-BE49-F238E27FC236}">
                <a16:creationId xmlns:a16="http://schemas.microsoft.com/office/drawing/2014/main" id="{D1A76A91-4419-D143-4A91-EE878B360A1D}"/>
              </a:ext>
            </a:extLst>
          </p:cNvPr>
          <p:cNvSpPr/>
          <p:nvPr/>
        </p:nvSpPr>
        <p:spPr>
          <a:xfrm>
            <a:off x="13142258" y="5486400"/>
            <a:ext cx="10327342" cy="1371600"/>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Purpose: </a:t>
            </a:r>
            <a:r>
              <a:rPr lang="en-US" sz="3000">
                <a:solidFill>
                  <a:schemeClr val="tx1"/>
                </a:solidFill>
              </a:rPr>
              <a:t>Capitalize on temporary price extremes, with the assumption prices will revert to their means </a:t>
            </a:r>
          </a:p>
        </p:txBody>
      </p:sp>
      <p:sp>
        <p:nvSpPr>
          <p:cNvPr id="21" name="Rectangle 15">
            <a:extLst>
              <a:ext uri="{FF2B5EF4-FFF2-40B4-BE49-F238E27FC236}">
                <a16:creationId xmlns:a16="http://schemas.microsoft.com/office/drawing/2014/main" id="{33D74793-CAC7-F820-38AC-16921AA7B17B}"/>
              </a:ext>
            </a:extLst>
          </p:cNvPr>
          <p:cNvSpPr>
            <a:spLocks noChangeArrowheads="1"/>
          </p:cNvSpPr>
          <p:nvPr/>
        </p:nvSpPr>
        <p:spPr bwMode="auto">
          <a:xfrm>
            <a:off x="1259739" y="8437081"/>
            <a:ext cx="2438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38" name="Picture 14" descr="equation:Bands = x_{i}\pm \sigma _{i}\ast 2^{}">
            <a:extLst>
              <a:ext uri="{FF2B5EF4-FFF2-40B4-BE49-F238E27FC236}">
                <a16:creationId xmlns:a16="http://schemas.microsoft.com/office/drawing/2014/main" id="{F1D1C580-3696-396F-41B7-9A7C1920F6CD}"/>
              </a:ext>
            </a:extLst>
          </p:cNvPr>
          <p:cNvPicPr>
            <a:picLocks noChangeAspect="1" noChangeArrowheads="1"/>
          </p:cNvPicPr>
          <p:nvPr/>
        </p:nvPicPr>
        <p:blipFill>
          <a:blip r:link="rId2">
            <a:extLst>
              <a:ext uri="{28A0092B-C50C-407E-A947-70E740481C1C}">
                <a14:useLocalDpi xmlns:a14="http://schemas.microsoft.com/office/drawing/2010/main" val="0"/>
              </a:ext>
            </a:extLst>
          </a:blip>
          <a:srcRect/>
          <a:stretch>
            <a:fillRect/>
          </a:stretch>
        </p:blipFill>
        <p:spPr bwMode="auto">
          <a:xfrm>
            <a:off x="914400" y="8243038"/>
            <a:ext cx="7598230" cy="77533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7336CCBF-FF7C-1640-CC7B-8AF0F6B96F2A}"/>
              </a:ext>
            </a:extLst>
          </p:cNvPr>
          <p:cNvSpPr/>
          <p:nvPr/>
        </p:nvSpPr>
        <p:spPr>
          <a:xfrm>
            <a:off x="914399" y="7296595"/>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a:latin typeface="Inter" panose="02000503000000020004"/>
              </a:rPr>
              <a:t>Equation</a:t>
            </a:r>
          </a:p>
        </p:txBody>
      </p:sp>
      <p:pic>
        <p:nvPicPr>
          <p:cNvPr id="1041" name="Picture 17" descr="equation:x_{i}=SMA20">
            <a:extLst>
              <a:ext uri="{FF2B5EF4-FFF2-40B4-BE49-F238E27FC236}">
                <a16:creationId xmlns:a16="http://schemas.microsoft.com/office/drawing/2014/main" id="{FBD2EBD3-6EA5-4B47-DB6F-804D605E98A1}"/>
              </a:ext>
            </a:extLst>
          </p:cNvPr>
          <p:cNvPicPr>
            <a:picLocks noChangeAspect="1" noChangeArrowheads="1"/>
          </p:cNvPicPr>
          <p:nvPr/>
        </p:nvPicPr>
        <p:blipFill>
          <a:blip r:link="rId3">
            <a:extLst>
              <a:ext uri="{28A0092B-C50C-407E-A947-70E740481C1C}">
                <a14:useLocalDpi xmlns:a14="http://schemas.microsoft.com/office/drawing/2010/main" val="0"/>
              </a:ext>
            </a:extLst>
          </a:blip>
          <a:srcRect/>
          <a:stretch>
            <a:fillRect/>
          </a:stretch>
        </p:blipFill>
        <p:spPr bwMode="auto">
          <a:xfrm>
            <a:off x="914399" y="9259474"/>
            <a:ext cx="2782958" cy="44274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quation:\sigma _{i}= SMA20\, Standard\, Deviation&#10;">
            <a:extLst>
              <a:ext uri="{FF2B5EF4-FFF2-40B4-BE49-F238E27FC236}">
                <a16:creationId xmlns:a16="http://schemas.microsoft.com/office/drawing/2014/main" id="{E38D22F1-6FFD-43F6-3236-71710C6CD34E}"/>
              </a:ext>
            </a:extLst>
          </p:cNvPr>
          <p:cNvPicPr>
            <a:picLocks noChangeAspect="1" noChangeArrowheads="1"/>
          </p:cNvPicPr>
          <p:nvPr/>
        </p:nvPicPr>
        <p:blipFill>
          <a:blip r:link="rId4">
            <a:extLst>
              <a:ext uri="{28A0092B-C50C-407E-A947-70E740481C1C}">
                <a14:useLocalDpi xmlns:a14="http://schemas.microsoft.com/office/drawing/2010/main" val="0"/>
              </a:ext>
            </a:extLst>
          </a:blip>
          <a:srcRect/>
          <a:stretch>
            <a:fillRect/>
          </a:stretch>
        </p:blipFill>
        <p:spPr bwMode="auto">
          <a:xfrm>
            <a:off x="914399" y="9942786"/>
            <a:ext cx="7301949" cy="45073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8">
            <a:extLst>
              <a:ext uri="{FF2B5EF4-FFF2-40B4-BE49-F238E27FC236}">
                <a16:creationId xmlns:a16="http://schemas.microsoft.com/office/drawing/2014/main" id="{60087DFB-8595-6535-8363-D71CFBB998C0}"/>
              </a:ext>
            </a:extLst>
          </p:cNvPr>
          <p:cNvSpPr>
            <a:spLocks noChangeArrowheads="1"/>
          </p:cNvSpPr>
          <p:nvPr/>
        </p:nvSpPr>
        <p:spPr bwMode="auto">
          <a:xfrm>
            <a:off x="552893" y="9174413"/>
            <a:ext cx="24745505" cy="137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47" name="Picture 23" descr="equation:SMA20= \frac{\sum_{x=1}^{20}Closing\, Price }{20}">
            <a:extLst>
              <a:ext uri="{FF2B5EF4-FFF2-40B4-BE49-F238E27FC236}">
                <a16:creationId xmlns:a16="http://schemas.microsoft.com/office/drawing/2014/main" id="{2D9540A4-4864-8C82-13D4-2C96FB0F9A96}"/>
              </a:ext>
            </a:extLst>
          </p:cNvPr>
          <p:cNvPicPr>
            <a:picLocks noChangeAspect="1" noChangeArrowheads="1"/>
          </p:cNvPicPr>
          <p:nvPr/>
        </p:nvPicPr>
        <p:blipFill>
          <a:blip r:link="rId5">
            <a:extLst>
              <a:ext uri="{28A0092B-C50C-407E-A947-70E740481C1C}">
                <a14:useLocalDpi xmlns:a14="http://schemas.microsoft.com/office/drawing/2010/main" val="0"/>
              </a:ext>
            </a:extLst>
          </a:blip>
          <a:srcRect/>
          <a:stretch>
            <a:fillRect/>
          </a:stretch>
        </p:blipFill>
        <p:spPr bwMode="auto">
          <a:xfrm>
            <a:off x="13184376" y="8819453"/>
            <a:ext cx="10285224" cy="176552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ACBC8F13-A4DA-D9D0-1B4F-629263C7D5D0}"/>
              </a:ext>
            </a:extLst>
          </p:cNvPr>
          <p:cNvSpPr/>
          <p:nvPr/>
        </p:nvSpPr>
        <p:spPr>
          <a:xfrm>
            <a:off x="13142258" y="7296595"/>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a:latin typeface="Inter" panose="02000503000000020004"/>
              </a:rPr>
              <a:t>Equation</a:t>
            </a:r>
          </a:p>
        </p:txBody>
      </p:sp>
      <p:pic>
        <p:nvPicPr>
          <p:cNvPr id="30" name="Picture 29" descr="A math equation with numbers and symbols&#10;&#10;AI-generated content may be incorrect.">
            <a:extLst>
              <a:ext uri="{FF2B5EF4-FFF2-40B4-BE49-F238E27FC236}">
                <a16:creationId xmlns:a16="http://schemas.microsoft.com/office/drawing/2014/main" id="{FCAD5041-27C5-BC41-00F5-6AB3C17CE5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88302" y="8129726"/>
            <a:ext cx="10835253" cy="3515438"/>
          </a:xfrm>
          <a:prstGeom prst="rect">
            <a:avLst/>
          </a:prstGeom>
        </p:spPr>
      </p:pic>
      <p:pic>
        <p:nvPicPr>
          <p:cNvPr id="32" name="Picture 31" descr="A close-up of a white background&#10;&#10;AI-generated content may be incorrect.">
            <a:extLst>
              <a:ext uri="{FF2B5EF4-FFF2-40B4-BE49-F238E27FC236}">
                <a16:creationId xmlns:a16="http://schemas.microsoft.com/office/drawing/2014/main" id="{774FDAAC-745C-2349-F38C-4B3241F442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2893" y="8075243"/>
            <a:ext cx="12159205" cy="3569921"/>
          </a:xfrm>
          <a:prstGeom prst="rect">
            <a:avLst/>
          </a:prstGeom>
        </p:spPr>
      </p:pic>
      <p:sp>
        <p:nvSpPr>
          <p:cNvPr id="3" name="Rectangle 2">
            <a:extLst>
              <a:ext uri="{FF2B5EF4-FFF2-40B4-BE49-F238E27FC236}">
                <a16:creationId xmlns:a16="http://schemas.microsoft.com/office/drawing/2014/main" id="{BF972D4E-41E3-F4EF-ACDB-6EA85063ED7C}"/>
              </a:ext>
            </a:extLst>
          </p:cNvPr>
          <p:cNvSpPr/>
          <p:nvPr/>
        </p:nvSpPr>
        <p:spPr>
          <a:xfrm>
            <a:off x="914399" y="11147617"/>
            <a:ext cx="22555202" cy="1036527"/>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Key Point: </a:t>
            </a:r>
            <a:r>
              <a:rPr lang="en-US" sz="3000">
                <a:solidFill>
                  <a:schemeClr val="tx1"/>
                </a:solidFill>
              </a:rPr>
              <a:t>When the upper and lower bands are further apart from each other this indicates high volatility and vice versa! </a:t>
            </a:r>
          </a:p>
        </p:txBody>
      </p:sp>
    </p:spTree>
    <p:extLst>
      <p:ext uri="{BB962C8B-B14F-4D97-AF65-F5344CB8AC3E}">
        <p14:creationId xmlns:p14="http://schemas.microsoft.com/office/powerpoint/2010/main" val="140973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8F8FAF-1650-A7A1-095E-8818E5D80423}"/>
              </a:ext>
            </a:extLst>
          </p:cNvPr>
          <p:cNvSpPr>
            <a:spLocks noGrp="1"/>
          </p:cNvSpPr>
          <p:nvPr>
            <p:ph sz="half" idx="1"/>
          </p:nvPr>
        </p:nvSpPr>
        <p:spPr>
          <a:xfrm>
            <a:off x="914399" y="3030869"/>
            <a:ext cx="10339155" cy="8402694"/>
          </a:xfrm>
        </p:spPr>
        <p:txBody>
          <a:bodyPr vert="horz" lIns="91440" tIns="45720" rIns="91440" bIns="45720" rtlCol="0" anchor="t">
            <a:normAutofit fontScale="85000" lnSpcReduction="20000"/>
          </a:bodyPr>
          <a:lstStyle/>
          <a:p>
            <a:pPr marL="0" indent="0">
              <a:buNone/>
            </a:pPr>
            <a:r>
              <a:rPr lang="en-US" sz="3500" b="1">
                <a:latin typeface="Inter"/>
                <a:cs typeface="Poppins"/>
              </a:rPr>
              <a:t>Market Sentiment: </a:t>
            </a:r>
            <a:r>
              <a:rPr lang="en-US" sz="3500">
                <a:latin typeface="Inter"/>
                <a:cs typeface="Poppins"/>
              </a:rPr>
              <a:t>The overall mood of investors towards the market (bullish/bearish). This is useful for our strategy to time the entry and exit points.</a:t>
            </a:r>
          </a:p>
          <a:p>
            <a:pPr lvl="1">
              <a:buFont typeface="Wingdings" pitchFamily="2" charset="2"/>
              <a:buChar char="Ø"/>
            </a:pPr>
            <a:r>
              <a:rPr lang="en-US" sz="3500">
                <a:latin typeface="Inter"/>
                <a:cs typeface="Poppins"/>
              </a:rPr>
              <a:t>Price changes in relation to the Moving Average, thus sensing greed/fear will help identify buying points.</a:t>
            </a:r>
          </a:p>
          <a:p>
            <a:pPr lvl="1">
              <a:buFont typeface="Wingdings" pitchFamily="2" charset="2"/>
              <a:buChar char="Ø"/>
            </a:pPr>
            <a:r>
              <a:rPr lang="en-US" sz="3500">
                <a:latin typeface="Inter"/>
                <a:cs typeface="Poppins"/>
              </a:rPr>
              <a:t>Top Band = </a:t>
            </a:r>
            <a:r>
              <a:rPr lang="en-US" sz="3500" b="1">
                <a:latin typeface="Inter"/>
                <a:cs typeface="Poppins"/>
              </a:rPr>
              <a:t>Overbought</a:t>
            </a:r>
            <a:r>
              <a:rPr lang="en-US" sz="3500">
                <a:latin typeface="Inter"/>
                <a:cs typeface="Poppins"/>
              </a:rPr>
              <a:t> | Lower Band = </a:t>
            </a:r>
            <a:r>
              <a:rPr lang="en-US" sz="3500" b="1">
                <a:latin typeface="Inter"/>
                <a:cs typeface="Poppins"/>
              </a:rPr>
              <a:t>Oversold</a:t>
            </a:r>
          </a:p>
          <a:p>
            <a:pPr marL="457200" lvl="1" indent="0">
              <a:buNone/>
            </a:pPr>
            <a:endParaRPr lang="en-US" sz="3500" b="1">
              <a:latin typeface="Inter"/>
              <a:cs typeface="Poppins"/>
            </a:endParaRPr>
          </a:p>
          <a:p>
            <a:pPr marL="23813" lvl="1" indent="0">
              <a:buNone/>
            </a:pPr>
            <a:r>
              <a:rPr lang="en-US" sz="3500" b="1">
                <a:latin typeface="Inter"/>
                <a:cs typeface="Poppins"/>
              </a:rPr>
              <a:t>Volume: </a:t>
            </a:r>
            <a:r>
              <a:rPr lang="en-US" sz="3500">
                <a:latin typeface="Inter"/>
                <a:cs typeface="Poppins"/>
              </a:rPr>
              <a:t>How much the equity is being traded in a specific period. </a:t>
            </a:r>
            <a:endParaRPr lang="en-US" sz="3500" b="1">
              <a:latin typeface="Inter"/>
              <a:cs typeface="Poppins"/>
            </a:endParaRPr>
          </a:p>
          <a:p>
            <a:pPr lvl="1">
              <a:buFont typeface="Wingdings" pitchFamily="2" charset="2"/>
              <a:buChar char="Ø"/>
            </a:pPr>
            <a:r>
              <a:rPr lang="en-US" sz="3500">
                <a:latin typeface="Inter"/>
                <a:cs typeface="Poppins"/>
              </a:rPr>
              <a:t>If share prices are rising but there’s less volume, this indicates a weak feeling towards the security</a:t>
            </a:r>
          </a:p>
          <a:p>
            <a:pPr lvl="1">
              <a:buFont typeface="Wingdings" pitchFamily="2" charset="2"/>
              <a:buChar char="Ø"/>
            </a:pPr>
            <a:r>
              <a:rPr lang="en-US" sz="3500">
                <a:latin typeface="Inter"/>
                <a:cs typeface="Poppins"/>
              </a:rPr>
              <a:t>If share prices are falling with high volume, this indicates a strong feeling towards the security</a:t>
            </a:r>
          </a:p>
          <a:p>
            <a:pPr marL="457200" lvl="1" indent="0">
              <a:buNone/>
            </a:pPr>
            <a:endParaRPr lang="en-US" sz="3200" b="1"/>
          </a:p>
        </p:txBody>
      </p:sp>
      <p:sp>
        <p:nvSpPr>
          <p:cNvPr id="5" name="Slide Number Placeholder 4">
            <a:extLst>
              <a:ext uri="{FF2B5EF4-FFF2-40B4-BE49-F238E27FC236}">
                <a16:creationId xmlns:a16="http://schemas.microsoft.com/office/drawing/2014/main" id="{222D3515-233B-452C-F7C2-23FBFECD4126}"/>
              </a:ext>
            </a:extLst>
          </p:cNvPr>
          <p:cNvSpPr>
            <a:spLocks noGrp="1"/>
          </p:cNvSpPr>
          <p:nvPr>
            <p:ph type="sldNum" sz="quarter" idx="14"/>
          </p:nvPr>
        </p:nvSpPr>
        <p:spPr/>
        <p:txBody>
          <a:bodyPr/>
          <a:lstStyle/>
          <a:p>
            <a:fld id="{86CB4B4D-7CA3-9044-876B-883B54F8677D}" type="slidenum">
              <a:rPr lang="en-US" smtClean="0"/>
              <a:pPr/>
              <a:t>5</a:t>
            </a:fld>
            <a:endParaRPr lang="en-US"/>
          </a:p>
        </p:txBody>
      </p:sp>
      <p:sp>
        <p:nvSpPr>
          <p:cNvPr id="6" name="Title 5">
            <a:extLst>
              <a:ext uri="{FF2B5EF4-FFF2-40B4-BE49-F238E27FC236}">
                <a16:creationId xmlns:a16="http://schemas.microsoft.com/office/drawing/2014/main" id="{554787E8-F9F3-685C-DABF-7164BA2DA229}"/>
              </a:ext>
            </a:extLst>
          </p:cNvPr>
          <p:cNvSpPr>
            <a:spLocks noGrp="1"/>
          </p:cNvSpPr>
          <p:nvPr>
            <p:ph type="title"/>
          </p:nvPr>
        </p:nvSpPr>
        <p:spPr/>
        <p:txBody>
          <a:bodyPr/>
          <a:lstStyle/>
          <a:p>
            <a:r>
              <a:rPr lang="en-US"/>
              <a:t>Key Tools</a:t>
            </a:r>
          </a:p>
        </p:txBody>
      </p:sp>
      <p:sp>
        <p:nvSpPr>
          <p:cNvPr id="7" name="Rectangle 6">
            <a:extLst>
              <a:ext uri="{FF2B5EF4-FFF2-40B4-BE49-F238E27FC236}">
                <a16:creationId xmlns:a16="http://schemas.microsoft.com/office/drawing/2014/main" id="{EDA67028-9F47-BFAE-174D-B3F82671C787}"/>
              </a:ext>
            </a:extLst>
          </p:cNvPr>
          <p:cNvSpPr/>
          <p:nvPr/>
        </p:nvSpPr>
        <p:spPr>
          <a:xfrm>
            <a:off x="13142254" y="3079158"/>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a:latin typeface="Inter" panose="02000503000000020004"/>
              </a:rPr>
              <a:t>Fear &amp; Greed Index</a:t>
            </a:r>
          </a:p>
        </p:txBody>
      </p:sp>
      <p:pic>
        <p:nvPicPr>
          <p:cNvPr id="9" name="Picture 8" descr="A screenshot of a computer&#10;&#10;AI-generated content may be incorrect.">
            <a:extLst>
              <a:ext uri="{FF2B5EF4-FFF2-40B4-BE49-F238E27FC236}">
                <a16:creationId xmlns:a16="http://schemas.microsoft.com/office/drawing/2014/main" id="{3254489A-C9EC-E5BD-F9E8-9551B62E0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2256" y="4146277"/>
            <a:ext cx="10327341" cy="6798018"/>
          </a:xfrm>
          <a:prstGeom prst="rect">
            <a:avLst/>
          </a:prstGeom>
        </p:spPr>
      </p:pic>
    </p:spTree>
    <p:extLst>
      <p:ext uri="{BB962C8B-B14F-4D97-AF65-F5344CB8AC3E}">
        <p14:creationId xmlns:p14="http://schemas.microsoft.com/office/powerpoint/2010/main" val="310521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CC632-7764-568A-C7FC-9F4AC39163DB}"/>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1353D64-8A59-23E8-97F9-2C0035D495F7}"/>
              </a:ext>
            </a:extLst>
          </p:cNvPr>
          <p:cNvSpPr>
            <a:spLocks noGrp="1"/>
          </p:cNvSpPr>
          <p:nvPr>
            <p:ph sz="half" idx="1"/>
          </p:nvPr>
        </p:nvSpPr>
        <p:spPr>
          <a:xfrm>
            <a:off x="914399" y="3426028"/>
            <a:ext cx="8846289" cy="9146972"/>
          </a:xfrm>
        </p:spPr>
        <p:txBody>
          <a:bodyPr>
            <a:normAutofit/>
          </a:bodyPr>
          <a:lstStyle/>
          <a:p>
            <a:pPr marL="0" indent="0">
              <a:buNone/>
            </a:pPr>
            <a:r>
              <a:rPr lang="en-US" sz="3400"/>
              <a:t>We will be using a 5-year time frame from January 2020 to January 2024 to model our data</a:t>
            </a:r>
          </a:p>
          <a:p>
            <a:r>
              <a:rPr lang="en-US" sz="3400"/>
              <a:t>Open </a:t>
            </a:r>
          </a:p>
          <a:p>
            <a:r>
              <a:rPr lang="en-US" sz="3400"/>
              <a:t>High</a:t>
            </a:r>
          </a:p>
          <a:p>
            <a:r>
              <a:rPr lang="en-US" sz="3400"/>
              <a:t>Low</a:t>
            </a:r>
          </a:p>
          <a:p>
            <a:r>
              <a:rPr lang="en-US" sz="3400"/>
              <a:t>Close </a:t>
            </a:r>
          </a:p>
          <a:p>
            <a:r>
              <a:rPr lang="en-US" sz="3400"/>
              <a:t>Volume </a:t>
            </a:r>
          </a:p>
        </p:txBody>
      </p:sp>
      <p:sp>
        <p:nvSpPr>
          <p:cNvPr id="5" name="Slide Number Placeholder 4">
            <a:extLst>
              <a:ext uri="{FF2B5EF4-FFF2-40B4-BE49-F238E27FC236}">
                <a16:creationId xmlns:a16="http://schemas.microsoft.com/office/drawing/2014/main" id="{2C9F0A59-4189-BD56-FCCF-D5DF402014F4}"/>
              </a:ext>
            </a:extLst>
          </p:cNvPr>
          <p:cNvSpPr>
            <a:spLocks noGrp="1"/>
          </p:cNvSpPr>
          <p:nvPr>
            <p:ph type="sldNum" sz="quarter" idx="14"/>
          </p:nvPr>
        </p:nvSpPr>
        <p:spPr/>
        <p:txBody>
          <a:bodyPr/>
          <a:lstStyle/>
          <a:p>
            <a:fld id="{86CB4B4D-7CA3-9044-876B-883B54F8677D}" type="slidenum">
              <a:rPr lang="en-US" smtClean="0"/>
              <a:pPr/>
              <a:t>6</a:t>
            </a:fld>
            <a:endParaRPr lang="en-US"/>
          </a:p>
        </p:txBody>
      </p:sp>
      <p:sp>
        <p:nvSpPr>
          <p:cNvPr id="6" name="Title 5">
            <a:extLst>
              <a:ext uri="{FF2B5EF4-FFF2-40B4-BE49-F238E27FC236}">
                <a16:creationId xmlns:a16="http://schemas.microsoft.com/office/drawing/2014/main" id="{7227299B-8512-10B0-622E-C1DC7995537D}"/>
              </a:ext>
            </a:extLst>
          </p:cNvPr>
          <p:cNvSpPr>
            <a:spLocks noGrp="1"/>
          </p:cNvSpPr>
          <p:nvPr>
            <p:ph type="title"/>
          </p:nvPr>
        </p:nvSpPr>
        <p:spPr/>
        <p:txBody>
          <a:bodyPr/>
          <a:lstStyle/>
          <a:p>
            <a:r>
              <a:rPr lang="en-US"/>
              <a:t>Data</a:t>
            </a:r>
          </a:p>
        </p:txBody>
      </p:sp>
      <p:sp>
        <p:nvSpPr>
          <p:cNvPr id="3" name="Rectangle 2">
            <a:extLst>
              <a:ext uri="{FF2B5EF4-FFF2-40B4-BE49-F238E27FC236}">
                <a16:creationId xmlns:a16="http://schemas.microsoft.com/office/drawing/2014/main" id="{7E64CC9D-C252-93DC-321B-2CC6EF765642}"/>
              </a:ext>
            </a:extLst>
          </p:cNvPr>
          <p:cNvSpPr/>
          <p:nvPr/>
        </p:nvSpPr>
        <p:spPr>
          <a:xfrm>
            <a:off x="914399" y="2651760"/>
            <a:ext cx="8404699"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500">
                <a:latin typeface="Inter" panose="02000503000000020004"/>
              </a:rPr>
              <a:t>Historical Data Needed:</a:t>
            </a:r>
          </a:p>
        </p:txBody>
      </p:sp>
      <p:sp>
        <p:nvSpPr>
          <p:cNvPr id="17" name="Rectangle 16">
            <a:extLst>
              <a:ext uri="{FF2B5EF4-FFF2-40B4-BE49-F238E27FC236}">
                <a16:creationId xmlns:a16="http://schemas.microsoft.com/office/drawing/2014/main" id="{6ED04BAD-47F7-15FC-7E62-E51EA66B32A7}"/>
              </a:ext>
            </a:extLst>
          </p:cNvPr>
          <p:cNvSpPr/>
          <p:nvPr/>
        </p:nvSpPr>
        <p:spPr>
          <a:xfrm>
            <a:off x="9662657" y="10490801"/>
            <a:ext cx="14231845" cy="144609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Iteration: </a:t>
            </a:r>
            <a:r>
              <a:rPr lang="en-US" sz="3000">
                <a:solidFill>
                  <a:schemeClr val="tx1"/>
                </a:solidFill>
              </a:rPr>
              <a:t>The data will loop through the historical data, starting from the period required for the Bollinger Band calculation.</a:t>
            </a:r>
          </a:p>
        </p:txBody>
      </p:sp>
      <p:pic>
        <p:nvPicPr>
          <p:cNvPr id="4" name="Content Placeholder 3" descr="A graph of different colored lines&#10;&#10;AI-generated content may be incorrect.">
            <a:extLst>
              <a:ext uri="{FF2B5EF4-FFF2-40B4-BE49-F238E27FC236}">
                <a16:creationId xmlns:a16="http://schemas.microsoft.com/office/drawing/2014/main" id="{BB041870-1814-682D-B55F-5E9A3CC99F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662657" y="1305038"/>
            <a:ext cx="14302037" cy="8730049"/>
          </a:xfrm>
        </p:spPr>
      </p:pic>
    </p:spTree>
    <p:extLst>
      <p:ext uri="{BB962C8B-B14F-4D97-AF65-F5344CB8AC3E}">
        <p14:creationId xmlns:p14="http://schemas.microsoft.com/office/powerpoint/2010/main" val="201226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5F66E00-34FF-B5C2-ECAF-3B4E24EA57C7}"/>
              </a:ext>
            </a:extLst>
          </p:cNvPr>
          <p:cNvSpPr>
            <a:spLocks noGrp="1"/>
          </p:cNvSpPr>
          <p:nvPr>
            <p:ph type="sldNum" sz="quarter" idx="14"/>
          </p:nvPr>
        </p:nvSpPr>
        <p:spPr/>
        <p:txBody>
          <a:bodyPr/>
          <a:lstStyle/>
          <a:p>
            <a:fld id="{86CB4B4D-7CA3-9044-876B-883B54F8677D}" type="slidenum">
              <a:rPr lang="en-US" smtClean="0"/>
              <a:pPr/>
              <a:t>7</a:t>
            </a:fld>
            <a:endParaRPr lang="en-US"/>
          </a:p>
        </p:txBody>
      </p:sp>
      <p:sp>
        <p:nvSpPr>
          <p:cNvPr id="6" name="Title 5">
            <a:extLst>
              <a:ext uri="{FF2B5EF4-FFF2-40B4-BE49-F238E27FC236}">
                <a16:creationId xmlns:a16="http://schemas.microsoft.com/office/drawing/2014/main" id="{C413F3FB-6DE1-4FCB-4CE3-B8548CD03419}"/>
              </a:ext>
            </a:extLst>
          </p:cNvPr>
          <p:cNvSpPr>
            <a:spLocks noGrp="1"/>
          </p:cNvSpPr>
          <p:nvPr>
            <p:ph type="title"/>
          </p:nvPr>
        </p:nvSpPr>
        <p:spPr/>
        <p:txBody>
          <a:bodyPr/>
          <a:lstStyle/>
          <a:p>
            <a:r>
              <a:rPr lang="en-US"/>
              <a:t>Strategy</a:t>
            </a:r>
          </a:p>
        </p:txBody>
      </p:sp>
      <p:sp>
        <p:nvSpPr>
          <p:cNvPr id="7" name="Rectangle 6">
            <a:extLst>
              <a:ext uri="{FF2B5EF4-FFF2-40B4-BE49-F238E27FC236}">
                <a16:creationId xmlns:a16="http://schemas.microsoft.com/office/drawing/2014/main" id="{D83E799E-4F42-23A4-5BEB-177F2A618B44}"/>
              </a:ext>
            </a:extLst>
          </p:cNvPr>
          <p:cNvSpPr/>
          <p:nvPr/>
        </p:nvSpPr>
        <p:spPr>
          <a:xfrm>
            <a:off x="914399" y="4630040"/>
            <a:ext cx="10327342" cy="1785272"/>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Buy Signal: </a:t>
            </a:r>
            <a:r>
              <a:rPr lang="en-US" sz="3000">
                <a:solidFill>
                  <a:schemeClr val="tx1"/>
                </a:solidFill>
              </a:rPr>
              <a:t>Checks if both AMD and XLE prices cross above their lower Bollinger Bands. If met,  </a:t>
            </a:r>
            <a:r>
              <a:rPr lang="en-US" sz="3000" b="1">
                <a:solidFill>
                  <a:schemeClr val="tx1"/>
                </a:solidFill>
              </a:rPr>
              <a:t>Buy Signal Generated</a:t>
            </a:r>
          </a:p>
        </p:txBody>
      </p:sp>
      <p:sp>
        <p:nvSpPr>
          <p:cNvPr id="8" name="Rectangle 7">
            <a:extLst>
              <a:ext uri="{FF2B5EF4-FFF2-40B4-BE49-F238E27FC236}">
                <a16:creationId xmlns:a16="http://schemas.microsoft.com/office/drawing/2014/main" id="{6194D424-32B9-A6D6-8265-6BA4FA659D96}"/>
              </a:ext>
            </a:extLst>
          </p:cNvPr>
          <p:cNvSpPr/>
          <p:nvPr/>
        </p:nvSpPr>
        <p:spPr>
          <a:xfrm>
            <a:off x="914399" y="2651760"/>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a:t>Starting Capital: $100,000</a:t>
            </a:r>
          </a:p>
        </p:txBody>
      </p:sp>
      <p:sp>
        <p:nvSpPr>
          <p:cNvPr id="10" name="Rectangle 9">
            <a:extLst>
              <a:ext uri="{FF2B5EF4-FFF2-40B4-BE49-F238E27FC236}">
                <a16:creationId xmlns:a16="http://schemas.microsoft.com/office/drawing/2014/main" id="{68F2C3B5-580D-7582-D087-09D900513489}"/>
              </a:ext>
            </a:extLst>
          </p:cNvPr>
          <p:cNvSpPr/>
          <p:nvPr/>
        </p:nvSpPr>
        <p:spPr>
          <a:xfrm>
            <a:off x="914399" y="6738168"/>
            <a:ext cx="10327342" cy="1785272"/>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Sell Signal: </a:t>
            </a:r>
            <a:r>
              <a:rPr lang="en-US" sz="3000">
                <a:solidFill>
                  <a:schemeClr val="tx1"/>
                </a:solidFill>
              </a:rPr>
              <a:t>Checks if either AMD price or XLE price crosses below the upper  Bollinger Band. If met, </a:t>
            </a:r>
            <a:r>
              <a:rPr lang="en-US" sz="3000" b="1">
                <a:solidFill>
                  <a:schemeClr val="tx1"/>
                </a:solidFill>
              </a:rPr>
              <a:t>Sell Signal Generated</a:t>
            </a:r>
          </a:p>
        </p:txBody>
      </p:sp>
      <p:sp>
        <p:nvSpPr>
          <p:cNvPr id="11" name="Rectangle 10">
            <a:extLst>
              <a:ext uri="{FF2B5EF4-FFF2-40B4-BE49-F238E27FC236}">
                <a16:creationId xmlns:a16="http://schemas.microsoft.com/office/drawing/2014/main" id="{1101438F-8A38-9480-3E3D-806B362FAA80}"/>
              </a:ext>
            </a:extLst>
          </p:cNvPr>
          <p:cNvSpPr/>
          <p:nvPr/>
        </p:nvSpPr>
        <p:spPr>
          <a:xfrm>
            <a:off x="914398" y="3667104"/>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a:t>Position Size: 55%</a:t>
            </a:r>
          </a:p>
        </p:txBody>
      </p:sp>
      <p:sp>
        <p:nvSpPr>
          <p:cNvPr id="2" name="Content Placeholder 6">
            <a:extLst>
              <a:ext uri="{FF2B5EF4-FFF2-40B4-BE49-F238E27FC236}">
                <a16:creationId xmlns:a16="http://schemas.microsoft.com/office/drawing/2014/main" id="{0E277A37-2C3D-1289-B869-08DD6A015BD3}"/>
              </a:ext>
            </a:extLst>
          </p:cNvPr>
          <p:cNvSpPr txBox="1">
            <a:spLocks/>
          </p:cNvSpPr>
          <p:nvPr/>
        </p:nvSpPr>
        <p:spPr>
          <a:xfrm>
            <a:off x="914398" y="8846296"/>
            <a:ext cx="10430692" cy="3164183"/>
          </a:xfrm>
          <a:prstGeom prst="rect">
            <a:avLst/>
          </a:prstGeom>
          <a:solidFill>
            <a:srgbClr val="0C1543"/>
          </a:solidFill>
          <a:ln w="19050" cap="flat" cmpd="sng" algn="ctr">
            <a:noFill/>
            <a:prstDash val="solid"/>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77500" lnSpcReduction="20000"/>
          </a:bodyPr>
          <a:lst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lt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lt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lt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lt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lt1"/>
                </a:solidFill>
                <a:latin typeface="+mn-lt"/>
                <a:ea typeface="+mn-ea"/>
                <a:cs typeface="+mn-cs"/>
              </a:defRPr>
            </a:lvl5pPr>
            <a:lvl6pPr marL="2286000" indent="0" algn="l" defTabSz="914400" rtl="0" eaLnBrk="1" latinLnBrk="0" hangingPunct="1">
              <a:lnSpc>
                <a:spcPct val="150000"/>
              </a:lnSpc>
              <a:spcBef>
                <a:spcPts val="500"/>
              </a:spcBef>
              <a:buFont typeface="Arial" panose="020B0604020202020204" pitchFamily="34" charset="0"/>
              <a:buNone/>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endParaRPr lang="en-US" sz="3600"/>
          </a:p>
          <a:p>
            <a:pPr marL="0" indent="0" algn="ctr">
              <a:buNone/>
            </a:pPr>
            <a:r>
              <a:rPr lang="en-US" sz="3600" b="1"/>
              <a:t>Interpretation: </a:t>
            </a:r>
            <a:r>
              <a:rPr lang="en-US" sz="3600"/>
              <a:t>By identifying potential oversold/overbought conditions in these assets, we aim to generate buy and sell signals. Historical data will be used to back test entry and exit rules and assess the strategy's potential for outperformance.</a:t>
            </a:r>
            <a:endParaRPr lang="en-US" sz="3200"/>
          </a:p>
          <a:p>
            <a:pPr marL="0" indent="0" algn="ctr">
              <a:buFont typeface="Arial" panose="020B0604020202020204" pitchFamily="34" charset="0"/>
              <a:buNone/>
            </a:pPr>
            <a:endParaRPr lang="en-US" sz="3500">
              <a:latin typeface="Inter" panose="02000503000000020004"/>
            </a:endParaRPr>
          </a:p>
        </p:txBody>
      </p:sp>
      <p:pic>
        <p:nvPicPr>
          <p:cNvPr id="9" name="Picture 8" descr="A black screen with white text and numbers&#10;&#10;AI-generated content may be incorrect.">
            <a:extLst>
              <a:ext uri="{FF2B5EF4-FFF2-40B4-BE49-F238E27FC236}">
                <a16:creationId xmlns:a16="http://schemas.microsoft.com/office/drawing/2014/main" id="{9EEA297D-D00B-C76C-F4BD-381E982A2DA4}"/>
              </a:ext>
            </a:extLst>
          </p:cNvPr>
          <p:cNvPicPr>
            <a:picLocks noChangeAspect="1"/>
          </p:cNvPicPr>
          <p:nvPr/>
        </p:nvPicPr>
        <p:blipFill>
          <a:blip r:embed="rId2"/>
          <a:stretch>
            <a:fillRect/>
          </a:stretch>
        </p:blipFill>
        <p:spPr>
          <a:xfrm>
            <a:off x="11865029" y="2651760"/>
            <a:ext cx="11406730" cy="4235012"/>
          </a:xfrm>
          <a:prstGeom prst="rect">
            <a:avLst/>
          </a:prstGeom>
        </p:spPr>
      </p:pic>
      <p:pic>
        <p:nvPicPr>
          <p:cNvPr id="13" name="Picture 12" descr="A computer screen shot of a program code&#10;&#10;AI-generated content may be incorrect.">
            <a:extLst>
              <a:ext uri="{FF2B5EF4-FFF2-40B4-BE49-F238E27FC236}">
                <a16:creationId xmlns:a16="http://schemas.microsoft.com/office/drawing/2014/main" id="{625E96E6-5FA4-DE6C-D812-C9EDAECC9E47}"/>
              </a:ext>
            </a:extLst>
          </p:cNvPr>
          <p:cNvPicPr>
            <a:picLocks noChangeAspect="1"/>
          </p:cNvPicPr>
          <p:nvPr/>
        </p:nvPicPr>
        <p:blipFill>
          <a:blip r:embed="rId3"/>
          <a:stretch>
            <a:fillRect/>
          </a:stretch>
        </p:blipFill>
        <p:spPr>
          <a:xfrm>
            <a:off x="11865028" y="7300416"/>
            <a:ext cx="11406730" cy="4710063"/>
          </a:xfrm>
          <a:prstGeom prst="rect">
            <a:avLst/>
          </a:prstGeom>
        </p:spPr>
      </p:pic>
    </p:spTree>
    <p:extLst>
      <p:ext uri="{BB962C8B-B14F-4D97-AF65-F5344CB8AC3E}">
        <p14:creationId xmlns:p14="http://schemas.microsoft.com/office/powerpoint/2010/main" val="358569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2CEB3A-E4D2-0877-74BE-C9A25BD4B9FE}"/>
              </a:ext>
            </a:extLst>
          </p:cNvPr>
          <p:cNvSpPr>
            <a:spLocks noGrp="1"/>
          </p:cNvSpPr>
          <p:nvPr>
            <p:ph type="sldNum" sz="quarter" idx="14"/>
          </p:nvPr>
        </p:nvSpPr>
        <p:spPr/>
        <p:txBody>
          <a:bodyPr/>
          <a:lstStyle/>
          <a:p>
            <a:fld id="{86CB4B4D-7CA3-9044-876B-883B54F8677D}" type="slidenum">
              <a:rPr lang="en-US" smtClean="0"/>
              <a:pPr/>
              <a:t>8</a:t>
            </a:fld>
            <a:endParaRPr lang="en-US"/>
          </a:p>
        </p:txBody>
      </p:sp>
      <p:sp>
        <p:nvSpPr>
          <p:cNvPr id="6" name="Title 5">
            <a:extLst>
              <a:ext uri="{FF2B5EF4-FFF2-40B4-BE49-F238E27FC236}">
                <a16:creationId xmlns:a16="http://schemas.microsoft.com/office/drawing/2014/main" id="{2E33AEFA-DAA4-0A83-2344-974389AA1277}"/>
              </a:ext>
            </a:extLst>
          </p:cNvPr>
          <p:cNvSpPr>
            <a:spLocks noGrp="1"/>
          </p:cNvSpPr>
          <p:nvPr>
            <p:ph type="title"/>
          </p:nvPr>
        </p:nvSpPr>
        <p:spPr/>
        <p:txBody>
          <a:bodyPr/>
          <a:lstStyle/>
          <a:p>
            <a:r>
              <a:rPr lang="en-US"/>
              <a:t>Back Testing Analysis</a:t>
            </a:r>
          </a:p>
        </p:txBody>
      </p:sp>
      <p:sp>
        <p:nvSpPr>
          <p:cNvPr id="9" name="Rectangle 8">
            <a:extLst>
              <a:ext uri="{FF2B5EF4-FFF2-40B4-BE49-F238E27FC236}">
                <a16:creationId xmlns:a16="http://schemas.microsoft.com/office/drawing/2014/main" id="{3D9302B7-93B2-5C8F-FD0C-11F044696A47}"/>
              </a:ext>
            </a:extLst>
          </p:cNvPr>
          <p:cNvSpPr/>
          <p:nvPr/>
        </p:nvSpPr>
        <p:spPr>
          <a:xfrm>
            <a:off x="914399" y="2651760"/>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a:t>Sharpe Ratio:</a:t>
            </a:r>
          </a:p>
        </p:txBody>
      </p:sp>
      <p:pic>
        <p:nvPicPr>
          <p:cNvPr id="12" name="Content Placeholder 11" descr="What is the Sharpe ratio? Definition and meaning - Market Business News">
            <a:extLst>
              <a:ext uri="{FF2B5EF4-FFF2-40B4-BE49-F238E27FC236}">
                <a16:creationId xmlns:a16="http://schemas.microsoft.com/office/drawing/2014/main" id="{215914AA-4FE0-FC53-F8E6-E33719E41D3C}"/>
              </a:ext>
            </a:extLst>
          </p:cNvPr>
          <p:cNvPicPr>
            <a:picLocks noGrp="1" noChangeAspect="1"/>
          </p:cNvPicPr>
          <p:nvPr>
            <p:ph sz="half" idx="1"/>
          </p:nvPr>
        </p:nvPicPr>
        <p:blipFill>
          <a:blip r:embed="rId2"/>
          <a:stretch>
            <a:fillRect/>
          </a:stretch>
        </p:blipFill>
        <p:spPr>
          <a:xfrm>
            <a:off x="914399" y="7740103"/>
            <a:ext cx="10327341" cy="4716138"/>
          </a:xfrm>
        </p:spPr>
      </p:pic>
      <p:sp>
        <p:nvSpPr>
          <p:cNvPr id="3" name="Rectangle 2">
            <a:extLst>
              <a:ext uri="{FF2B5EF4-FFF2-40B4-BE49-F238E27FC236}">
                <a16:creationId xmlns:a16="http://schemas.microsoft.com/office/drawing/2014/main" id="{8C9110D5-C121-20E7-E1C2-D42E8BD289BA}"/>
              </a:ext>
            </a:extLst>
          </p:cNvPr>
          <p:cNvSpPr/>
          <p:nvPr/>
        </p:nvSpPr>
        <p:spPr>
          <a:xfrm>
            <a:off x="914398" y="6769091"/>
            <a:ext cx="10327343" cy="64008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Strategy Sharpe Ratio: </a:t>
            </a:r>
            <a:r>
              <a:rPr lang="en-US" sz="3000">
                <a:solidFill>
                  <a:schemeClr val="tx1"/>
                </a:solidFill>
              </a:rPr>
              <a:t>1.13</a:t>
            </a:r>
          </a:p>
        </p:txBody>
      </p:sp>
      <p:sp>
        <p:nvSpPr>
          <p:cNvPr id="7" name="Rectangle 6">
            <a:extLst>
              <a:ext uri="{FF2B5EF4-FFF2-40B4-BE49-F238E27FC236}">
                <a16:creationId xmlns:a16="http://schemas.microsoft.com/office/drawing/2014/main" id="{DF14379F-5447-E543-C1CD-15CC48CD2DC5}"/>
              </a:ext>
            </a:extLst>
          </p:cNvPr>
          <p:cNvSpPr/>
          <p:nvPr/>
        </p:nvSpPr>
        <p:spPr>
          <a:xfrm>
            <a:off x="914399" y="3622771"/>
            <a:ext cx="10327343" cy="2815389"/>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endParaRPr lang="en-US" sz="3000" b="1">
              <a:solidFill>
                <a:schemeClr val="tx1"/>
              </a:solidFill>
            </a:endParaRPr>
          </a:p>
          <a:p>
            <a:pPr lvl="1"/>
            <a:r>
              <a:rPr lang="en-US" sz="3000" b="1">
                <a:solidFill>
                  <a:schemeClr val="tx1"/>
                </a:solidFill>
              </a:rPr>
              <a:t>Definition: </a:t>
            </a:r>
            <a:r>
              <a:rPr lang="en-US" sz="3000">
                <a:solidFill>
                  <a:schemeClr val="tx1"/>
                </a:solidFill>
              </a:rPr>
              <a:t>The Sharpe Ratio is a measure of risk-adjusted return. It allows investors to compare the performance of different investments by considering both the returns and the risks involved. The higher the Sharpe Ratio, the better the investment’s risk-adjusted performance.</a:t>
            </a:r>
          </a:p>
          <a:p>
            <a:pPr lvl="1"/>
            <a:endParaRPr lang="en-US" sz="3000">
              <a:solidFill>
                <a:schemeClr val="tx1"/>
              </a:solidFill>
            </a:endParaRPr>
          </a:p>
        </p:txBody>
      </p:sp>
      <p:sp>
        <p:nvSpPr>
          <p:cNvPr id="8" name="Rectangle 7">
            <a:extLst>
              <a:ext uri="{FF2B5EF4-FFF2-40B4-BE49-F238E27FC236}">
                <a16:creationId xmlns:a16="http://schemas.microsoft.com/office/drawing/2014/main" id="{A8D517FB-0DEB-82A5-F56B-A9E78F854139}"/>
              </a:ext>
            </a:extLst>
          </p:cNvPr>
          <p:cNvSpPr/>
          <p:nvPr/>
        </p:nvSpPr>
        <p:spPr>
          <a:xfrm>
            <a:off x="13142260" y="2651760"/>
            <a:ext cx="10327343" cy="64008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a:t>Interpretation Table:</a:t>
            </a:r>
          </a:p>
        </p:txBody>
      </p:sp>
      <p:sp>
        <p:nvSpPr>
          <p:cNvPr id="10" name="Rectangle 9">
            <a:extLst>
              <a:ext uri="{FF2B5EF4-FFF2-40B4-BE49-F238E27FC236}">
                <a16:creationId xmlns:a16="http://schemas.microsoft.com/office/drawing/2014/main" id="{4F68542E-48B4-B805-9F9C-B8369AB07C09}"/>
              </a:ext>
            </a:extLst>
          </p:cNvPr>
          <p:cNvSpPr/>
          <p:nvPr/>
        </p:nvSpPr>
        <p:spPr>
          <a:xfrm>
            <a:off x="13145328" y="3601423"/>
            <a:ext cx="4926958" cy="64008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a:t>Ratio #</a:t>
            </a:r>
          </a:p>
        </p:txBody>
      </p:sp>
      <p:sp>
        <p:nvSpPr>
          <p:cNvPr id="11" name="Rectangle 10">
            <a:extLst>
              <a:ext uri="{FF2B5EF4-FFF2-40B4-BE49-F238E27FC236}">
                <a16:creationId xmlns:a16="http://schemas.microsoft.com/office/drawing/2014/main" id="{DAF0A822-AE5F-91F7-756F-C4989B6F7E67}"/>
              </a:ext>
            </a:extLst>
          </p:cNvPr>
          <p:cNvSpPr/>
          <p:nvPr/>
        </p:nvSpPr>
        <p:spPr>
          <a:xfrm>
            <a:off x="18823725" y="3601423"/>
            <a:ext cx="4652864" cy="64008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a:t>Inference</a:t>
            </a:r>
          </a:p>
        </p:txBody>
      </p:sp>
      <p:sp>
        <p:nvSpPr>
          <p:cNvPr id="13" name="Rectangle 12">
            <a:extLst>
              <a:ext uri="{FF2B5EF4-FFF2-40B4-BE49-F238E27FC236}">
                <a16:creationId xmlns:a16="http://schemas.microsoft.com/office/drawing/2014/main" id="{A7393B5F-2D89-166A-5086-1289A780C311}"/>
              </a:ext>
            </a:extLst>
          </p:cNvPr>
          <p:cNvSpPr/>
          <p:nvPr/>
        </p:nvSpPr>
        <p:spPr>
          <a:xfrm>
            <a:off x="13141406" y="4622965"/>
            <a:ext cx="4926959" cy="64008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&lt;1</a:t>
            </a:r>
            <a:endParaRPr lang="en-US" sz="3000">
              <a:solidFill>
                <a:schemeClr val="tx1"/>
              </a:solidFill>
            </a:endParaRPr>
          </a:p>
        </p:txBody>
      </p:sp>
      <p:sp>
        <p:nvSpPr>
          <p:cNvPr id="14" name="Rectangle 13">
            <a:extLst>
              <a:ext uri="{FF2B5EF4-FFF2-40B4-BE49-F238E27FC236}">
                <a16:creationId xmlns:a16="http://schemas.microsoft.com/office/drawing/2014/main" id="{602D68C4-7884-835C-E9AC-B796BB7C684A}"/>
              </a:ext>
            </a:extLst>
          </p:cNvPr>
          <p:cNvSpPr/>
          <p:nvPr/>
        </p:nvSpPr>
        <p:spPr>
          <a:xfrm>
            <a:off x="18822871" y="4622965"/>
            <a:ext cx="4646730" cy="64008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Bad</a:t>
            </a:r>
            <a:endParaRPr lang="en-US" sz="3000">
              <a:solidFill>
                <a:schemeClr val="tx1"/>
              </a:solidFill>
            </a:endParaRPr>
          </a:p>
        </p:txBody>
      </p:sp>
      <p:sp>
        <p:nvSpPr>
          <p:cNvPr id="16" name="Rectangle 15">
            <a:extLst>
              <a:ext uri="{FF2B5EF4-FFF2-40B4-BE49-F238E27FC236}">
                <a16:creationId xmlns:a16="http://schemas.microsoft.com/office/drawing/2014/main" id="{CC3D3424-5329-9CCB-E8FB-A8E01620C481}"/>
              </a:ext>
            </a:extLst>
          </p:cNvPr>
          <p:cNvSpPr/>
          <p:nvPr/>
        </p:nvSpPr>
        <p:spPr>
          <a:xfrm>
            <a:off x="13141406" y="5704507"/>
            <a:ext cx="4926959" cy="64008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1-1.99</a:t>
            </a:r>
            <a:endParaRPr lang="en-US" sz="3000">
              <a:solidFill>
                <a:schemeClr val="tx1"/>
              </a:solidFill>
            </a:endParaRPr>
          </a:p>
        </p:txBody>
      </p:sp>
      <p:sp>
        <p:nvSpPr>
          <p:cNvPr id="18" name="Rectangle 17">
            <a:extLst>
              <a:ext uri="{FF2B5EF4-FFF2-40B4-BE49-F238E27FC236}">
                <a16:creationId xmlns:a16="http://schemas.microsoft.com/office/drawing/2014/main" id="{A5D16F60-BB29-2489-E008-71ADBBF5731C}"/>
              </a:ext>
            </a:extLst>
          </p:cNvPr>
          <p:cNvSpPr/>
          <p:nvPr/>
        </p:nvSpPr>
        <p:spPr>
          <a:xfrm>
            <a:off x="18822871" y="5704507"/>
            <a:ext cx="4646730" cy="64008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Adequate/Good</a:t>
            </a:r>
            <a:endParaRPr lang="en-US" sz="3000">
              <a:solidFill>
                <a:schemeClr val="tx1"/>
              </a:solidFill>
            </a:endParaRPr>
          </a:p>
        </p:txBody>
      </p:sp>
      <p:sp>
        <p:nvSpPr>
          <p:cNvPr id="19" name="Rectangle 18">
            <a:extLst>
              <a:ext uri="{FF2B5EF4-FFF2-40B4-BE49-F238E27FC236}">
                <a16:creationId xmlns:a16="http://schemas.microsoft.com/office/drawing/2014/main" id="{7615D3ED-A0FA-36C4-5C72-31557A1ED322}"/>
              </a:ext>
            </a:extLst>
          </p:cNvPr>
          <p:cNvSpPr/>
          <p:nvPr/>
        </p:nvSpPr>
        <p:spPr>
          <a:xfrm>
            <a:off x="13141406" y="6769091"/>
            <a:ext cx="4926959" cy="64008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2-2.99</a:t>
            </a:r>
            <a:endParaRPr lang="en-US" sz="3000">
              <a:solidFill>
                <a:schemeClr val="tx1"/>
              </a:solidFill>
            </a:endParaRPr>
          </a:p>
        </p:txBody>
      </p:sp>
      <p:sp>
        <p:nvSpPr>
          <p:cNvPr id="21" name="Rectangle 20">
            <a:extLst>
              <a:ext uri="{FF2B5EF4-FFF2-40B4-BE49-F238E27FC236}">
                <a16:creationId xmlns:a16="http://schemas.microsoft.com/office/drawing/2014/main" id="{92713698-E068-4A83-6A22-3418FB6C465F}"/>
              </a:ext>
            </a:extLst>
          </p:cNvPr>
          <p:cNvSpPr/>
          <p:nvPr/>
        </p:nvSpPr>
        <p:spPr>
          <a:xfrm>
            <a:off x="18822871" y="6769091"/>
            <a:ext cx="4646730" cy="64008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Very Good</a:t>
            </a:r>
            <a:endParaRPr lang="en-US" sz="3000">
              <a:solidFill>
                <a:schemeClr val="tx1"/>
              </a:solidFill>
            </a:endParaRPr>
          </a:p>
        </p:txBody>
      </p:sp>
      <p:sp>
        <p:nvSpPr>
          <p:cNvPr id="22" name="Rectangle 21">
            <a:extLst>
              <a:ext uri="{FF2B5EF4-FFF2-40B4-BE49-F238E27FC236}">
                <a16:creationId xmlns:a16="http://schemas.microsoft.com/office/drawing/2014/main" id="{12D1A186-9EB8-1244-B12C-78882BA894B8}"/>
              </a:ext>
            </a:extLst>
          </p:cNvPr>
          <p:cNvSpPr/>
          <p:nvPr/>
        </p:nvSpPr>
        <p:spPr>
          <a:xfrm>
            <a:off x="13148394" y="7833675"/>
            <a:ext cx="4926959" cy="64008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&gt;3</a:t>
            </a:r>
            <a:endParaRPr lang="en-US" sz="3000">
              <a:solidFill>
                <a:schemeClr val="tx1"/>
              </a:solidFill>
            </a:endParaRPr>
          </a:p>
        </p:txBody>
      </p:sp>
      <p:sp>
        <p:nvSpPr>
          <p:cNvPr id="23" name="Rectangle 22">
            <a:extLst>
              <a:ext uri="{FF2B5EF4-FFF2-40B4-BE49-F238E27FC236}">
                <a16:creationId xmlns:a16="http://schemas.microsoft.com/office/drawing/2014/main" id="{382A8E26-44EA-474E-B8DD-438ECDDD53DE}"/>
              </a:ext>
            </a:extLst>
          </p:cNvPr>
          <p:cNvSpPr/>
          <p:nvPr/>
        </p:nvSpPr>
        <p:spPr>
          <a:xfrm>
            <a:off x="18829859" y="7833675"/>
            <a:ext cx="4646730" cy="64008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r>
              <a:rPr lang="en-US" sz="3000" b="1">
                <a:solidFill>
                  <a:schemeClr val="tx1"/>
                </a:solidFill>
              </a:rPr>
              <a:t>Excellent</a:t>
            </a:r>
            <a:endParaRPr lang="en-US" sz="3000">
              <a:solidFill>
                <a:schemeClr val="tx1"/>
              </a:solidFill>
            </a:endParaRPr>
          </a:p>
        </p:txBody>
      </p:sp>
      <p:pic>
        <p:nvPicPr>
          <p:cNvPr id="2" name="Picture 1">
            <a:extLst>
              <a:ext uri="{FF2B5EF4-FFF2-40B4-BE49-F238E27FC236}">
                <a16:creationId xmlns:a16="http://schemas.microsoft.com/office/drawing/2014/main" id="{05447B90-28EF-EDA5-78CF-EE9EF8CE095A}"/>
              </a:ext>
            </a:extLst>
          </p:cNvPr>
          <p:cNvPicPr>
            <a:picLocks noChangeAspect="1"/>
          </p:cNvPicPr>
          <p:nvPr/>
        </p:nvPicPr>
        <p:blipFill>
          <a:blip r:embed="rId3"/>
          <a:stretch>
            <a:fillRect/>
          </a:stretch>
        </p:blipFill>
        <p:spPr>
          <a:xfrm>
            <a:off x="19710386" y="8936012"/>
            <a:ext cx="3010969" cy="2996726"/>
          </a:xfrm>
          <a:prstGeom prst="rect">
            <a:avLst/>
          </a:prstGeom>
        </p:spPr>
      </p:pic>
      <p:sp>
        <p:nvSpPr>
          <p:cNvPr id="15" name="TextBox 14">
            <a:extLst>
              <a:ext uri="{FF2B5EF4-FFF2-40B4-BE49-F238E27FC236}">
                <a16:creationId xmlns:a16="http://schemas.microsoft.com/office/drawing/2014/main" id="{5E3AEC1A-0486-DD71-965A-81B92668B72E}"/>
              </a:ext>
            </a:extLst>
          </p:cNvPr>
          <p:cNvSpPr txBox="1"/>
          <p:nvPr/>
        </p:nvSpPr>
        <p:spPr>
          <a:xfrm>
            <a:off x="13138399" y="9010831"/>
            <a:ext cx="658908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000"/>
              <a:t>Back testing done by looking at key performance </a:t>
            </a:r>
            <a:r>
              <a:rPr lang="en-US" sz="3000" b="1"/>
              <a:t>metrics </a:t>
            </a:r>
            <a:r>
              <a:rPr lang="en-US" sz="3000"/>
              <a:t>such as:</a:t>
            </a:r>
          </a:p>
          <a:p>
            <a:pPr algn="l"/>
            <a:endParaRPr lang="en-US" sz="3000" b="1"/>
          </a:p>
          <a:p>
            <a:pPr marL="342900" indent="-342900" algn="l">
              <a:buFont typeface="Arial"/>
              <a:buChar char="•"/>
            </a:pPr>
            <a:r>
              <a:rPr lang="en-US" sz="3000" b="1"/>
              <a:t>Sharpe Ratio</a:t>
            </a:r>
          </a:p>
          <a:p>
            <a:pPr marL="342900" indent="-342900" algn="l">
              <a:buFont typeface="Arial"/>
              <a:buChar char="•"/>
            </a:pPr>
            <a:r>
              <a:rPr lang="en-US" sz="3000" b="1"/>
              <a:t>Final Cumulative Return</a:t>
            </a:r>
          </a:p>
          <a:p>
            <a:pPr marL="342900" indent="-342900" algn="l">
              <a:buFont typeface="Arial"/>
              <a:buChar char="•"/>
            </a:pPr>
            <a:r>
              <a:rPr lang="en-US" sz="3000" b="1"/>
              <a:t>Final Value of Strategy</a:t>
            </a:r>
          </a:p>
          <a:p>
            <a:pPr marL="342900" indent="-342900" algn="l">
              <a:buFont typeface="Arial"/>
              <a:buChar char="•"/>
            </a:pPr>
            <a:endParaRPr lang="en-US" sz="3000"/>
          </a:p>
          <a:p>
            <a:pPr marL="342900" indent="-342900" algn="l">
              <a:buFont typeface="Arial"/>
              <a:buChar char="•"/>
            </a:pPr>
            <a:endParaRPr lang="en-US" sz="3000"/>
          </a:p>
          <a:p>
            <a:pPr algn="l"/>
            <a:endParaRPr lang="en-US" sz="3000"/>
          </a:p>
          <a:p>
            <a:pPr marL="342900" indent="-342900" algn="l">
              <a:buFont typeface="Arial"/>
              <a:buChar char="•"/>
            </a:pPr>
            <a:endParaRPr lang="en-US" sz="3000"/>
          </a:p>
        </p:txBody>
      </p:sp>
    </p:spTree>
    <p:extLst>
      <p:ext uri="{BB962C8B-B14F-4D97-AF65-F5344CB8AC3E}">
        <p14:creationId xmlns:p14="http://schemas.microsoft.com/office/powerpoint/2010/main" val="652403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46EB1-3DA7-21E4-CEDA-B2E655590FE5}"/>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2B7C27-8E09-8465-BFD6-F48931B9260C}"/>
              </a:ext>
            </a:extLst>
          </p:cNvPr>
          <p:cNvSpPr>
            <a:spLocks noGrp="1"/>
          </p:cNvSpPr>
          <p:nvPr>
            <p:ph type="sldNum" sz="quarter" idx="14"/>
          </p:nvPr>
        </p:nvSpPr>
        <p:spPr/>
        <p:txBody>
          <a:bodyPr/>
          <a:lstStyle/>
          <a:p>
            <a:fld id="{86CB4B4D-7CA3-9044-876B-883B54F8677D}" type="slidenum">
              <a:rPr lang="en-US" smtClean="0"/>
              <a:pPr/>
              <a:t>9</a:t>
            </a:fld>
            <a:endParaRPr lang="en-US"/>
          </a:p>
        </p:txBody>
      </p:sp>
      <p:sp>
        <p:nvSpPr>
          <p:cNvPr id="6" name="Title 5">
            <a:extLst>
              <a:ext uri="{FF2B5EF4-FFF2-40B4-BE49-F238E27FC236}">
                <a16:creationId xmlns:a16="http://schemas.microsoft.com/office/drawing/2014/main" id="{949121DE-7CB8-EF2B-FCB8-134ACBCDDD53}"/>
              </a:ext>
            </a:extLst>
          </p:cNvPr>
          <p:cNvSpPr>
            <a:spLocks noGrp="1"/>
          </p:cNvSpPr>
          <p:nvPr>
            <p:ph type="title"/>
          </p:nvPr>
        </p:nvSpPr>
        <p:spPr/>
        <p:txBody>
          <a:bodyPr/>
          <a:lstStyle/>
          <a:p>
            <a:r>
              <a:rPr lang="en-US">
                <a:latin typeface="Inter"/>
                <a:cs typeface="Poppins SemiBold"/>
              </a:rPr>
              <a:t>Mean Reversion Algorithm</a:t>
            </a:r>
            <a:endParaRPr lang="en-US"/>
          </a:p>
        </p:txBody>
      </p:sp>
      <p:sp>
        <p:nvSpPr>
          <p:cNvPr id="9" name="Rectangle 8">
            <a:extLst>
              <a:ext uri="{FF2B5EF4-FFF2-40B4-BE49-F238E27FC236}">
                <a16:creationId xmlns:a16="http://schemas.microsoft.com/office/drawing/2014/main" id="{AEA146F3-093A-A527-D7BA-638FCAD42B95}"/>
              </a:ext>
            </a:extLst>
          </p:cNvPr>
          <p:cNvSpPr/>
          <p:nvPr/>
        </p:nvSpPr>
        <p:spPr>
          <a:xfrm>
            <a:off x="914399" y="2651760"/>
            <a:ext cx="10327343" cy="640080"/>
          </a:xfrm>
          <a:prstGeom prst="rect">
            <a:avLst/>
          </a:prstGeom>
          <a:solidFill>
            <a:srgbClr val="0C154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000"/>
              <a:t>Kalman Filter:</a:t>
            </a:r>
          </a:p>
        </p:txBody>
      </p:sp>
      <p:sp>
        <p:nvSpPr>
          <p:cNvPr id="7" name="Rectangle 6">
            <a:extLst>
              <a:ext uri="{FF2B5EF4-FFF2-40B4-BE49-F238E27FC236}">
                <a16:creationId xmlns:a16="http://schemas.microsoft.com/office/drawing/2014/main" id="{96629E63-1F38-93ED-544D-AFCB8FDD25B8}"/>
              </a:ext>
            </a:extLst>
          </p:cNvPr>
          <p:cNvSpPr/>
          <p:nvPr/>
        </p:nvSpPr>
        <p:spPr>
          <a:xfrm>
            <a:off x="914399" y="3622771"/>
            <a:ext cx="10327343" cy="2815389"/>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endParaRPr lang="en-US" sz="2500" b="1">
              <a:solidFill>
                <a:schemeClr val="tx1"/>
              </a:solidFill>
            </a:endParaRPr>
          </a:p>
          <a:p>
            <a:r>
              <a:rPr lang="en-US" sz="2500" b="1">
                <a:solidFill>
                  <a:schemeClr val="tx1"/>
                </a:solidFill>
              </a:rPr>
              <a:t>Definition: </a:t>
            </a:r>
            <a:r>
              <a:rPr lang="en-US" sz="2500">
                <a:solidFill>
                  <a:schemeClr val="tx1"/>
                </a:solidFill>
                <a:ea typeface="+mn-lt"/>
                <a:cs typeface="+mn-lt"/>
              </a:rPr>
              <a:t>Kalman filters were developed by Rudolf Kalman in the early 1960s to solve the problem of managing uncertainty and noise in data. Nowadays, they are great for extracting meaningful information from noisy data. Mathematically, Kalman Filters are called linear quadratic estimators. This is because, in the process of estimating the future based on current and past data, Kalman filters use MR and ZLMA.</a:t>
            </a:r>
            <a:endParaRPr lang="en-US" sz="2500">
              <a:solidFill>
                <a:schemeClr val="tx1"/>
              </a:solidFill>
            </a:endParaRPr>
          </a:p>
          <a:p>
            <a:pPr lvl="1"/>
            <a:endParaRPr lang="en-US" sz="2500">
              <a:solidFill>
                <a:schemeClr val="tx1"/>
              </a:solidFill>
            </a:endParaRPr>
          </a:p>
        </p:txBody>
      </p:sp>
      <p:sp>
        <p:nvSpPr>
          <p:cNvPr id="17" name="Rectangle 16">
            <a:extLst>
              <a:ext uri="{FF2B5EF4-FFF2-40B4-BE49-F238E27FC236}">
                <a16:creationId xmlns:a16="http://schemas.microsoft.com/office/drawing/2014/main" id="{7DFF1A6A-5829-5D97-F8DD-CF5455E28C1A}"/>
              </a:ext>
            </a:extLst>
          </p:cNvPr>
          <p:cNvSpPr/>
          <p:nvPr/>
        </p:nvSpPr>
        <p:spPr>
          <a:xfrm>
            <a:off x="909540" y="6800858"/>
            <a:ext cx="10564926" cy="5912941"/>
          </a:xfrm>
          <a:prstGeom prst="rect">
            <a:avLst/>
          </a:prstGeom>
          <a:solidFill>
            <a:srgbClr val="F2F2F2"/>
          </a:solidFill>
          <a:ln w="28575">
            <a:solidFill>
              <a:srgbClr val="0C1542"/>
            </a:solidFill>
            <a:prstDash val="solid"/>
            <a:extLst>
              <a:ext uri="{C807C97D-BFC1-408E-A445-0C87EB9F89A2}">
                <ask:lineSketchStyleProps xmlns:ask="http://schemas.microsoft.com/office/drawing/2018/sketchyshapes">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lvl="1"/>
            <a:endParaRPr lang="en-US" sz="2200" b="1">
              <a:solidFill>
                <a:schemeClr val="tx1"/>
              </a:solidFill>
            </a:endParaRPr>
          </a:p>
          <a:p>
            <a:pPr marL="342900" indent="-342900" algn="l">
              <a:buFont typeface="Arial"/>
              <a:buChar char="•"/>
            </a:pPr>
            <a:r>
              <a:rPr lang="en-US" sz="2200" b="1">
                <a:solidFill>
                  <a:srgbClr val="0C111D"/>
                </a:solidFill>
              </a:rPr>
              <a:t> Mean Reversion </a:t>
            </a:r>
            <a:r>
              <a:rPr lang="en-US" sz="2200" b="1">
                <a:solidFill>
                  <a:srgbClr val="0C111D"/>
                </a:solidFill>
                <a:ea typeface="+mn-lt"/>
                <a:cs typeface="+mn-lt"/>
              </a:rPr>
              <a:t>in Finance</a:t>
            </a:r>
          </a:p>
          <a:p>
            <a:pPr algn="l"/>
            <a:r>
              <a:rPr lang="en-US" sz="2200">
                <a:solidFill>
                  <a:srgbClr val="5E5E5E"/>
                </a:solidFill>
                <a:ea typeface="+mn-lt"/>
                <a:cs typeface="+mn-lt"/>
              </a:rPr>
              <a:t>Mean reversion is the tendency of a price or spread to return to a long-term average over time. Strategies like pairs trading and statistical arbitrage often rely on this concept.</a:t>
            </a:r>
          </a:p>
          <a:p>
            <a:pPr algn="l"/>
            <a:endParaRPr lang="en-US" sz="2200">
              <a:solidFill>
                <a:schemeClr val="tx1"/>
              </a:solidFill>
              <a:ea typeface="+mn-lt"/>
              <a:cs typeface="+mn-lt"/>
            </a:endParaRPr>
          </a:p>
          <a:p>
            <a:pPr marL="342900" indent="-342900" algn="l">
              <a:buFont typeface="Arial"/>
              <a:buChar char="•"/>
            </a:pPr>
            <a:r>
              <a:rPr lang="en-US" sz="2200" b="1">
                <a:solidFill>
                  <a:srgbClr val="0C111D"/>
                </a:solidFill>
                <a:ea typeface="+mn-lt"/>
                <a:cs typeface="+mn-lt"/>
              </a:rPr>
              <a:t>Kalman Filters</a:t>
            </a:r>
          </a:p>
          <a:p>
            <a:pPr algn="l"/>
            <a:r>
              <a:rPr lang="en-US" sz="2200">
                <a:solidFill>
                  <a:srgbClr val="5E5E5E"/>
                </a:solidFill>
                <a:ea typeface="+mn-lt"/>
                <a:cs typeface="+mn-lt"/>
              </a:rPr>
              <a:t>Kalman filters are recursive algorithms used to estimate the hidden state of a system over time. In finance, they are often used to dynamically estimate parameters of time-varying models. Basically, a really fancy "MACD" (momentum indicator in technical analysis of securities prices).</a:t>
            </a:r>
            <a:endParaRPr lang="en-US" sz="2200">
              <a:solidFill>
                <a:schemeClr val="tx1"/>
              </a:solidFill>
              <a:ea typeface="+mn-lt"/>
              <a:cs typeface="+mn-lt"/>
            </a:endParaRPr>
          </a:p>
          <a:p>
            <a:pPr algn="l"/>
            <a:endParaRPr lang="en-US" sz="2200">
              <a:solidFill>
                <a:srgbClr val="5E5E5E"/>
              </a:solidFill>
            </a:endParaRPr>
          </a:p>
          <a:p>
            <a:pPr algn="l">
              <a:buFont typeface="Arial"/>
              <a:buChar char="•"/>
            </a:pPr>
            <a:r>
              <a:rPr lang="en-US" sz="2200" b="1">
                <a:solidFill>
                  <a:srgbClr val="0C111D"/>
                </a:solidFill>
                <a:ea typeface="+mn-lt"/>
                <a:cs typeface="+mn-lt"/>
              </a:rPr>
              <a:t>    Zero-Lag Moving Average (ZLMA)</a:t>
            </a:r>
            <a:endParaRPr lang="en-US" sz="2200">
              <a:solidFill>
                <a:srgbClr val="FFFFFF"/>
              </a:solidFill>
              <a:ea typeface="+mn-lt"/>
              <a:cs typeface="+mn-lt"/>
            </a:endParaRPr>
          </a:p>
          <a:p>
            <a:pPr algn="l"/>
            <a:r>
              <a:rPr lang="en-US" sz="2200" b="1">
                <a:solidFill>
                  <a:srgbClr val="5E5E5E"/>
                </a:solidFill>
                <a:ea typeface="+mn-lt"/>
                <a:cs typeface="+mn-lt"/>
              </a:rPr>
              <a:t>ZLMA</a:t>
            </a:r>
            <a:r>
              <a:rPr lang="en-US" sz="2200">
                <a:solidFill>
                  <a:srgbClr val="5E5E5E"/>
                </a:solidFill>
                <a:ea typeface="+mn-lt"/>
                <a:cs typeface="+mn-lt"/>
              </a:rPr>
              <a:t> is a type of </a:t>
            </a:r>
            <a:r>
              <a:rPr lang="en-US" sz="2200" b="1">
                <a:solidFill>
                  <a:srgbClr val="5E5E5E"/>
                </a:solidFill>
                <a:ea typeface="+mn-lt"/>
                <a:cs typeface="+mn-lt"/>
              </a:rPr>
              <a:t>smoothed moving average</a:t>
            </a:r>
            <a:r>
              <a:rPr lang="en-US" sz="2200">
                <a:solidFill>
                  <a:srgbClr val="5E5E5E"/>
                </a:solidFill>
                <a:ea typeface="+mn-lt"/>
                <a:cs typeface="+mn-lt"/>
              </a:rPr>
              <a:t> designed to reduce </a:t>
            </a:r>
            <a:r>
              <a:rPr lang="en-US" sz="2200" b="1">
                <a:solidFill>
                  <a:srgbClr val="5E5E5E"/>
                </a:solidFill>
                <a:ea typeface="+mn-lt"/>
                <a:cs typeface="+mn-lt"/>
              </a:rPr>
              <a:t>lag</a:t>
            </a:r>
            <a:r>
              <a:rPr lang="en-US" sz="2200">
                <a:solidFill>
                  <a:srgbClr val="5E5E5E"/>
                </a:solidFill>
                <a:ea typeface="+mn-lt"/>
                <a:cs typeface="+mn-lt"/>
              </a:rPr>
              <a:t> compared to traditional moving averages like the simple or exponential moving average. It aims to track price (or another time series) more responsively, making it useful in </a:t>
            </a:r>
            <a:r>
              <a:rPr lang="en-US" sz="2200" b="1">
                <a:solidFill>
                  <a:srgbClr val="5E5E5E"/>
                </a:solidFill>
                <a:ea typeface="+mn-lt"/>
                <a:cs typeface="+mn-lt"/>
              </a:rPr>
              <a:t>real-time trading systems</a:t>
            </a:r>
            <a:r>
              <a:rPr lang="en-US" sz="2200">
                <a:solidFill>
                  <a:srgbClr val="5E5E5E"/>
                </a:solidFill>
                <a:ea typeface="+mn-lt"/>
                <a:cs typeface="+mn-lt"/>
              </a:rPr>
              <a:t> — including those using </a:t>
            </a:r>
            <a:r>
              <a:rPr lang="en-US" sz="2200" b="1">
                <a:solidFill>
                  <a:srgbClr val="5E5E5E"/>
                </a:solidFill>
                <a:ea typeface="+mn-lt"/>
                <a:cs typeface="+mn-lt"/>
              </a:rPr>
              <a:t>Kalman filters</a:t>
            </a:r>
            <a:r>
              <a:rPr lang="en-US" sz="2200">
                <a:solidFill>
                  <a:srgbClr val="5E5E5E"/>
                </a:solidFill>
                <a:ea typeface="+mn-lt"/>
                <a:cs typeface="+mn-lt"/>
              </a:rPr>
              <a:t>.</a:t>
            </a:r>
            <a:endParaRPr lang="en-US" sz="2200"/>
          </a:p>
          <a:p>
            <a:pPr marL="342900" indent="-342900" algn="l">
              <a:buFont typeface="Arial"/>
              <a:buChar char="•"/>
            </a:pPr>
            <a:endParaRPr lang="en-US" sz="2200">
              <a:solidFill>
                <a:srgbClr val="5E5E5E"/>
              </a:solidFill>
            </a:endParaRPr>
          </a:p>
          <a:p>
            <a:pPr lvl="1"/>
            <a:endParaRPr lang="en-US" sz="2200">
              <a:solidFill>
                <a:schemeClr val="tx1"/>
              </a:solidFill>
            </a:endParaRPr>
          </a:p>
        </p:txBody>
      </p:sp>
      <p:pic>
        <p:nvPicPr>
          <p:cNvPr id="25" name="Content Placeholder 24" descr="A diagram of a system error&#10;&#10;AI-generated content may be incorrect.">
            <a:extLst>
              <a:ext uri="{FF2B5EF4-FFF2-40B4-BE49-F238E27FC236}">
                <a16:creationId xmlns:a16="http://schemas.microsoft.com/office/drawing/2014/main" id="{B197CF1A-BE39-CBA6-4F89-DFA2A07A1BCD}"/>
              </a:ext>
            </a:extLst>
          </p:cNvPr>
          <p:cNvPicPr>
            <a:picLocks noGrp="1" noChangeAspect="1"/>
          </p:cNvPicPr>
          <p:nvPr>
            <p:ph sz="half" idx="1"/>
          </p:nvPr>
        </p:nvPicPr>
        <p:blipFill>
          <a:blip r:embed="rId2"/>
          <a:stretch>
            <a:fillRect/>
          </a:stretch>
        </p:blipFill>
        <p:spPr>
          <a:xfrm>
            <a:off x="11772055" y="3860574"/>
            <a:ext cx="12497184" cy="8623923"/>
          </a:xfrm>
        </p:spPr>
      </p:pic>
      <p:pic>
        <p:nvPicPr>
          <p:cNvPr id="26" name="Picture 25" descr="Image result for kalman filter equation">
            <a:extLst>
              <a:ext uri="{FF2B5EF4-FFF2-40B4-BE49-F238E27FC236}">
                <a16:creationId xmlns:a16="http://schemas.microsoft.com/office/drawing/2014/main" id="{5A8694B7-B96F-C4A8-427E-6D110494ECCC}"/>
              </a:ext>
            </a:extLst>
          </p:cNvPr>
          <p:cNvPicPr>
            <a:picLocks noChangeAspect="1"/>
          </p:cNvPicPr>
          <p:nvPr/>
        </p:nvPicPr>
        <p:blipFill>
          <a:blip r:embed="rId3"/>
          <a:stretch>
            <a:fillRect/>
          </a:stretch>
        </p:blipFill>
        <p:spPr>
          <a:xfrm>
            <a:off x="13153485" y="614578"/>
            <a:ext cx="10831526" cy="2797710"/>
          </a:xfrm>
          <a:prstGeom prst="rect">
            <a:avLst/>
          </a:prstGeom>
        </p:spPr>
      </p:pic>
    </p:spTree>
    <p:extLst>
      <p:ext uri="{BB962C8B-B14F-4D97-AF65-F5344CB8AC3E}">
        <p14:creationId xmlns:p14="http://schemas.microsoft.com/office/powerpoint/2010/main" val="830655702"/>
      </p:ext>
    </p:extLst>
  </p:cSld>
  <p:clrMapOvr>
    <a:masterClrMapping/>
  </p:clrMapOvr>
</p:sld>
</file>

<file path=ppt/theme/theme1.xml><?xml version="1.0" encoding="utf-8"?>
<a:theme xmlns:a="http://schemas.openxmlformats.org/drawingml/2006/main" name="Covers">
  <a:themeElements>
    <a:clrScheme name="Bonjoy Brand">
      <a:dk1>
        <a:srgbClr val="F5F5F6"/>
      </a:dk1>
      <a:lt1>
        <a:srgbClr val="667085"/>
      </a:lt1>
      <a:dk2>
        <a:srgbClr val="93969C"/>
      </a:dk2>
      <a:lt2>
        <a:srgbClr val="93969C"/>
      </a:lt2>
      <a:accent1>
        <a:srgbClr val="026994"/>
      </a:accent1>
      <a:accent2>
        <a:srgbClr val="0075A7"/>
      </a:accent2>
      <a:accent3>
        <a:srgbClr val="0075A7"/>
      </a:accent3>
      <a:accent4>
        <a:srgbClr val="0093CF"/>
      </a:accent4>
      <a:accent5>
        <a:srgbClr val="05B7F2"/>
      </a:accent5>
      <a:accent6>
        <a:srgbClr val="30CDFF"/>
      </a:accent6>
      <a:hlink>
        <a:srgbClr val="05B7F2"/>
      </a:hlink>
      <a:folHlink>
        <a:srgbClr val="05344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2025 TradersAtSMU Template" id="{8CB0D442-75FD-4C44-892B-3852F376C9F8}" vid="{00AE70A0-4A1F-C247-AB39-09BD0962EE3B}"/>
    </a:ext>
  </a:extLst>
</a:theme>
</file>

<file path=ppt/theme/theme2.xml><?xml version="1.0" encoding="utf-8"?>
<a:theme xmlns:a="http://schemas.openxmlformats.org/drawingml/2006/main" name="Conten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5 TradersAtSMU Template" id="{8CB0D442-75FD-4C44-892B-3852F376C9F8}" vid="{931399C6-1BE7-DC46-ADF7-8F94B3D304D6}"/>
    </a:ext>
  </a:extLst>
</a:theme>
</file>

<file path=ppt/theme/theme3.xml><?xml version="1.0" encoding="utf-8"?>
<a:theme xmlns:a="http://schemas.openxmlformats.org/drawingml/2006/main" name="Sections">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5 TradersAtSMU Template" id="{8CB0D442-75FD-4C44-892B-3852F376C9F8}" vid="{C0359CAB-40A0-EA4B-8F6D-950F4948605F}"/>
    </a:ext>
  </a:extLst>
</a:theme>
</file>

<file path=ppt/theme/theme4.xml><?xml version="1.0" encoding="utf-8"?>
<a:theme xmlns:a="http://schemas.openxmlformats.org/drawingml/2006/main" name="Closing">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5 TradersAtSMU Template" id="{8CB0D442-75FD-4C44-892B-3852F376C9F8}" vid="{401B2189-6F5A-D547-9427-ACEB6E48A550}"/>
    </a:ext>
  </a:extLst>
</a:theme>
</file>

<file path=ppt/theme/theme5.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B6CB155FAA9D4B80B7B64B6B4FA188" ma:contentTypeVersion="12" ma:contentTypeDescription="Create a new document." ma:contentTypeScope="" ma:versionID="6dedcad094c6825a2d2265a3204ca033">
  <xsd:schema xmlns:xsd="http://www.w3.org/2001/XMLSchema" xmlns:xs="http://www.w3.org/2001/XMLSchema" xmlns:p="http://schemas.microsoft.com/office/2006/metadata/properties" xmlns:ns2="6c9a0161-f457-41a4-b533-3bd003b535df" xmlns:ns3="096a6368-7521-4ee3-8a8d-a1311be675ab" targetNamespace="http://schemas.microsoft.com/office/2006/metadata/properties" ma:root="true" ma:fieldsID="a3468b99455168ddc1284ddf0e7fed9d" ns2:_="" ns3:_="">
    <xsd:import namespace="6c9a0161-f457-41a4-b533-3bd003b535df"/>
    <xsd:import namespace="096a6368-7521-4ee3-8a8d-a1311be675a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a0161-f457-41a4-b533-3bd003b535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51a94d3-361c-4fb2-8e79-cb69b3aef043"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6a6368-7521-4ee3-8a8d-a1311be675ab"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40d937db-1fcf-48ac-96a0-f416ad14630a}" ma:internalName="TaxCatchAll" ma:showField="CatchAllData" ma:web="096a6368-7521-4ee3-8a8d-a1311be675a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96a6368-7521-4ee3-8a8d-a1311be675ab" xsi:nil="true"/>
    <lcf76f155ced4ddcb4097134ff3c332f xmlns="6c9a0161-f457-41a4-b533-3bd003b535d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BADD460-6E7B-447D-965A-9247448391A5}">
  <ds:schemaRefs>
    <ds:schemaRef ds:uri="http://schemas.microsoft.com/sharepoint/v3/contenttype/forms"/>
  </ds:schemaRefs>
</ds:datastoreItem>
</file>

<file path=customXml/itemProps2.xml><?xml version="1.0" encoding="utf-8"?>
<ds:datastoreItem xmlns:ds="http://schemas.openxmlformats.org/officeDocument/2006/customXml" ds:itemID="{BBDA7368-A5EA-47DC-80E1-7E5D350EE727}">
  <ds:schemaRefs>
    <ds:schemaRef ds:uri="096a6368-7521-4ee3-8a8d-a1311be675ab"/>
    <ds:schemaRef ds:uri="6c9a0161-f457-41a4-b533-3bd003b535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579851F-D594-4436-AA2A-42EDEC9C9E16}">
  <ds:schemaRefs>
    <ds:schemaRef ds:uri="http://schemas.microsoft.com/office/2006/documentManagement/types"/>
    <ds:schemaRef ds:uri="http://schemas.microsoft.com/office/infopath/2007/PartnerControls"/>
    <ds:schemaRef ds:uri="096a6368-7521-4ee3-8a8d-a1311be675ab"/>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6c9a0161-f457-41a4-b533-3bd003b535df"/>
    <ds:schemaRef ds:uri="http://purl.org/dc/dcmitype/"/>
  </ds:schemaRefs>
</ds:datastoreItem>
</file>

<file path=docMetadata/LabelInfo.xml><?xml version="1.0" encoding="utf-8"?>
<clbl:labelList xmlns:clbl="http://schemas.microsoft.com/office/2020/mipLabelMetadata">
  <clbl:label id="{0f450f2e-334f-4bad-a85c-9adf76051d8b}" enabled="0" method="" siteId="{0f450f2e-334f-4bad-a85c-9adf76051d8b}" removed="1"/>
</clbl:labelList>
</file>

<file path=docProps/app.xml><?xml version="1.0" encoding="utf-8"?>
<Properties xmlns="http://schemas.openxmlformats.org/officeDocument/2006/extended-properties" xmlns:vt="http://schemas.openxmlformats.org/officeDocument/2006/docPropsVTypes">
  <Template>Covers</Template>
  <TotalTime>0</TotalTime>
  <Words>1125</Words>
  <Application>Microsoft Macintosh PowerPoint</Application>
  <PresentationFormat>Custom</PresentationFormat>
  <Paragraphs>113</Paragraphs>
  <Slides>13</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13</vt:i4>
      </vt:variant>
    </vt:vector>
  </HeadingPairs>
  <TitlesOfParts>
    <vt:vector size="27" baseType="lpstr">
      <vt:lpstr>Aptos</vt:lpstr>
      <vt:lpstr>Arial</vt:lpstr>
      <vt:lpstr>Helvetica Neue</vt:lpstr>
      <vt:lpstr>Helvetica Neue Medium</vt:lpstr>
      <vt:lpstr>Inter</vt:lpstr>
      <vt:lpstr>Inter Medium</vt:lpstr>
      <vt:lpstr>Inter SemiBold</vt:lpstr>
      <vt:lpstr>Poppins</vt:lpstr>
      <vt:lpstr>Poppins Medium</vt:lpstr>
      <vt:lpstr>Wingdings</vt:lpstr>
      <vt:lpstr>Covers</vt:lpstr>
      <vt:lpstr>Content</vt:lpstr>
      <vt:lpstr>Sections</vt:lpstr>
      <vt:lpstr>Closing</vt:lpstr>
      <vt:lpstr>Bollinger Bands &amp; Mean Reversion Buy/Sell Signals</vt:lpstr>
      <vt:lpstr>Agenda</vt:lpstr>
      <vt:lpstr>Introduction</vt:lpstr>
      <vt:lpstr>Bollinger Bands and Mean Reversion</vt:lpstr>
      <vt:lpstr>Key Tools</vt:lpstr>
      <vt:lpstr>Data</vt:lpstr>
      <vt:lpstr>Strategy</vt:lpstr>
      <vt:lpstr>Back Testing Analysis</vt:lpstr>
      <vt:lpstr>Mean Reversion Algorithm</vt:lpstr>
      <vt:lpstr>Results</vt:lpstr>
      <vt:lpstr>Citations</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Bhuiyan, Hillary</dc:creator>
  <cp:lastModifiedBy>Bhuiyan, Hillary</cp:lastModifiedBy>
  <cp:revision>2</cp:revision>
  <dcterms:created xsi:type="dcterms:W3CDTF">2025-04-29T16:02:26Z</dcterms:created>
  <dcterms:modified xsi:type="dcterms:W3CDTF">2025-07-20T23:53:00Z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0x0101000FB6CB155FAA9D4B80B7B64B6B4FA188</vt:lpwstr>
  </property>
  <property fmtid="{D5CDD505-2E9C-101B-9397-08002B2CF9AE}" pid="3" name="MediaServiceImageTags">
    <vt:lpwstr/>
  </property>
</Properties>
</file>