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72" r:id="rId7"/>
    <p:sldId id="275" r:id="rId8"/>
    <p:sldId id="274" r:id="rId9"/>
    <p:sldId id="273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12/17/2018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12/17/2018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12/17/2018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12/17/2018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12/17/2018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12/17/2018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12/17/2018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12/17/2018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12/17/2018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12/17/2018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12/17/2018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12/17/2018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HIMANSHU ARORA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MACHINES LEARN?</a:t>
            </a:r>
          </a:p>
        </p:txBody>
      </p:sp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496D3355-8AF5-4EBB-97FB-D28FAA544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2923" y="2749826"/>
            <a:ext cx="1358348" cy="1358348"/>
          </a:xfrm>
          <a:prstGeom prst="rect">
            <a:avLst/>
          </a:prstGeom>
        </p:spPr>
      </p:pic>
      <p:pic>
        <p:nvPicPr>
          <p:cNvPr id="15" name="Graphic 14" descr="Robot">
            <a:extLst>
              <a:ext uri="{FF2B5EF4-FFF2-40B4-BE49-F238E27FC236}">
                <a16:creationId xmlns:a16="http://schemas.microsoft.com/office/drawing/2014/main" id="{ECA23308-111C-4BB5-80A5-895E7C42C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0728" y="2749827"/>
            <a:ext cx="1358347" cy="13583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CCBAA1-DE7C-4D51-BAF6-6E60F9347890}"/>
              </a:ext>
            </a:extLst>
          </p:cNvPr>
          <p:cNvSpPr txBox="1"/>
          <p:nvPr/>
        </p:nvSpPr>
        <p:spPr>
          <a:xfrm>
            <a:off x="8656983" y="3013501"/>
            <a:ext cx="775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 1</a:t>
            </a:r>
          </a:p>
          <a:p>
            <a:r>
              <a:rPr lang="en-US" sz="1200" dirty="0"/>
              <a:t>Feature 2</a:t>
            </a:r>
          </a:p>
          <a:p>
            <a:r>
              <a:rPr lang="en-US" sz="1200" dirty="0"/>
              <a:t>Feature 3</a:t>
            </a:r>
          </a:p>
          <a:p>
            <a:r>
              <a:rPr lang="en-US" sz="1200" dirty="0"/>
              <a:t>Feature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61159-AA7D-4B9A-BD65-C808142F934B}"/>
              </a:ext>
            </a:extLst>
          </p:cNvPr>
          <p:cNvSpPr txBox="1"/>
          <p:nvPr/>
        </p:nvSpPr>
        <p:spPr>
          <a:xfrm>
            <a:off x="7502019" y="4371848"/>
            <a:ext cx="154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Trained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63715-31D3-4EF7-8304-5FA14C18FDF5}"/>
              </a:ext>
            </a:extLst>
          </p:cNvPr>
          <p:cNvSpPr txBox="1"/>
          <p:nvPr/>
        </p:nvSpPr>
        <p:spPr>
          <a:xfrm>
            <a:off x="3332923" y="4371848"/>
            <a:ext cx="13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Unseen data</a:t>
            </a:r>
          </a:p>
        </p:txBody>
      </p:sp>
      <p:pic>
        <p:nvPicPr>
          <p:cNvPr id="10" name="Graphic 9" descr="Magnifying glass">
            <a:extLst>
              <a:ext uri="{FF2B5EF4-FFF2-40B4-BE49-F238E27FC236}">
                <a16:creationId xmlns:a16="http://schemas.microsoft.com/office/drawing/2014/main" id="{E0787FE0-8C6B-4724-B0C2-E7A5BEE07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54756" y="3162011"/>
            <a:ext cx="682487" cy="68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FE1EE-08D4-4C6B-B537-9060E6AE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085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" indent="0">
              <a:buNone/>
            </a:pPr>
            <a:r>
              <a:rPr lang="en-US" dirty="0"/>
              <a:t>Wikipedia: Machine learning (ML) is the study of algorithms and statistical models that computer systems use to progressively improve their performance on a specific task.</a:t>
            </a:r>
          </a:p>
          <a:p>
            <a:pPr marL="45720" indent="0">
              <a:buNone/>
            </a:pPr>
            <a:r>
              <a:rPr lang="en-US" dirty="0"/>
              <a:t>Algorithms that can find patterns in the data which otherwise need to be manually analyzed and programmed.</a:t>
            </a: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TERMS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14052D-9103-4E81-B980-E96A1F8B0598}"/>
              </a:ext>
            </a:extLst>
          </p:cNvPr>
          <p:cNvSpPr/>
          <p:nvPr/>
        </p:nvSpPr>
        <p:spPr>
          <a:xfrm>
            <a:off x="5128591" y="2643807"/>
            <a:ext cx="2773018" cy="2633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2A40EE-8463-4E79-A433-F77889DA8173}"/>
              </a:ext>
            </a:extLst>
          </p:cNvPr>
          <p:cNvSpPr/>
          <p:nvPr/>
        </p:nvSpPr>
        <p:spPr>
          <a:xfrm>
            <a:off x="5456582" y="3180520"/>
            <a:ext cx="2117036" cy="209715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79FBD9-55A6-468C-9F14-58F2A54E7183}"/>
              </a:ext>
            </a:extLst>
          </p:cNvPr>
          <p:cNvSpPr/>
          <p:nvPr/>
        </p:nvSpPr>
        <p:spPr>
          <a:xfrm>
            <a:off x="5829300" y="4045226"/>
            <a:ext cx="1371600" cy="123245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FA21A-6270-4751-917B-EE58102616B7}"/>
              </a:ext>
            </a:extLst>
          </p:cNvPr>
          <p:cNvSpPr txBox="1"/>
          <p:nvPr/>
        </p:nvSpPr>
        <p:spPr>
          <a:xfrm>
            <a:off x="6327387" y="286293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E68D5-5275-45BA-BBB2-DF5467F2F7D7}"/>
              </a:ext>
            </a:extLst>
          </p:cNvPr>
          <p:cNvSpPr txBox="1"/>
          <p:nvPr/>
        </p:nvSpPr>
        <p:spPr>
          <a:xfrm>
            <a:off x="6275290" y="372321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41442" y="4883586"/>
            <a:ext cx="547315" cy="394092"/>
          </a:xfrm>
        </p:spPr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n-US" sz="1800" dirty="0"/>
              <a:t>DL</a:t>
            </a:r>
          </a:p>
        </p:txBody>
      </p:sp>
    </p:spTree>
    <p:extLst>
      <p:ext uri="{BB962C8B-B14F-4D97-AF65-F5344CB8AC3E}">
        <p14:creationId xmlns:p14="http://schemas.microsoft.com/office/powerpoint/2010/main" val="207645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TERMS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n-US" sz="1800" dirty="0"/>
              <a:t>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EAE0-9415-4C69-9F15-BF4514C62B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Artificial Intelligence: </a:t>
            </a:r>
            <a:r>
              <a:rPr lang="en-US" sz="1600" dirty="0"/>
              <a:t>Artificial intelligence (AI) is intelligence demonstrated by machines, in contrast to the natural intelligence displayed by humans and other animals.</a:t>
            </a:r>
          </a:p>
          <a:p>
            <a:pPr marL="45720" indent="0">
              <a:buNone/>
            </a:pPr>
            <a:r>
              <a:rPr lang="en-US" sz="1600" dirty="0"/>
              <a:t> </a:t>
            </a:r>
            <a:r>
              <a:rPr lang="en-US" dirty="0"/>
              <a:t>Machine Learning: </a:t>
            </a:r>
            <a:r>
              <a:rPr lang="en-US" sz="1600" dirty="0"/>
              <a:t>Machine learning (ML) is the study of algorithms and statistical models that computer systems use to progressively improve their performance on a specific task.</a:t>
            </a:r>
          </a:p>
          <a:p>
            <a:pPr marL="45720" indent="0">
              <a:buNone/>
            </a:pPr>
            <a:r>
              <a:rPr lang="en-US" dirty="0"/>
              <a:t>Deep Learning</a:t>
            </a:r>
            <a:r>
              <a:rPr lang="en-US" sz="1600" dirty="0"/>
              <a:t>: Deep learning is a class of machine learning algorithms that use a cascade of multiple layers of nonlinear processing units for feature extraction and transformation. Each successive layer uses the output from the previous layer as input.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14052D-9103-4E81-B980-E96A1F8B0598}"/>
              </a:ext>
            </a:extLst>
          </p:cNvPr>
          <p:cNvSpPr/>
          <p:nvPr/>
        </p:nvSpPr>
        <p:spPr>
          <a:xfrm>
            <a:off x="1341120" y="2703441"/>
            <a:ext cx="2773018" cy="2633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2A40EE-8463-4E79-A433-F77889DA8173}"/>
              </a:ext>
            </a:extLst>
          </p:cNvPr>
          <p:cNvSpPr/>
          <p:nvPr/>
        </p:nvSpPr>
        <p:spPr>
          <a:xfrm>
            <a:off x="1669111" y="3240154"/>
            <a:ext cx="2117036" cy="209715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79FBD9-55A6-468C-9F14-58F2A54E7183}"/>
              </a:ext>
            </a:extLst>
          </p:cNvPr>
          <p:cNvSpPr/>
          <p:nvPr/>
        </p:nvSpPr>
        <p:spPr>
          <a:xfrm>
            <a:off x="2041829" y="4104860"/>
            <a:ext cx="1371600" cy="123245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FA21A-6270-4751-917B-EE58102616B7}"/>
              </a:ext>
            </a:extLst>
          </p:cNvPr>
          <p:cNvSpPr txBox="1"/>
          <p:nvPr/>
        </p:nvSpPr>
        <p:spPr>
          <a:xfrm>
            <a:off x="2539916" y="292256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E68D5-5275-45BA-BBB2-DF5467F2F7D7}"/>
              </a:ext>
            </a:extLst>
          </p:cNvPr>
          <p:cNvSpPr txBox="1"/>
          <p:nvPr/>
        </p:nvSpPr>
        <p:spPr>
          <a:xfrm>
            <a:off x="2487819" y="378284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</a:t>
            </a:r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042C2340-0051-45E4-9808-FD745AB2AD64}"/>
              </a:ext>
            </a:extLst>
          </p:cNvPr>
          <p:cNvSpPr txBox="1">
            <a:spLocks/>
          </p:cNvSpPr>
          <p:nvPr/>
        </p:nvSpPr>
        <p:spPr>
          <a:xfrm>
            <a:off x="2453970" y="4943220"/>
            <a:ext cx="547315" cy="394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1800"/>
              <a:t>DL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560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Use-Cases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" indent="0" algn="ctr">
              <a:buNone/>
            </a:pPr>
            <a:r>
              <a:rPr lang="en-US" dirty="0"/>
              <a:t>Data Science</a:t>
            </a:r>
          </a:p>
          <a:p>
            <a:r>
              <a:rPr lang="en-US" dirty="0"/>
              <a:t>Physics: Predicting phases of matter</a:t>
            </a:r>
          </a:p>
          <a:p>
            <a:r>
              <a:rPr lang="en-US" dirty="0"/>
              <a:t>Genomics: Predicting gene expression</a:t>
            </a:r>
          </a:p>
          <a:p>
            <a:r>
              <a:rPr lang="en-US" dirty="0"/>
              <a:t>Chemistry: Predicting chemical reactions</a:t>
            </a:r>
          </a:p>
          <a:p>
            <a:r>
              <a:rPr lang="en-US" dirty="0"/>
              <a:t>Healthcare: Predicting diseases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74809F-2B5A-4953-9943-81BB03F373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US" dirty="0"/>
              <a:t>Engineering (AI)</a:t>
            </a:r>
          </a:p>
          <a:p>
            <a:r>
              <a:rPr lang="en-US" dirty="0"/>
              <a:t>Chatbots</a:t>
            </a:r>
          </a:p>
          <a:p>
            <a:r>
              <a:rPr lang="en-US" dirty="0"/>
              <a:t>Self-driving cars</a:t>
            </a:r>
          </a:p>
          <a:p>
            <a:r>
              <a:rPr lang="en-US" dirty="0"/>
              <a:t>Voice assistants</a:t>
            </a:r>
          </a:p>
          <a:p>
            <a:r>
              <a:rPr lang="en-US" dirty="0"/>
              <a:t>Game bots</a:t>
            </a:r>
          </a:p>
        </p:txBody>
      </p:sp>
    </p:spTree>
    <p:extLst>
      <p:ext uri="{BB962C8B-B14F-4D97-AF65-F5344CB8AC3E}">
        <p14:creationId xmlns:p14="http://schemas.microsoft.com/office/powerpoint/2010/main" val="289261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1EE9B-D197-40A2-AAB7-5FE0F45BE3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Machine Learning</a:t>
            </a:r>
          </a:p>
          <a:p>
            <a:r>
              <a:rPr lang="en-US" dirty="0"/>
              <a:t>Machine Learning Engineer/Researcher</a:t>
            </a:r>
          </a:p>
          <a:p>
            <a:r>
              <a:rPr lang="en-US" dirty="0"/>
              <a:t>Deep Learning Engineer/Researcher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Data Science</a:t>
            </a:r>
          </a:p>
          <a:p>
            <a:r>
              <a:rPr lang="en-US" dirty="0"/>
              <a:t>Data Analyst/Scientist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802E36-92AE-4A23-BEB9-58F617CD1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803250" cy="4123944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Artificial Intelligence</a:t>
            </a:r>
          </a:p>
          <a:p>
            <a:r>
              <a:rPr lang="en-US" dirty="0"/>
              <a:t>Artificial Intelligence Engineer/Researcher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Application Areas</a:t>
            </a:r>
          </a:p>
          <a:p>
            <a:r>
              <a:rPr lang="en-US" dirty="0"/>
              <a:t>Natural Language Processing Engineer/Researcher</a:t>
            </a:r>
          </a:p>
          <a:p>
            <a:r>
              <a:rPr lang="en-US" dirty="0"/>
              <a:t>Computer Vision Engineer/Researcher</a:t>
            </a:r>
          </a:p>
        </p:txBody>
      </p:sp>
    </p:spTree>
    <p:extLst>
      <p:ext uri="{BB962C8B-B14F-4D97-AF65-F5344CB8AC3E}">
        <p14:creationId xmlns:p14="http://schemas.microsoft.com/office/powerpoint/2010/main" val="8811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anchor="t"/>
          <a:lstStyle/>
          <a:p>
            <a:pPr marL="45720" indent="0" algn="ctr">
              <a:buNone/>
            </a:pPr>
            <a:r>
              <a:rPr lang="en-US" dirty="0"/>
              <a:t>Supervised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Classification</a:t>
            </a:r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715700-050A-41F5-B39B-E7E069BF3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/>
          <a:lstStyle/>
          <a:p>
            <a:pPr marL="45720" indent="0" algn="ctr">
              <a:buNone/>
            </a:pPr>
            <a:r>
              <a:rPr lang="en-US" dirty="0"/>
              <a:t>Unsupervised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Anomaly Detection</a:t>
            </a:r>
          </a:p>
          <a:p>
            <a:r>
              <a:rPr lang="en-US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82904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MACHINES LEARN?</a:t>
            </a:r>
          </a:p>
        </p:txBody>
      </p:sp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496D3355-8AF5-4EBB-97FB-D28FAA544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2923" y="2749826"/>
            <a:ext cx="1358348" cy="1358348"/>
          </a:xfrm>
          <a:prstGeom prst="rect">
            <a:avLst/>
          </a:prstGeom>
        </p:spPr>
      </p:pic>
      <p:pic>
        <p:nvPicPr>
          <p:cNvPr id="10" name="Graphic 9" descr="Magnifying glass">
            <a:extLst>
              <a:ext uri="{FF2B5EF4-FFF2-40B4-BE49-F238E27FC236}">
                <a16:creationId xmlns:a16="http://schemas.microsoft.com/office/drawing/2014/main" id="{86F79E4D-4B93-488B-92DC-CD59D6147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4756" y="3087756"/>
            <a:ext cx="682487" cy="682487"/>
          </a:xfrm>
          <a:prstGeom prst="rect">
            <a:avLst/>
          </a:prstGeom>
        </p:spPr>
      </p:pic>
      <p:pic>
        <p:nvPicPr>
          <p:cNvPr id="15" name="Graphic 14" descr="Robot">
            <a:extLst>
              <a:ext uri="{FF2B5EF4-FFF2-40B4-BE49-F238E27FC236}">
                <a16:creationId xmlns:a16="http://schemas.microsoft.com/office/drawing/2014/main" id="{ECA23308-111C-4BB5-80A5-895E7C42C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00728" y="2749827"/>
            <a:ext cx="1358347" cy="13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4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MACHINES LEARN?</a:t>
            </a:r>
          </a:p>
        </p:txBody>
      </p:sp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496D3355-8AF5-4EBB-97FB-D28FAA544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2923" y="2749826"/>
            <a:ext cx="1358348" cy="1358348"/>
          </a:xfrm>
          <a:prstGeom prst="rect">
            <a:avLst/>
          </a:prstGeom>
        </p:spPr>
      </p:pic>
      <p:pic>
        <p:nvPicPr>
          <p:cNvPr id="15" name="Graphic 14" descr="Robot">
            <a:extLst>
              <a:ext uri="{FF2B5EF4-FFF2-40B4-BE49-F238E27FC236}">
                <a16:creationId xmlns:a16="http://schemas.microsoft.com/office/drawing/2014/main" id="{ECA23308-111C-4BB5-80A5-895E7C42C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0728" y="2749827"/>
            <a:ext cx="1358347" cy="13583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CCBAA1-DE7C-4D51-BAF6-6E60F9347890}"/>
              </a:ext>
            </a:extLst>
          </p:cNvPr>
          <p:cNvSpPr txBox="1"/>
          <p:nvPr/>
        </p:nvSpPr>
        <p:spPr>
          <a:xfrm>
            <a:off x="5635488" y="2967335"/>
            <a:ext cx="1072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D714AB06-C1CE-41E7-A96F-C9131DA35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9739" y="1892947"/>
            <a:ext cx="664716" cy="664716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60B64947-62C1-453A-ABB9-D1CDD7226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9739" y="4300337"/>
            <a:ext cx="664716" cy="6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9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150</TotalTime>
  <Words>294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Banded Design Teal 16x9</vt:lpstr>
      <vt:lpstr>INTRODUCTION TO MACHINE LEARNING</vt:lpstr>
      <vt:lpstr>WHAT IS MACHINE LEARNING?</vt:lpstr>
      <vt:lpstr>MACHINE LEARNING TERMS</vt:lpstr>
      <vt:lpstr>MACHINE LEARNING TERMS</vt:lpstr>
      <vt:lpstr>Example Use-Cases</vt:lpstr>
      <vt:lpstr>WHAT IS MACHINE LEARNING?</vt:lpstr>
      <vt:lpstr>TASKS</vt:lpstr>
      <vt:lpstr>HOW DO MACHINES LEARN?</vt:lpstr>
      <vt:lpstr>HOW DO MACHINES LEARN?</vt:lpstr>
      <vt:lpstr>HOW DO MACHINES LEARN?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Arora, Himanshu I.</dc:creator>
  <cp:lastModifiedBy>Arora, Himanshu I.</cp:lastModifiedBy>
  <cp:revision>9</cp:revision>
  <dcterms:created xsi:type="dcterms:W3CDTF">2018-12-17T12:57:15Z</dcterms:created>
  <dcterms:modified xsi:type="dcterms:W3CDTF">2018-12-17T15:27:30Z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