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12/17/2018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12/17/2018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12/17/2018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12/17/2018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12/17/2018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HIMANSHU ARORA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REDUCE THE DISTANCE BY UPDATING THE WEIGHTS OF THE MODEL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7429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218EE9-A448-4223-808A-D91BFDD12A63}"/>
              </a:ext>
            </a:extLst>
          </p:cNvPr>
          <p:cNvSpPr txBox="1"/>
          <p:nvPr/>
        </p:nvSpPr>
        <p:spPr>
          <a:xfrm>
            <a:off x="5060620" y="4827970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75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REDUCE THE DISTANCE BY UPDATING THE WEIGHTS OF THE MODEL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5604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218EE9-A448-4223-808A-D91BFDD12A63}"/>
              </a:ext>
            </a:extLst>
          </p:cNvPr>
          <p:cNvSpPr txBox="1"/>
          <p:nvPr/>
        </p:nvSpPr>
        <p:spPr>
          <a:xfrm>
            <a:off x="4420540" y="4827970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9929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REDUCE THE DISTANCE BY UPDATING THE WEIGHTS OF THE MODEL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05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3806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218EE9-A448-4223-808A-D91BFDD12A63}"/>
              </a:ext>
            </a:extLst>
          </p:cNvPr>
          <p:cNvSpPr txBox="1"/>
          <p:nvPr/>
        </p:nvSpPr>
        <p:spPr>
          <a:xfrm>
            <a:off x="3249047" y="4827970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076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REDUCE THE DISTANCE BY UPDATING THE WEIGHTS OF THE MODEL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00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48CC9BA4-0C40-4AD6-81C5-36DC020CB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31" y="1974784"/>
            <a:ext cx="7050440" cy="3670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26D85-03D3-4B10-A020-D2BDA3045BDF}"/>
              </a:ext>
            </a:extLst>
          </p:cNvPr>
          <p:cNvSpPr txBox="1"/>
          <p:nvPr/>
        </p:nvSpPr>
        <p:spPr>
          <a:xfrm>
            <a:off x="2767831" y="5804010"/>
            <a:ext cx="2048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Machine Learning course by Andrew Ng</a:t>
            </a:r>
          </a:p>
        </p:txBody>
      </p:sp>
    </p:spTree>
    <p:extLst>
      <p:ext uri="{BB962C8B-B14F-4D97-AF65-F5344CB8AC3E}">
        <p14:creationId xmlns:p14="http://schemas.microsoft.com/office/powerpoint/2010/main" val="3840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7A14E-5423-4817-8C7B-3BC02CFA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79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GENERATED FROM A REAL-WORLD PROCESS</a:t>
            </a: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4E4D4166-A439-48E7-A2E9-78B968F2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289" y="2388704"/>
            <a:ext cx="2080591" cy="20805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1BC6CB-1F37-469F-BE42-B54915163404}"/>
              </a:ext>
            </a:extLst>
          </p:cNvPr>
          <p:cNvSpPr/>
          <p:nvPr/>
        </p:nvSpPr>
        <p:spPr>
          <a:xfrm>
            <a:off x="4492487" y="2961861"/>
            <a:ext cx="2832652" cy="7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tom">
            <a:extLst>
              <a:ext uri="{FF2B5EF4-FFF2-40B4-BE49-F238E27FC236}">
                <a16:creationId xmlns:a16="http://schemas.microsoft.com/office/drawing/2014/main" id="{1952932B-EE2C-4C0B-A2AD-74F3BF8D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2" y="2388704"/>
            <a:ext cx="2080590" cy="2080590"/>
          </a:xfr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PROCESS FOLLOWS AN UNKNOWN PROBABILITY DISTRIBUTION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31BC6CB-1F37-469F-BE42-B54915163404}"/>
              </a:ext>
            </a:extLst>
          </p:cNvPr>
          <p:cNvSpPr/>
          <p:nvPr/>
        </p:nvSpPr>
        <p:spPr>
          <a:xfrm>
            <a:off x="4492487" y="2961861"/>
            <a:ext cx="2832652" cy="7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766B50-37D2-4B82-AB80-B231D2565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67" y="2388704"/>
            <a:ext cx="2080591" cy="2080591"/>
          </a:xfrm>
          <a:prstGeom prst="rect">
            <a:avLst/>
          </a:prstGeom>
        </p:spPr>
      </p:pic>
      <p:pic>
        <p:nvPicPr>
          <p:cNvPr id="8" name="Content Placeholder 9" descr="Atom">
            <a:extLst>
              <a:ext uri="{FF2B5EF4-FFF2-40B4-BE49-F238E27FC236}">
                <a16:creationId xmlns:a16="http://schemas.microsoft.com/office/drawing/2014/main" id="{90D02E76-2518-4447-9794-0C0206780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0668" y="2388705"/>
            <a:ext cx="2080590" cy="20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GOAL: MATCHING THE MODEL DISTRIBUTION WITH DATA DISTRIBUTION</a:t>
            </a: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4E4D4166-A439-48E7-A2E9-78B968F2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1120" y="2388704"/>
            <a:ext cx="2080591" cy="20805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1BC6CB-1F37-469F-BE42-B54915163404}"/>
              </a:ext>
            </a:extLst>
          </p:cNvPr>
          <p:cNvSpPr/>
          <p:nvPr/>
        </p:nvSpPr>
        <p:spPr>
          <a:xfrm>
            <a:off x="4492487" y="2961861"/>
            <a:ext cx="2832652" cy="7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11" y="2794419"/>
            <a:ext cx="952633" cy="952633"/>
          </a:xfrm>
          <a:prstGeom prst="rect">
            <a:avLst/>
          </a:prstGeom>
        </p:spPr>
      </p:pic>
      <p:pic>
        <p:nvPicPr>
          <p:cNvPr id="11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421CFD-48DA-469B-AA0D-0F5E8604C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58" y="2878139"/>
            <a:ext cx="952633" cy="952633"/>
          </a:xfrm>
          <a:prstGeom prst="rect">
            <a:avLst/>
          </a:prstGeom>
        </p:spPr>
      </p:pic>
      <p:pic>
        <p:nvPicPr>
          <p:cNvPr id="12" name="Graphic 11" descr="Robot">
            <a:extLst>
              <a:ext uri="{FF2B5EF4-FFF2-40B4-BE49-F238E27FC236}">
                <a16:creationId xmlns:a16="http://schemas.microsoft.com/office/drawing/2014/main" id="{44B8F07A-C62E-4CC8-8C8B-50F6B17C6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291" y="2230440"/>
            <a:ext cx="2080590" cy="208059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71F5CEA0-F7AC-41E0-94C8-B90E22EA1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6430" y="2388704"/>
            <a:ext cx="785192" cy="7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INITIALIZE THE MODEL WITH A RANDOM PROBABILITY DISTRIBUTION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56" y="2388705"/>
            <a:ext cx="2080590" cy="2080590"/>
          </a:xfrm>
          <a:prstGeom prst="rect">
            <a:avLst/>
          </a:prstGeom>
        </p:spPr>
      </p:pic>
      <p:pic>
        <p:nvPicPr>
          <p:cNvPr id="12" name="Graphic 11" descr="Robot">
            <a:extLst>
              <a:ext uri="{FF2B5EF4-FFF2-40B4-BE49-F238E27FC236}">
                <a16:creationId xmlns:a16="http://schemas.microsoft.com/office/drawing/2014/main" id="{44B8F07A-C62E-4CC8-8C8B-50F6B17C6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1456" y="2388705"/>
            <a:ext cx="2080590" cy="2080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C48BF-D4FF-4D4F-A1E2-F86C97845C69}"/>
              </a:ext>
            </a:extLst>
          </p:cNvPr>
          <p:cNvSpPr txBox="1"/>
          <p:nvPr/>
        </p:nvSpPr>
        <p:spPr>
          <a:xfrm>
            <a:off x="3712275" y="4721087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0F47E-B9F7-4BB6-BEEA-5E7B509A81AE}"/>
              </a:ext>
            </a:extLst>
          </p:cNvPr>
          <p:cNvSpPr txBox="1"/>
          <p:nvPr/>
        </p:nvSpPr>
        <p:spPr>
          <a:xfrm>
            <a:off x="6230168" y="472108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288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MEASURE DISTANCE BETWEEN THE TWO DISTRIBUTIONS (LOSS)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7429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AE5BB8-2070-4F40-B021-A8798F9E7616}"/>
              </a:ext>
            </a:extLst>
          </p:cNvPr>
          <p:cNvSpPr txBox="1"/>
          <p:nvPr/>
        </p:nvSpPr>
        <p:spPr>
          <a:xfrm>
            <a:off x="5263336" y="4827970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11169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KULLBACK-LEIBLER DIVERGENCE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7429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D6B52EB-5349-4D0C-B746-11181A3B2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30" y="4876165"/>
            <a:ext cx="3194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NOT WANT TO CHANGE THE DATA DISTRIBUTION: CROSS-ENTROPY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7429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B4C300-79D5-4A73-889C-4935360D02E5}"/>
              </a:ext>
            </a:extLst>
          </p:cNvPr>
          <p:cNvSpPr txBox="1"/>
          <p:nvPr/>
        </p:nvSpPr>
        <p:spPr>
          <a:xfrm>
            <a:off x="5350186" y="4827970"/>
            <a:ext cx="17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CROSS-ENTROPY</a:t>
            </a:r>
          </a:p>
        </p:txBody>
      </p:sp>
    </p:spTree>
    <p:extLst>
      <p:ext uri="{BB962C8B-B14F-4D97-AF65-F5344CB8AC3E}">
        <p14:creationId xmlns:p14="http://schemas.microsoft.com/office/powerpoint/2010/main" val="16725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NOT WANT TO CHANGE THE DATA DISTRIBUTION: CROSS-ENTROPY</a:t>
            </a:r>
          </a:p>
        </p:txBody>
      </p:sp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B6F293-70BD-474F-919F-9691C9C3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2" y="2388705"/>
            <a:ext cx="2080590" cy="2080590"/>
          </a:xfrm>
          <a:prstGeom prst="rect">
            <a:avLst/>
          </a:prstGeom>
        </p:spPr>
      </p:pic>
      <p:pic>
        <p:nvPicPr>
          <p:cNvPr id="7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03A850E-2DED-4DE3-BCB0-DB894304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388705"/>
            <a:ext cx="2080590" cy="20805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68E4A6-C3F8-4C78-98D9-FAA77570AE4B}"/>
              </a:ext>
            </a:extLst>
          </p:cNvPr>
          <p:cNvCxnSpPr>
            <a:cxnSpLocks/>
          </p:cNvCxnSpPr>
          <p:nvPr/>
        </p:nvCxnSpPr>
        <p:spPr>
          <a:xfrm>
            <a:off x="2381415" y="4740965"/>
            <a:ext cx="7429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9E7950CA-7AFE-4C49-A0AB-7DFD4F1729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19" y="4799252"/>
            <a:ext cx="1959361" cy="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48</TotalTime>
  <Words>155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Banded Design Teal 16x9</vt:lpstr>
      <vt:lpstr>TRAINING IN MACHINE LEARNING</vt:lpstr>
      <vt:lpstr>DATA IS GENERATED FROM A REAL-WORLD PROCESS</vt:lpstr>
      <vt:lpstr>A REAL-WORLD PROCESS FOLLOWS AN UNKNOWN PROBABILITY DISTRIBUTION</vt:lpstr>
      <vt:lpstr>TRAINING GOAL: MATCHING THE MODEL DISTRIBUTION WITH DATA DISTRIBUTION</vt:lpstr>
      <vt:lpstr>STEP 1: INITIALIZE THE MODEL WITH A RANDOM PROBABILITY DISTRIBUTION</vt:lpstr>
      <vt:lpstr>STEP 2: MEASURE DISTANCE BETWEEN THE TWO DISTRIBUTIONS (LOSS)</vt:lpstr>
      <vt:lpstr>KULLBACK-LEIBLER DIVERGENCE</vt:lpstr>
      <vt:lpstr>WE DO NOT WANT TO CHANGE THE DATA DISTRIBUTION: CROSS-ENTROPY</vt:lpstr>
      <vt:lpstr>WE DO NOT WANT TO CHANGE THE DATA DISTRIBUTION: CROSS-ENTROPY</vt:lpstr>
      <vt:lpstr>STEP 3: REDUCE THE DISTANCE BY UPDATING THE WEIGHTS OF THE MODEL</vt:lpstr>
      <vt:lpstr>STEP 3: REDUCE THE DISTANCE BY UPDATING THE WEIGHTS OF THE MODEL</vt:lpstr>
      <vt:lpstr>STEP 3: REDUCE THE DISTANCE BY UPDATING THE WEIGHTS OF THE MODEL</vt:lpstr>
      <vt:lpstr>STEP 3: REDUCE THE DISTANCE BY UPDATING THE WEIGHTS OF THE MODEL</vt:lpstr>
      <vt:lpstr>GRADIENT DESCENT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created xsi:type="dcterms:W3CDTF">2018-12-17T14:39:09Z</dcterms:created>
  <dcterms:modified xsi:type="dcterms:W3CDTF">2018-12-17T15:27:43Z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